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71"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033905"/>
          </a:xfrm>
          <a:solidFill>
            <a:schemeClr val="accent1">
              <a:lumMod val="60000"/>
              <a:lumOff val="40000"/>
            </a:schemeClr>
          </a:solidFill>
          <a:effectLst>
            <a:outerShdw blurRad="50800" dist="38100" dir="5400000" algn="t" rotWithShape="0">
              <a:prstClr val="black">
                <a:alpha val="40000"/>
              </a:prstClr>
            </a:outerShdw>
          </a:effectLst>
        </p:spPr>
        <p:txBody>
          <a:bodyPr/>
          <a:lstStyle/>
          <a:p>
            <a:r>
              <a:rPr lang="en-US" sz="4800" dirty="0">
                <a:solidFill>
                  <a:schemeClr val="tx2">
                    <a:lumMod val="75000"/>
                  </a:schemeClr>
                </a:solidFill>
                <a:latin typeface="Times New Roman" panose="02020603050405020304" charset="0"/>
                <a:cs typeface="Times New Roman" panose="02020603050405020304" charset="0"/>
              </a:rPr>
              <a:t>Twilearn Internship Project </a:t>
            </a:r>
            <a:endParaRPr lang="en-US" sz="4800" dirty="0">
              <a:solidFill>
                <a:schemeClr val="tx2">
                  <a:lumMod val="75000"/>
                </a:schemeClr>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0" y="5120640"/>
            <a:ext cx="12192000" cy="1848485"/>
          </a:xfrm>
          <a:solidFill>
            <a:schemeClr val="accent1">
              <a:lumMod val="60000"/>
              <a:lumOff val="40000"/>
            </a:schemeClr>
          </a:solidFill>
          <a:effectLst>
            <a:outerShdw blurRad="50800" dist="38100" dir="5400000" algn="t" rotWithShape="0">
              <a:prstClr val="black">
                <a:alpha val="40000"/>
              </a:prstClr>
            </a:outerShdw>
          </a:effectLst>
        </p:spPr>
        <p:txBody>
          <a:bodyPr/>
          <a:lstStyle/>
          <a:p>
            <a:r>
              <a:rPr lang="en-US" sz="3200">
                <a:latin typeface="Times New Roman" panose="02020603050405020304" charset="0"/>
                <a:cs typeface="Times New Roman" panose="02020603050405020304" charset="0"/>
              </a:rPr>
              <a:t>                                                                                     AKSHAYA . L</a:t>
            </a:r>
            <a:endParaRPr lang="en-US" sz="3200">
              <a:latin typeface="Times New Roman" panose="02020603050405020304" charset="0"/>
              <a:cs typeface="Times New Roman" panose="02020603050405020304" charset="0"/>
            </a:endParaRPr>
          </a:p>
        </p:txBody>
      </p:sp>
      <p:sp>
        <p:nvSpPr>
          <p:cNvPr id="10" name="Text Box 9"/>
          <p:cNvSpPr txBox="1"/>
          <p:nvPr/>
        </p:nvSpPr>
        <p:spPr>
          <a:xfrm>
            <a:off x="2328545" y="2893695"/>
            <a:ext cx="8504555" cy="829945"/>
          </a:xfrm>
          <a:prstGeom prst="rect">
            <a:avLst/>
          </a:prstGeom>
          <a:noFill/>
        </p:spPr>
        <p:txBody>
          <a:bodyPr wrap="none" rtlCol="0">
            <a:spAutoFit/>
          </a:bodyPr>
          <a:p>
            <a:pPr algn="l"/>
            <a:r>
              <a:rPr lang="en-US" sz="4800" b="1" dirty="0">
                <a:latin typeface="Times New Roman" panose="02020603050405020304" charset="0"/>
                <a:cs typeface="Times New Roman" panose="02020603050405020304" charset="0"/>
                <a:sym typeface="+mn-ea"/>
              </a:rPr>
              <a:t>Google App Store Data Analysis</a:t>
            </a:r>
            <a:endParaRPr 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77470" y="635"/>
            <a:ext cx="12270105" cy="6856730"/>
          </a:xfrm>
          <a:solidFill>
            <a:schemeClr val="accent1">
              <a:lumMod val="40000"/>
              <a:lumOff val="60000"/>
            </a:schemeClr>
          </a:solidFill>
          <a:effectLst>
            <a:outerShdw blurRad="50800" dist="38100" dir="5400000" algn="t" rotWithShape="0">
              <a:prstClr val="black">
                <a:alpha val="40000"/>
              </a:prstClr>
            </a:outerShdw>
          </a:effectLst>
        </p:spPr>
        <p:txBody>
          <a:bodyPr/>
          <a:p>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       ABSTRACT</a:t>
            </a:r>
            <a:endParaRPr lang="en-US" b="1">
              <a:latin typeface="Times New Roman" panose="02020603050405020304" charset="0"/>
              <a:cs typeface="Times New Roman" panose="02020603050405020304" charset="0"/>
            </a:endParaRPr>
          </a:p>
          <a:p>
            <a:endParaRPr lang="en-US" b="1">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Google Play is a digital distribution service operated and developed by Google Inc. It serves as the official app store for the Android operating system, allowing users to browse and download applications developed with the Android SDK and published through Google. Google Play also serves as a digital media store, offering music, books, movies, and television programs.</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217170" y="-184785"/>
            <a:ext cx="12332970" cy="7042785"/>
          </a:xfrm>
          <a:solidFill>
            <a:schemeClr val="accent1">
              <a:lumMod val="40000"/>
              <a:lumOff val="60000"/>
            </a:schemeClr>
          </a:solidFill>
        </p:spPr>
        <p:txBody>
          <a:bodyPr/>
          <a:p>
            <a:pPr marL="0" indent="0">
              <a:buNone/>
            </a:pPr>
            <a:r>
              <a:rPr lang="en-US"/>
              <a:t>                          </a:t>
            </a:r>
            <a:endParaRPr lang="en-US"/>
          </a:p>
          <a:p>
            <a:pPr marL="0" indent="0">
              <a:buNone/>
            </a:pPr>
            <a:r>
              <a:rPr lang="en-US"/>
              <a:t>                           </a:t>
            </a:r>
            <a:r>
              <a:rPr lang="en-US" b="1">
                <a:latin typeface="Times New Roman" panose="02020603050405020304" charset="0"/>
                <a:cs typeface="Times New Roman" panose="02020603050405020304" charset="0"/>
              </a:rPr>
              <a:t>   PROBLEM STATEMENT</a:t>
            </a:r>
            <a:endParaRPr lang="en-US" b="1">
              <a:latin typeface="Times New Roman" panose="02020603050405020304" charset="0"/>
              <a:cs typeface="Times New Roman" panose="02020603050405020304" charset="0"/>
            </a:endParaRPr>
          </a:p>
          <a:p>
            <a:pPr marL="0" indent="0">
              <a:buNone/>
            </a:pPr>
            <a:endParaRPr lang="en-US" b="1">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an app. I would like to analyse category, reviews, price, ratings and installs for this purpose and find out how they are inter related.</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635"/>
            <a:ext cx="12402185" cy="6859270"/>
          </a:xfrm>
          <a:solidFill>
            <a:schemeClr val="accent1">
              <a:lumMod val="40000"/>
              <a:lumOff val="60000"/>
            </a:schemeClr>
          </a:solidFill>
          <a:effectLst>
            <a:outerShdw blurRad="50800" dist="38100" dir="5400000" algn="t" rotWithShape="0">
              <a:prstClr val="black">
                <a:alpha val="40000"/>
              </a:prstClr>
            </a:outerShdw>
          </a:effectLst>
        </p:spPr>
        <p:txBody>
          <a:bodyPr/>
          <a:p>
            <a:pPr marL="0" indent="0">
              <a:buNone/>
            </a:pPr>
            <a:r>
              <a:rPr lang="en-US" b="1"/>
              <a:t>                                    </a:t>
            </a:r>
            <a:endParaRPr lang="en-US" b="1"/>
          </a:p>
          <a:p>
            <a:pPr marL="0" indent="0">
              <a:buNone/>
            </a:pPr>
            <a:r>
              <a:rPr lang="en-US" b="1"/>
              <a:t>                  </a:t>
            </a:r>
            <a:r>
              <a:rPr lang="en-US" b="1">
                <a:latin typeface="Times New Roman" panose="02020603050405020304" charset="0"/>
                <a:cs typeface="Times New Roman" panose="02020603050405020304" charset="0"/>
              </a:rPr>
              <a:t>                     PROJECT DETAILS</a:t>
            </a:r>
            <a:endParaRPr lang="en-US" b="1">
              <a:latin typeface="Times New Roman" panose="02020603050405020304" charset="0"/>
              <a:cs typeface="Times New Roman" panose="02020603050405020304" charset="0"/>
            </a:endParaRPr>
          </a:p>
        </p:txBody>
      </p:sp>
      <p:graphicFrame>
        <p:nvGraphicFramePr>
          <p:cNvPr id="4" name="Table 3"/>
          <p:cNvGraphicFramePr/>
          <p:nvPr/>
        </p:nvGraphicFramePr>
        <p:xfrm>
          <a:off x="1775460" y="2035175"/>
          <a:ext cx="9254490" cy="3346450"/>
        </p:xfrm>
        <a:graphic>
          <a:graphicData uri="http://schemas.openxmlformats.org/drawingml/2006/table">
            <a:tbl>
              <a:tblPr firstRow="1" bandRow="1">
                <a:tableStyleId>{5C22544A-7EE6-4342-B048-85BDC9FD1C3A}</a:tableStyleId>
              </a:tblPr>
              <a:tblGrid>
                <a:gridCol w="4627245"/>
                <a:gridCol w="4627245"/>
              </a:tblGrid>
              <a:tr h="648970">
                <a:tc>
                  <a:txBody>
                    <a:bodyPr/>
                    <a:p>
                      <a:pPr>
                        <a:buNone/>
                      </a:pPr>
                      <a:r>
                        <a:rPr lang="en-US">
                          <a:solidFill>
                            <a:schemeClr val="tx1"/>
                          </a:solidFill>
                          <a:latin typeface="Times New Roman" panose="02020603050405020304" charset="0"/>
                          <a:cs typeface="Times New Roman" panose="02020603050405020304" charset="0"/>
                        </a:rPr>
                        <a:t>Project Title</a:t>
                      </a:r>
                      <a:endParaRPr lang="en-US">
                        <a:solidFill>
                          <a:schemeClr val="tx1"/>
                        </a:solidFill>
                        <a:latin typeface="Times New Roman" panose="02020603050405020304" charset="0"/>
                        <a:cs typeface="Times New Roman" panose="02020603050405020304" charset="0"/>
                      </a:endParaRPr>
                    </a:p>
                  </a:txBody>
                  <a:tcPr>
                    <a:solidFill>
                      <a:schemeClr val="accent1">
                        <a:lumMod val="60000"/>
                        <a:lumOff val="40000"/>
                      </a:schemeClr>
                    </a:solidFill>
                  </a:tcPr>
                </a:tc>
                <a:tc>
                  <a:txBody>
                    <a:bodyPr/>
                    <a:p>
                      <a:pPr algn="l"/>
                      <a:r>
                        <a:rPr lang="en-US" sz="1800" dirty="0">
                          <a:latin typeface="Times New Roman" panose="02020603050405020304" charset="0"/>
                          <a:cs typeface="Times New Roman" panose="02020603050405020304" charset="0"/>
                          <a:sym typeface="+mn-ea"/>
                        </a:rPr>
                        <a:t> </a:t>
                      </a:r>
                      <a:r>
                        <a:rPr lang="en-US" sz="1800" dirty="0">
                          <a:solidFill>
                            <a:schemeClr val="tx1"/>
                          </a:solidFill>
                          <a:latin typeface="Times New Roman" panose="02020603050405020304" charset="0"/>
                          <a:cs typeface="Times New Roman" panose="02020603050405020304" charset="0"/>
                          <a:sym typeface="+mn-ea"/>
                        </a:rPr>
                        <a:t>Google App </a:t>
                      </a:r>
                      <a:r>
                        <a:rPr lang="en-US" sz="1800" dirty="0">
                          <a:solidFill>
                            <a:schemeClr val="tx1"/>
                          </a:solidFill>
                          <a:latin typeface="Times New Roman" panose="02020603050405020304" charset="0"/>
                          <a:cs typeface="Times New Roman" panose="02020603050405020304" charset="0"/>
                          <a:sym typeface="+mn-ea"/>
                        </a:rPr>
                        <a:t>Store Data Analysis</a:t>
                      </a:r>
                      <a:endParaRPr lang="en-US" sz="1800" dirty="0">
                        <a:solidFill>
                          <a:schemeClr val="tx1"/>
                        </a:solidFill>
                        <a:latin typeface="Times New Roman" panose="02020603050405020304" charset="0"/>
                        <a:cs typeface="Times New Roman" panose="02020603050405020304" charset="0"/>
                        <a:sym typeface="+mn-ea"/>
                      </a:endParaRPr>
                    </a:p>
                  </a:txBody>
                  <a:tcPr>
                    <a:solidFill>
                      <a:schemeClr val="accent1">
                        <a:lumMod val="60000"/>
                        <a:lumOff val="40000"/>
                      </a:schemeClr>
                    </a:solidFill>
                  </a:tcPr>
                </a:tc>
              </a:tr>
              <a:tr h="674370">
                <a:tc>
                  <a:txBody>
                    <a:bodyPr/>
                    <a:p>
                      <a:pPr>
                        <a:buNone/>
                      </a:pPr>
                      <a:r>
                        <a:rPr lang="en-US" b="1">
                          <a:solidFill>
                            <a:schemeClr val="tx1"/>
                          </a:solidFill>
                          <a:latin typeface="Times New Roman" panose="02020603050405020304" charset="0"/>
                          <a:cs typeface="Times New Roman" panose="02020603050405020304" charset="0"/>
                        </a:rPr>
                        <a:t>Technology</a:t>
                      </a:r>
                      <a:endParaRPr lang="en-US" b="1">
                        <a:solidFill>
                          <a:schemeClr val="tx1"/>
                        </a:solidFill>
                        <a:latin typeface="Times New Roman" panose="02020603050405020304" charset="0"/>
                        <a:cs typeface="Times New Roman" panose="02020603050405020304" charset="0"/>
                      </a:endParaRPr>
                    </a:p>
                  </a:txBody>
                  <a:tcPr>
                    <a:solidFill>
                      <a:schemeClr val="accent1">
                        <a:lumMod val="40000"/>
                        <a:lumOff val="60000"/>
                      </a:schemeClr>
                    </a:solidFill>
                  </a:tcPr>
                </a:tc>
                <a:tc>
                  <a:txBody>
                    <a:bodyPr/>
                    <a:p>
                      <a:pPr>
                        <a:buNone/>
                      </a:pPr>
                      <a:r>
                        <a:rPr lang="en-US" b="1">
                          <a:solidFill>
                            <a:schemeClr val="tx1"/>
                          </a:solidFill>
                          <a:latin typeface="Times New Roman" panose="02020603050405020304" charset="0"/>
                          <a:cs typeface="Times New Roman" panose="02020603050405020304" charset="0"/>
                        </a:rPr>
                        <a:t>Data Science</a:t>
                      </a:r>
                      <a:endParaRPr lang="en-US" b="1">
                        <a:solidFill>
                          <a:schemeClr val="tx1"/>
                        </a:solidFill>
                        <a:latin typeface="Times New Roman" panose="02020603050405020304" charset="0"/>
                        <a:cs typeface="Times New Roman" panose="02020603050405020304" charset="0"/>
                      </a:endParaRPr>
                    </a:p>
                  </a:txBody>
                  <a:tcPr>
                    <a:solidFill>
                      <a:schemeClr val="accent1">
                        <a:lumMod val="40000"/>
                        <a:lumOff val="60000"/>
                      </a:schemeClr>
                    </a:solidFill>
                  </a:tcPr>
                </a:tc>
              </a:tr>
              <a:tr h="674370">
                <a:tc>
                  <a:txBody>
                    <a:bodyPr/>
                    <a:p>
                      <a:pPr>
                        <a:buNone/>
                      </a:pPr>
                      <a:r>
                        <a:rPr lang="en-US" b="1">
                          <a:solidFill>
                            <a:schemeClr val="tx1"/>
                          </a:solidFill>
                          <a:latin typeface="Times New Roman" panose="02020603050405020304" charset="0"/>
                          <a:cs typeface="Times New Roman" panose="02020603050405020304" charset="0"/>
                        </a:rPr>
                        <a:t>Domain</a:t>
                      </a:r>
                      <a:endParaRPr lang="en-US" b="1">
                        <a:solidFill>
                          <a:schemeClr val="tx1"/>
                        </a:solidFill>
                        <a:latin typeface="Times New Roman" panose="02020603050405020304" charset="0"/>
                        <a:cs typeface="Times New Roman" panose="02020603050405020304" charset="0"/>
                      </a:endParaRPr>
                    </a:p>
                  </a:txBody>
                  <a:tcPr>
                    <a:solidFill>
                      <a:schemeClr val="accent1">
                        <a:lumMod val="40000"/>
                        <a:lumOff val="60000"/>
                      </a:schemeClr>
                    </a:solidFill>
                  </a:tcPr>
                </a:tc>
                <a:tc>
                  <a:txBody>
                    <a:bodyPr/>
                    <a:p>
                      <a:pPr>
                        <a:buNone/>
                      </a:pPr>
                      <a:r>
                        <a:rPr lang="en-US" b="1">
                          <a:solidFill>
                            <a:schemeClr val="tx1"/>
                          </a:solidFill>
                          <a:latin typeface="Times New Roman" panose="02020603050405020304" charset="0"/>
                          <a:cs typeface="Times New Roman" panose="02020603050405020304" charset="0"/>
                        </a:rPr>
                        <a:t>Technology</a:t>
                      </a:r>
                      <a:endParaRPr lang="en-US" b="1">
                        <a:solidFill>
                          <a:schemeClr val="tx1"/>
                        </a:solidFill>
                        <a:latin typeface="Times New Roman" panose="02020603050405020304" charset="0"/>
                        <a:cs typeface="Times New Roman" panose="02020603050405020304" charset="0"/>
                      </a:endParaRPr>
                    </a:p>
                  </a:txBody>
                  <a:tcPr>
                    <a:solidFill>
                      <a:schemeClr val="accent1">
                        <a:lumMod val="40000"/>
                        <a:lumOff val="60000"/>
                      </a:schemeClr>
                    </a:solidFill>
                  </a:tcPr>
                </a:tc>
              </a:tr>
              <a:tr h="674370">
                <a:tc>
                  <a:txBody>
                    <a:bodyPr/>
                    <a:p>
                      <a:pPr>
                        <a:buNone/>
                      </a:pPr>
                      <a:r>
                        <a:rPr lang="en-US" b="1">
                          <a:solidFill>
                            <a:schemeClr val="tx1"/>
                          </a:solidFill>
                          <a:latin typeface="Times New Roman" panose="02020603050405020304" charset="0"/>
                          <a:cs typeface="Times New Roman" panose="02020603050405020304" charset="0"/>
                        </a:rPr>
                        <a:t>Project Difficulty Level</a:t>
                      </a:r>
                      <a:endParaRPr lang="en-US" b="1">
                        <a:solidFill>
                          <a:schemeClr val="tx1"/>
                        </a:solidFill>
                        <a:latin typeface="Times New Roman" panose="02020603050405020304" charset="0"/>
                        <a:cs typeface="Times New Roman" panose="02020603050405020304" charset="0"/>
                      </a:endParaRPr>
                    </a:p>
                  </a:txBody>
                  <a:tcPr>
                    <a:solidFill>
                      <a:schemeClr val="accent1">
                        <a:lumMod val="40000"/>
                        <a:lumOff val="60000"/>
                      </a:schemeClr>
                    </a:solidFill>
                  </a:tcPr>
                </a:tc>
                <a:tc>
                  <a:txBody>
                    <a:bodyPr/>
                    <a:p>
                      <a:pPr>
                        <a:buNone/>
                      </a:pPr>
                      <a:r>
                        <a:rPr lang="en-US" b="1">
                          <a:solidFill>
                            <a:schemeClr val="tx1"/>
                          </a:solidFill>
                          <a:latin typeface="Times New Roman" panose="02020603050405020304" charset="0"/>
                          <a:cs typeface="Times New Roman" panose="02020603050405020304" charset="0"/>
                        </a:rPr>
                        <a:t>Intermediate</a:t>
                      </a:r>
                      <a:endParaRPr lang="en-US" b="1">
                        <a:solidFill>
                          <a:schemeClr val="tx1"/>
                        </a:solidFill>
                        <a:latin typeface="Times New Roman" panose="02020603050405020304" charset="0"/>
                        <a:cs typeface="Times New Roman" panose="02020603050405020304" charset="0"/>
                      </a:endParaRPr>
                    </a:p>
                  </a:txBody>
                  <a:tcPr>
                    <a:solidFill>
                      <a:schemeClr val="accent1">
                        <a:lumMod val="40000"/>
                        <a:lumOff val="60000"/>
                      </a:schemeClr>
                    </a:solidFill>
                  </a:tcPr>
                </a:tc>
              </a:tr>
              <a:tr h="674370">
                <a:tc>
                  <a:txBody>
                    <a:bodyPr/>
                    <a:p>
                      <a:pPr>
                        <a:buNone/>
                      </a:pPr>
                      <a:r>
                        <a:rPr lang="en-US" b="1">
                          <a:solidFill>
                            <a:schemeClr val="tx1"/>
                          </a:solidFill>
                          <a:latin typeface="Times New Roman" panose="02020603050405020304" charset="0"/>
                          <a:cs typeface="Times New Roman" panose="02020603050405020304" charset="0"/>
                        </a:rPr>
                        <a:t>Programming Language Used</a:t>
                      </a:r>
                      <a:endParaRPr lang="en-US" b="1">
                        <a:solidFill>
                          <a:schemeClr val="tx1"/>
                        </a:solidFill>
                        <a:latin typeface="Times New Roman" panose="02020603050405020304" charset="0"/>
                        <a:cs typeface="Times New Roman" panose="02020603050405020304" charset="0"/>
                      </a:endParaRPr>
                    </a:p>
                  </a:txBody>
                  <a:tcPr>
                    <a:solidFill>
                      <a:schemeClr val="accent1">
                        <a:lumMod val="40000"/>
                        <a:lumOff val="60000"/>
                      </a:schemeClr>
                    </a:solidFill>
                  </a:tcPr>
                </a:tc>
                <a:tc>
                  <a:txBody>
                    <a:bodyPr/>
                    <a:p>
                      <a:pPr>
                        <a:buNone/>
                      </a:pPr>
                      <a:r>
                        <a:rPr lang="en-US" b="1">
                          <a:solidFill>
                            <a:schemeClr val="tx1"/>
                          </a:solidFill>
                          <a:latin typeface="Times New Roman" panose="02020603050405020304" charset="0"/>
                          <a:cs typeface="Times New Roman" panose="02020603050405020304" charset="0"/>
                        </a:rPr>
                        <a:t>Python</a:t>
                      </a:r>
                      <a:endParaRPr lang="en-US" b="1">
                        <a:solidFill>
                          <a:schemeClr val="tx1"/>
                        </a:solidFill>
                        <a:latin typeface="Times New Roman" panose="02020603050405020304" charset="0"/>
                        <a:cs typeface="Times New Roman" panose="02020603050405020304" charset="0"/>
                      </a:endParaRPr>
                    </a:p>
                  </a:txBody>
                  <a:tcPr>
                    <a:solidFill>
                      <a:schemeClr val="accent1">
                        <a:lumMod val="40000"/>
                        <a:lumOff val="60000"/>
                      </a:scheme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3" name="Content Placeholder 2"/>
          <p:cNvSpPr>
            <a:spLocks noGrp="1"/>
          </p:cNvSpPr>
          <p:nvPr>
            <p:ph idx="1"/>
          </p:nvPr>
        </p:nvSpPr>
        <p:spPr>
          <a:xfrm>
            <a:off x="0" y="0"/>
            <a:ext cx="12192635" cy="6858635"/>
          </a:xfrm>
          <a:solidFill>
            <a:schemeClr val="accent1">
              <a:lumMod val="40000"/>
              <a:lumOff val="60000"/>
            </a:schemeClr>
          </a:solidFill>
        </p:spPr>
        <p:txBody>
          <a:bodyPr/>
          <a:p>
            <a:pPr marL="0" indent="0">
              <a:buNone/>
            </a:pPr>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                                                  GOALS</a:t>
            </a:r>
            <a:endParaRPr lang="en-US" b="1">
              <a:latin typeface="Times New Roman" panose="02020603050405020304" charset="0"/>
              <a:cs typeface="Times New Roman" panose="02020603050405020304" charset="0"/>
            </a:endParaRPr>
          </a:p>
          <a:p>
            <a:pPr marL="0" indent="0" algn="just">
              <a:lnSpc>
                <a:spcPct val="200000"/>
              </a:lnSpc>
              <a:buNone/>
            </a:pPr>
            <a:r>
              <a:rPr lang="en-US" sz="2400">
                <a:latin typeface="Times New Roman" panose="02020603050405020304" charset="0"/>
                <a:cs typeface="Times New Roman" panose="02020603050405020304" charset="0"/>
              </a:rPr>
              <a:t>     The aim of my analysis is to provide insights about android applications and their categories.I want to deep dive in data for the factors of influences on an application, to know why and how certain applications succeed and others. Also, what is required for an application to be considered as successfully topping the charts.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635"/>
            <a:ext cx="12411075" cy="6857365"/>
          </a:xfrm>
          <a:solidFill>
            <a:schemeClr val="accent1">
              <a:lumMod val="60000"/>
              <a:lumOff val="40000"/>
            </a:schemeClr>
          </a:solidFill>
        </p:spPr>
        <p:txBody>
          <a:bodyPr/>
          <a:p>
            <a:pPr marL="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THANKYOU</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efault Desig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1847</Words>
  <Application>WPS Presentation</Application>
  <PresentationFormat>Widescreen</PresentationFormat>
  <Paragraphs>49</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Times New Roman</vt:lpstr>
      <vt:lpstr>Microsoft YaHei</vt:lpstr>
      <vt:lpstr>Arial Unicode MS</vt:lpstr>
      <vt:lpstr>Calibri</vt:lpstr>
      <vt:lpstr>Default Design</vt:lpstr>
      <vt:lpstr>Twilearn Internship Project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Twilearn Internship Project </dc:title>
  <dc:creator/>
  <cp:lastModifiedBy>aksha</cp:lastModifiedBy>
  <cp:revision>5</cp:revision>
  <dcterms:created xsi:type="dcterms:W3CDTF">2023-04-25T08:26:00Z</dcterms:created>
  <dcterms:modified xsi:type="dcterms:W3CDTF">2023-04-27T18:50:21Z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E3CFFB00BECE477DA7513132516D34AB</vt:lpwstr>
  </property>
  <property fmtid="{D5CDD505-2E9C-101B-9397-08002B2CF9AE}" pid="3" name="KSOProductBuildVer">
    <vt:lpwstr>1033-11.2.0.11536</vt:lpwstr>
  </property>
</Properties>
</file>