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kshaya\Downloads\naan%20mudhalvan%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kshaya\Downloads\naan%20mudhalvan%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excel.xlsx]Sheet1!PivotTable1</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empolyee performance analaysis</a:t>
            </a:r>
            <a:r>
              <a:rPr lang="en-US"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E436-4356-A716-572C087141E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2-E436-4356-A716-572C087141E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4-E436-4356-A716-572C087141E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5-E436-4356-A716-572C087141EC}"/>
            </c:ext>
          </c:extLst>
        </c:ser>
        <c:dLbls>
          <c:showLegendKey val="0"/>
          <c:showVal val="0"/>
          <c:showCatName val="0"/>
          <c:showSerName val="0"/>
          <c:showPercent val="0"/>
          <c:showBubbleSize val="0"/>
        </c:dLbls>
        <c:gapWidth val="219"/>
        <c:overlap val="-27"/>
        <c:axId val="418661200"/>
        <c:axId val="418657360"/>
      </c:barChart>
      <c:catAx>
        <c:axId val="41866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657360"/>
        <c:crosses val="autoZero"/>
        <c:auto val="1"/>
        <c:lblAlgn val="ctr"/>
        <c:lblOffset val="100"/>
        <c:noMultiLvlLbl val="0"/>
      </c:catAx>
      <c:valAx>
        <c:axId val="418657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661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excel.xlsx]Sheet1!PivotTable1</c:name>
    <c:fmtId val="1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9624772109616644E-2"/>
          <c:y val="9.1003610211491545E-2"/>
          <c:w val="0.73409318802666945"/>
          <c:h val="0.73757684700785953"/>
        </c:manualLayout>
      </c:layout>
      <c:pie3DChart>
        <c:varyColors val="1"/>
        <c:ser>
          <c:idx val="1"/>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7061-42FF-8FF7-9AAA9AAC0E4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7061-42FF-8FF7-9AAA9AAC0E4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7061-42FF-8FF7-9AAA9AAC0E4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7061-42FF-8FF7-9AAA9AAC0E4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7061-42FF-8FF7-9AAA9AAC0E4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7061-42FF-8FF7-9AAA9AAC0E4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7061-42FF-8FF7-9AAA9AAC0E4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7061-42FF-8FF7-9AAA9AAC0E4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7061-42FF-8FF7-9AAA9AAC0E4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7061-42FF-8FF7-9AAA9AAC0E4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7061-42FF-8FF7-9AAA9AAC0E4F}"/>
            </c:ext>
          </c:extLst>
        </c:ser>
        <c:ser>
          <c:idx val="2"/>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7061-42FF-8FF7-9AAA9AAC0E4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7061-42FF-8FF7-9AAA9AAC0E4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7061-42FF-8FF7-9AAA9AAC0E4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7061-42FF-8FF7-9AAA9AAC0E4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7061-42FF-8FF7-9AAA9AAC0E4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7061-42FF-8FF7-9AAA9AAC0E4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7061-42FF-8FF7-9AAA9AAC0E4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7061-42FF-8FF7-9AAA9AAC0E4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7061-42FF-8FF7-9AAA9AAC0E4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7061-42FF-8FF7-9AAA9AAC0E4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7061-42FF-8FF7-9AAA9AAC0E4F}"/>
            </c:ext>
          </c:extLst>
        </c:ser>
        <c:ser>
          <c:idx val="3"/>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7061-42FF-8FF7-9AAA9AAC0E4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7061-42FF-8FF7-9AAA9AAC0E4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7061-42FF-8FF7-9AAA9AAC0E4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7061-42FF-8FF7-9AAA9AAC0E4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7061-42FF-8FF7-9AAA9AAC0E4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7061-42FF-8FF7-9AAA9AAC0E4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7061-42FF-8FF7-9AAA9AAC0E4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7061-42FF-8FF7-9AAA9AAC0E4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7061-42FF-8FF7-9AAA9AAC0E4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7061-42FF-8FF7-9AAA9AAC0E4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7061-42FF-8FF7-9AAA9AAC0E4F}"/>
            </c:ext>
          </c:extLst>
        </c:ser>
        <c:ser>
          <c:idx val="0"/>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7061-42FF-8FF7-9AAA9AAC0E4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7061-42FF-8FF7-9AAA9AAC0E4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7061-42FF-8FF7-9AAA9AAC0E4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7061-42FF-8FF7-9AAA9AAC0E4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7061-42FF-8FF7-9AAA9AAC0E4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7061-42FF-8FF7-9AAA9AAC0E4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7061-42FF-8FF7-9AAA9AAC0E4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7061-42FF-8FF7-9AAA9AAC0E4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7061-42FF-8FF7-9AAA9AAC0E4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7061-42FF-8FF7-9AAA9AAC0E4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7061-42FF-8FF7-9AAA9AAC0E4F}"/>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75194552529182879"/>
          <c:y val="0.40713797524153861"/>
          <c:w val="0.24805444722997069"/>
          <c:h val="0.3452828928975292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80d2035c1_0_1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f80d2035c1_0_1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2f80d2035c1_0_1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2554542" y="3314150"/>
            <a:ext cx="86106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AKSHAYA.R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122202133 (asunm135312220133)</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B.COM CORPORATE SECRETARYSHIP</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ANNA ADARSH COLLEGE FOR WOMEN</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6"/>
          <p:cNvSpPr txBox="1"/>
          <p:nvPr/>
        </p:nvSpPr>
        <p:spPr>
          <a:xfrm>
            <a:off x="681325" y="1049325"/>
            <a:ext cx="7267800" cy="50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Calibri"/>
                <a:ea typeface="Calibri"/>
                <a:cs typeface="Calibri"/>
                <a:sym typeface="Calibri"/>
              </a:rPr>
              <a:t>DATA COLLECTION</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KAGGLE </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EDUNET DASHBOARD</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FEATURE COLLECTION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1)FIRST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LAST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DATA CLEANING</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1)MISSING VALUE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FILTER OUT</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PERFORMANCE LEVEL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a:t>
            </a:r>
            <a:r>
              <a:rPr lang="en-US" sz="2300">
                <a:latin typeface="Calibri"/>
                <a:ea typeface="Calibri"/>
                <a:cs typeface="Calibri"/>
                <a:sym typeface="Calibri"/>
              </a:rPr>
              <a:t>1)</a:t>
            </a:r>
            <a:r>
              <a:rPr lang="en-US" sz="1900">
                <a:solidFill>
                  <a:schemeClr val="dk1"/>
                </a:solidFill>
                <a:highlight>
                  <a:srgbClr val="FFFFFF"/>
                </a:highlight>
                <a:latin typeface="Calibri"/>
                <a:ea typeface="Calibri"/>
                <a:cs typeface="Calibri"/>
                <a:sym typeface="Calibri"/>
              </a:rPr>
              <a:t>=IFS(Z8&gt;=5,"VERY HIGH",Z8&gt;=4,"HIGH",Z8&gt;=3,"MED",TRUE,"LOW")</a:t>
            </a:r>
            <a:endParaRPr sz="19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SUMMARY </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PIVOT TABLE</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ROWS &amp; COLUMN ADDED</a:t>
            </a:r>
            <a:endParaRPr sz="18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VISUALIZATION</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GRAPH</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PIE CHART </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7"/>
          <p:cNvSpPr txBox="1">
            <a:spLocks noGrp="1"/>
          </p:cNvSpPr>
          <p:nvPr>
            <p:ph type="title"/>
          </p:nvPr>
        </p:nvSpPr>
        <p:spPr>
          <a:xfrm>
            <a:off x="499775" y="173775"/>
            <a:ext cx="26457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6" name="Google Shape;206;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07" name="Google Shape;207;p17"/>
          <p:cNvSpPr txBox="1"/>
          <p:nvPr/>
        </p:nvSpPr>
        <p:spPr>
          <a:xfrm>
            <a:off x="1538650" y="2002700"/>
            <a:ext cx="7815000" cy="38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graphicFrame>
        <p:nvGraphicFramePr>
          <p:cNvPr id="2" name="Chart 1">
            <a:extLst>
              <a:ext uri="{FF2B5EF4-FFF2-40B4-BE49-F238E27FC236}">
                <a16:creationId xmlns:a16="http://schemas.microsoft.com/office/drawing/2014/main" id="{79D7FD58-11A2-6427-A47B-5C0982297DCA}"/>
              </a:ext>
            </a:extLst>
          </p:cNvPr>
          <p:cNvGraphicFramePr>
            <a:graphicFrameLocks/>
          </p:cNvGraphicFramePr>
          <p:nvPr>
            <p:extLst>
              <p:ext uri="{D42A27DB-BD31-4B8C-83A1-F6EECF244321}">
                <p14:modId xmlns:p14="http://schemas.microsoft.com/office/powerpoint/2010/main" val="164537063"/>
              </p:ext>
            </p:extLst>
          </p:nvPr>
        </p:nvGraphicFramePr>
        <p:xfrm>
          <a:off x="1052052" y="1355124"/>
          <a:ext cx="8662219" cy="496701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755332" y="385444"/>
            <a:ext cx="10681200" cy="7389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a:buNone/>
            </a:pPr>
            <a:r>
              <a:rPr lang="en-US"/>
              <a:t>RESULTS</a:t>
            </a:r>
            <a:endParaRPr>
              <a:latin typeface="Times New Roman"/>
              <a:ea typeface="Times New Roman"/>
              <a:cs typeface="Times New Roman"/>
              <a:sym typeface="Times New Roman"/>
            </a:endParaRPr>
          </a:p>
        </p:txBody>
      </p:sp>
      <p:sp>
        <p:nvSpPr>
          <p:cNvPr id="214" name="Google Shape;214;p18"/>
          <p:cNvSpPr txBox="1"/>
          <p:nvPr/>
        </p:nvSpPr>
        <p:spPr>
          <a:xfrm>
            <a:off x="1417000" y="1434625"/>
            <a:ext cx="8660700" cy="33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graphicFrame>
        <p:nvGraphicFramePr>
          <p:cNvPr id="2" name="Chart 1">
            <a:extLst>
              <a:ext uri="{FF2B5EF4-FFF2-40B4-BE49-F238E27FC236}">
                <a16:creationId xmlns:a16="http://schemas.microsoft.com/office/drawing/2014/main" id="{1131544F-80BE-59EE-30D0-5286CBD4188F}"/>
              </a:ext>
            </a:extLst>
          </p:cNvPr>
          <p:cNvGraphicFramePr>
            <a:graphicFrameLocks/>
          </p:cNvGraphicFramePr>
          <p:nvPr>
            <p:extLst>
              <p:ext uri="{D42A27DB-BD31-4B8C-83A1-F6EECF244321}">
                <p14:modId xmlns:p14="http://schemas.microsoft.com/office/powerpoint/2010/main" val="788106099"/>
              </p:ext>
            </p:extLst>
          </p:nvPr>
        </p:nvGraphicFramePr>
        <p:xfrm>
          <a:off x="1848465" y="1434624"/>
          <a:ext cx="7118554" cy="503793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a:latin typeface="Times New Roman"/>
                <a:ea typeface="Times New Roman"/>
                <a:cs typeface="Times New Roman"/>
                <a:sym typeface="Times New Roman"/>
              </a:rPr>
              <a:t>conclusion</a:t>
            </a:r>
            <a:endParaRPr/>
          </a:p>
        </p:txBody>
      </p:sp>
      <p:sp>
        <p:nvSpPr>
          <p:cNvPr id="223" name="Google Shape;223;p19"/>
          <p:cNvSpPr txBox="1"/>
          <p:nvPr/>
        </p:nvSpPr>
        <p:spPr>
          <a:xfrm>
            <a:off x="1390525" y="1196500"/>
            <a:ext cx="7214400" cy="35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300">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sz="2300">
              <a:latin typeface="Calibri"/>
              <a:ea typeface="Calibri"/>
              <a:cs typeface="Calibri"/>
              <a:sym typeface="Calibri"/>
            </a:endParaRPr>
          </a:p>
          <a:p>
            <a:pPr marL="0" lvl="0" indent="0" algn="l" rtl="0">
              <a:spcBef>
                <a:spcPts val="1200"/>
              </a:spcBef>
              <a:spcAft>
                <a:spcPts val="0"/>
              </a:spcAft>
              <a:buNone/>
            </a:pP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70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 </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912100" y="1517200"/>
            <a:ext cx="8087700" cy="36141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SzPts val="1400"/>
              <a:buFont typeface="Calibri"/>
              <a:buChar char="●"/>
            </a:pPr>
            <a:r>
              <a:rPr lang="en-US" sz="1800">
                <a:latin typeface="Calibri"/>
                <a:ea typeface="Calibri"/>
                <a:cs typeface="Calibri"/>
                <a:sym typeface="Calibri"/>
              </a:rPr>
              <a:t>"</a:t>
            </a:r>
            <a:r>
              <a:rPr lang="en-US" sz="1900">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sz="1900">
              <a:latin typeface="Calibri"/>
              <a:ea typeface="Calibri"/>
              <a:cs typeface="Calibri"/>
              <a:sym typeface="Calibri"/>
            </a:endParaRPr>
          </a:p>
          <a:p>
            <a:pPr marL="457200" lvl="0" indent="0" algn="l" rtl="0">
              <a:lnSpc>
                <a:spcPct val="115000"/>
              </a:lnSpc>
              <a:spcBef>
                <a:spcPts val="1200"/>
              </a:spcBef>
              <a:spcAft>
                <a:spcPts val="0"/>
              </a:spcAft>
              <a:buNone/>
            </a:pPr>
            <a:endParaRPr sz="1900">
              <a:latin typeface="Calibri"/>
              <a:ea typeface="Calibri"/>
              <a:cs typeface="Calibri"/>
              <a:sym typeface="Calibri"/>
            </a:endParaRPr>
          </a:p>
          <a:p>
            <a:pPr marL="457200" lvl="0" indent="-349250" algn="l" rtl="0">
              <a:lnSpc>
                <a:spcPct val="115000"/>
              </a:lnSpc>
              <a:spcBef>
                <a:spcPts val="1200"/>
              </a:spcBef>
              <a:spcAft>
                <a:spcPts val="0"/>
              </a:spcAft>
              <a:buSzPts val="1900"/>
              <a:buFont typeface="Calibri"/>
              <a:buChar char="●"/>
            </a:pPr>
            <a:r>
              <a:rPr lang="en-US" sz="1900">
                <a:latin typeface="Calibri"/>
                <a:ea typeface="Calibri"/>
                <a:cs typeface="Calibri"/>
                <a:sym typeface="Calibri"/>
              </a:rPr>
              <a:t>This concise problem statement highlights the purpose, tool (Excel), and desired outcomes of the performance analysis.</a:t>
            </a:r>
            <a:endParaRPr sz="1900">
              <a:latin typeface="Calibri"/>
              <a:ea typeface="Calibri"/>
              <a:cs typeface="Calibri"/>
              <a:sym typeface="Calibri"/>
            </a:endParaRPr>
          </a:p>
          <a:p>
            <a:pPr marL="0" lvl="0" indent="0" algn="l" rtl="0">
              <a:spcBef>
                <a:spcPts val="120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1"/>
          <p:cNvSpPr txBox="1">
            <a:spLocks noGrp="1"/>
          </p:cNvSpPr>
          <p:nvPr>
            <p:ph type="title"/>
          </p:nvPr>
        </p:nvSpPr>
        <p:spPr>
          <a:xfrm>
            <a:off x="739775" y="246694"/>
            <a:ext cx="52635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3" name="Google Shape;143;p11"/>
          <p:cNvSpPr txBox="1"/>
          <p:nvPr/>
        </p:nvSpPr>
        <p:spPr>
          <a:xfrm>
            <a:off x="676275" y="1735800"/>
            <a:ext cx="8378100" cy="4392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sz="1900">
              <a:solidFill>
                <a:schemeClr val="dk1"/>
              </a:solidFill>
              <a:latin typeface="Calibri"/>
              <a:ea typeface="Calibri"/>
              <a:cs typeface="Calibri"/>
              <a:sym typeface="Calibri"/>
            </a:endParaRPr>
          </a:p>
          <a:p>
            <a:pPr marL="457200" lvl="0" indent="-349250" algn="l" rtl="0">
              <a:lnSpc>
                <a:spcPct val="115000"/>
              </a:lnSpc>
              <a:spcBef>
                <a:spcPts val="1200"/>
              </a:spcBef>
              <a:spcAft>
                <a:spcPts val="0"/>
              </a:spcAft>
              <a:buClr>
                <a:schemeClr val="dk1"/>
              </a:buClr>
              <a:buSzPts val="1900"/>
              <a:buChar char="●"/>
            </a:pPr>
            <a:r>
              <a:rPr lang="en-US" sz="1900" b="1">
                <a:solidFill>
                  <a:schemeClr val="dk1"/>
                </a:solidFill>
                <a:latin typeface="Calibri"/>
                <a:ea typeface="Calibri"/>
                <a:cs typeface="Calibri"/>
                <a:sym typeface="Calibri"/>
              </a:rPr>
              <a:t>Track Performance Metrics</a:t>
            </a:r>
            <a:r>
              <a:rPr lang="en-US" sz="1900">
                <a:solidFill>
                  <a:schemeClr val="dk1"/>
                </a:solidFill>
                <a:latin typeface="Calibri"/>
                <a:ea typeface="Calibri"/>
                <a:cs typeface="Calibri"/>
                <a:sym typeface="Calibri"/>
              </a:rPr>
              <a:t>: Monitor key indicators to gauge individual and team performance.</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Identify Trends and Insights</a:t>
            </a:r>
            <a:r>
              <a:rPr lang="en-US" sz="1900">
                <a:solidFill>
                  <a:schemeClr val="dk1"/>
                </a:solidFill>
                <a:latin typeface="Calibri"/>
                <a:ea typeface="Calibri"/>
                <a:cs typeface="Calibri"/>
                <a:sym typeface="Calibri"/>
              </a:rPr>
              <a:t>: Discover patterns to inform strategic decisions and improve productivity.</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Enhance Decision-Making</a:t>
            </a:r>
            <a:r>
              <a:rPr lang="en-US" sz="1900">
                <a:solidFill>
                  <a:schemeClr val="dk1"/>
                </a:solidFill>
                <a:latin typeface="Calibri"/>
                <a:ea typeface="Calibri"/>
                <a:cs typeface="Calibri"/>
                <a:sym typeface="Calibri"/>
              </a:rPr>
              <a:t>: Utilize data-driven insights to optimize employee development, reward structures, and overall organizational effectiveness.</a:t>
            </a:r>
            <a:endParaRPr sz="19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r>
              <a:rPr lang="en-US" sz="1900">
                <a:solidFill>
                  <a:schemeClr val="dk1"/>
                </a:solidFill>
                <a:latin typeface="Calibri"/>
                <a:ea typeface="Calibri"/>
                <a:cs typeface="Calibri"/>
                <a:sym typeface="Calibri"/>
              </a:rPr>
              <a:t>Our goal is to leverage Excel’s capabilities to provide a clear, actionable overview of employee performance, supporting informed management decisions and fostering a productive work environment.</a:t>
            </a:r>
            <a:endParaRPr sz="1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2"/>
          <p:cNvSpPr txBox="1">
            <a:spLocks noGrp="1"/>
          </p:cNvSpPr>
          <p:nvPr>
            <p:ph type="title"/>
          </p:nvPr>
        </p:nvSpPr>
        <p:spPr>
          <a:xfrm>
            <a:off x="699450" y="178405"/>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12"/>
          <p:cNvSpPr txBox="1"/>
          <p:nvPr/>
        </p:nvSpPr>
        <p:spPr>
          <a:xfrm>
            <a:off x="515925" y="1282275"/>
            <a:ext cx="50145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HR Managers</a:t>
            </a:r>
            <a:r>
              <a:rPr lang="en-US" sz="1900">
                <a:solidFill>
                  <a:schemeClr val="dk1"/>
                </a:solidFill>
                <a:latin typeface="Trebuchet MS"/>
                <a:ea typeface="Trebuchet MS"/>
                <a:cs typeface="Trebuchet MS"/>
                <a:sym typeface="Trebuchet MS"/>
              </a:rPr>
              <a:t>: For tracking, evaluating, and managing employee performance and development.</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Team Leaders/Supervisors</a:t>
            </a:r>
            <a:r>
              <a:rPr lang="en-US" sz="1900">
                <a:solidFill>
                  <a:schemeClr val="dk1"/>
                </a:solidFill>
                <a:latin typeface="Trebuchet MS"/>
                <a:ea typeface="Trebuchet MS"/>
                <a:cs typeface="Trebuchet MS"/>
                <a:sym typeface="Trebuchet MS"/>
              </a:rPr>
              <a:t>: To monitor team performance, provide feedback, and identify training needs.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Senior Executives</a:t>
            </a:r>
            <a:r>
              <a:rPr lang="en-US" sz="1900">
                <a:solidFill>
                  <a:schemeClr val="dk1"/>
                </a:solidFill>
                <a:latin typeface="Trebuchet MS"/>
                <a:ea typeface="Trebuchet MS"/>
                <a:cs typeface="Trebuchet MS"/>
                <a:sym typeface="Trebuchet MS"/>
              </a:rPr>
              <a:t>: For strategic decision-making, resource allocation, and performance-based reward systems.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Employees</a:t>
            </a:r>
            <a:r>
              <a:rPr lang="en-US" sz="1900">
                <a:solidFill>
                  <a:schemeClr val="dk1"/>
                </a:solidFill>
                <a:latin typeface="Trebuchet MS"/>
                <a:ea typeface="Trebuchet MS"/>
                <a:cs typeface="Trebuchet MS"/>
                <a:sym typeface="Trebuchet MS"/>
              </a:rPr>
              <a:t>: To review their performance metrics and set personal development goals.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p:txBody>
      </p:sp>
      <p:pic>
        <p:nvPicPr>
          <p:cNvPr id="155" name="Google Shape;155;p12"/>
          <p:cNvPicPr preferRelativeResize="0"/>
          <p:nvPr/>
        </p:nvPicPr>
        <p:blipFill>
          <a:blip r:embed="rId4">
            <a:alphaModFix/>
          </a:blip>
          <a:stretch>
            <a:fillRect/>
          </a:stretch>
        </p:blipFill>
        <p:spPr>
          <a:xfrm>
            <a:off x="5768600" y="970750"/>
            <a:ext cx="5389525" cy="534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6376650" y="2865225"/>
            <a:ext cx="2665450" cy="3211725"/>
          </a:xfrm>
          <a:prstGeom prst="rect">
            <a:avLst/>
          </a:prstGeom>
          <a:noFill/>
          <a:ln>
            <a:noFill/>
          </a:ln>
        </p:spPr>
      </p:pic>
      <p:sp>
        <p:nvSpPr>
          <p:cNvPr id="161" name="Google Shape;161;p13"/>
          <p:cNvSpPr/>
          <p:nvPr/>
        </p:nvSpPr>
        <p:spPr>
          <a:xfrm>
            <a:off x="10446450" y="54387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10446450" y="752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3"/>
          <p:cNvSpPr txBox="1">
            <a:spLocks noGrp="1"/>
          </p:cNvSpPr>
          <p:nvPr>
            <p:ph type="title"/>
          </p:nvPr>
        </p:nvSpPr>
        <p:spPr>
          <a:xfrm>
            <a:off x="558175" y="110107"/>
            <a:ext cx="97632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5" name="Google Shape;165;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13"/>
          <p:cNvSpPr txBox="1"/>
          <p:nvPr/>
        </p:nvSpPr>
        <p:spPr>
          <a:xfrm>
            <a:off x="464525" y="1243975"/>
            <a:ext cx="8275500" cy="38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CONDITIONAL FORMATTING - MISSING Automate visual highlights in Excel to quickly identify performance trends and outliers.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 </a:t>
            </a:r>
            <a:endParaRPr sz="31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FILTER - REMOVE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FORMULA - PERFORMANCE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PIVOT - SUMMARY</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GRAPH - DATA VISUALIZATION</a:t>
            </a:r>
            <a:endParaRPr sz="2500">
              <a:latin typeface="Trebuchet MS"/>
              <a:ea typeface="Trebuchet MS"/>
              <a:cs typeface="Trebuchet MS"/>
              <a:sym typeface="Trebuchet MS"/>
            </a:endParaRPr>
          </a:p>
          <a:p>
            <a:pPr marL="0" lvl="0" indent="0" algn="l" rtl="0">
              <a:spcBef>
                <a:spcPts val="0"/>
              </a:spcBef>
              <a:spcAft>
                <a:spcPts val="0"/>
              </a:spcAft>
              <a:buNone/>
            </a:pPr>
            <a:endParaRPr sz="25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3" name="Google Shape;173;p14"/>
          <p:cNvSpPr txBox="1"/>
          <p:nvPr/>
        </p:nvSpPr>
        <p:spPr>
          <a:xfrm>
            <a:off x="1007725" y="1558225"/>
            <a:ext cx="7978200" cy="3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EMPLOYEE = KAGGLE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26-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9-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ID- NUM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NAME-TEXT</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TYPE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PERFORMANCE LEVEL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GENDER - MALE FEMALE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EMPLOYEE RATING - NUM</a:t>
            </a:r>
            <a:endParaRPr sz="25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2" name="Google Shape;182;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3" name="Google Shape;183;p15"/>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84" name="Google Shape;184;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5" name="Google Shape;185;p15"/>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86" name="Google Shape;186;p15"/>
          <p:cNvSpPr txBox="1"/>
          <p:nvPr/>
        </p:nvSpPr>
        <p:spPr>
          <a:xfrm>
            <a:off x="739775" y="1584075"/>
            <a:ext cx="9071100" cy="3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a:solidFill>
                  <a:schemeClr val="dk1"/>
                </a:solidFill>
                <a:highlight>
                  <a:srgbClr val="FFFFFF"/>
                </a:highlight>
                <a:latin typeface="Trebuchet MS"/>
                <a:ea typeface="Trebuchet MS"/>
                <a:cs typeface="Trebuchet MS"/>
                <a:sym typeface="Trebuchet MS"/>
              </a:rPr>
              <a:t>PERFORMANCE LEVEL </a:t>
            </a:r>
            <a:r>
              <a:rPr lang="en-US" sz="2300" b="1">
                <a:solidFill>
                  <a:schemeClr val="dk1"/>
                </a:solidFill>
                <a:highlight>
                  <a:srgbClr val="FFFFFF"/>
                </a:highlight>
                <a:latin typeface="Trebuchet MS"/>
                <a:ea typeface="Trebuchet MS"/>
                <a:cs typeface="Trebuchet MS"/>
                <a:sym typeface="Trebuchet MS"/>
              </a:rPr>
              <a:t>=</a:t>
            </a:r>
            <a:r>
              <a:rPr lang="en-US" sz="900" b="1">
                <a:solidFill>
                  <a:schemeClr val="dk1"/>
                </a:solidFill>
                <a:highlight>
                  <a:srgbClr val="FFFFFF"/>
                </a:highlight>
                <a:latin typeface="Roboto"/>
                <a:ea typeface="Roboto"/>
                <a:cs typeface="Roboto"/>
                <a:sym typeface="Roboto"/>
              </a:rPr>
              <a:t> </a:t>
            </a:r>
            <a:r>
              <a:rPr lang="en-US" sz="3000" b="1">
                <a:solidFill>
                  <a:schemeClr val="dk1"/>
                </a:solidFill>
                <a:highlight>
                  <a:srgbClr val="FFFFFF"/>
                </a:highlight>
                <a:latin typeface="Trebuchet MS"/>
                <a:ea typeface="Trebuchet MS"/>
                <a:cs typeface="Trebuchet MS"/>
                <a:sym typeface="Trebuchet MS"/>
              </a:rPr>
              <a:t>IFS(Z8&gt;=5,"VERY HIGH",Z8&gt;=4,"HIGH",Z8&gt;=3,"MED",TRUE,"LOW")</a:t>
            </a:r>
            <a:endParaRPr sz="4600" b="1">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565</Words>
  <Application>Microsoft Office PowerPoint</Application>
  <PresentationFormat>Widescreen</PresentationFormat>
  <Paragraphs>90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Trebuchet MS</vt:lpstr>
      <vt:lpstr>Arial</vt:lpstr>
      <vt:lpstr>Calibri</vt:lpstr>
      <vt:lpstr>Times New Roman</vt:lpstr>
      <vt:lpstr>Roboto</vt: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Akshaya</dc:creator>
  <cp:lastModifiedBy>Akshaya Achu</cp:lastModifiedBy>
  <cp:revision>1</cp:revision>
  <dcterms:modified xsi:type="dcterms:W3CDTF">2024-09-01T07:16:48Z</dcterms:modified>
</cp:coreProperties>
</file>