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64" r:id="rId7"/>
    <p:sldId id="259" r:id="rId8"/>
    <p:sldId id="263" r:id="rId9"/>
    <p:sldId id="260" r:id="rId10"/>
    <p:sldId id="261" r:id="rId11"/>
    <p:sldId id="262" r:id="rId12"/>
    <p:sldId id="266" r:id="rId13"/>
    <p:sldId id="267" r:id="rId14"/>
    <p:sldId id="268" r:id="rId15"/>
    <p:sldId id="265" r:id="rId16"/>
  </p:sldIdLst>
  <p:sldSz cx="9144000" cy="5143500" type="screen16x9"/>
  <p:notesSz cx="6858000" cy="9144000"/>
  <p:embeddedFontLst>
    <p:embeddedFont>
      <p:font typeface="Montserrat" charset="0"/>
      <p:regular r:id="rId18"/>
      <p:bold r:id="rId19"/>
      <p:italic r:id="rId20"/>
      <p:boldItalic r:id="rId21"/>
    </p:embeddedFont>
    <p:embeddedFont>
      <p:font typeface="Lato"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AFAFC"/>
    <a:srgbClr val="FEFEFE"/>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3" d="100"/>
          <a:sy n="113" d="100"/>
        </p:scale>
        <p:origin x="-485" y="-77"/>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752047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21308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cad7ec04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cad7ec04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2875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cad7ec04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cad7ec04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73411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nk.springer.com/chapter/10.1007/978-3-030-63319-6_69" TargetMode="External"/><Relationship Id="rId2" Type="http://schemas.openxmlformats.org/officeDocument/2006/relationships/hyperlink" Target="https://ieeexplore.ieee.org/document/8534942" TargetMode="External"/><Relationship Id="rId1" Type="http://schemas.openxmlformats.org/officeDocument/2006/relationships/slideLayout" Target="../slideLayouts/slideLayout2.xml"/><Relationship Id="rId5" Type="http://schemas.openxmlformats.org/officeDocument/2006/relationships/hyperlink" Target="https://www.ukessays.com/essays/education/recognition-attendance-system-6424.php" TargetMode="External"/><Relationship Id="rId4" Type="http://schemas.openxmlformats.org/officeDocument/2006/relationships/hyperlink" Target="https://www.researchgate.net/publication/341876647_Face_Recognition_based_Attendance_Management_Syst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186600"/>
            <a:ext cx="5017500" cy="193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solidFill>
                  <a:srgbClr val="00FF00"/>
                </a:solidFill>
              </a:rPr>
              <a:t>Face Detection(Team </a:t>
            </a:r>
            <a:r>
              <a:rPr lang="en" dirty="0">
                <a:solidFill>
                  <a:srgbClr val="00FF00"/>
                </a:solidFill>
              </a:rPr>
              <a:t>4)</a:t>
            </a:r>
            <a:endParaRPr dirty="0">
              <a:solidFill>
                <a:srgbClr val="00FF00"/>
              </a:solidFill>
            </a:endParaRPr>
          </a:p>
        </p:txBody>
      </p:sp>
      <p:sp>
        <p:nvSpPr>
          <p:cNvPr id="135" name="Google Shape;135;p13"/>
          <p:cNvSpPr txBox="1">
            <a:spLocks noGrp="1"/>
          </p:cNvSpPr>
          <p:nvPr>
            <p:ph type="subTitle" idx="1"/>
          </p:nvPr>
        </p:nvSpPr>
        <p:spPr>
          <a:xfrm>
            <a:off x="4772525" y="3124300"/>
            <a:ext cx="3470700" cy="156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smtClean="0"/>
              <a:t>-Akshay A Menon(AM.EN.U4CSE18203)</a:t>
            </a:r>
            <a:endParaRPr sz="1400"/>
          </a:p>
          <a:p>
            <a:pPr marL="0" lvl="0" indent="0" algn="l" rtl="0">
              <a:spcBef>
                <a:spcPts val="0"/>
              </a:spcBef>
              <a:spcAft>
                <a:spcPts val="0"/>
              </a:spcAft>
              <a:buNone/>
            </a:pPr>
            <a:r>
              <a:rPr lang="en" sz="1400" dirty="0" smtClean="0"/>
              <a:t>-Ananthu Vasudevan </a:t>
            </a:r>
            <a:r>
              <a:rPr lang="en" sz="1400" dirty="0"/>
              <a:t>( </a:t>
            </a:r>
            <a:r>
              <a:rPr lang="en" sz="1400" dirty="0" smtClean="0"/>
              <a:t>AM.EN.U4CSE18206)</a:t>
            </a:r>
            <a:endParaRPr sz="1400"/>
          </a:p>
          <a:p>
            <a:pPr marL="0" lvl="0" indent="0" algn="l" rtl="0">
              <a:spcBef>
                <a:spcPts val="0"/>
              </a:spcBef>
              <a:spcAft>
                <a:spcPts val="0"/>
              </a:spcAft>
              <a:buNone/>
            </a:pPr>
            <a:r>
              <a:rPr lang="en" sz="1400" dirty="0" smtClean="0"/>
              <a:t>-Arun K Nair(AM.EN.U4CSE18208)</a:t>
            </a:r>
            <a:endParaRPr sz="1400"/>
          </a:p>
          <a:p>
            <a:pPr marL="0" lvl="0" indent="0" algn="l" rtl="0">
              <a:spcBef>
                <a:spcPts val="0"/>
              </a:spcBef>
              <a:spcAft>
                <a:spcPts val="0"/>
              </a:spcAft>
              <a:buNone/>
            </a:pPr>
            <a:r>
              <a:rPr lang="en" sz="1400" dirty="0" smtClean="0"/>
              <a:t>-krishnadas K S(AM.EN.U4CSE18231)</a:t>
            </a:r>
            <a:endParaRPr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0288" y="487680"/>
            <a:ext cx="7556112" cy="3991070"/>
          </a:xfrm>
        </p:spPr>
        <p:txBody>
          <a:bodyPr/>
          <a:lstStyle/>
          <a:p>
            <a:endParaRPr lang="en-US" dirty="0"/>
          </a:p>
        </p:txBody>
      </p:sp>
      <p:pic>
        <p:nvPicPr>
          <p:cNvPr id="5" name="Picture 4" descr="level-2 (2) (1).jpeg"/>
          <p:cNvPicPr>
            <a:picLocks noChangeAspect="1"/>
          </p:cNvPicPr>
          <p:nvPr/>
        </p:nvPicPr>
        <p:blipFill>
          <a:blip r:embed="rId2"/>
          <a:stretch>
            <a:fillRect/>
          </a:stretch>
        </p:blipFill>
        <p:spPr>
          <a:xfrm>
            <a:off x="1499346" y="921123"/>
            <a:ext cx="2147421" cy="35498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3996" y="616574"/>
            <a:ext cx="7779444" cy="4113922"/>
          </a:xfrm>
        </p:spPr>
        <p:txBody>
          <a:bodyPr/>
          <a:lstStyle/>
          <a:p>
            <a:endParaRPr lang="en-US" dirty="0"/>
          </a:p>
        </p:txBody>
      </p:sp>
      <p:pic>
        <p:nvPicPr>
          <p:cNvPr id="6" name="Picture 5" descr="level-3.jpeg"/>
          <p:cNvPicPr>
            <a:picLocks noChangeAspect="1"/>
          </p:cNvPicPr>
          <p:nvPr/>
        </p:nvPicPr>
        <p:blipFill>
          <a:blip r:embed="rId2"/>
          <a:stretch>
            <a:fillRect/>
          </a:stretch>
        </p:blipFill>
        <p:spPr>
          <a:xfrm>
            <a:off x="2171700" y="1038785"/>
            <a:ext cx="1595157" cy="31903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a:t>
            </a:r>
            <a:endParaRPr lang="en-US" b="1" dirty="0"/>
          </a:p>
        </p:txBody>
      </p:sp>
      <p:sp>
        <p:nvSpPr>
          <p:cNvPr id="3" name="Text Placeholder 2"/>
          <p:cNvSpPr>
            <a:spLocks noGrp="1"/>
          </p:cNvSpPr>
          <p:nvPr>
            <p:ph type="body" idx="1"/>
          </p:nvPr>
        </p:nvSpPr>
        <p:spPr/>
        <p:txBody>
          <a:bodyPr/>
          <a:lstStyle/>
          <a:p>
            <a:r>
              <a:rPr lang="en-US" dirty="0" smtClean="0">
                <a:hlinkClick r:id="rId2"/>
              </a:rPr>
              <a:t>https://ieeexplore.ieee.org/document/8534942</a:t>
            </a:r>
            <a:endParaRPr lang="en-US" dirty="0" smtClean="0"/>
          </a:p>
          <a:p>
            <a:r>
              <a:rPr lang="en-US" dirty="0" smtClean="0">
                <a:hlinkClick r:id="rId3"/>
              </a:rPr>
              <a:t>https://link.springer.com/chapter/10.1007/978-3-030-63319-6_69</a:t>
            </a:r>
            <a:endParaRPr lang="en-US" dirty="0" smtClean="0"/>
          </a:p>
          <a:p>
            <a:endParaRPr lang="en-US" dirty="0" smtClean="0"/>
          </a:p>
          <a:p>
            <a:r>
              <a:rPr lang="en-US" dirty="0" smtClean="0">
                <a:hlinkClick r:id="rId4"/>
              </a:rPr>
              <a:t>https://www.researchgate.net/publication/341876647_Face_Recognition_based_Attendance_Management_System</a:t>
            </a:r>
            <a:endParaRPr lang="en-US" dirty="0" smtClean="0"/>
          </a:p>
          <a:p>
            <a:r>
              <a:rPr lang="en-US" dirty="0" smtClean="0">
                <a:hlinkClick r:id="rId5"/>
              </a:rPr>
              <a:t>https://www.ukessays.com/essays/education/recognition-attendance-system-6424.php</a:t>
            </a:r>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914400" lvl="0" indent="0" algn="l" rtl="0">
              <a:spcBef>
                <a:spcPts val="0"/>
              </a:spcBef>
              <a:spcAft>
                <a:spcPts val="0"/>
              </a:spcAft>
              <a:buNone/>
            </a:pPr>
            <a:r>
              <a:rPr lang="en" dirty="0">
                <a:solidFill>
                  <a:srgbClr val="00FF00"/>
                </a:solidFill>
              </a:rPr>
              <a:t>Problem Statement:</a:t>
            </a:r>
            <a:endParaRPr dirty="0">
              <a:solidFill>
                <a:srgbClr val="00FF00"/>
              </a:solidFill>
            </a:endParaRPr>
          </a:p>
        </p:txBody>
      </p:sp>
      <p:sp>
        <p:nvSpPr>
          <p:cNvPr id="141" name="Google Shape;141;p14"/>
          <p:cNvSpPr txBox="1">
            <a:spLocks noGrp="1"/>
          </p:cNvSpPr>
          <p:nvPr>
            <p:ph type="body" idx="1"/>
          </p:nvPr>
        </p:nvSpPr>
        <p:spPr>
          <a:xfrm>
            <a:off x="1247275" y="12460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2400" dirty="0" smtClean="0"/>
              <a:t>In the world of modern era, students who are attending the online have access with single as well as the multiple devices . Many of the people are not attending properly . For that solution we use face detection technology to mark the attendance. </a:t>
            </a:r>
            <a:endParaRPr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Scope and </a:t>
            </a:r>
            <a:r>
              <a:rPr lang="en-IN" dirty="0" err="1" smtClean="0">
                <a:solidFill>
                  <a:srgbClr val="00B050"/>
                </a:solidFill>
              </a:rPr>
              <a:t>relevence</a:t>
            </a:r>
            <a:endParaRPr lang="en-US" dirty="0">
              <a:solidFill>
                <a:srgbClr val="00B050"/>
              </a:solidFill>
            </a:endParaRPr>
          </a:p>
        </p:txBody>
      </p:sp>
      <p:sp>
        <p:nvSpPr>
          <p:cNvPr id="3" name="Text Placeholder 2"/>
          <p:cNvSpPr>
            <a:spLocks noGrp="1"/>
          </p:cNvSpPr>
          <p:nvPr>
            <p:ph type="body" idx="1"/>
          </p:nvPr>
        </p:nvSpPr>
        <p:spPr/>
        <p:txBody>
          <a:bodyPr/>
          <a:lstStyle/>
          <a:p>
            <a:pPr>
              <a:buNone/>
            </a:pPr>
            <a:r>
              <a:rPr lang="en-US" dirty="0" smtClean="0"/>
              <a:t>       A facial recognition system is a computer application for automatically identifying or verifying a person from a digital image or a video frame from a video source. One of the way is to do this is by comparing selected facial features from the image and a facial </a:t>
            </a:r>
            <a:r>
              <a:rPr lang="en-US" dirty="0" err="1" smtClean="0"/>
              <a:t>database.It</a:t>
            </a:r>
            <a:r>
              <a:rPr lang="en-US" dirty="0" smtClean="0"/>
              <a:t> is typically used in security systems and can be compared to other biometrics such as fingerprint or eye iris recognition systems. In this paper we focus on  facial recognition system and biometric facial </a:t>
            </a:r>
            <a:r>
              <a:rPr lang="en-US" dirty="0" err="1" smtClean="0"/>
              <a:t>recognision</a:t>
            </a:r>
            <a:r>
              <a:rPr lang="en-US" dirty="0" smtClean="0"/>
              <a:t> system. We do critics on facial </a:t>
            </a:r>
            <a:r>
              <a:rPr lang="en-US" dirty="0" err="1" smtClean="0"/>
              <a:t>recognision</a:t>
            </a:r>
            <a:r>
              <a:rPr lang="en-US" dirty="0" smtClean="0"/>
              <a:t> system giving effectiveness and weaknesses. This paper also introduces scope of </a:t>
            </a:r>
            <a:r>
              <a:rPr lang="en-US" dirty="0" err="1" smtClean="0"/>
              <a:t>recognision</a:t>
            </a:r>
            <a:r>
              <a:rPr lang="en-US" dirty="0" smtClean="0"/>
              <a:t> system in India.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None/>
            </a:pPr>
            <a:r>
              <a:rPr lang="en">
                <a:solidFill>
                  <a:srgbClr val="00FF00"/>
                </a:solidFill>
              </a:rPr>
              <a:t>Innovations </a:t>
            </a:r>
            <a:r>
              <a:rPr lang="en">
                <a:solidFill>
                  <a:srgbClr val="FFFFFF"/>
                </a:solidFill>
              </a:rPr>
              <a:t>U</a:t>
            </a:r>
            <a:r>
              <a:rPr lang="en"/>
              <a:t>sed:</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1800" dirty="0" smtClean="0"/>
              <a:t>Here we use face detection technology for marking </a:t>
            </a:r>
            <a:r>
              <a:rPr lang="en-IN" sz="1800" dirty="0" err="1" smtClean="0"/>
              <a:t>attendence</a:t>
            </a:r>
            <a:r>
              <a:rPr lang="en-IN" sz="1800" dirty="0" smtClean="0"/>
              <a:t> for the students. If the students are not attending class the messages will be sent to the respective parents . The </a:t>
            </a:r>
            <a:r>
              <a:rPr lang="en-IN" sz="1800" dirty="0" err="1" smtClean="0"/>
              <a:t>tecnology</a:t>
            </a:r>
            <a:r>
              <a:rPr lang="en-IN" sz="1800" dirty="0" smtClean="0"/>
              <a:t> here we used is relational data base management system(RDBMS) and face detection technology.</a:t>
            </a:r>
            <a:endParaRP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Use case diagram</a:t>
            </a:r>
            <a:endParaRPr lang="en-US" dirty="0">
              <a:solidFill>
                <a:srgbClr val="FF0000"/>
              </a:solidFill>
            </a:endParaRPr>
          </a:p>
        </p:txBody>
      </p:sp>
      <p:pic>
        <p:nvPicPr>
          <p:cNvPr id="4" name="Picture 3" descr="Screenshot from 2021-04-10 12-26-31.png"/>
          <p:cNvPicPr>
            <a:picLocks noChangeAspect="1"/>
          </p:cNvPicPr>
          <p:nvPr/>
        </p:nvPicPr>
        <p:blipFill>
          <a:blip r:embed="rId2"/>
          <a:stretch>
            <a:fillRect/>
          </a:stretch>
        </p:blipFill>
        <p:spPr>
          <a:xfrm>
            <a:off x="2529840" y="938784"/>
            <a:ext cx="4512804" cy="3709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Activity diagram</a:t>
            </a:r>
            <a:endParaRPr lang="en-US" dirty="0">
              <a:solidFill>
                <a:srgbClr val="FF0000"/>
              </a:solidFill>
            </a:endParaRPr>
          </a:p>
        </p:txBody>
      </p:sp>
      <p:pic>
        <p:nvPicPr>
          <p:cNvPr id="5" name="Picture 4" descr="Screenshot from 2021-05-05 22-01-08.png"/>
          <p:cNvPicPr>
            <a:picLocks noChangeAspect="1"/>
          </p:cNvPicPr>
          <p:nvPr/>
        </p:nvPicPr>
        <p:blipFill>
          <a:blip r:embed="rId2"/>
          <a:stretch>
            <a:fillRect/>
          </a:stretch>
        </p:blipFill>
        <p:spPr>
          <a:xfrm>
            <a:off x="2023783" y="1071244"/>
            <a:ext cx="4410903" cy="3715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Sequence diagram</a:t>
            </a:r>
            <a:endParaRPr lang="en-US" dirty="0">
              <a:solidFill>
                <a:srgbClr val="FF0000"/>
              </a:solidFill>
            </a:endParaRPr>
          </a:p>
        </p:txBody>
      </p:sp>
      <p:pic>
        <p:nvPicPr>
          <p:cNvPr id="4" name="Picture 3" descr="Sequence diagram for Face detection attendance system (1).jpeg"/>
          <p:cNvPicPr>
            <a:picLocks noChangeAspect="1"/>
          </p:cNvPicPr>
          <p:nvPr/>
        </p:nvPicPr>
        <p:blipFill>
          <a:blip r:embed="rId2"/>
          <a:stretch>
            <a:fillRect/>
          </a:stretch>
        </p:blipFill>
        <p:spPr>
          <a:xfrm>
            <a:off x="1359408" y="1377061"/>
            <a:ext cx="6729984" cy="34406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9846"/>
            <a:ext cx="7038900" cy="914100"/>
          </a:xfrm>
        </p:spPr>
        <p:txBody>
          <a:bodyPr/>
          <a:lstStyle/>
          <a:p>
            <a:r>
              <a:rPr lang="en-IN" dirty="0" smtClean="0">
                <a:solidFill>
                  <a:srgbClr val="FF0000"/>
                </a:solidFill>
              </a:rPr>
              <a:t>Dataflow Diagram</a:t>
            </a:r>
            <a:endParaRPr lang="en-US" dirty="0">
              <a:solidFill>
                <a:srgbClr val="FF0000"/>
              </a:solidFill>
            </a:endParaRPr>
          </a:p>
        </p:txBody>
      </p:sp>
      <p:pic>
        <p:nvPicPr>
          <p:cNvPr id="5" name="Picture 4" descr="Level-0.jpeg"/>
          <p:cNvPicPr>
            <a:picLocks noChangeAspect="1"/>
          </p:cNvPicPr>
          <p:nvPr/>
        </p:nvPicPr>
        <p:blipFill>
          <a:blip r:embed="rId2"/>
          <a:stretch>
            <a:fillRect/>
          </a:stretch>
        </p:blipFill>
        <p:spPr>
          <a:xfrm>
            <a:off x="1993392" y="1108710"/>
            <a:ext cx="1402080"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4464" y="371856"/>
            <a:ext cx="7671936" cy="4106894"/>
          </a:xfrm>
        </p:spPr>
        <p:txBody>
          <a:bodyPr/>
          <a:lstStyle/>
          <a:p>
            <a:endParaRPr lang="en-US" dirty="0"/>
          </a:p>
        </p:txBody>
      </p:sp>
      <p:pic>
        <p:nvPicPr>
          <p:cNvPr id="6" name="Picture 5" descr="level-1 (2).jpeg"/>
          <p:cNvPicPr>
            <a:picLocks noChangeAspect="1"/>
          </p:cNvPicPr>
          <p:nvPr/>
        </p:nvPicPr>
        <p:blipFill>
          <a:blip r:embed="rId2"/>
          <a:stretch>
            <a:fillRect/>
          </a:stretch>
        </p:blipFill>
        <p:spPr>
          <a:xfrm>
            <a:off x="1335024" y="840822"/>
            <a:ext cx="2188824" cy="3490763"/>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C17E6148AEC74A8D6F0BB9E36D704B" ma:contentTypeVersion="4" ma:contentTypeDescription="Create a new document." ma:contentTypeScope="" ma:versionID="5349a016ff8d97b71e5aa70e2e512095">
  <xsd:schema xmlns:xsd="http://www.w3.org/2001/XMLSchema" xmlns:xs="http://www.w3.org/2001/XMLSchema" xmlns:p="http://schemas.microsoft.com/office/2006/metadata/properties" xmlns:ns2="90db85d5-1ecb-4b9c-9918-d143ec216c6e" targetNamespace="http://schemas.microsoft.com/office/2006/metadata/properties" ma:root="true" ma:fieldsID="3c87e7331062f0ec098f9d496d121fa0" ns2:_="">
    <xsd:import namespace="90db85d5-1ecb-4b9c-9918-d143ec216c6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b85d5-1ecb-4b9c-9918-d143ec216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FF911-85FF-47DB-96EA-F84B4ECF3E2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C8587AA-98BD-4632-88A3-BACE89EB86A8}">
  <ds:schemaRefs>
    <ds:schemaRef ds:uri="http://schemas.microsoft.com/sharepoint/v3/contenttype/forms"/>
  </ds:schemaRefs>
</ds:datastoreItem>
</file>

<file path=customXml/itemProps3.xml><?xml version="1.0" encoding="utf-8"?>
<ds:datastoreItem xmlns:ds="http://schemas.openxmlformats.org/officeDocument/2006/customXml" ds:itemID="{404F86AE-D073-4421-BCC9-70D2C3AD5B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b85d5-1ecb-4b9c-9918-d143ec216c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352</TotalTime>
  <Words>259</Words>
  <Application>Microsoft Office PowerPoint</Application>
  <PresentationFormat>On-screen Show (16:9)</PresentationFormat>
  <Paragraphs>21</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Lato</vt:lpstr>
      <vt:lpstr>Focus</vt:lpstr>
      <vt:lpstr>Face Detection(Team 4)</vt:lpstr>
      <vt:lpstr>Problem Statement:</vt:lpstr>
      <vt:lpstr>Scope and relevence</vt:lpstr>
      <vt:lpstr>Innovations Used:</vt:lpstr>
      <vt:lpstr>Use case diagram</vt:lpstr>
      <vt:lpstr>Activity diagram</vt:lpstr>
      <vt:lpstr>Sequence diagram</vt:lpstr>
      <vt:lpstr>Dataflow Diagram</vt:lpstr>
      <vt:lpstr>Slide 9</vt:lpstr>
      <vt:lpstr>Slide 10</vt:lpstr>
      <vt:lpstr>Slide 11</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Project(Team 4)</dc:title>
  <dc:creator>Admin</dc:creator>
  <cp:lastModifiedBy>Admin</cp:lastModifiedBy>
  <cp:revision>13</cp:revision>
  <dcterms:modified xsi:type="dcterms:W3CDTF">2021-05-05T16:33:08Z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0x01010087C17E6148AEC74A8D6F0BB9E36D704B</vt:lpwstr>
  </property>
</Properties>
</file>