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2"/>
  </p:notesMasterIdLst>
  <p:sldIdLst>
    <p:sldId id="256" r:id="rId2"/>
    <p:sldId id="257" r:id="rId3"/>
    <p:sldId id="258" r:id="rId4"/>
    <p:sldId id="260" r:id="rId5"/>
    <p:sldId id="261" r:id="rId6"/>
    <p:sldId id="262" r:id="rId7"/>
    <p:sldId id="263" r:id="rId8"/>
    <p:sldId id="264" r:id="rId9"/>
    <p:sldId id="265" r:id="rId10"/>
    <p:sldId id="266" r:id="rId11"/>
  </p:sldIdLst>
  <p:sldSz cx="9144000" cy="6858000" type="screen4x3"/>
  <p:notesSz cx="6858000" cy="9144000"/>
  <p:embeddedFontLst>
    <p:embeddedFont>
      <p:font typeface="Algerian" panose="04020705040A02060702" pitchFamily="82" charset="0"/>
      <p:regular r:id="rId13"/>
    </p:embeddedFont>
    <p:embeddedFont>
      <p:font typeface="Arial Black" panose="020B0A04020102020204" pitchFamily="34" charset="0"/>
      <p:bold r:id="rId14"/>
    </p:embeddedFont>
    <p:embeddedFont>
      <p:font typeface="Calibri" panose="020F0502020204030204" pitchFamily="34" charset="0"/>
      <p:regular r:id="rId15"/>
      <p:bold r:id="rId16"/>
      <p:italic r:id="rId17"/>
      <p:boldItalic r:id="rId18"/>
    </p:embeddedFont>
    <p:embeddedFont>
      <p:font typeface="Georgia" panose="02040502050405020303" pitchFamily="18" charset="0"/>
      <p:regular r:id="rId19"/>
      <p:bold r:id="rId20"/>
      <p:italic r:id="rId21"/>
      <p:boldItalic r:id="rId22"/>
    </p:embeddedFont>
    <p:embeddedFont>
      <p:font typeface="Raleway" panose="020B0604020202020204" charset="0"/>
      <p:regular r:id="rId23"/>
      <p:bold r:id="rId24"/>
      <p:italic r:id="rId25"/>
      <p:boldItalic r:id="rId26"/>
    </p:embeddedFont>
    <p:embeddedFont>
      <p:font typeface="Source Sans Pro" panose="020B0503030403020204" pitchFamily="34" charset="0"/>
      <p:regular r:id="rId27"/>
      <p:bold r:id="rId28"/>
      <p:italic r:id="rId29"/>
      <p:boldItalic r:id="rId30"/>
    </p:embeddedFont>
    <p:embeddedFont>
      <p:font typeface="Trebuchet MS" panose="020B0603020202020204" pitchFamily="34" charset="0"/>
      <p:regular r:id="rId31"/>
      <p:bold r:id="rId32"/>
      <p:italic r:id="rId33"/>
      <p:boldItalic r:id="rId34"/>
    </p:embeddedFont>
    <p:embeddedFont>
      <p:font typeface="Wingdings 3" panose="05040102010807070707" pitchFamily="18" charset="2"/>
      <p:regular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C5cZ5UyesOLaGl36YW2riftRS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4660"/>
  </p:normalViewPr>
  <p:slideViewPr>
    <p:cSldViewPr snapToGrid="0">
      <p:cViewPr varScale="1">
        <p:scale>
          <a:sx n="82" d="100"/>
          <a:sy n="82" d="100"/>
        </p:scale>
        <p:origin x="1786"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theme" Target="theme/theme1.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85b035d59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85b035d5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50527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050847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90388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384355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6639084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420556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197693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778457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4720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1113453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19333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14612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115907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39057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484154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631939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5/9/2021</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8996039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
          <p:cNvSpPr txBox="1">
            <a:spLocks noGrp="1"/>
          </p:cNvSpPr>
          <p:nvPr>
            <p:ph type="ctrTitle"/>
          </p:nvPr>
        </p:nvSpPr>
        <p:spPr>
          <a:xfrm>
            <a:off x="1065350" y="2918424"/>
            <a:ext cx="6147213" cy="102115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4400"/>
              <a:buFont typeface="Calibri"/>
              <a:buNone/>
            </a:pPr>
            <a:r>
              <a:rPr lang="en-US" sz="4000" b="1" dirty="0">
                <a:solidFill>
                  <a:schemeClr val="tx1"/>
                </a:solidFill>
                <a:latin typeface="Arial Black" panose="020B0A04020102020204" pitchFamily="34" charset="0"/>
              </a:rPr>
              <a:t>Online Voting System</a:t>
            </a:r>
            <a:endParaRPr sz="4000" b="1" dirty="0">
              <a:solidFill>
                <a:schemeClr val="tx1"/>
              </a:solidFill>
              <a:latin typeface="Arial Black" panose="020B0A04020102020204" pitchFamily="34" charset="0"/>
            </a:endParaRPr>
          </a:p>
        </p:txBody>
      </p:sp>
      <p:sp>
        <p:nvSpPr>
          <p:cNvPr id="2" name="TextBox 1">
            <a:extLst>
              <a:ext uri="{FF2B5EF4-FFF2-40B4-BE49-F238E27FC236}">
                <a16:creationId xmlns:a16="http://schemas.microsoft.com/office/drawing/2014/main" id="{644E233C-8B2B-43C2-B7D2-F2D5837537F3}"/>
              </a:ext>
            </a:extLst>
          </p:cNvPr>
          <p:cNvSpPr txBox="1"/>
          <p:nvPr/>
        </p:nvSpPr>
        <p:spPr>
          <a:xfrm>
            <a:off x="1065350" y="4189445"/>
            <a:ext cx="4189445" cy="923330"/>
          </a:xfrm>
          <a:prstGeom prst="rect">
            <a:avLst/>
          </a:prstGeom>
          <a:noFill/>
        </p:spPr>
        <p:txBody>
          <a:bodyPr wrap="square" rtlCol="0">
            <a:spAutoFit/>
          </a:bodyPr>
          <a:lstStyle/>
          <a:p>
            <a:r>
              <a:rPr lang="en-US" dirty="0"/>
              <a:t>Arun K Nair (AM.EN.U4CSE18208)</a:t>
            </a:r>
          </a:p>
          <a:p>
            <a:r>
              <a:rPr lang="en-US" dirty="0"/>
              <a:t>Akshay A Menon (AM.EN.U4CSE18203)</a:t>
            </a:r>
          </a:p>
          <a:p>
            <a:r>
              <a:rPr lang="en-US" dirty="0"/>
              <a:t>Gokul </a:t>
            </a:r>
            <a:r>
              <a:rPr lang="en-US" dirty="0" err="1"/>
              <a:t>Sriramanan</a:t>
            </a:r>
            <a:r>
              <a:rPr lang="en-US" dirty="0"/>
              <a:t> k (AM.EN.U4CSE218)</a:t>
            </a:r>
            <a:endParaRPr lang="en-IN" dirty="0"/>
          </a:p>
        </p:txBody>
      </p:sp>
      <p:pic>
        <p:nvPicPr>
          <p:cNvPr id="7" name="Picture 6">
            <a:extLst>
              <a:ext uri="{FF2B5EF4-FFF2-40B4-BE49-F238E27FC236}">
                <a16:creationId xmlns:a16="http://schemas.microsoft.com/office/drawing/2014/main" id="{88BCCD7D-5CF3-4649-9BE2-FE251191F94F}"/>
              </a:ext>
            </a:extLst>
          </p:cNvPr>
          <p:cNvPicPr>
            <a:picLocks noChangeAspect="1"/>
          </p:cNvPicPr>
          <p:nvPr/>
        </p:nvPicPr>
        <p:blipFill>
          <a:blip r:embed="rId3"/>
          <a:stretch>
            <a:fillRect/>
          </a:stretch>
        </p:blipFill>
        <p:spPr>
          <a:xfrm>
            <a:off x="1229981" y="108330"/>
            <a:ext cx="4189445" cy="2685159"/>
          </a:xfrm>
          <a:prstGeom prst="rect">
            <a:avLst/>
          </a:prstGeom>
        </p:spPr>
      </p:pic>
      <p:cxnSp>
        <p:nvCxnSpPr>
          <p:cNvPr id="9" name="Straight Connector 8">
            <a:extLst>
              <a:ext uri="{FF2B5EF4-FFF2-40B4-BE49-F238E27FC236}">
                <a16:creationId xmlns:a16="http://schemas.microsoft.com/office/drawing/2014/main" id="{FA30E976-CF0E-4582-B554-01BF9750C15A}"/>
              </a:ext>
            </a:extLst>
          </p:cNvPr>
          <p:cNvCxnSpPr>
            <a:cxnSpLocks/>
          </p:cNvCxnSpPr>
          <p:nvPr/>
        </p:nvCxnSpPr>
        <p:spPr>
          <a:xfrm>
            <a:off x="886408" y="0"/>
            <a:ext cx="0" cy="685800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D302C9D3-D55E-485B-9336-5CBA021176F6}"/>
              </a:ext>
            </a:extLst>
          </p:cNvPr>
          <p:cNvCxnSpPr/>
          <p:nvPr/>
        </p:nvCxnSpPr>
        <p:spPr>
          <a:xfrm>
            <a:off x="0" y="5598367"/>
            <a:ext cx="9209314" cy="0"/>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4607-AF35-4F3F-880F-A4F78AB91F56}"/>
              </a:ext>
            </a:extLst>
          </p:cNvPr>
          <p:cNvSpPr>
            <a:spLocks noGrp="1"/>
          </p:cNvSpPr>
          <p:nvPr>
            <p:ph type="title"/>
          </p:nvPr>
        </p:nvSpPr>
        <p:spPr>
          <a:xfrm>
            <a:off x="1617305" y="2923592"/>
            <a:ext cx="6347713" cy="1320800"/>
          </a:xfrm>
        </p:spPr>
        <p:txBody>
          <a:bodyPr>
            <a:normAutofit/>
          </a:bodyPr>
          <a:lstStyle/>
          <a:p>
            <a:r>
              <a:rPr lang="en-US" sz="6600" dirty="0" err="1">
                <a:solidFill>
                  <a:schemeClr val="tx1"/>
                </a:solidFill>
              </a:rPr>
              <a:t>Namashivaya</a:t>
            </a:r>
            <a:endParaRPr lang="en-IN" sz="6600" dirty="0">
              <a:solidFill>
                <a:schemeClr val="tx1"/>
              </a:solidFill>
            </a:endParaRPr>
          </a:p>
        </p:txBody>
      </p:sp>
    </p:spTree>
    <p:extLst>
      <p:ext uri="{BB962C8B-B14F-4D97-AF65-F5344CB8AC3E}">
        <p14:creationId xmlns:p14="http://schemas.microsoft.com/office/powerpoint/2010/main" val="622099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714348" y="274638"/>
            <a:ext cx="7972452" cy="72547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ct val="146666"/>
              <a:buFont typeface="Calibri"/>
              <a:buNone/>
            </a:pPr>
            <a:r>
              <a:rPr lang="en-US">
                <a:solidFill>
                  <a:srgbClr val="FF0000"/>
                </a:solidFill>
              </a:rPr>
              <a:t>INTRODUCTION</a:t>
            </a:r>
            <a:endParaRPr>
              <a:solidFill>
                <a:srgbClr val="FF0000"/>
              </a:solidFill>
            </a:endParaRPr>
          </a:p>
        </p:txBody>
      </p:sp>
      <p:sp>
        <p:nvSpPr>
          <p:cNvPr id="71" name="Google Shape;71;p2"/>
          <p:cNvSpPr txBox="1">
            <a:spLocks noGrp="1"/>
          </p:cNvSpPr>
          <p:nvPr>
            <p:ph idx="1"/>
          </p:nvPr>
        </p:nvSpPr>
        <p:spPr>
          <a:xfrm>
            <a:off x="428596" y="1214422"/>
            <a:ext cx="8258204" cy="4911741"/>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r>
              <a:rPr lang="en-US" sz="2000" b="1">
                <a:solidFill>
                  <a:schemeClr val="dk2"/>
                </a:solidFill>
              </a:rPr>
              <a:t>In "ONLINE VOTING SYSTEM"</a:t>
            </a:r>
            <a:r>
              <a:rPr lang="en-US" sz="2000">
                <a:solidFill>
                  <a:schemeClr val="dk2"/>
                </a:solidFill>
              </a:rPr>
              <a:t> is an online voting technique. In this system people who are citizens and whose age is above 18 years of age and any sex can give his her vote online without going to any physical polling station.</a:t>
            </a:r>
            <a:endParaRPr>
              <a:solidFill>
                <a:schemeClr val="dk2"/>
              </a:solidFill>
            </a:endParaRPr>
          </a:p>
          <a:p>
            <a:pPr marL="342900" lvl="0" indent="0" algn="l" rtl="0">
              <a:spcBef>
                <a:spcPts val="400"/>
              </a:spcBef>
              <a:spcAft>
                <a:spcPts val="0"/>
              </a:spcAft>
              <a:buNone/>
            </a:pPr>
            <a:r>
              <a:rPr lang="en-US" sz="2000">
                <a:solidFill>
                  <a:schemeClr val="dk2"/>
                </a:solidFill>
              </a:rPr>
              <a:t> </a:t>
            </a:r>
            <a:r>
              <a:rPr lang="en-US" sz="2000" b="1">
                <a:solidFill>
                  <a:schemeClr val="dk2"/>
                </a:solidFill>
              </a:rPr>
              <a:t>In "ONLINE VOTING SYSTEM"</a:t>
            </a:r>
            <a:r>
              <a:rPr lang="en-US" sz="2000">
                <a:solidFill>
                  <a:schemeClr val="dk2"/>
                </a:solidFill>
              </a:rPr>
              <a:t> a voter can use his her voting right online without any difficulty. He\She has to be registered first for him/her to vote manually. Registration is mainly done by the system administrator for security reasons.</a:t>
            </a:r>
            <a:endParaRPr>
              <a:solidFill>
                <a:schemeClr val="dk2"/>
              </a:solidFill>
            </a:endParaRPr>
          </a:p>
          <a:p>
            <a:pPr marL="342900" lvl="0" indent="0" algn="l" rtl="0">
              <a:spcBef>
                <a:spcPts val="400"/>
              </a:spcBef>
              <a:spcAft>
                <a:spcPts val="1200"/>
              </a:spcAft>
              <a:buNone/>
            </a:pPr>
            <a:r>
              <a:rPr lang="en-US" sz="2000">
                <a:solidFill>
                  <a:schemeClr val="dk2"/>
                </a:solidFill>
              </a:rPr>
              <a:t> After registration, the voter is assigned a secret Login ID and password with which he/she can use to log into the system and enjoy services provided by the system such as voting. If invalid/wrong details are submitted, then the citizen is not registered to vote.</a:t>
            </a:r>
            <a:endParaRPr sz="2000">
              <a:solidFill>
                <a:schemeClr val="dk2"/>
              </a:solidFill>
            </a:endParaRPr>
          </a:p>
        </p:txBody>
      </p:sp>
      <p:pic>
        <p:nvPicPr>
          <p:cNvPr id="72" name="Google Shape;72;p2" descr="download (4).jfif"/>
          <p:cNvPicPr preferRelativeResize="0"/>
          <p:nvPr/>
        </p:nvPicPr>
        <p:blipFill rotWithShape="1">
          <a:blip r:embed="rId3">
            <a:alphaModFix/>
          </a:blip>
          <a:srcRect/>
          <a:stretch/>
        </p:blipFill>
        <p:spPr>
          <a:xfrm>
            <a:off x="6429346" y="5367487"/>
            <a:ext cx="2714644" cy="1520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3"/>
          <p:cNvSpPr txBox="1">
            <a:spLocks noGrp="1"/>
          </p:cNvSpPr>
          <p:nvPr>
            <p:ph type="title"/>
          </p:nvPr>
        </p:nvSpPr>
        <p:spPr>
          <a:xfrm>
            <a:off x="714348" y="0"/>
            <a:ext cx="8015286" cy="10001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ct val="146666"/>
              <a:buFont typeface="Algerian"/>
              <a:buNone/>
            </a:pPr>
            <a:r>
              <a:rPr lang="en-US">
                <a:solidFill>
                  <a:srgbClr val="FF0000"/>
                </a:solidFill>
                <a:latin typeface="Algerian"/>
                <a:ea typeface="Algerian"/>
                <a:cs typeface="Algerian"/>
                <a:sym typeface="Algerian"/>
              </a:rPr>
              <a:t>Why Did We Choose The Topic ?</a:t>
            </a:r>
            <a:endParaRPr>
              <a:solidFill>
                <a:srgbClr val="FF0000"/>
              </a:solidFill>
              <a:latin typeface="Algerian"/>
              <a:ea typeface="Algerian"/>
              <a:cs typeface="Algerian"/>
              <a:sym typeface="Algerian"/>
            </a:endParaRPr>
          </a:p>
        </p:txBody>
      </p:sp>
      <p:sp>
        <p:nvSpPr>
          <p:cNvPr id="78" name="Google Shape;78;p3"/>
          <p:cNvSpPr txBox="1">
            <a:spLocks noGrp="1"/>
          </p:cNvSpPr>
          <p:nvPr>
            <p:ph idx="1"/>
          </p:nvPr>
        </p:nvSpPr>
        <p:spPr>
          <a:xfrm>
            <a:off x="142844" y="1071546"/>
            <a:ext cx="8858312" cy="5643602"/>
          </a:xfrm>
          <a:prstGeom prst="rect">
            <a:avLst/>
          </a:prstGeom>
          <a:noFill/>
          <a:ln>
            <a:noFill/>
          </a:ln>
        </p:spPr>
        <p:txBody>
          <a:bodyPr spcFirstLastPara="1" wrap="square" lIns="91425" tIns="45700" rIns="91425" bIns="45700" anchor="t" anchorCtr="0">
            <a:normAutofit/>
          </a:bodyPr>
          <a:lstStyle/>
          <a:p>
            <a:pPr marL="342900" lvl="0" indent="0" rtl="0">
              <a:spcBef>
                <a:spcPts val="0"/>
              </a:spcBef>
              <a:spcAft>
                <a:spcPts val="0"/>
              </a:spcAft>
              <a:buNone/>
            </a:pPr>
            <a:r>
              <a:rPr lang="en-US" b="1" dirty="0">
                <a:solidFill>
                  <a:schemeClr val="dk2"/>
                </a:solidFill>
              </a:rPr>
              <a:t>The Online voting system (OVS) also known as e-voting is a term  several different types of voting embracing both electronic means of counting votes.</a:t>
            </a:r>
            <a:endParaRPr sz="1600" dirty="0">
              <a:solidFill>
                <a:schemeClr val="dk2"/>
              </a:solidFill>
            </a:endParaRPr>
          </a:p>
          <a:p>
            <a:pPr marL="0" lvl="0" indent="0" rtl="0">
              <a:spcBef>
                <a:spcPts val="400"/>
              </a:spcBef>
              <a:spcAft>
                <a:spcPts val="0"/>
              </a:spcAft>
              <a:buClr>
                <a:schemeClr val="dk1"/>
              </a:buClr>
              <a:buSzPts val="2000"/>
              <a:buNone/>
            </a:pPr>
            <a:endParaRPr dirty="0">
              <a:solidFill>
                <a:schemeClr val="dk2"/>
              </a:solidFill>
            </a:endParaRPr>
          </a:p>
          <a:p>
            <a:pPr marL="342900" lvl="0" indent="-342900" rtl="0">
              <a:spcBef>
                <a:spcPts val="400"/>
              </a:spcBef>
              <a:spcAft>
                <a:spcPts val="0"/>
              </a:spcAft>
              <a:buClr>
                <a:schemeClr val="dk1"/>
              </a:buClr>
              <a:buSzPts val="2000"/>
              <a:buNone/>
            </a:pPr>
            <a:r>
              <a:rPr lang="en-US" dirty="0">
                <a:solidFill>
                  <a:schemeClr val="dk2"/>
                </a:solidFill>
              </a:rPr>
              <a:t>     It can also involve transmission of ballots and votes via telephones, private computer networks, or the internet.</a:t>
            </a:r>
            <a:endParaRPr sz="1600" dirty="0">
              <a:solidFill>
                <a:schemeClr val="dk2"/>
              </a:solidFill>
            </a:endParaRPr>
          </a:p>
          <a:p>
            <a:pPr marL="342900" lvl="0" indent="-342900" rtl="0">
              <a:spcBef>
                <a:spcPts val="400"/>
              </a:spcBef>
              <a:spcAft>
                <a:spcPts val="0"/>
              </a:spcAft>
              <a:buClr>
                <a:schemeClr val="dk1"/>
              </a:buClr>
              <a:buSzPts val="2000"/>
              <a:buNone/>
            </a:pPr>
            <a:r>
              <a:rPr lang="en-US" dirty="0">
                <a:solidFill>
                  <a:schemeClr val="dk2"/>
                </a:solidFill>
              </a:rPr>
              <a:t>     </a:t>
            </a:r>
            <a:endParaRPr sz="1600" dirty="0">
              <a:solidFill>
                <a:schemeClr val="dk2"/>
              </a:solidFill>
            </a:endParaRPr>
          </a:p>
          <a:p>
            <a:pPr marL="342900" lvl="0" indent="-342900" rtl="0">
              <a:spcBef>
                <a:spcPts val="400"/>
              </a:spcBef>
              <a:spcAft>
                <a:spcPts val="1200"/>
              </a:spcAft>
              <a:buClr>
                <a:schemeClr val="dk1"/>
              </a:buClr>
              <a:buSzPts val="2000"/>
              <a:buNone/>
            </a:pPr>
            <a:r>
              <a:rPr lang="en-US" dirty="0">
                <a:solidFill>
                  <a:schemeClr val="dk2"/>
                </a:solidFill>
              </a:rPr>
              <a:t>     Online voting is an electronic way of choosing leaders via a web driven application. </a:t>
            </a:r>
          </a:p>
          <a:p>
            <a:pPr>
              <a:spcBef>
                <a:spcPts val="400"/>
              </a:spcBef>
              <a:spcAft>
                <a:spcPts val="1200"/>
              </a:spcAft>
              <a:buClr>
                <a:schemeClr val="dk1"/>
              </a:buClr>
              <a:buSzPts val="2000"/>
              <a:buNone/>
            </a:pPr>
            <a:r>
              <a:rPr lang="en-US" sz="1600" dirty="0">
                <a:solidFill>
                  <a:schemeClr val="dk2"/>
                </a:solidFill>
                <a:highlight>
                  <a:schemeClr val="lt1"/>
                </a:highlight>
                <a:latin typeface="Arial"/>
                <a:ea typeface="Arial"/>
                <a:cs typeface="Arial"/>
                <a:sym typeface="Arial"/>
              </a:rPr>
              <a:t>      </a:t>
            </a:r>
            <a:r>
              <a:rPr lang="en-US" sz="2000" dirty="0">
                <a:solidFill>
                  <a:schemeClr val="dk2"/>
                </a:solidFill>
                <a:highlight>
                  <a:schemeClr val="lt1"/>
                </a:highlight>
                <a:latin typeface="Arial"/>
                <a:ea typeface="Arial"/>
                <a:cs typeface="Arial"/>
                <a:sym typeface="Arial"/>
              </a:rPr>
              <a:t>I</a:t>
            </a:r>
            <a:r>
              <a:rPr lang="en-US" sz="2000" dirty="0">
                <a:solidFill>
                  <a:schemeClr val="dk2"/>
                </a:solidFill>
                <a:highlight>
                  <a:schemeClr val="lt1"/>
                </a:highlight>
                <a:latin typeface="Georgia"/>
                <a:ea typeface="Georgia"/>
                <a:cs typeface="Georgia"/>
                <a:sym typeface="Georgia"/>
              </a:rPr>
              <a:t>n today’s world, a well known pandemic has increased due to social activities. This application targets on social activity   which drastically increased the number of covid patients. Elections conducted nowadays has no control. The </a:t>
            </a:r>
            <a:r>
              <a:rPr lang="en-US" sz="2000" b="1" dirty="0">
                <a:solidFill>
                  <a:schemeClr val="dk2"/>
                </a:solidFill>
                <a:highlight>
                  <a:schemeClr val="lt1"/>
                </a:highlight>
                <a:latin typeface="Georgia"/>
                <a:ea typeface="Georgia"/>
                <a:cs typeface="Georgia"/>
                <a:sym typeface="Georgia"/>
              </a:rPr>
              <a:t>COVID </a:t>
            </a:r>
            <a:r>
              <a:rPr lang="en-US" sz="2000" dirty="0">
                <a:solidFill>
                  <a:schemeClr val="dk2"/>
                </a:solidFill>
                <a:highlight>
                  <a:schemeClr val="lt1"/>
                </a:highlight>
                <a:latin typeface="Georgia"/>
                <a:ea typeface="Georgia"/>
                <a:cs typeface="Georgia"/>
                <a:sym typeface="Georgia"/>
              </a:rPr>
              <a:t>protocols are never obeyed. This application is a online E-voting system which enable every person to vote at their respective houses and will substantially decrease the number of persons diagnosed with </a:t>
            </a:r>
            <a:r>
              <a:rPr lang="en-US" sz="2000" b="1" dirty="0">
                <a:solidFill>
                  <a:schemeClr val="dk2"/>
                </a:solidFill>
                <a:highlight>
                  <a:schemeClr val="lt1"/>
                </a:highlight>
                <a:latin typeface="Georgia"/>
                <a:ea typeface="Georgia"/>
                <a:cs typeface="Georgia"/>
                <a:sym typeface="Georgia"/>
              </a:rPr>
              <a:t>COVID</a:t>
            </a:r>
            <a:r>
              <a:rPr lang="en-US" sz="5400" dirty="0">
                <a:solidFill>
                  <a:schemeClr val="dk2"/>
                </a:solidFill>
                <a:highlight>
                  <a:schemeClr val="lt1"/>
                </a:highlight>
                <a:latin typeface="Georgia"/>
                <a:ea typeface="Georgia"/>
                <a:cs typeface="Georgia"/>
                <a:sym typeface="Georgia"/>
              </a:rPr>
              <a:t>.</a:t>
            </a:r>
            <a:r>
              <a:rPr lang="en-US" sz="4400" dirty="0">
                <a:solidFill>
                  <a:schemeClr val="dk2"/>
                </a:solidFill>
                <a:highlight>
                  <a:schemeClr val="lt1"/>
                </a:highlight>
                <a:latin typeface="Georgia"/>
                <a:ea typeface="Georgia"/>
                <a:cs typeface="Georgia"/>
                <a:sym typeface="Georgia"/>
              </a:rPr>
              <a:t>   </a:t>
            </a:r>
            <a:endParaRPr lang="en-US" sz="3600" dirty="0">
              <a:latin typeface="Georgia"/>
              <a:ea typeface="Georgia"/>
              <a:cs typeface="Georgia"/>
              <a:sym typeface="Georgia"/>
            </a:endParaRPr>
          </a:p>
          <a:p>
            <a:pPr marL="342900" lvl="0" indent="-342900" algn="l" rtl="0">
              <a:spcBef>
                <a:spcPts val="400"/>
              </a:spcBef>
              <a:spcAft>
                <a:spcPts val="1200"/>
              </a:spcAft>
              <a:buClr>
                <a:schemeClr val="dk1"/>
              </a:buClr>
              <a:buSzPts val="2000"/>
              <a:buNone/>
            </a:pPr>
            <a:endParaRPr sz="1600" dirty="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5"/>
          <p:cNvSpPr txBox="1">
            <a:spLocks noGrp="1"/>
          </p:cNvSpPr>
          <p:nvPr>
            <p:ph idx="1"/>
          </p:nvPr>
        </p:nvSpPr>
        <p:spPr>
          <a:xfrm>
            <a:off x="214282" y="357166"/>
            <a:ext cx="8715436" cy="6215106"/>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r>
              <a:rPr lang="en-US" sz="2000" dirty="0">
                <a:solidFill>
                  <a:schemeClr val="dk2"/>
                </a:solidFill>
                <a:highlight>
                  <a:srgbClr val="FFFFFF"/>
                </a:highlight>
                <a:latin typeface="Arial"/>
                <a:ea typeface="Arial"/>
                <a:cs typeface="Arial"/>
                <a:sym typeface="Arial"/>
              </a:rPr>
              <a:t> </a:t>
            </a:r>
            <a:r>
              <a:rPr lang="en-US" sz="2000" b="1" u="sng" dirty="0">
                <a:solidFill>
                  <a:schemeClr val="dk2"/>
                </a:solidFill>
                <a:highlight>
                  <a:srgbClr val="FFFFFF"/>
                </a:highlight>
                <a:latin typeface="Arial"/>
                <a:ea typeface="Arial"/>
                <a:cs typeface="Arial"/>
                <a:sym typeface="Arial"/>
              </a:rPr>
              <a:t>Data Flow Diagram</a:t>
            </a:r>
            <a:endParaRPr sz="2000" b="1" u="sng" dirty="0">
              <a:solidFill>
                <a:schemeClr val="dk2"/>
              </a:solidFill>
              <a:highlight>
                <a:srgbClr val="FFFFFF"/>
              </a:highlight>
              <a:latin typeface="Arial"/>
              <a:ea typeface="Arial"/>
              <a:cs typeface="Arial"/>
              <a:sym typeface="Arial"/>
            </a:endParaRPr>
          </a:p>
          <a:p>
            <a:pPr marL="342900" lvl="0" indent="-139700" algn="l" rtl="0">
              <a:spcBef>
                <a:spcPts val="1200"/>
              </a:spcBef>
              <a:spcAft>
                <a:spcPts val="1200"/>
              </a:spcAft>
              <a:buClr>
                <a:schemeClr val="dk1"/>
              </a:buClr>
              <a:buSzPts val="3200"/>
              <a:buNone/>
            </a:pPr>
            <a:endParaRPr sz="2000" dirty="0">
              <a:solidFill>
                <a:schemeClr val="dk2"/>
              </a:solidFill>
              <a:highlight>
                <a:srgbClr val="FFFFFF"/>
              </a:highlight>
              <a:latin typeface="Arial"/>
              <a:ea typeface="Arial"/>
              <a:cs typeface="Arial"/>
              <a:sym typeface="Arial"/>
            </a:endParaRPr>
          </a:p>
        </p:txBody>
      </p:sp>
      <p:pic>
        <p:nvPicPr>
          <p:cNvPr id="89" name="Google Shape;89;p5"/>
          <p:cNvPicPr preferRelativeResize="0"/>
          <p:nvPr/>
        </p:nvPicPr>
        <p:blipFill>
          <a:blip r:embed="rId3">
            <a:alphaModFix/>
          </a:blip>
          <a:stretch>
            <a:fillRect/>
          </a:stretch>
        </p:blipFill>
        <p:spPr>
          <a:xfrm>
            <a:off x="108679" y="794848"/>
            <a:ext cx="5505625" cy="60631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d85b035d59_0_2"/>
          <p:cNvSpPr txBox="1">
            <a:spLocks noGrp="1"/>
          </p:cNvSpPr>
          <p:nvPr>
            <p:ph type="title"/>
          </p:nvPr>
        </p:nvSpPr>
        <p:spPr>
          <a:prstGeom prst="rect">
            <a:avLst/>
          </a:prstGeom>
        </p:spPr>
        <p:txBody>
          <a:bodyPr spcFirstLastPara="1" wrap="square" lIns="91425" tIns="45700" rIns="91425" bIns="45700" anchor="ctr" anchorCtr="0">
            <a:normAutofit fontScale="90000"/>
          </a:bodyPr>
          <a:lstStyle/>
          <a:p>
            <a:pPr rtl="0">
              <a:spcBef>
                <a:spcPts val="0"/>
              </a:spcBef>
              <a:spcAft>
                <a:spcPts val="0"/>
              </a:spcAft>
            </a:pPr>
            <a:r>
              <a:rPr lang="en-IN" sz="4400" b="1" i="0" u="none" strike="noStrike" dirty="0">
                <a:solidFill>
                  <a:srgbClr val="000000"/>
                </a:solidFill>
                <a:effectLst/>
                <a:latin typeface="Raleway" panose="020B0604020202020204" charset="0"/>
              </a:rPr>
              <a:t>Concepts Implemented</a:t>
            </a:r>
            <a:br>
              <a:rPr lang="en-IN" b="0" dirty="0">
                <a:effectLst/>
              </a:rPr>
            </a:br>
            <a:br>
              <a:rPr lang="en-IN" dirty="0"/>
            </a:br>
            <a:endParaRPr dirty="0"/>
          </a:p>
        </p:txBody>
      </p:sp>
      <p:sp>
        <p:nvSpPr>
          <p:cNvPr id="95" name="Google Shape;95;gd85b035d59_0_2"/>
          <p:cNvSpPr txBox="1">
            <a:spLocks noGrp="1"/>
          </p:cNvSpPr>
          <p:nvPr>
            <p:ph idx="1"/>
          </p:nvPr>
        </p:nvSpPr>
        <p:spPr>
          <a:prstGeom prst="rect">
            <a:avLst/>
          </a:prstGeom>
        </p:spPr>
        <p:txBody>
          <a:bodyPr spcFirstLastPara="1" wrap="square" lIns="91425" tIns="45700" rIns="91425" bIns="45700" anchor="t" anchorCtr="0">
            <a:normAutofit/>
          </a:bodyPr>
          <a:lstStyle/>
          <a:p>
            <a:pPr marL="0" indent="0" rtl="0">
              <a:spcBef>
                <a:spcPts val="360"/>
              </a:spcBef>
              <a:spcAft>
                <a:spcPts val="1200"/>
              </a:spcAft>
              <a:buNone/>
            </a:pPr>
            <a:r>
              <a:rPr lang="en-US" sz="2400" b="1" i="0" u="none" strike="noStrike" dirty="0">
                <a:solidFill>
                  <a:srgbClr val="000000"/>
                </a:solidFill>
                <a:effectLst/>
                <a:latin typeface="Source Sans Pro" panose="020B0503030403020204" pitchFamily="34" charset="0"/>
              </a:rPr>
              <a:t>The concepts implemented in this projects are:</a:t>
            </a:r>
            <a:endParaRPr lang="en-US" sz="2400" b="0" dirty="0">
              <a:effectLst/>
            </a:endParaRPr>
          </a:p>
          <a:p>
            <a:pPr rtl="0" fontAlgn="base">
              <a:spcBef>
                <a:spcPts val="360"/>
              </a:spcBef>
              <a:spcAft>
                <a:spcPts val="0"/>
              </a:spcAft>
              <a:buFont typeface="+mj-lt"/>
              <a:buAutoNum type="arabicPeriod"/>
            </a:pPr>
            <a:r>
              <a:rPr lang="en-US" sz="2400" b="0" i="0" u="none" strike="noStrike" dirty="0">
                <a:solidFill>
                  <a:srgbClr val="000000"/>
                </a:solidFill>
                <a:effectLst/>
                <a:latin typeface="Source Sans Pro" panose="020B0503030403020204" pitchFamily="34" charset="0"/>
              </a:rPr>
              <a:t>Socket Programming using </a:t>
            </a:r>
            <a:r>
              <a:rPr lang="en-US" sz="2400" dirty="0">
                <a:solidFill>
                  <a:srgbClr val="000000"/>
                </a:solidFill>
                <a:latin typeface="Source Sans Pro" panose="020B0503030403020204" pitchFamily="34" charset="0"/>
              </a:rPr>
              <a:t>TCP </a:t>
            </a:r>
            <a:r>
              <a:rPr lang="en-US" sz="2400" b="0" i="0" u="none" strike="noStrike" dirty="0">
                <a:solidFill>
                  <a:srgbClr val="000000"/>
                </a:solidFill>
                <a:effectLst/>
                <a:latin typeface="Source Sans Pro" panose="020B0503030403020204" pitchFamily="34" charset="0"/>
              </a:rPr>
              <a:t>and,</a:t>
            </a:r>
          </a:p>
          <a:p>
            <a:pPr rtl="0" fontAlgn="base">
              <a:spcBef>
                <a:spcPts val="0"/>
              </a:spcBef>
              <a:spcAft>
                <a:spcPts val="1200"/>
              </a:spcAft>
              <a:buFont typeface="+mj-lt"/>
              <a:buAutoNum type="arabicPeriod"/>
            </a:pPr>
            <a:r>
              <a:rPr lang="en-US" sz="2400" b="0" i="0" u="none" strike="noStrike" dirty="0">
                <a:solidFill>
                  <a:srgbClr val="000000"/>
                </a:solidFill>
                <a:effectLst/>
                <a:latin typeface="Source Sans Pro" panose="020B0503030403020204" pitchFamily="34" charset="0"/>
              </a:rPr>
              <a:t>Multithreading using python modules</a:t>
            </a:r>
          </a:p>
          <a:p>
            <a:pPr marL="0" lvl="0" indent="0" algn="l" rtl="0">
              <a:spcBef>
                <a:spcPts val="36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189C2F-2345-46A4-B658-2C0BABB12BB6}"/>
              </a:ext>
            </a:extLst>
          </p:cNvPr>
          <p:cNvPicPr>
            <a:picLocks noGrp="1" noChangeAspect="1"/>
          </p:cNvPicPr>
          <p:nvPr>
            <p:ph idx="1"/>
          </p:nvPr>
        </p:nvPicPr>
        <p:blipFill>
          <a:blip r:embed="rId2"/>
          <a:stretch>
            <a:fillRect/>
          </a:stretch>
        </p:blipFill>
        <p:spPr>
          <a:xfrm>
            <a:off x="2539790" y="1632854"/>
            <a:ext cx="4064419" cy="4618659"/>
          </a:xfrm>
        </p:spPr>
      </p:pic>
      <p:sp>
        <p:nvSpPr>
          <p:cNvPr id="6" name="TextBox 5">
            <a:extLst>
              <a:ext uri="{FF2B5EF4-FFF2-40B4-BE49-F238E27FC236}">
                <a16:creationId xmlns:a16="http://schemas.microsoft.com/office/drawing/2014/main" id="{4A4368BC-EE24-4557-9C74-96F9D3C37B66}"/>
              </a:ext>
            </a:extLst>
          </p:cNvPr>
          <p:cNvSpPr txBox="1"/>
          <p:nvPr/>
        </p:nvSpPr>
        <p:spPr>
          <a:xfrm>
            <a:off x="643814" y="326569"/>
            <a:ext cx="8798766" cy="769441"/>
          </a:xfrm>
          <a:prstGeom prst="rect">
            <a:avLst/>
          </a:prstGeom>
          <a:noFill/>
        </p:spPr>
        <p:txBody>
          <a:bodyPr wrap="square" rtlCol="0">
            <a:spAutoFit/>
          </a:bodyPr>
          <a:lstStyle/>
          <a:p>
            <a:r>
              <a:rPr lang="en-US" sz="4400" dirty="0"/>
              <a:t>TCP Server-Client Connection </a:t>
            </a:r>
            <a:endParaRPr lang="en-IN" sz="4400" dirty="0"/>
          </a:p>
        </p:txBody>
      </p:sp>
    </p:spTree>
    <p:extLst>
      <p:ext uri="{BB962C8B-B14F-4D97-AF65-F5344CB8AC3E}">
        <p14:creationId xmlns:p14="http://schemas.microsoft.com/office/powerpoint/2010/main" val="414784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22D0-9BE8-44EC-87A6-182F52106963}"/>
              </a:ext>
            </a:extLst>
          </p:cNvPr>
          <p:cNvSpPr>
            <a:spLocks noGrp="1"/>
          </p:cNvSpPr>
          <p:nvPr>
            <p:ph type="title"/>
          </p:nvPr>
        </p:nvSpPr>
        <p:spPr/>
        <p:txBody>
          <a:bodyPr/>
          <a:lstStyle/>
          <a:p>
            <a:r>
              <a:rPr lang="en-US" dirty="0"/>
              <a:t>Python Code</a:t>
            </a:r>
            <a:endParaRPr lang="en-IN" dirty="0"/>
          </a:p>
        </p:txBody>
      </p:sp>
      <p:sp>
        <p:nvSpPr>
          <p:cNvPr id="5" name="Content Placeholder 4">
            <a:extLst>
              <a:ext uri="{FF2B5EF4-FFF2-40B4-BE49-F238E27FC236}">
                <a16:creationId xmlns:a16="http://schemas.microsoft.com/office/drawing/2014/main" id="{7CE347E8-0479-44AE-A09E-0B0F7EA2D95E}"/>
              </a:ext>
            </a:extLst>
          </p:cNvPr>
          <p:cNvSpPr>
            <a:spLocks noGrp="1"/>
          </p:cNvSpPr>
          <p:nvPr>
            <p:ph idx="1"/>
          </p:nvPr>
        </p:nvSpPr>
        <p:spPr>
          <a:xfrm>
            <a:off x="609599" y="1427584"/>
            <a:ext cx="6347714" cy="4613779"/>
          </a:xfrm>
        </p:spPr>
        <p:txBody>
          <a:bodyPr/>
          <a:lstStyle/>
          <a:p>
            <a:pPr marL="0" indent="0">
              <a:buNone/>
            </a:pPr>
            <a:r>
              <a:rPr lang="en-US" dirty="0"/>
              <a:t>def </a:t>
            </a:r>
            <a:r>
              <a:rPr lang="en-US" dirty="0" err="1"/>
              <a:t>voting_Server</a:t>
            </a:r>
            <a:r>
              <a:rPr lang="en-US" dirty="0"/>
              <a:t>():    </a:t>
            </a:r>
          </a:p>
          <a:p>
            <a:pPr marL="0" indent="0">
              <a:buNone/>
            </a:pPr>
            <a:r>
              <a:rPr lang="en-US" dirty="0"/>
              <a:t>	</a:t>
            </a:r>
            <a:r>
              <a:rPr lang="en-US" b="1" dirty="0" err="1"/>
              <a:t>serversocket</a:t>
            </a:r>
            <a:r>
              <a:rPr lang="en-US" b="1" dirty="0"/>
              <a:t> = </a:t>
            </a:r>
            <a:r>
              <a:rPr lang="en-US" b="1" dirty="0" err="1"/>
              <a:t>socket.socket</a:t>
            </a:r>
            <a:r>
              <a:rPr lang="en-US" dirty="0"/>
              <a:t>()    </a:t>
            </a:r>
          </a:p>
          <a:p>
            <a:pPr marL="0" indent="0">
              <a:buNone/>
            </a:pPr>
            <a:r>
              <a:rPr lang="en-US" dirty="0"/>
              <a:t>	host = </a:t>
            </a:r>
            <a:r>
              <a:rPr lang="en-US" dirty="0" err="1"/>
              <a:t>socket.gethostname</a:t>
            </a:r>
            <a:r>
              <a:rPr lang="en-US" dirty="0"/>
              <a:t>()    </a:t>
            </a:r>
          </a:p>
          <a:p>
            <a:pPr marL="0" indent="0">
              <a:buNone/>
            </a:pPr>
            <a:r>
              <a:rPr lang="en-US" dirty="0"/>
              <a:t>	</a:t>
            </a:r>
            <a:r>
              <a:rPr lang="en-US" b="1" dirty="0"/>
              <a:t>port = 4001    </a:t>
            </a:r>
          </a:p>
          <a:p>
            <a:pPr marL="0" indent="0">
              <a:buNone/>
            </a:pPr>
            <a:r>
              <a:rPr lang="en-US" dirty="0"/>
              <a:t>	</a:t>
            </a:r>
            <a:r>
              <a:rPr lang="en-US" dirty="0" err="1"/>
              <a:t>ThreadCount</a:t>
            </a:r>
            <a:r>
              <a:rPr lang="en-US" dirty="0"/>
              <a:t> = 0</a:t>
            </a:r>
          </a:p>
          <a:p>
            <a:pPr marL="0" indent="0">
              <a:buNone/>
            </a:pPr>
            <a:r>
              <a:rPr lang="en-US" dirty="0"/>
              <a:t>	try :       </a:t>
            </a:r>
          </a:p>
          <a:p>
            <a:pPr marL="0" indent="0">
              <a:buNone/>
            </a:pPr>
            <a:r>
              <a:rPr lang="en-US" dirty="0"/>
              <a:t>	 	</a:t>
            </a:r>
            <a:r>
              <a:rPr lang="en-US" b="1" dirty="0" err="1"/>
              <a:t>serversocket.bind</a:t>
            </a:r>
            <a:r>
              <a:rPr lang="en-US" b="1" dirty="0"/>
              <a:t>((host, port))    </a:t>
            </a:r>
          </a:p>
          <a:p>
            <a:pPr marL="0" indent="0">
              <a:buNone/>
            </a:pPr>
            <a:r>
              <a:rPr lang="en-US" dirty="0"/>
              <a:t>	except </a:t>
            </a:r>
            <a:r>
              <a:rPr lang="en-US" dirty="0" err="1"/>
              <a:t>socket.error</a:t>
            </a:r>
            <a:r>
              <a:rPr lang="en-US" dirty="0"/>
              <a:t> as e :        </a:t>
            </a:r>
          </a:p>
          <a:p>
            <a:pPr marL="0" indent="0">
              <a:buNone/>
            </a:pPr>
            <a:r>
              <a:rPr lang="en-US" dirty="0"/>
              <a:t>		print(str(e))</a:t>
            </a:r>
            <a:endParaRPr lang="en-IN" dirty="0"/>
          </a:p>
        </p:txBody>
      </p:sp>
    </p:spTree>
    <p:extLst>
      <p:ext uri="{BB962C8B-B14F-4D97-AF65-F5344CB8AC3E}">
        <p14:creationId xmlns:p14="http://schemas.microsoft.com/office/powerpoint/2010/main" val="4256353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C498A2-6BFA-49CA-B5E1-A9EAA7C76494}"/>
              </a:ext>
            </a:extLst>
          </p:cNvPr>
          <p:cNvSpPr>
            <a:spLocks noGrp="1"/>
          </p:cNvSpPr>
          <p:nvPr>
            <p:ph idx="1"/>
          </p:nvPr>
        </p:nvSpPr>
        <p:spPr>
          <a:xfrm>
            <a:off x="609599" y="214604"/>
            <a:ext cx="6347714" cy="5826759"/>
          </a:xfrm>
        </p:spPr>
        <p:txBody>
          <a:bodyPr/>
          <a:lstStyle/>
          <a:p>
            <a:pPr marL="0" indent="0">
              <a:buNone/>
            </a:pPr>
            <a:r>
              <a:rPr lang="en-US" dirty="0"/>
              <a:t>	print("Waiting for the connection")    	</a:t>
            </a:r>
            <a:r>
              <a:rPr lang="en-US" b="1" dirty="0" err="1"/>
              <a:t>serversocket.listen</a:t>
            </a:r>
            <a:r>
              <a:rPr lang="en-US" b="1" dirty="0"/>
              <a:t>(10)   </a:t>
            </a:r>
          </a:p>
          <a:p>
            <a:pPr marL="0" indent="0">
              <a:buNone/>
            </a:pPr>
            <a:r>
              <a:rPr lang="en-US" dirty="0"/>
              <a:t> 	print( "Listening on " + str(host) + ":" + str(port))</a:t>
            </a:r>
          </a:p>
          <a:p>
            <a:pPr marL="0" indent="0">
              <a:buNone/>
            </a:pPr>
            <a:r>
              <a:rPr lang="en-US" dirty="0"/>
              <a:t>	while True :        </a:t>
            </a:r>
          </a:p>
          <a:p>
            <a:pPr marL="0" indent="0">
              <a:buNone/>
            </a:pPr>
            <a:r>
              <a:rPr lang="en-US" dirty="0"/>
              <a:t>		client, address = </a:t>
            </a:r>
            <a:r>
              <a:rPr lang="en-US" b="1" dirty="0" err="1"/>
              <a:t>serversocket.accept</a:t>
            </a:r>
            <a:r>
              <a:rPr lang="en-US" b="1" dirty="0"/>
              <a:t>()        </a:t>
            </a:r>
            <a:r>
              <a:rPr lang="en-US" dirty="0"/>
              <a:t>			print('Connected to :', address)        					</a:t>
            </a:r>
            <a:r>
              <a:rPr lang="en-US" dirty="0" err="1"/>
              <a:t>client.send</a:t>
            </a:r>
            <a:r>
              <a:rPr lang="en-US" dirty="0"/>
              <a:t>("</a:t>
            </a:r>
            <a:r>
              <a:rPr lang="en-US" dirty="0" err="1"/>
              <a:t>ConnectionEstablished</a:t>
            </a:r>
            <a:r>
              <a:rPr lang="en-US" dirty="0"/>
              <a:t>".encode()) </a:t>
            </a:r>
          </a:p>
          <a:p>
            <a:pPr marL="0" indent="0">
              <a:buNone/>
            </a:pPr>
            <a:r>
              <a:rPr lang="en-US" dirty="0"/>
              <a:t>		t = Thread(target = </a:t>
            </a:r>
            <a:r>
              <a:rPr lang="en-US" dirty="0" err="1"/>
              <a:t>client_thread,args</a:t>
            </a:r>
            <a:r>
              <a:rPr lang="en-US" dirty="0"/>
              <a:t> = (client,))        		</a:t>
            </a:r>
            <a:r>
              <a:rPr lang="en-US" dirty="0" err="1"/>
              <a:t>t.start</a:t>
            </a:r>
            <a:r>
              <a:rPr lang="en-US" dirty="0"/>
              <a:t>()        </a:t>
            </a:r>
            <a:r>
              <a:rPr lang="en-US" dirty="0" err="1"/>
              <a:t>ThreadCount</a:t>
            </a:r>
            <a:r>
              <a:rPr lang="en-US" dirty="0"/>
              <a:t>+=1</a:t>
            </a:r>
            <a:endParaRPr lang="en-IN" dirty="0"/>
          </a:p>
        </p:txBody>
      </p:sp>
    </p:spTree>
    <p:extLst>
      <p:ext uri="{BB962C8B-B14F-4D97-AF65-F5344CB8AC3E}">
        <p14:creationId xmlns:p14="http://schemas.microsoft.com/office/powerpoint/2010/main" val="3160291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34819-0407-4DE0-8690-BBA61DA9D1F7}"/>
              </a:ext>
            </a:extLst>
          </p:cNvPr>
          <p:cNvSpPr>
            <a:spLocks noGrp="1"/>
          </p:cNvSpPr>
          <p:nvPr>
            <p:ph type="title"/>
          </p:nvPr>
        </p:nvSpPr>
        <p:spPr>
          <a:xfrm>
            <a:off x="1398143" y="2768600"/>
            <a:ext cx="6347713" cy="1320800"/>
          </a:xfrm>
        </p:spPr>
        <p:txBody>
          <a:bodyPr>
            <a:normAutofit/>
          </a:bodyPr>
          <a:lstStyle/>
          <a:p>
            <a:r>
              <a:rPr lang="en-US" sz="7200" dirty="0">
                <a:solidFill>
                  <a:schemeClr val="tx1"/>
                </a:solidFill>
                <a:latin typeface="Arial" panose="020B0604020202020204" pitchFamily="34" charset="0"/>
                <a:cs typeface="Arial" panose="020B0604020202020204" pitchFamily="34" charset="0"/>
              </a:rPr>
              <a:t>Project Demo</a:t>
            </a:r>
            <a:endParaRPr lang="en-IN" sz="7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58943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37</TotalTime>
  <Words>516</Words>
  <Application>Microsoft Office PowerPoint</Application>
  <PresentationFormat>On-screen Show (4:3)</PresentationFormat>
  <Paragraphs>38</Paragraphs>
  <Slides>10</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Calibri</vt:lpstr>
      <vt:lpstr>Arial Black</vt:lpstr>
      <vt:lpstr>Georgia</vt:lpstr>
      <vt:lpstr>Arial</vt:lpstr>
      <vt:lpstr>Raleway</vt:lpstr>
      <vt:lpstr>Source Sans Pro</vt:lpstr>
      <vt:lpstr>Trebuchet MS</vt:lpstr>
      <vt:lpstr>Algerian</vt:lpstr>
      <vt:lpstr>Wingdings 3</vt:lpstr>
      <vt:lpstr>Facet</vt:lpstr>
      <vt:lpstr>Online Voting System</vt:lpstr>
      <vt:lpstr>INTRODUCTION</vt:lpstr>
      <vt:lpstr>Why Did We Choose The Topic ?</vt:lpstr>
      <vt:lpstr>PowerPoint Presentation</vt:lpstr>
      <vt:lpstr>Concepts Implemented  </vt:lpstr>
      <vt:lpstr>PowerPoint Presentation</vt:lpstr>
      <vt:lpstr>Python Code</vt:lpstr>
      <vt:lpstr>PowerPoint Presentation</vt:lpstr>
      <vt:lpstr>Project Demo</vt:lpstr>
      <vt:lpstr>Namashivaya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creator>Admin</dc:creator>
  <cp:lastModifiedBy>Akshay</cp:lastModifiedBy>
  <cp:revision>3</cp:revision>
  <dcterms:created xsi:type="dcterms:W3CDTF">2021-05-09T13:21:15Z</dcterms:created>
  <dcterms:modified xsi:type="dcterms:W3CDTF">2021-05-09T14:39:04Z</dcterms:modified>
</cp:coreProperties>
</file>