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854"/>
    <p:restoredTop sz="94659"/>
  </p:normalViewPr>
  <p:slideViewPr>
    <p:cSldViewPr snapToGrid="0" snapToObjects="1">
      <p:cViewPr varScale="1">
        <p:scale>
          <a:sx n="100" d="100"/>
          <a:sy n="100" d="100"/>
        </p:scale>
        <p:origin x="160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96B5B1-1CB9-284B-9D59-8E9796CC0DB3}" type="doc">
      <dgm:prSet loTypeId="urn:microsoft.com/office/officeart/2005/8/layout/vProcess5" loCatId="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GB"/>
        </a:p>
      </dgm:t>
    </dgm:pt>
    <dgm:pt modelId="{13148304-62D7-7441-96B6-2B65DE35BF34}">
      <dgm:prSet phldrT="[Text]"/>
      <dgm:spPr/>
      <dgm:t>
        <a:bodyPr/>
        <a:lstStyle/>
        <a:p>
          <a:r>
            <a:rPr lang="en-GB" dirty="0"/>
            <a:t>Company X has declining profits and ARPUs; Considering a Handset Leasing program as an initiative to increase profits</a:t>
          </a:r>
        </a:p>
      </dgm:t>
    </dgm:pt>
    <dgm:pt modelId="{CC4A29BF-A0B5-DE4E-AA2C-9C1A6A826690}" type="parTrans" cxnId="{27FFBF78-04C4-2145-A91C-F5CB5B4CA390}">
      <dgm:prSet/>
      <dgm:spPr/>
      <dgm:t>
        <a:bodyPr/>
        <a:lstStyle/>
        <a:p>
          <a:endParaRPr lang="en-GB"/>
        </a:p>
      </dgm:t>
    </dgm:pt>
    <dgm:pt modelId="{3959AC73-86FF-A842-A0F3-D6EAA6578E7D}" type="sibTrans" cxnId="{27FFBF78-04C4-2145-A91C-F5CB5B4CA390}">
      <dgm:prSet/>
      <dgm:spPr/>
      <dgm:t>
        <a:bodyPr/>
        <a:lstStyle/>
        <a:p>
          <a:endParaRPr lang="en-GB"/>
        </a:p>
      </dgm:t>
    </dgm:pt>
    <dgm:pt modelId="{AF0D1763-913A-C24F-8306-6F9ED358E3C5}">
      <dgm:prSet phldrT="[Text]"/>
      <dgm:spPr/>
      <dgm:t>
        <a:bodyPr/>
        <a:lstStyle/>
        <a:p>
          <a:r>
            <a:rPr lang="en-GB" dirty="0"/>
            <a:t>Research showed falling revenue from SIM-only plans; customers looking towards cost-saving leasing plans; implemented successfully by other companies (SKT, Sprint)</a:t>
          </a:r>
        </a:p>
      </dgm:t>
    </dgm:pt>
    <dgm:pt modelId="{640745A2-2553-C448-8C10-A5A6DA5BC434}" type="parTrans" cxnId="{383E5A9E-54BE-2A47-BB08-806F5859F1E2}">
      <dgm:prSet/>
      <dgm:spPr/>
      <dgm:t>
        <a:bodyPr/>
        <a:lstStyle/>
        <a:p>
          <a:endParaRPr lang="en-GB"/>
        </a:p>
      </dgm:t>
    </dgm:pt>
    <dgm:pt modelId="{59C87F8B-54A0-194B-8096-FC3F60DDDA73}" type="sibTrans" cxnId="{383E5A9E-54BE-2A47-BB08-806F5859F1E2}">
      <dgm:prSet/>
      <dgm:spPr/>
      <dgm:t>
        <a:bodyPr/>
        <a:lstStyle/>
        <a:p>
          <a:endParaRPr lang="en-GB"/>
        </a:p>
      </dgm:t>
    </dgm:pt>
    <dgm:pt modelId="{14AD6C35-C35A-8C42-AF8E-C88DE4A28BCB}">
      <dgm:prSet phldrT="[Text]"/>
      <dgm:spPr/>
      <dgm:t>
        <a:bodyPr/>
        <a:lstStyle/>
        <a:p>
          <a:r>
            <a:rPr lang="en-GB" dirty="0"/>
            <a:t>SIM-only + Leasing Plan – “Savings Boost” plan with low upfront costs, incentives to upgrade phones by 24 months and inbuilt insurance coverage checks all the boxes; meets customer needs</a:t>
          </a:r>
        </a:p>
      </dgm:t>
    </dgm:pt>
    <dgm:pt modelId="{D3560803-62F0-1941-8A7F-DF993EFCE0A4}" type="parTrans" cxnId="{80D9FE32-F994-454D-B09D-6435620B3A06}">
      <dgm:prSet/>
      <dgm:spPr/>
      <dgm:t>
        <a:bodyPr/>
        <a:lstStyle/>
        <a:p>
          <a:endParaRPr lang="en-GB"/>
        </a:p>
      </dgm:t>
    </dgm:pt>
    <dgm:pt modelId="{C44D4E4E-00B4-0B4F-9784-0B0D0C80C86A}" type="sibTrans" cxnId="{80D9FE32-F994-454D-B09D-6435620B3A06}">
      <dgm:prSet/>
      <dgm:spPr/>
      <dgm:t>
        <a:bodyPr/>
        <a:lstStyle/>
        <a:p>
          <a:endParaRPr lang="en-GB"/>
        </a:p>
      </dgm:t>
    </dgm:pt>
    <dgm:pt modelId="{FDF61BA5-AF6F-424A-8CD9-88B574FF5B5F}">
      <dgm:prSet/>
      <dgm:spPr/>
      <dgm:t>
        <a:bodyPr/>
        <a:lstStyle/>
        <a:p>
          <a:r>
            <a:rPr lang="en-GB" dirty="0"/>
            <a:t>Consumer Research showed that leasing plans were most popular amongst &lt; 30 youths who wished to upgrade phones frequently (24 months); from comparable markets, revenue growth could go from 2.3% to 4.5%</a:t>
          </a:r>
        </a:p>
      </dgm:t>
    </dgm:pt>
    <dgm:pt modelId="{13F5D69A-F0B0-8E4F-8B04-2B8DE31ED782}" type="parTrans" cxnId="{ADFC6446-34FB-4C49-B927-0D34A6EFE12A}">
      <dgm:prSet/>
      <dgm:spPr/>
      <dgm:t>
        <a:bodyPr/>
        <a:lstStyle/>
        <a:p>
          <a:endParaRPr lang="en-GB"/>
        </a:p>
      </dgm:t>
    </dgm:pt>
    <dgm:pt modelId="{4D846592-1EAA-7B41-A33B-FCD7D094AB89}" type="sibTrans" cxnId="{ADFC6446-34FB-4C49-B927-0D34A6EFE12A}">
      <dgm:prSet/>
      <dgm:spPr/>
      <dgm:t>
        <a:bodyPr/>
        <a:lstStyle/>
        <a:p>
          <a:endParaRPr lang="en-GB"/>
        </a:p>
      </dgm:t>
    </dgm:pt>
    <dgm:pt modelId="{E396EE4D-996C-DD4F-B4AB-FF7D197E8E2D}" type="pres">
      <dgm:prSet presAssocID="{F696B5B1-1CB9-284B-9D59-8E9796CC0DB3}" presName="outerComposite" presStyleCnt="0">
        <dgm:presLayoutVars>
          <dgm:chMax val="5"/>
          <dgm:dir/>
          <dgm:resizeHandles val="exact"/>
        </dgm:presLayoutVars>
      </dgm:prSet>
      <dgm:spPr/>
    </dgm:pt>
    <dgm:pt modelId="{305D1E0D-DF89-4240-B3B8-D79598A53E4F}" type="pres">
      <dgm:prSet presAssocID="{F696B5B1-1CB9-284B-9D59-8E9796CC0DB3}" presName="dummyMaxCanvas" presStyleCnt="0">
        <dgm:presLayoutVars/>
      </dgm:prSet>
      <dgm:spPr/>
    </dgm:pt>
    <dgm:pt modelId="{BA85F7ED-1BD7-3A4F-A54B-1D71AD667BD2}" type="pres">
      <dgm:prSet presAssocID="{F696B5B1-1CB9-284B-9D59-8E9796CC0DB3}" presName="FourNodes_1" presStyleLbl="node1" presStyleIdx="0" presStyleCnt="4">
        <dgm:presLayoutVars>
          <dgm:bulletEnabled val="1"/>
        </dgm:presLayoutVars>
      </dgm:prSet>
      <dgm:spPr/>
    </dgm:pt>
    <dgm:pt modelId="{5E4E8D7D-8F47-104D-B87D-6A9BCC22ED99}" type="pres">
      <dgm:prSet presAssocID="{F696B5B1-1CB9-284B-9D59-8E9796CC0DB3}" presName="FourNodes_2" presStyleLbl="node1" presStyleIdx="1" presStyleCnt="4">
        <dgm:presLayoutVars>
          <dgm:bulletEnabled val="1"/>
        </dgm:presLayoutVars>
      </dgm:prSet>
      <dgm:spPr/>
    </dgm:pt>
    <dgm:pt modelId="{26CD6B2E-D584-284B-9CFB-E0D368A2210C}" type="pres">
      <dgm:prSet presAssocID="{F696B5B1-1CB9-284B-9D59-8E9796CC0DB3}" presName="FourNodes_3" presStyleLbl="node1" presStyleIdx="2" presStyleCnt="4">
        <dgm:presLayoutVars>
          <dgm:bulletEnabled val="1"/>
        </dgm:presLayoutVars>
      </dgm:prSet>
      <dgm:spPr/>
    </dgm:pt>
    <dgm:pt modelId="{8612C97A-A0CD-2348-B997-574B0C40218E}" type="pres">
      <dgm:prSet presAssocID="{F696B5B1-1CB9-284B-9D59-8E9796CC0DB3}" presName="FourNodes_4" presStyleLbl="node1" presStyleIdx="3" presStyleCnt="4">
        <dgm:presLayoutVars>
          <dgm:bulletEnabled val="1"/>
        </dgm:presLayoutVars>
      </dgm:prSet>
      <dgm:spPr/>
    </dgm:pt>
    <dgm:pt modelId="{F9F0B6AA-CCFA-4C4E-A0B1-BE9317923F5E}" type="pres">
      <dgm:prSet presAssocID="{F696B5B1-1CB9-284B-9D59-8E9796CC0DB3}" presName="FourConn_1-2" presStyleLbl="fgAccFollowNode1" presStyleIdx="0" presStyleCnt="3">
        <dgm:presLayoutVars>
          <dgm:bulletEnabled val="1"/>
        </dgm:presLayoutVars>
      </dgm:prSet>
      <dgm:spPr/>
    </dgm:pt>
    <dgm:pt modelId="{1994452F-9210-BC4F-8D2E-61D7D5D624F2}" type="pres">
      <dgm:prSet presAssocID="{F696B5B1-1CB9-284B-9D59-8E9796CC0DB3}" presName="FourConn_2-3" presStyleLbl="fgAccFollowNode1" presStyleIdx="1" presStyleCnt="3">
        <dgm:presLayoutVars>
          <dgm:bulletEnabled val="1"/>
        </dgm:presLayoutVars>
      </dgm:prSet>
      <dgm:spPr/>
    </dgm:pt>
    <dgm:pt modelId="{AA8DD286-81CB-2745-83B8-7051B5157A7C}" type="pres">
      <dgm:prSet presAssocID="{F696B5B1-1CB9-284B-9D59-8E9796CC0DB3}" presName="FourConn_3-4" presStyleLbl="fgAccFollowNode1" presStyleIdx="2" presStyleCnt="3">
        <dgm:presLayoutVars>
          <dgm:bulletEnabled val="1"/>
        </dgm:presLayoutVars>
      </dgm:prSet>
      <dgm:spPr/>
    </dgm:pt>
    <dgm:pt modelId="{50C16DBF-0199-1D45-B1FB-91C02E9CE82B}" type="pres">
      <dgm:prSet presAssocID="{F696B5B1-1CB9-284B-9D59-8E9796CC0DB3}" presName="FourNodes_1_text" presStyleLbl="node1" presStyleIdx="3" presStyleCnt="4">
        <dgm:presLayoutVars>
          <dgm:bulletEnabled val="1"/>
        </dgm:presLayoutVars>
      </dgm:prSet>
      <dgm:spPr/>
    </dgm:pt>
    <dgm:pt modelId="{0BA5EB1A-DA41-9A45-BC06-067FBEF216C4}" type="pres">
      <dgm:prSet presAssocID="{F696B5B1-1CB9-284B-9D59-8E9796CC0DB3}" presName="FourNodes_2_text" presStyleLbl="node1" presStyleIdx="3" presStyleCnt="4">
        <dgm:presLayoutVars>
          <dgm:bulletEnabled val="1"/>
        </dgm:presLayoutVars>
      </dgm:prSet>
      <dgm:spPr/>
    </dgm:pt>
    <dgm:pt modelId="{E05EB0BB-938C-544C-814B-F7E2D7599663}" type="pres">
      <dgm:prSet presAssocID="{F696B5B1-1CB9-284B-9D59-8E9796CC0DB3}" presName="FourNodes_3_text" presStyleLbl="node1" presStyleIdx="3" presStyleCnt="4">
        <dgm:presLayoutVars>
          <dgm:bulletEnabled val="1"/>
        </dgm:presLayoutVars>
      </dgm:prSet>
      <dgm:spPr/>
    </dgm:pt>
    <dgm:pt modelId="{ACB34EAA-72FC-2349-8CCC-918DA8292AB1}" type="pres">
      <dgm:prSet presAssocID="{F696B5B1-1CB9-284B-9D59-8E9796CC0DB3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7120F200-BF16-B548-B593-F886BB6A1142}" type="presOf" srcId="{13148304-62D7-7441-96B6-2B65DE35BF34}" destId="{BA85F7ED-1BD7-3A4F-A54B-1D71AD667BD2}" srcOrd="0" destOrd="0" presId="urn:microsoft.com/office/officeart/2005/8/layout/vProcess5"/>
    <dgm:cxn modelId="{3DA23305-D613-6646-B14A-E584B3356737}" type="presOf" srcId="{AF0D1763-913A-C24F-8306-6F9ED358E3C5}" destId="{5E4E8D7D-8F47-104D-B87D-6A9BCC22ED99}" srcOrd="0" destOrd="0" presId="urn:microsoft.com/office/officeart/2005/8/layout/vProcess5"/>
    <dgm:cxn modelId="{5AAEF513-78C5-2442-B876-C5284B15BE49}" type="presOf" srcId="{3959AC73-86FF-A842-A0F3-D6EAA6578E7D}" destId="{F9F0B6AA-CCFA-4C4E-A0B1-BE9317923F5E}" srcOrd="0" destOrd="0" presId="urn:microsoft.com/office/officeart/2005/8/layout/vProcess5"/>
    <dgm:cxn modelId="{BD2A1C14-CA82-0F47-82B1-DE367586883B}" type="presOf" srcId="{4D846592-1EAA-7B41-A33B-FCD7D094AB89}" destId="{AA8DD286-81CB-2745-83B8-7051B5157A7C}" srcOrd="0" destOrd="0" presId="urn:microsoft.com/office/officeart/2005/8/layout/vProcess5"/>
    <dgm:cxn modelId="{91DB9517-8B8F-B343-A007-BCA04CC8FAFB}" type="presOf" srcId="{59C87F8B-54A0-194B-8096-FC3F60DDDA73}" destId="{1994452F-9210-BC4F-8D2E-61D7D5D624F2}" srcOrd="0" destOrd="0" presId="urn:microsoft.com/office/officeart/2005/8/layout/vProcess5"/>
    <dgm:cxn modelId="{4619FE1B-E38B-CA43-9F3F-A8976BDEB478}" type="presOf" srcId="{14AD6C35-C35A-8C42-AF8E-C88DE4A28BCB}" destId="{ACB34EAA-72FC-2349-8CCC-918DA8292AB1}" srcOrd="1" destOrd="0" presId="urn:microsoft.com/office/officeart/2005/8/layout/vProcess5"/>
    <dgm:cxn modelId="{80D9FE32-F994-454D-B09D-6435620B3A06}" srcId="{F696B5B1-1CB9-284B-9D59-8E9796CC0DB3}" destId="{14AD6C35-C35A-8C42-AF8E-C88DE4A28BCB}" srcOrd="3" destOrd="0" parTransId="{D3560803-62F0-1941-8A7F-DF993EFCE0A4}" sibTransId="{C44D4E4E-00B4-0B4F-9784-0B0D0C80C86A}"/>
    <dgm:cxn modelId="{ADFC6446-34FB-4C49-B927-0D34A6EFE12A}" srcId="{F696B5B1-1CB9-284B-9D59-8E9796CC0DB3}" destId="{FDF61BA5-AF6F-424A-8CD9-88B574FF5B5F}" srcOrd="2" destOrd="0" parTransId="{13F5D69A-F0B0-8E4F-8B04-2B8DE31ED782}" sibTransId="{4D846592-1EAA-7B41-A33B-FCD7D094AB89}"/>
    <dgm:cxn modelId="{CE331C4A-D10C-AA40-8EB1-823FA5285CD9}" type="presOf" srcId="{14AD6C35-C35A-8C42-AF8E-C88DE4A28BCB}" destId="{8612C97A-A0CD-2348-B997-574B0C40218E}" srcOrd="0" destOrd="0" presId="urn:microsoft.com/office/officeart/2005/8/layout/vProcess5"/>
    <dgm:cxn modelId="{3B4BF55A-5755-0F4E-81ED-7E18CDA1EC8E}" type="presOf" srcId="{13148304-62D7-7441-96B6-2B65DE35BF34}" destId="{50C16DBF-0199-1D45-B1FB-91C02E9CE82B}" srcOrd="1" destOrd="0" presId="urn:microsoft.com/office/officeart/2005/8/layout/vProcess5"/>
    <dgm:cxn modelId="{0F9F2673-8D7F-E341-A2F0-35FE6F6B5CF7}" type="presOf" srcId="{FDF61BA5-AF6F-424A-8CD9-88B574FF5B5F}" destId="{26CD6B2E-D584-284B-9CFB-E0D368A2210C}" srcOrd="0" destOrd="0" presId="urn:microsoft.com/office/officeart/2005/8/layout/vProcess5"/>
    <dgm:cxn modelId="{27FFBF78-04C4-2145-A91C-F5CB5B4CA390}" srcId="{F696B5B1-1CB9-284B-9D59-8E9796CC0DB3}" destId="{13148304-62D7-7441-96B6-2B65DE35BF34}" srcOrd="0" destOrd="0" parTransId="{CC4A29BF-A0B5-DE4E-AA2C-9C1A6A826690}" sibTransId="{3959AC73-86FF-A842-A0F3-D6EAA6578E7D}"/>
    <dgm:cxn modelId="{25AE1687-82B1-BB41-83F9-547DB7BEF8AB}" type="presOf" srcId="{AF0D1763-913A-C24F-8306-6F9ED358E3C5}" destId="{0BA5EB1A-DA41-9A45-BC06-067FBEF216C4}" srcOrd="1" destOrd="0" presId="urn:microsoft.com/office/officeart/2005/8/layout/vProcess5"/>
    <dgm:cxn modelId="{9AB9A296-C51B-3844-A371-D3797990D4DB}" type="presOf" srcId="{FDF61BA5-AF6F-424A-8CD9-88B574FF5B5F}" destId="{E05EB0BB-938C-544C-814B-F7E2D7599663}" srcOrd="1" destOrd="0" presId="urn:microsoft.com/office/officeart/2005/8/layout/vProcess5"/>
    <dgm:cxn modelId="{383E5A9E-54BE-2A47-BB08-806F5859F1E2}" srcId="{F696B5B1-1CB9-284B-9D59-8E9796CC0DB3}" destId="{AF0D1763-913A-C24F-8306-6F9ED358E3C5}" srcOrd="1" destOrd="0" parTransId="{640745A2-2553-C448-8C10-A5A6DA5BC434}" sibTransId="{59C87F8B-54A0-194B-8096-FC3F60DDDA73}"/>
    <dgm:cxn modelId="{3B42F3D6-CAAA-E048-9D84-BA4CD5495720}" type="presOf" srcId="{F696B5B1-1CB9-284B-9D59-8E9796CC0DB3}" destId="{E396EE4D-996C-DD4F-B4AB-FF7D197E8E2D}" srcOrd="0" destOrd="0" presId="urn:microsoft.com/office/officeart/2005/8/layout/vProcess5"/>
    <dgm:cxn modelId="{1D694C01-E60C-E248-8ECF-BB2ABE458E14}" type="presParOf" srcId="{E396EE4D-996C-DD4F-B4AB-FF7D197E8E2D}" destId="{305D1E0D-DF89-4240-B3B8-D79598A53E4F}" srcOrd="0" destOrd="0" presId="urn:microsoft.com/office/officeart/2005/8/layout/vProcess5"/>
    <dgm:cxn modelId="{E8F33285-93C1-8545-B4D3-E795AB394F2A}" type="presParOf" srcId="{E396EE4D-996C-DD4F-B4AB-FF7D197E8E2D}" destId="{BA85F7ED-1BD7-3A4F-A54B-1D71AD667BD2}" srcOrd="1" destOrd="0" presId="urn:microsoft.com/office/officeart/2005/8/layout/vProcess5"/>
    <dgm:cxn modelId="{63F4D3B5-CFF9-3641-8CE9-DC58114B7015}" type="presParOf" srcId="{E396EE4D-996C-DD4F-B4AB-FF7D197E8E2D}" destId="{5E4E8D7D-8F47-104D-B87D-6A9BCC22ED99}" srcOrd="2" destOrd="0" presId="urn:microsoft.com/office/officeart/2005/8/layout/vProcess5"/>
    <dgm:cxn modelId="{E88A19BD-6A7D-0C4D-89D9-ED1D0F5FA8AA}" type="presParOf" srcId="{E396EE4D-996C-DD4F-B4AB-FF7D197E8E2D}" destId="{26CD6B2E-D584-284B-9CFB-E0D368A2210C}" srcOrd="3" destOrd="0" presId="urn:microsoft.com/office/officeart/2005/8/layout/vProcess5"/>
    <dgm:cxn modelId="{56DA4763-EE93-BE4B-9934-156F7F59EE5E}" type="presParOf" srcId="{E396EE4D-996C-DD4F-B4AB-FF7D197E8E2D}" destId="{8612C97A-A0CD-2348-B997-574B0C40218E}" srcOrd="4" destOrd="0" presId="urn:microsoft.com/office/officeart/2005/8/layout/vProcess5"/>
    <dgm:cxn modelId="{FF9D5C35-832D-0D4D-BFAA-35DDA04EA6B4}" type="presParOf" srcId="{E396EE4D-996C-DD4F-B4AB-FF7D197E8E2D}" destId="{F9F0B6AA-CCFA-4C4E-A0B1-BE9317923F5E}" srcOrd="5" destOrd="0" presId="urn:microsoft.com/office/officeart/2005/8/layout/vProcess5"/>
    <dgm:cxn modelId="{32E8E3DA-4DF7-3149-8275-650A6BC2B472}" type="presParOf" srcId="{E396EE4D-996C-DD4F-B4AB-FF7D197E8E2D}" destId="{1994452F-9210-BC4F-8D2E-61D7D5D624F2}" srcOrd="6" destOrd="0" presId="urn:microsoft.com/office/officeart/2005/8/layout/vProcess5"/>
    <dgm:cxn modelId="{F8BDF631-60C8-CE40-8C81-AF14087849EC}" type="presParOf" srcId="{E396EE4D-996C-DD4F-B4AB-FF7D197E8E2D}" destId="{AA8DD286-81CB-2745-83B8-7051B5157A7C}" srcOrd="7" destOrd="0" presId="urn:microsoft.com/office/officeart/2005/8/layout/vProcess5"/>
    <dgm:cxn modelId="{04DC619F-4BA3-9B40-9DF5-706A5A1DA5E9}" type="presParOf" srcId="{E396EE4D-996C-DD4F-B4AB-FF7D197E8E2D}" destId="{50C16DBF-0199-1D45-B1FB-91C02E9CE82B}" srcOrd="8" destOrd="0" presId="urn:microsoft.com/office/officeart/2005/8/layout/vProcess5"/>
    <dgm:cxn modelId="{68042EA1-276E-6441-BB73-1E0B9E13B6DF}" type="presParOf" srcId="{E396EE4D-996C-DD4F-B4AB-FF7D197E8E2D}" destId="{0BA5EB1A-DA41-9A45-BC06-067FBEF216C4}" srcOrd="9" destOrd="0" presId="urn:microsoft.com/office/officeart/2005/8/layout/vProcess5"/>
    <dgm:cxn modelId="{DB9832CC-4E1D-CD45-9AB2-8E6437D609B8}" type="presParOf" srcId="{E396EE4D-996C-DD4F-B4AB-FF7D197E8E2D}" destId="{E05EB0BB-938C-544C-814B-F7E2D7599663}" srcOrd="10" destOrd="0" presId="urn:microsoft.com/office/officeart/2005/8/layout/vProcess5"/>
    <dgm:cxn modelId="{547225F4-D9D1-0148-8700-98E398C83919}" type="presParOf" srcId="{E396EE4D-996C-DD4F-B4AB-FF7D197E8E2D}" destId="{ACB34EAA-72FC-2349-8CCC-918DA8292AB1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85F7ED-1BD7-3A4F-A54B-1D71AD667BD2}">
      <dsp:nvSpPr>
        <dsp:cNvPr id="0" name=""/>
        <dsp:cNvSpPr/>
      </dsp:nvSpPr>
      <dsp:spPr>
        <a:xfrm>
          <a:off x="0" y="0"/>
          <a:ext cx="8412480" cy="120657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Company X has declining profits and ARPUs; Considering a Handset Leasing program as an initiative to increase profits</a:t>
          </a:r>
        </a:p>
      </dsp:txBody>
      <dsp:txXfrm>
        <a:off x="35339" y="35339"/>
        <a:ext cx="7008536" cy="1135896"/>
      </dsp:txXfrm>
    </dsp:sp>
    <dsp:sp modelId="{5E4E8D7D-8F47-104D-B87D-6A9BCC22ED99}">
      <dsp:nvSpPr>
        <dsp:cNvPr id="0" name=""/>
        <dsp:cNvSpPr/>
      </dsp:nvSpPr>
      <dsp:spPr>
        <a:xfrm>
          <a:off x="704545" y="1425952"/>
          <a:ext cx="8412480" cy="1206574"/>
        </a:xfrm>
        <a:prstGeom prst="roundRect">
          <a:avLst>
            <a:gd name="adj" fmla="val 10000"/>
          </a:avLst>
        </a:prstGeom>
        <a:solidFill>
          <a:schemeClr val="accent4">
            <a:hueOff val="548478"/>
            <a:satOff val="2377"/>
            <a:lumOff val="15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Research showed falling revenue from SIM-only plans; customers looking towards cost-saving leasing plans; implemented successfully by other companies (SKT, Sprint)</a:t>
          </a:r>
        </a:p>
      </dsp:txBody>
      <dsp:txXfrm>
        <a:off x="739884" y="1461291"/>
        <a:ext cx="6852983" cy="1135896"/>
      </dsp:txXfrm>
    </dsp:sp>
    <dsp:sp modelId="{26CD6B2E-D584-284B-9CFB-E0D368A2210C}">
      <dsp:nvSpPr>
        <dsp:cNvPr id="0" name=""/>
        <dsp:cNvSpPr/>
      </dsp:nvSpPr>
      <dsp:spPr>
        <a:xfrm>
          <a:off x="1398574" y="2851904"/>
          <a:ext cx="8412480" cy="1206574"/>
        </a:xfrm>
        <a:prstGeom prst="roundRect">
          <a:avLst>
            <a:gd name="adj" fmla="val 10000"/>
          </a:avLst>
        </a:prstGeom>
        <a:solidFill>
          <a:schemeClr val="accent4">
            <a:hueOff val="1096956"/>
            <a:satOff val="4755"/>
            <a:lumOff val="31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Consumer Research showed that leasing plans were most popular amongst &lt; 30 youths who wished to upgrade phones frequently (24 months); from comparable markets, revenue growth could go from 2.3% to 4.5%</a:t>
          </a:r>
        </a:p>
      </dsp:txBody>
      <dsp:txXfrm>
        <a:off x="1433913" y="2887243"/>
        <a:ext cx="6863498" cy="1135896"/>
      </dsp:txXfrm>
    </dsp:sp>
    <dsp:sp modelId="{8612C97A-A0CD-2348-B997-574B0C40218E}">
      <dsp:nvSpPr>
        <dsp:cNvPr id="0" name=""/>
        <dsp:cNvSpPr/>
      </dsp:nvSpPr>
      <dsp:spPr>
        <a:xfrm>
          <a:off x="2103119" y="4277856"/>
          <a:ext cx="8412480" cy="1206574"/>
        </a:xfrm>
        <a:prstGeom prst="roundRect">
          <a:avLst>
            <a:gd name="adj" fmla="val 10000"/>
          </a:avLst>
        </a:prstGeom>
        <a:solidFill>
          <a:schemeClr val="accent4">
            <a:hueOff val="1645434"/>
            <a:satOff val="7132"/>
            <a:lumOff val="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SIM-only + Leasing Plan – “Savings Boost” plan with low upfront costs, incentives to upgrade phones by 24 months and inbuilt insurance coverage checks all the boxes; meets customer needs</a:t>
          </a:r>
        </a:p>
      </dsp:txBody>
      <dsp:txXfrm>
        <a:off x="2138458" y="4313195"/>
        <a:ext cx="6852983" cy="1135896"/>
      </dsp:txXfrm>
    </dsp:sp>
    <dsp:sp modelId="{F9F0B6AA-CCFA-4C4E-A0B1-BE9317923F5E}">
      <dsp:nvSpPr>
        <dsp:cNvPr id="0" name=""/>
        <dsp:cNvSpPr/>
      </dsp:nvSpPr>
      <dsp:spPr>
        <a:xfrm>
          <a:off x="7628206" y="924126"/>
          <a:ext cx="784273" cy="784273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3600" kern="1200"/>
        </a:p>
      </dsp:txBody>
      <dsp:txXfrm>
        <a:off x="7804667" y="924126"/>
        <a:ext cx="431351" cy="590165"/>
      </dsp:txXfrm>
    </dsp:sp>
    <dsp:sp modelId="{1994452F-9210-BC4F-8D2E-61D7D5D624F2}">
      <dsp:nvSpPr>
        <dsp:cNvPr id="0" name=""/>
        <dsp:cNvSpPr/>
      </dsp:nvSpPr>
      <dsp:spPr>
        <a:xfrm>
          <a:off x="8332751" y="2350078"/>
          <a:ext cx="784273" cy="784273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1137363"/>
            <a:satOff val="4261"/>
            <a:lumOff val="55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1137363"/>
              <a:satOff val="4261"/>
              <a:lumOff val="55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3600" kern="1200"/>
        </a:p>
      </dsp:txBody>
      <dsp:txXfrm>
        <a:off x="8509212" y="2350078"/>
        <a:ext cx="431351" cy="590165"/>
      </dsp:txXfrm>
    </dsp:sp>
    <dsp:sp modelId="{AA8DD286-81CB-2745-83B8-7051B5157A7C}">
      <dsp:nvSpPr>
        <dsp:cNvPr id="0" name=""/>
        <dsp:cNvSpPr/>
      </dsp:nvSpPr>
      <dsp:spPr>
        <a:xfrm>
          <a:off x="9026781" y="3776030"/>
          <a:ext cx="784273" cy="784273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2274726"/>
            <a:satOff val="8522"/>
            <a:lumOff val="110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2274726"/>
              <a:satOff val="8522"/>
              <a:lumOff val="110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3600" kern="1200"/>
        </a:p>
      </dsp:txBody>
      <dsp:txXfrm>
        <a:off x="9203242" y="3776030"/>
        <a:ext cx="431351" cy="5901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9A453-552C-F54C-B8BA-3B026854AC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FACD34-C703-6A43-A80D-B4CD509DCC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BFBAB9-0F46-7E4B-A2EC-BC34CF5FE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F750-00FD-874B-BEB9-9E1559EF7B82}" type="datetimeFigureOut">
              <a:rPr lang="en-US" smtClean="0"/>
              <a:t>6/30/20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8A518-AAA8-054E-994D-C10E10F3B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A27B3-CF9C-8D44-9E28-D00D774E2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8F927-9D7F-9843-B311-7C2142341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505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DAC40-9CAB-024B-BA4C-3374DF4AD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86E507-5E6C-7340-B105-62D5260A64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12947C-4467-C045-8E59-5D97E99FE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F750-00FD-874B-BEB9-9E1559EF7B82}" type="datetimeFigureOut">
              <a:rPr lang="en-US" smtClean="0"/>
              <a:t>6/30/20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4B6F6-434F-F44F-98BD-7E2BE0ABC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FE4766-33A7-5741-A54B-5EF7317C6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8F927-9D7F-9843-B311-7C2142341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761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AB575D-4BAC-0741-84AB-335F4D097A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D99C5D-D7CB-D04E-9E32-92A7539E7E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2F9B41-42EE-B64E-A43D-EE45D54D7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F750-00FD-874B-BEB9-9E1559EF7B82}" type="datetimeFigureOut">
              <a:rPr lang="en-US" smtClean="0"/>
              <a:t>6/30/20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DBC5A-A960-AE41-8DC1-424E0D044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82F457-170A-9C42-BBCB-5A6F3C9ED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8F927-9D7F-9843-B311-7C2142341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799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C0E23-2337-274E-B600-1B893D269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AEEE-7A9C-2C48-8109-D59211D98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80D4F-632E-A24B-AB77-3A752419B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F750-00FD-874B-BEB9-9E1559EF7B82}" type="datetimeFigureOut">
              <a:rPr lang="en-US" smtClean="0"/>
              <a:t>6/30/20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15501-107A-FC4D-ABD8-7F912EADD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BC7BC-4C50-DB43-A865-771076D9F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8F927-9D7F-9843-B311-7C2142341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283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E7D24-0797-D64E-BC07-17EA3E4B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4075B6-9E74-9D45-8190-C738D68EC9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2151CC-E3FF-304E-874C-F2E31CF87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F750-00FD-874B-BEB9-9E1559EF7B82}" type="datetimeFigureOut">
              <a:rPr lang="en-US" smtClean="0"/>
              <a:t>6/30/20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CF0BDF-DD2C-7244-BB5A-190C04073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7A92E3-58EE-5746-84F9-C9D8FF879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8F927-9D7F-9843-B311-7C2142341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234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32377-CE70-F143-96DB-24B521FBD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6B5DC-0BED-8148-A8F4-7E4C3DDFDC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3E9C15-31E6-3842-9D13-CCA0B6C9BD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752F8F-1F4D-A84F-BE72-B9A8EB292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F750-00FD-874B-BEB9-9E1559EF7B82}" type="datetimeFigureOut">
              <a:rPr lang="en-US" smtClean="0"/>
              <a:t>6/30/20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8F1A65-9854-4444-8BAF-FF4933600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BB8252-4B07-434A-AB4A-F80C2B280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8F927-9D7F-9843-B311-7C2142341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421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7CF30-C491-F44C-A4B5-A775A8C38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A49B57-3810-5D4C-988A-859671ADB4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C8B36A-010E-E240-9565-837CA58D3C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EE123-A952-3F4A-8035-169780EA2E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4CF9F4-CCD8-0848-BDD4-0ABACBD264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BC7F9D-4058-A447-95A3-EA1727820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F750-00FD-874B-BEB9-9E1559EF7B82}" type="datetimeFigureOut">
              <a:rPr lang="en-US" smtClean="0"/>
              <a:t>6/30/20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0E4CFC-9F21-4443-A70D-1E90126E4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516F0C-571B-BE4E-8064-F6ACCB7CD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8F927-9D7F-9843-B311-7C2142341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573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E02F7-82D3-9843-8480-688765C29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DDA4C6-021A-E24A-B136-E6EE35F69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F750-00FD-874B-BEB9-9E1559EF7B82}" type="datetimeFigureOut">
              <a:rPr lang="en-US" smtClean="0"/>
              <a:t>6/30/20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891FA5-84B3-7846-ADA9-BD6D81329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58410-3E74-A649-BB72-A6B24A28E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8F927-9D7F-9843-B311-7C2142341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466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5CAEEF-E557-2B4B-8295-CDD3AF670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F750-00FD-874B-BEB9-9E1559EF7B82}" type="datetimeFigureOut">
              <a:rPr lang="en-US" smtClean="0"/>
              <a:t>6/30/20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EE3FFE-397C-5B47-9EAE-907A63BF3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F14552-5F92-304C-B9C2-B13F4A604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8F927-9D7F-9843-B311-7C2142341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397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6DBCD-A8AE-D442-AEEB-D24CBFE91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924A4-71AF-084D-9F63-C7675B4E7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ED2E5B-C0EC-8642-A013-24D4A73A05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34F3CF-C343-984F-AFCB-B8B9F155B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F750-00FD-874B-BEB9-9E1559EF7B82}" type="datetimeFigureOut">
              <a:rPr lang="en-US" smtClean="0"/>
              <a:t>6/30/20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27B089-9C67-5B48-8336-9EBB176B3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025055-FD52-7C46-B7D5-911CE8373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8F927-9D7F-9843-B311-7C2142341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441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8131F-F21A-164C-B0A6-7C5D71249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35EEBB-490D-4145-AECC-6310CBDE7E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05B42B-FC5F-114C-8C6F-6AC3129BD0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E42B79-1BAE-3145-B07D-D6A001F4B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F750-00FD-874B-BEB9-9E1559EF7B82}" type="datetimeFigureOut">
              <a:rPr lang="en-US" smtClean="0"/>
              <a:t>6/30/20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6100B-01A8-424A-B172-8B14335BF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BB5119-8873-F44D-84B6-E74293544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8F927-9D7F-9843-B311-7C2142341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78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EC4233-9B95-F64D-9CB1-740128217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2EEF16-A6A4-1D4C-84A0-FC5797A3D7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99163-509C-DB46-B8FB-43628724B0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0F750-00FD-874B-BEB9-9E1559EF7B82}" type="datetimeFigureOut">
              <a:rPr lang="en-US" smtClean="0"/>
              <a:t>6/30/20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557954-EA39-5B41-959B-3CD4F003D7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7D349-4B5B-4046-B2CC-C5F48E3402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8F927-9D7F-9843-B311-7C2142341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648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0FE989B-C4C9-9A43-886C-45EFC8C7C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0825"/>
            <a:ext cx="10515600" cy="757619"/>
          </a:xfrm>
        </p:spPr>
        <p:txBody>
          <a:bodyPr/>
          <a:lstStyle/>
          <a:p>
            <a:r>
              <a:rPr lang="en-US" dirty="0"/>
              <a:t>Executive Summary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4DDFF650-F78F-A247-AF02-DFFBBEAB44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3719644"/>
              </p:ext>
            </p:extLst>
          </p:nvPr>
        </p:nvGraphicFramePr>
        <p:xfrm>
          <a:off x="838200" y="1008444"/>
          <a:ext cx="10515600" cy="54844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43528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117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Cambria</vt:lpstr>
      <vt:lpstr>Office Theme</vt:lpstr>
      <vt:lpstr>Executive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Executive Summary</dc:title>
  <dc:creator>Akshaya Mohan</dc:creator>
  <cp:lastModifiedBy>Akshaya Mohan</cp:lastModifiedBy>
  <cp:revision>3</cp:revision>
  <dcterms:created xsi:type="dcterms:W3CDTF">2020-06-30T14:09:18Z</dcterms:created>
  <dcterms:modified xsi:type="dcterms:W3CDTF">2020-06-30T14:23:29Z</dcterms:modified>
</cp:coreProperties>
</file>