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63" r:id="rId3"/>
    <p:sldId id="278" r:id="rId4"/>
    <p:sldId id="264" r:id="rId5"/>
    <p:sldId id="279" r:id="rId6"/>
    <p:sldId id="275" r:id="rId7"/>
    <p:sldId id="273" r:id="rId8"/>
    <p:sldId id="274" r:id="rId9"/>
    <p:sldId id="276" r:id="rId10"/>
    <p:sldId id="265" r:id="rId11"/>
    <p:sldId id="266" r:id="rId12"/>
    <p:sldId id="267" r:id="rId13"/>
    <p:sldId id="268" r:id="rId14"/>
    <p:sldId id="269" r:id="rId15"/>
    <p:sldId id="270" r:id="rId16"/>
    <p:sldId id="271" r:id="rId17"/>
    <p:sldId id="272" r:id="rId18"/>
    <p:sldId id="256" r:id="rId19"/>
    <p:sldId id="258" r:id="rId20"/>
    <p:sldId id="259" r:id="rId21"/>
    <p:sldId id="260" r:id="rId22"/>
    <p:sldId id="261"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E00"/>
    <a:srgbClr val="FFD1D1"/>
    <a:srgbClr val="860000"/>
    <a:srgbClr val="23D3C2"/>
    <a:srgbClr val="8EFAF0"/>
    <a:srgbClr val="31829F"/>
    <a:srgbClr val="349C3E"/>
    <a:srgbClr val="F0F6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546FA7-10F3-45DD-B942-4688E684C258}"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IN"/>
        </a:p>
      </dgm:t>
    </dgm:pt>
    <dgm:pt modelId="{79FA1815-CAA8-48A2-BEBF-59B2D49F4FAE}">
      <dgm:prSet phldrT="[Text]" custT="1"/>
      <dgm:spPr>
        <a:solidFill>
          <a:srgbClr val="860000"/>
        </a:solidFill>
        <a:effectLst>
          <a:glow rad="63500">
            <a:schemeClr val="accent2">
              <a:satMod val="175000"/>
              <a:alpha val="40000"/>
            </a:schemeClr>
          </a:glow>
          <a:reflection blurRad="6350" stA="52000" endA="300" endPos="35000" dir="5400000" sy="-100000" algn="bl" rotWithShape="0"/>
        </a:effectLst>
        <a:scene3d>
          <a:camera prst="isometricOffAxis1Right"/>
          <a:lightRig rig="threePt" dir="t"/>
        </a:scene3d>
        <a:sp3d>
          <a:bevelT w="114300" prst="artDeco"/>
        </a:sp3d>
      </dgm:spPr>
      <dgm:t>
        <a:bodyPr/>
        <a:lstStyle/>
        <a:p>
          <a:r>
            <a:rPr lang="en-IN" sz="2000" dirty="0"/>
            <a:t>Bile accumulation</a:t>
          </a:r>
        </a:p>
      </dgm:t>
    </dgm:pt>
    <dgm:pt modelId="{CC1E4FA8-5279-42F8-9015-7ADEDBD8EDCB}" type="parTrans" cxnId="{FB43EB04-D19E-4153-A608-319BC5C2AAC5}">
      <dgm:prSet/>
      <dgm:spPr/>
      <dgm:t>
        <a:bodyPr/>
        <a:lstStyle/>
        <a:p>
          <a:endParaRPr lang="en-IN"/>
        </a:p>
      </dgm:t>
    </dgm:pt>
    <dgm:pt modelId="{3C626BF4-2F74-4A51-BB7B-63CB031E53B4}" type="sibTrans" cxnId="{FB43EB04-D19E-4153-A608-319BC5C2AAC5}">
      <dgm:prSet/>
      <dgm:spPr>
        <a:solidFill>
          <a:schemeClr val="accent6">
            <a:lumMod val="50000"/>
          </a:schemeClr>
        </a:solidFill>
        <a:ln>
          <a:solidFill>
            <a:schemeClr val="accent6">
              <a:lumMod val="50000"/>
            </a:schemeClr>
          </a:solidFill>
        </a:ln>
        <a:effectLst>
          <a:glow rad="63500">
            <a:schemeClr val="accent6">
              <a:satMod val="175000"/>
              <a:alpha val="40000"/>
            </a:schemeClr>
          </a:glow>
          <a:outerShdw blurRad="50800" dist="38100" dir="5400000" algn="t" rotWithShape="0">
            <a:prstClr val="black">
              <a:alpha val="40000"/>
            </a:prstClr>
          </a:outerShdw>
        </a:effectLst>
        <a:scene3d>
          <a:camera prst="orthographicFront"/>
          <a:lightRig rig="threePt" dir="t"/>
        </a:scene3d>
        <a:sp3d>
          <a:bevelT w="114300" prst="artDeco"/>
        </a:sp3d>
      </dgm:spPr>
      <dgm:t>
        <a:bodyPr/>
        <a:lstStyle/>
        <a:p>
          <a:endParaRPr lang="en-IN"/>
        </a:p>
      </dgm:t>
    </dgm:pt>
    <dgm:pt modelId="{05B8F6FD-9B0C-41C4-AAA9-84449EDC41DC}">
      <dgm:prSet phldrT="[Text]" custT="1"/>
      <dgm:spPr>
        <a:solidFill>
          <a:srgbClr val="860000"/>
        </a:solidFill>
        <a:effectLst>
          <a:glow rad="63500">
            <a:schemeClr val="accent2">
              <a:satMod val="175000"/>
              <a:alpha val="40000"/>
            </a:schemeClr>
          </a:glow>
          <a:reflection blurRad="6350" stA="52000" endA="300" endPos="35000" dir="5400000" sy="-100000" algn="bl" rotWithShape="0"/>
        </a:effectLst>
        <a:scene3d>
          <a:camera prst="isometricOffAxis1Right"/>
          <a:lightRig rig="threePt" dir="t"/>
        </a:scene3d>
        <a:sp3d>
          <a:bevelT w="114300" prst="artDeco"/>
        </a:sp3d>
      </dgm:spPr>
      <dgm:t>
        <a:bodyPr/>
        <a:lstStyle/>
        <a:p>
          <a:r>
            <a:rPr lang="en-IN" sz="2000" dirty="0"/>
            <a:t>Cholestasis</a:t>
          </a:r>
        </a:p>
      </dgm:t>
    </dgm:pt>
    <dgm:pt modelId="{EA81860F-F86D-441B-8007-03B36D9AD404}" type="parTrans" cxnId="{FC94B576-8DA9-4364-A007-6DB68DC545DB}">
      <dgm:prSet/>
      <dgm:spPr/>
      <dgm:t>
        <a:bodyPr/>
        <a:lstStyle/>
        <a:p>
          <a:endParaRPr lang="en-IN"/>
        </a:p>
      </dgm:t>
    </dgm:pt>
    <dgm:pt modelId="{D292236C-F572-437B-8778-7B5C2E0699E2}" type="sibTrans" cxnId="{FC94B576-8DA9-4364-A007-6DB68DC545DB}">
      <dgm:prSet/>
      <dgm:spPr>
        <a:solidFill>
          <a:schemeClr val="accent6">
            <a:lumMod val="50000"/>
          </a:schemeClr>
        </a:solidFill>
        <a:ln>
          <a:solidFill>
            <a:schemeClr val="accent6">
              <a:lumMod val="50000"/>
            </a:schemeClr>
          </a:solidFill>
        </a:ln>
        <a:effectLst>
          <a:glow rad="63500">
            <a:schemeClr val="accent6">
              <a:satMod val="175000"/>
              <a:alpha val="40000"/>
            </a:schemeClr>
          </a:glow>
          <a:outerShdw blurRad="50800" dist="38100" dir="5400000" algn="t" rotWithShape="0">
            <a:prstClr val="black">
              <a:alpha val="40000"/>
            </a:prstClr>
          </a:outerShdw>
        </a:effectLst>
        <a:scene3d>
          <a:camera prst="orthographicFront"/>
          <a:lightRig rig="threePt" dir="t"/>
        </a:scene3d>
        <a:sp3d>
          <a:bevelT w="114300" prst="artDeco"/>
        </a:sp3d>
      </dgm:spPr>
      <dgm:t>
        <a:bodyPr/>
        <a:lstStyle/>
        <a:p>
          <a:endParaRPr lang="en-IN"/>
        </a:p>
      </dgm:t>
    </dgm:pt>
    <dgm:pt modelId="{4A183DBA-C9D4-4B62-9593-8F7F465867EE}">
      <dgm:prSet phldrT="[Text]" custT="1"/>
      <dgm:spPr>
        <a:solidFill>
          <a:srgbClr val="860000"/>
        </a:solidFill>
        <a:effectLst>
          <a:glow rad="63500">
            <a:schemeClr val="accent2">
              <a:satMod val="175000"/>
              <a:alpha val="40000"/>
            </a:schemeClr>
          </a:glow>
          <a:reflection blurRad="6350" stA="52000" endA="300" endPos="35000" dir="5400000" sy="-100000" algn="bl" rotWithShape="0"/>
        </a:effectLst>
        <a:scene3d>
          <a:camera prst="isometricOffAxis1Right"/>
          <a:lightRig rig="threePt" dir="t"/>
        </a:scene3d>
        <a:sp3d>
          <a:bevelT w="114300" prst="artDeco"/>
        </a:sp3d>
      </dgm:spPr>
      <dgm:t>
        <a:bodyPr/>
        <a:lstStyle/>
        <a:p>
          <a:r>
            <a:rPr lang="en-IN" sz="2000" dirty="0"/>
            <a:t>Retained toxic materials</a:t>
          </a:r>
        </a:p>
      </dgm:t>
    </dgm:pt>
    <dgm:pt modelId="{58A451F8-4A5D-4158-AAB9-C10A2B9D6754}" type="parTrans" cxnId="{0995229C-3104-4AEE-8438-E4C7CE8D99C4}">
      <dgm:prSet/>
      <dgm:spPr/>
      <dgm:t>
        <a:bodyPr/>
        <a:lstStyle/>
        <a:p>
          <a:endParaRPr lang="en-IN"/>
        </a:p>
      </dgm:t>
    </dgm:pt>
    <dgm:pt modelId="{9548A886-D89A-45CA-848B-EB3B3C17BFED}" type="sibTrans" cxnId="{0995229C-3104-4AEE-8438-E4C7CE8D99C4}">
      <dgm:prSet/>
      <dgm:spPr>
        <a:solidFill>
          <a:schemeClr val="accent6">
            <a:lumMod val="50000"/>
          </a:schemeClr>
        </a:solidFill>
        <a:ln>
          <a:solidFill>
            <a:schemeClr val="accent6">
              <a:lumMod val="50000"/>
            </a:schemeClr>
          </a:solidFill>
        </a:ln>
        <a:effectLst>
          <a:glow rad="63500">
            <a:schemeClr val="accent6">
              <a:satMod val="175000"/>
              <a:alpha val="40000"/>
            </a:schemeClr>
          </a:glow>
          <a:outerShdw blurRad="50800" dist="38100" dir="5400000" algn="t" rotWithShape="0">
            <a:prstClr val="black">
              <a:alpha val="40000"/>
            </a:prstClr>
          </a:outerShdw>
        </a:effectLst>
        <a:scene3d>
          <a:camera prst="orthographicFront"/>
          <a:lightRig rig="threePt" dir="t"/>
        </a:scene3d>
        <a:sp3d>
          <a:bevelT w="114300" prst="artDeco"/>
        </a:sp3d>
      </dgm:spPr>
      <dgm:t>
        <a:bodyPr/>
        <a:lstStyle/>
        <a:p>
          <a:endParaRPr lang="en-IN"/>
        </a:p>
      </dgm:t>
    </dgm:pt>
    <dgm:pt modelId="{B4B03720-4A00-447A-AEB8-D19E04D4F6FD}">
      <dgm:prSet phldrT="[Text]" custT="1"/>
      <dgm:spPr>
        <a:solidFill>
          <a:srgbClr val="860000"/>
        </a:solidFill>
        <a:effectLst>
          <a:glow rad="63500">
            <a:schemeClr val="accent2">
              <a:satMod val="175000"/>
              <a:alpha val="40000"/>
            </a:schemeClr>
          </a:glow>
          <a:reflection blurRad="6350" stA="52000" endA="300" endPos="35000" dir="5400000" sy="-100000" algn="bl" rotWithShape="0"/>
        </a:effectLst>
        <a:scene3d>
          <a:camera prst="isometricOffAxis1Right"/>
          <a:lightRig rig="threePt" dir="t"/>
        </a:scene3d>
        <a:sp3d>
          <a:bevelT w="114300" prst="artDeco"/>
        </a:sp3d>
      </dgm:spPr>
      <dgm:t>
        <a:bodyPr/>
        <a:lstStyle/>
        <a:p>
          <a:r>
            <a:rPr lang="en-IN" sz="2000" dirty="0"/>
            <a:t>Damage of liver cells</a:t>
          </a:r>
        </a:p>
      </dgm:t>
    </dgm:pt>
    <dgm:pt modelId="{2E64C34E-4A84-420B-9B61-0804DF29A819}" type="parTrans" cxnId="{F3C17C4E-E6A5-4567-B153-2D397F667AAD}">
      <dgm:prSet/>
      <dgm:spPr/>
      <dgm:t>
        <a:bodyPr/>
        <a:lstStyle/>
        <a:p>
          <a:endParaRPr lang="en-IN"/>
        </a:p>
      </dgm:t>
    </dgm:pt>
    <dgm:pt modelId="{7B6682E1-9B2E-47C7-8276-89FCD2E085A0}" type="sibTrans" cxnId="{F3C17C4E-E6A5-4567-B153-2D397F667AAD}">
      <dgm:prSet/>
      <dgm:spPr>
        <a:solidFill>
          <a:schemeClr val="accent6">
            <a:lumMod val="50000"/>
          </a:schemeClr>
        </a:solidFill>
        <a:ln>
          <a:solidFill>
            <a:schemeClr val="accent6">
              <a:lumMod val="50000"/>
            </a:schemeClr>
          </a:solidFill>
        </a:ln>
        <a:effectLst>
          <a:glow rad="63500">
            <a:schemeClr val="accent6">
              <a:satMod val="175000"/>
              <a:alpha val="40000"/>
            </a:schemeClr>
          </a:glow>
          <a:outerShdw blurRad="50800" dist="38100" dir="5400000" algn="t" rotWithShape="0">
            <a:prstClr val="black">
              <a:alpha val="40000"/>
            </a:prstClr>
          </a:outerShdw>
        </a:effectLst>
        <a:scene3d>
          <a:camera prst="orthographicFront"/>
          <a:lightRig rig="threePt" dir="t"/>
        </a:scene3d>
        <a:sp3d>
          <a:bevelT w="114300" prst="artDeco"/>
        </a:sp3d>
      </dgm:spPr>
      <dgm:t>
        <a:bodyPr/>
        <a:lstStyle/>
        <a:p>
          <a:endParaRPr lang="en-IN"/>
        </a:p>
      </dgm:t>
    </dgm:pt>
    <dgm:pt modelId="{8975F440-BEF9-449A-A2AD-8694A240DD17}">
      <dgm:prSet phldrT="[Text]" custT="1"/>
      <dgm:spPr>
        <a:solidFill>
          <a:srgbClr val="860000"/>
        </a:solidFill>
        <a:effectLst>
          <a:glow rad="63500">
            <a:schemeClr val="accent2">
              <a:satMod val="175000"/>
              <a:alpha val="40000"/>
            </a:schemeClr>
          </a:glow>
          <a:reflection blurRad="6350" stA="52000" endA="300" endPos="35000" dir="5400000" sy="-100000" algn="bl" rotWithShape="0"/>
        </a:effectLst>
        <a:scene3d>
          <a:camera prst="isometricOffAxis1Right"/>
          <a:lightRig rig="threePt" dir="t"/>
        </a:scene3d>
        <a:sp3d>
          <a:bevelT w="114300" prst="artDeco"/>
        </a:sp3d>
      </dgm:spPr>
      <dgm:t>
        <a:bodyPr/>
        <a:lstStyle/>
        <a:p>
          <a:r>
            <a:rPr lang="en-IN" sz="2000" dirty="0"/>
            <a:t>Liver inflammation</a:t>
          </a:r>
        </a:p>
      </dgm:t>
    </dgm:pt>
    <dgm:pt modelId="{D2B9100A-7ACF-4C08-A7DD-E893C65B8FF6}" type="parTrans" cxnId="{DEF34C7A-C555-4953-9F59-054C3C0BC258}">
      <dgm:prSet/>
      <dgm:spPr/>
      <dgm:t>
        <a:bodyPr/>
        <a:lstStyle/>
        <a:p>
          <a:endParaRPr lang="en-IN"/>
        </a:p>
      </dgm:t>
    </dgm:pt>
    <dgm:pt modelId="{05CE061B-3B28-4F81-AB1F-66F0AC7310FB}" type="sibTrans" cxnId="{DEF34C7A-C555-4953-9F59-054C3C0BC258}">
      <dgm:prSet/>
      <dgm:spPr>
        <a:solidFill>
          <a:schemeClr val="accent6">
            <a:lumMod val="50000"/>
          </a:schemeClr>
        </a:solidFill>
        <a:ln>
          <a:solidFill>
            <a:schemeClr val="accent6">
              <a:lumMod val="50000"/>
            </a:schemeClr>
          </a:solidFill>
        </a:ln>
        <a:effectLst>
          <a:glow rad="63500">
            <a:schemeClr val="accent6">
              <a:satMod val="175000"/>
              <a:alpha val="40000"/>
            </a:schemeClr>
          </a:glow>
          <a:outerShdw blurRad="50800" dist="38100" dir="5400000" algn="t" rotWithShape="0">
            <a:prstClr val="black">
              <a:alpha val="40000"/>
            </a:prstClr>
          </a:outerShdw>
        </a:effectLst>
        <a:scene3d>
          <a:camera prst="orthographicFront"/>
          <a:lightRig rig="threePt" dir="t"/>
        </a:scene3d>
        <a:sp3d>
          <a:bevelT w="114300" prst="artDeco"/>
        </a:sp3d>
      </dgm:spPr>
      <dgm:t>
        <a:bodyPr/>
        <a:lstStyle/>
        <a:p>
          <a:endParaRPr lang="en-IN"/>
        </a:p>
      </dgm:t>
    </dgm:pt>
    <dgm:pt modelId="{81AC7797-C0F0-4624-BADD-6E45FF5FD4D5}">
      <dgm:prSet phldrT="[Text]" custT="1"/>
      <dgm:spPr>
        <a:solidFill>
          <a:srgbClr val="860000"/>
        </a:solidFill>
        <a:effectLst>
          <a:glow rad="63500">
            <a:schemeClr val="accent2">
              <a:satMod val="175000"/>
              <a:alpha val="40000"/>
            </a:schemeClr>
          </a:glow>
          <a:reflection blurRad="6350" stA="52000" endA="300" endPos="35000" dir="5400000" sy="-100000" algn="bl" rotWithShape="0"/>
        </a:effectLst>
        <a:scene3d>
          <a:camera prst="isometricOffAxis1Right"/>
          <a:lightRig rig="threePt" dir="t"/>
        </a:scene3d>
        <a:sp3d>
          <a:bevelT w="114300" prst="artDeco"/>
        </a:sp3d>
      </dgm:spPr>
      <dgm:t>
        <a:bodyPr/>
        <a:lstStyle/>
        <a:p>
          <a:r>
            <a:rPr lang="en-IN" sz="2000"/>
            <a:t>Cirrhosis (Scarring of the liver)</a:t>
          </a:r>
          <a:endParaRPr lang="en-IN" sz="2000" dirty="0"/>
        </a:p>
      </dgm:t>
    </dgm:pt>
    <dgm:pt modelId="{9395C0D5-25EA-4781-ACC4-E890F8D16346}" type="parTrans" cxnId="{196963ED-8436-489A-B775-9A30EA5F49B9}">
      <dgm:prSet/>
      <dgm:spPr/>
      <dgm:t>
        <a:bodyPr/>
        <a:lstStyle/>
        <a:p>
          <a:endParaRPr lang="en-IN"/>
        </a:p>
      </dgm:t>
    </dgm:pt>
    <dgm:pt modelId="{5DBF93F8-54D1-4F96-A9DF-90F6BEA6F5FD}" type="sibTrans" cxnId="{196963ED-8436-489A-B775-9A30EA5F49B9}">
      <dgm:prSet/>
      <dgm:spPr/>
      <dgm:t>
        <a:bodyPr/>
        <a:lstStyle/>
        <a:p>
          <a:endParaRPr lang="en-IN"/>
        </a:p>
      </dgm:t>
    </dgm:pt>
    <dgm:pt modelId="{F2C735B3-2DE3-4AE3-8505-E06422A353EA}" type="pres">
      <dgm:prSet presAssocID="{F3546FA7-10F3-45DD-B942-4688E684C258}" presName="diagram" presStyleCnt="0">
        <dgm:presLayoutVars>
          <dgm:dir/>
          <dgm:resizeHandles val="exact"/>
        </dgm:presLayoutVars>
      </dgm:prSet>
      <dgm:spPr/>
    </dgm:pt>
    <dgm:pt modelId="{C105BCEA-44B4-4697-B3CE-641DFA923454}" type="pres">
      <dgm:prSet presAssocID="{79FA1815-CAA8-48A2-BEBF-59B2D49F4FAE}" presName="node" presStyleLbl="node1" presStyleIdx="0" presStyleCnt="6">
        <dgm:presLayoutVars>
          <dgm:bulletEnabled val="1"/>
        </dgm:presLayoutVars>
      </dgm:prSet>
      <dgm:spPr/>
    </dgm:pt>
    <dgm:pt modelId="{7842436C-0282-44B0-8C69-7282184F0BD0}" type="pres">
      <dgm:prSet presAssocID="{3C626BF4-2F74-4A51-BB7B-63CB031E53B4}" presName="sibTrans" presStyleLbl="sibTrans2D1" presStyleIdx="0" presStyleCnt="5"/>
      <dgm:spPr/>
    </dgm:pt>
    <dgm:pt modelId="{7F32DA46-700C-41AD-9D27-064C8426F83A}" type="pres">
      <dgm:prSet presAssocID="{3C626BF4-2F74-4A51-BB7B-63CB031E53B4}" presName="connectorText" presStyleLbl="sibTrans2D1" presStyleIdx="0" presStyleCnt="5"/>
      <dgm:spPr/>
    </dgm:pt>
    <dgm:pt modelId="{40B54917-EC85-4733-9A58-528E696F08F0}" type="pres">
      <dgm:prSet presAssocID="{05B8F6FD-9B0C-41C4-AAA9-84449EDC41DC}" presName="node" presStyleLbl="node1" presStyleIdx="1" presStyleCnt="6">
        <dgm:presLayoutVars>
          <dgm:bulletEnabled val="1"/>
        </dgm:presLayoutVars>
      </dgm:prSet>
      <dgm:spPr/>
    </dgm:pt>
    <dgm:pt modelId="{F28C8C27-27D1-4998-88FA-60BE311BF8D6}" type="pres">
      <dgm:prSet presAssocID="{D292236C-F572-437B-8778-7B5C2E0699E2}" presName="sibTrans" presStyleLbl="sibTrans2D1" presStyleIdx="1" presStyleCnt="5"/>
      <dgm:spPr/>
    </dgm:pt>
    <dgm:pt modelId="{9ECE55F1-B3C0-4FF5-897A-B39CB8B9C2C6}" type="pres">
      <dgm:prSet presAssocID="{D292236C-F572-437B-8778-7B5C2E0699E2}" presName="connectorText" presStyleLbl="sibTrans2D1" presStyleIdx="1" presStyleCnt="5"/>
      <dgm:spPr/>
    </dgm:pt>
    <dgm:pt modelId="{416EB81B-E509-4277-A0EE-EA1899B8E861}" type="pres">
      <dgm:prSet presAssocID="{4A183DBA-C9D4-4B62-9593-8F7F465867EE}" presName="node" presStyleLbl="node1" presStyleIdx="2" presStyleCnt="6">
        <dgm:presLayoutVars>
          <dgm:bulletEnabled val="1"/>
        </dgm:presLayoutVars>
      </dgm:prSet>
      <dgm:spPr/>
    </dgm:pt>
    <dgm:pt modelId="{4BAA32D5-86AE-485A-8489-ECB010F9CC28}" type="pres">
      <dgm:prSet presAssocID="{9548A886-D89A-45CA-848B-EB3B3C17BFED}" presName="sibTrans" presStyleLbl="sibTrans2D1" presStyleIdx="2" presStyleCnt="5"/>
      <dgm:spPr/>
    </dgm:pt>
    <dgm:pt modelId="{405FFF37-9959-41E8-814E-415F29A8989A}" type="pres">
      <dgm:prSet presAssocID="{9548A886-D89A-45CA-848B-EB3B3C17BFED}" presName="connectorText" presStyleLbl="sibTrans2D1" presStyleIdx="2" presStyleCnt="5"/>
      <dgm:spPr/>
    </dgm:pt>
    <dgm:pt modelId="{19894DDE-EA07-4ED5-A54D-81D8E1D9BEA2}" type="pres">
      <dgm:prSet presAssocID="{B4B03720-4A00-447A-AEB8-D19E04D4F6FD}" presName="node" presStyleLbl="node1" presStyleIdx="3" presStyleCnt="6">
        <dgm:presLayoutVars>
          <dgm:bulletEnabled val="1"/>
        </dgm:presLayoutVars>
      </dgm:prSet>
      <dgm:spPr/>
    </dgm:pt>
    <dgm:pt modelId="{763DB3FE-28EE-478F-8094-494236608467}" type="pres">
      <dgm:prSet presAssocID="{7B6682E1-9B2E-47C7-8276-89FCD2E085A0}" presName="sibTrans" presStyleLbl="sibTrans2D1" presStyleIdx="3" presStyleCnt="5"/>
      <dgm:spPr/>
    </dgm:pt>
    <dgm:pt modelId="{BEE206BD-4568-4249-BC85-5ABDE20FE111}" type="pres">
      <dgm:prSet presAssocID="{7B6682E1-9B2E-47C7-8276-89FCD2E085A0}" presName="connectorText" presStyleLbl="sibTrans2D1" presStyleIdx="3" presStyleCnt="5"/>
      <dgm:spPr/>
    </dgm:pt>
    <dgm:pt modelId="{5C1D273A-86B2-4E72-A4EA-0E253918ACA3}" type="pres">
      <dgm:prSet presAssocID="{8975F440-BEF9-449A-A2AD-8694A240DD17}" presName="node" presStyleLbl="node1" presStyleIdx="4" presStyleCnt="6">
        <dgm:presLayoutVars>
          <dgm:bulletEnabled val="1"/>
        </dgm:presLayoutVars>
      </dgm:prSet>
      <dgm:spPr/>
    </dgm:pt>
    <dgm:pt modelId="{6D821C8F-7EF9-4BD0-AC0D-475A349AFCF9}" type="pres">
      <dgm:prSet presAssocID="{05CE061B-3B28-4F81-AB1F-66F0AC7310FB}" presName="sibTrans" presStyleLbl="sibTrans2D1" presStyleIdx="4" presStyleCnt="5"/>
      <dgm:spPr/>
    </dgm:pt>
    <dgm:pt modelId="{1D806B33-B3AB-4309-9FA4-5B35A352FB28}" type="pres">
      <dgm:prSet presAssocID="{05CE061B-3B28-4F81-AB1F-66F0AC7310FB}" presName="connectorText" presStyleLbl="sibTrans2D1" presStyleIdx="4" presStyleCnt="5"/>
      <dgm:spPr/>
    </dgm:pt>
    <dgm:pt modelId="{2E647A8C-8B8D-4C88-85C7-8E2A64F09050}" type="pres">
      <dgm:prSet presAssocID="{81AC7797-C0F0-4624-BADD-6E45FF5FD4D5}" presName="node" presStyleLbl="node1" presStyleIdx="5" presStyleCnt="6">
        <dgm:presLayoutVars>
          <dgm:bulletEnabled val="1"/>
        </dgm:presLayoutVars>
      </dgm:prSet>
      <dgm:spPr/>
    </dgm:pt>
  </dgm:ptLst>
  <dgm:cxnLst>
    <dgm:cxn modelId="{FB43EB04-D19E-4153-A608-319BC5C2AAC5}" srcId="{F3546FA7-10F3-45DD-B942-4688E684C258}" destId="{79FA1815-CAA8-48A2-BEBF-59B2D49F4FAE}" srcOrd="0" destOrd="0" parTransId="{CC1E4FA8-5279-42F8-9015-7ADEDBD8EDCB}" sibTransId="{3C626BF4-2F74-4A51-BB7B-63CB031E53B4}"/>
    <dgm:cxn modelId="{0F14AE17-D8B0-4DD7-8357-018492EF5A8F}" type="presOf" srcId="{8975F440-BEF9-449A-A2AD-8694A240DD17}" destId="{5C1D273A-86B2-4E72-A4EA-0E253918ACA3}" srcOrd="0" destOrd="0" presId="urn:microsoft.com/office/officeart/2005/8/layout/process5"/>
    <dgm:cxn modelId="{422D4736-F590-450B-83D0-487BC579A13C}" type="presOf" srcId="{9548A886-D89A-45CA-848B-EB3B3C17BFED}" destId="{4BAA32D5-86AE-485A-8489-ECB010F9CC28}" srcOrd="0" destOrd="0" presId="urn:microsoft.com/office/officeart/2005/8/layout/process5"/>
    <dgm:cxn modelId="{E1A4933A-AFAA-4821-A660-5C3873C558AF}" type="presOf" srcId="{B4B03720-4A00-447A-AEB8-D19E04D4F6FD}" destId="{19894DDE-EA07-4ED5-A54D-81D8E1D9BEA2}" srcOrd="0" destOrd="0" presId="urn:microsoft.com/office/officeart/2005/8/layout/process5"/>
    <dgm:cxn modelId="{0AFFF063-F54B-46D8-B6B8-6260B009DF7F}" type="presOf" srcId="{D292236C-F572-437B-8778-7B5C2E0699E2}" destId="{9ECE55F1-B3C0-4FF5-897A-B39CB8B9C2C6}" srcOrd="1" destOrd="0" presId="urn:microsoft.com/office/officeart/2005/8/layout/process5"/>
    <dgm:cxn modelId="{D331144A-9C59-4477-8DF3-C06BE20A92B8}" type="presOf" srcId="{81AC7797-C0F0-4624-BADD-6E45FF5FD4D5}" destId="{2E647A8C-8B8D-4C88-85C7-8E2A64F09050}" srcOrd="0" destOrd="0" presId="urn:microsoft.com/office/officeart/2005/8/layout/process5"/>
    <dgm:cxn modelId="{AEF19C6C-0018-41A5-9218-6EABABA6F109}" type="presOf" srcId="{D292236C-F572-437B-8778-7B5C2E0699E2}" destId="{F28C8C27-27D1-4998-88FA-60BE311BF8D6}" srcOrd="0" destOrd="0" presId="urn:microsoft.com/office/officeart/2005/8/layout/process5"/>
    <dgm:cxn modelId="{F3C17C4E-E6A5-4567-B153-2D397F667AAD}" srcId="{F3546FA7-10F3-45DD-B942-4688E684C258}" destId="{B4B03720-4A00-447A-AEB8-D19E04D4F6FD}" srcOrd="3" destOrd="0" parTransId="{2E64C34E-4A84-420B-9B61-0804DF29A819}" sibTransId="{7B6682E1-9B2E-47C7-8276-89FCD2E085A0}"/>
    <dgm:cxn modelId="{A3B84C6F-1B7C-4643-B642-DF72F9042860}" type="presOf" srcId="{9548A886-D89A-45CA-848B-EB3B3C17BFED}" destId="{405FFF37-9959-41E8-814E-415F29A8989A}" srcOrd="1" destOrd="0" presId="urn:microsoft.com/office/officeart/2005/8/layout/process5"/>
    <dgm:cxn modelId="{FC94B576-8DA9-4364-A007-6DB68DC545DB}" srcId="{F3546FA7-10F3-45DD-B942-4688E684C258}" destId="{05B8F6FD-9B0C-41C4-AAA9-84449EDC41DC}" srcOrd="1" destOrd="0" parTransId="{EA81860F-F86D-441B-8007-03B36D9AD404}" sibTransId="{D292236C-F572-437B-8778-7B5C2E0699E2}"/>
    <dgm:cxn modelId="{27EF8058-645F-44F0-910F-916DC9360408}" type="presOf" srcId="{05CE061B-3B28-4F81-AB1F-66F0AC7310FB}" destId="{6D821C8F-7EF9-4BD0-AC0D-475A349AFCF9}" srcOrd="0" destOrd="0" presId="urn:microsoft.com/office/officeart/2005/8/layout/process5"/>
    <dgm:cxn modelId="{534FDB79-85C2-4510-A655-8D3FDE3E19AB}" type="presOf" srcId="{F3546FA7-10F3-45DD-B942-4688E684C258}" destId="{F2C735B3-2DE3-4AE3-8505-E06422A353EA}" srcOrd="0" destOrd="0" presId="urn:microsoft.com/office/officeart/2005/8/layout/process5"/>
    <dgm:cxn modelId="{DEF34C7A-C555-4953-9F59-054C3C0BC258}" srcId="{F3546FA7-10F3-45DD-B942-4688E684C258}" destId="{8975F440-BEF9-449A-A2AD-8694A240DD17}" srcOrd="4" destOrd="0" parTransId="{D2B9100A-7ACF-4C08-A7DD-E893C65B8FF6}" sibTransId="{05CE061B-3B28-4F81-AB1F-66F0AC7310FB}"/>
    <dgm:cxn modelId="{3CF7E980-B63E-4411-ACFD-7C0213971D94}" type="presOf" srcId="{7B6682E1-9B2E-47C7-8276-89FCD2E085A0}" destId="{763DB3FE-28EE-478F-8094-494236608467}" srcOrd="0" destOrd="0" presId="urn:microsoft.com/office/officeart/2005/8/layout/process5"/>
    <dgm:cxn modelId="{0283E287-F0AA-43B3-A10E-1B293BC09683}" type="presOf" srcId="{3C626BF4-2F74-4A51-BB7B-63CB031E53B4}" destId="{7F32DA46-700C-41AD-9D27-064C8426F83A}" srcOrd="1" destOrd="0" presId="urn:microsoft.com/office/officeart/2005/8/layout/process5"/>
    <dgm:cxn modelId="{0995229C-3104-4AEE-8438-E4C7CE8D99C4}" srcId="{F3546FA7-10F3-45DD-B942-4688E684C258}" destId="{4A183DBA-C9D4-4B62-9593-8F7F465867EE}" srcOrd="2" destOrd="0" parTransId="{58A451F8-4A5D-4158-AAB9-C10A2B9D6754}" sibTransId="{9548A886-D89A-45CA-848B-EB3B3C17BFED}"/>
    <dgm:cxn modelId="{145CA5A7-4510-4032-BACC-630FAC55CDC2}" type="presOf" srcId="{7B6682E1-9B2E-47C7-8276-89FCD2E085A0}" destId="{BEE206BD-4568-4249-BC85-5ABDE20FE111}" srcOrd="1" destOrd="0" presId="urn:microsoft.com/office/officeart/2005/8/layout/process5"/>
    <dgm:cxn modelId="{70C7A7A9-3740-4211-899D-27485A8444B0}" type="presOf" srcId="{3C626BF4-2F74-4A51-BB7B-63CB031E53B4}" destId="{7842436C-0282-44B0-8C69-7282184F0BD0}" srcOrd="0" destOrd="0" presId="urn:microsoft.com/office/officeart/2005/8/layout/process5"/>
    <dgm:cxn modelId="{923850D9-B497-4E9A-BB96-722E176026C9}" type="presOf" srcId="{05CE061B-3B28-4F81-AB1F-66F0AC7310FB}" destId="{1D806B33-B3AB-4309-9FA4-5B35A352FB28}" srcOrd="1" destOrd="0" presId="urn:microsoft.com/office/officeart/2005/8/layout/process5"/>
    <dgm:cxn modelId="{184D39DF-BCAA-4C9D-B2F7-A5A118D9A1BE}" type="presOf" srcId="{05B8F6FD-9B0C-41C4-AAA9-84449EDC41DC}" destId="{40B54917-EC85-4733-9A58-528E696F08F0}" srcOrd="0" destOrd="0" presId="urn:microsoft.com/office/officeart/2005/8/layout/process5"/>
    <dgm:cxn modelId="{D70407ED-D891-4CFC-8FD3-0E9D4A8DE0BE}" type="presOf" srcId="{79FA1815-CAA8-48A2-BEBF-59B2D49F4FAE}" destId="{C105BCEA-44B4-4697-B3CE-641DFA923454}" srcOrd="0" destOrd="0" presId="urn:microsoft.com/office/officeart/2005/8/layout/process5"/>
    <dgm:cxn modelId="{A60A2DED-F8CF-406B-87F0-8035C39FFB3E}" type="presOf" srcId="{4A183DBA-C9D4-4B62-9593-8F7F465867EE}" destId="{416EB81B-E509-4277-A0EE-EA1899B8E861}" srcOrd="0" destOrd="0" presId="urn:microsoft.com/office/officeart/2005/8/layout/process5"/>
    <dgm:cxn modelId="{196963ED-8436-489A-B775-9A30EA5F49B9}" srcId="{F3546FA7-10F3-45DD-B942-4688E684C258}" destId="{81AC7797-C0F0-4624-BADD-6E45FF5FD4D5}" srcOrd="5" destOrd="0" parTransId="{9395C0D5-25EA-4781-ACC4-E890F8D16346}" sibTransId="{5DBF93F8-54D1-4F96-A9DF-90F6BEA6F5FD}"/>
    <dgm:cxn modelId="{A5BEAFDF-2BC4-47AA-9A3D-422E7B33E3BE}" type="presParOf" srcId="{F2C735B3-2DE3-4AE3-8505-E06422A353EA}" destId="{C105BCEA-44B4-4697-B3CE-641DFA923454}" srcOrd="0" destOrd="0" presId="urn:microsoft.com/office/officeart/2005/8/layout/process5"/>
    <dgm:cxn modelId="{77F8D95B-EB1D-4F87-961C-34497916C351}" type="presParOf" srcId="{F2C735B3-2DE3-4AE3-8505-E06422A353EA}" destId="{7842436C-0282-44B0-8C69-7282184F0BD0}" srcOrd="1" destOrd="0" presId="urn:microsoft.com/office/officeart/2005/8/layout/process5"/>
    <dgm:cxn modelId="{FE61A49B-0A55-4F11-99C5-E7F19F7C26B8}" type="presParOf" srcId="{7842436C-0282-44B0-8C69-7282184F0BD0}" destId="{7F32DA46-700C-41AD-9D27-064C8426F83A}" srcOrd="0" destOrd="0" presId="urn:microsoft.com/office/officeart/2005/8/layout/process5"/>
    <dgm:cxn modelId="{B0BBE66E-BCB2-4342-BBF0-FFEAFECD0C79}" type="presParOf" srcId="{F2C735B3-2DE3-4AE3-8505-E06422A353EA}" destId="{40B54917-EC85-4733-9A58-528E696F08F0}" srcOrd="2" destOrd="0" presId="urn:microsoft.com/office/officeart/2005/8/layout/process5"/>
    <dgm:cxn modelId="{4CDF9C0C-63AE-4E93-A83B-089B82E1205D}" type="presParOf" srcId="{F2C735B3-2DE3-4AE3-8505-E06422A353EA}" destId="{F28C8C27-27D1-4998-88FA-60BE311BF8D6}" srcOrd="3" destOrd="0" presId="urn:microsoft.com/office/officeart/2005/8/layout/process5"/>
    <dgm:cxn modelId="{7A45A340-7786-4E79-85D6-86194E918DA7}" type="presParOf" srcId="{F28C8C27-27D1-4998-88FA-60BE311BF8D6}" destId="{9ECE55F1-B3C0-4FF5-897A-B39CB8B9C2C6}" srcOrd="0" destOrd="0" presId="urn:microsoft.com/office/officeart/2005/8/layout/process5"/>
    <dgm:cxn modelId="{B33C19E2-D9B5-4E4E-9018-9CF9F1062CEF}" type="presParOf" srcId="{F2C735B3-2DE3-4AE3-8505-E06422A353EA}" destId="{416EB81B-E509-4277-A0EE-EA1899B8E861}" srcOrd="4" destOrd="0" presId="urn:microsoft.com/office/officeart/2005/8/layout/process5"/>
    <dgm:cxn modelId="{F9A82F7A-3C86-4661-962A-42BA13FB8E64}" type="presParOf" srcId="{F2C735B3-2DE3-4AE3-8505-E06422A353EA}" destId="{4BAA32D5-86AE-485A-8489-ECB010F9CC28}" srcOrd="5" destOrd="0" presId="urn:microsoft.com/office/officeart/2005/8/layout/process5"/>
    <dgm:cxn modelId="{DBB569B8-58BF-462E-9463-01371037A54C}" type="presParOf" srcId="{4BAA32D5-86AE-485A-8489-ECB010F9CC28}" destId="{405FFF37-9959-41E8-814E-415F29A8989A}" srcOrd="0" destOrd="0" presId="urn:microsoft.com/office/officeart/2005/8/layout/process5"/>
    <dgm:cxn modelId="{593354F3-225D-400F-93A7-E972BDE58444}" type="presParOf" srcId="{F2C735B3-2DE3-4AE3-8505-E06422A353EA}" destId="{19894DDE-EA07-4ED5-A54D-81D8E1D9BEA2}" srcOrd="6" destOrd="0" presId="urn:microsoft.com/office/officeart/2005/8/layout/process5"/>
    <dgm:cxn modelId="{BB01A4F5-6F9F-4AC4-8F7F-CD598BA49281}" type="presParOf" srcId="{F2C735B3-2DE3-4AE3-8505-E06422A353EA}" destId="{763DB3FE-28EE-478F-8094-494236608467}" srcOrd="7" destOrd="0" presId="urn:microsoft.com/office/officeart/2005/8/layout/process5"/>
    <dgm:cxn modelId="{98452466-2E0B-4013-ABC0-725DB2CF29B3}" type="presParOf" srcId="{763DB3FE-28EE-478F-8094-494236608467}" destId="{BEE206BD-4568-4249-BC85-5ABDE20FE111}" srcOrd="0" destOrd="0" presId="urn:microsoft.com/office/officeart/2005/8/layout/process5"/>
    <dgm:cxn modelId="{29B15144-76EE-4001-9A95-2102BCA8A385}" type="presParOf" srcId="{F2C735B3-2DE3-4AE3-8505-E06422A353EA}" destId="{5C1D273A-86B2-4E72-A4EA-0E253918ACA3}" srcOrd="8" destOrd="0" presId="urn:microsoft.com/office/officeart/2005/8/layout/process5"/>
    <dgm:cxn modelId="{95989FED-78CD-46F5-9F07-4CEBA1CE07FD}" type="presParOf" srcId="{F2C735B3-2DE3-4AE3-8505-E06422A353EA}" destId="{6D821C8F-7EF9-4BD0-AC0D-475A349AFCF9}" srcOrd="9" destOrd="0" presId="urn:microsoft.com/office/officeart/2005/8/layout/process5"/>
    <dgm:cxn modelId="{6FA51C9A-10D4-474F-89C8-0F8D1C999F0A}" type="presParOf" srcId="{6D821C8F-7EF9-4BD0-AC0D-475A349AFCF9}" destId="{1D806B33-B3AB-4309-9FA4-5B35A352FB28}" srcOrd="0" destOrd="0" presId="urn:microsoft.com/office/officeart/2005/8/layout/process5"/>
    <dgm:cxn modelId="{79524310-91C3-4BE7-95E6-33B79EC4E1E3}" type="presParOf" srcId="{F2C735B3-2DE3-4AE3-8505-E06422A353EA}" destId="{2E647A8C-8B8D-4C88-85C7-8E2A64F09050}" srcOrd="10" destOrd="0" presId="urn:microsoft.com/office/officeart/2005/8/layout/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05BCEA-44B4-4697-B3CE-641DFA923454}">
      <dsp:nvSpPr>
        <dsp:cNvPr id="0" name=""/>
        <dsp:cNvSpPr/>
      </dsp:nvSpPr>
      <dsp:spPr>
        <a:xfrm>
          <a:off x="8199" y="838513"/>
          <a:ext cx="2450612" cy="1470367"/>
        </a:xfrm>
        <a:prstGeom prst="roundRect">
          <a:avLst>
            <a:gd name="adj" fmla="val 10000"/>
          </a:avLst>
        </a:prstGeom>
        <a:solidFill>
          <a:srgbClr val="860000"/>
        </a:solidFill>
        <a:ln w="12700" cap="flat" cmpd="sng" algn="ctr">
          <a:solidFill>
            <a:schemeClr val="lt1">
              <a:hueOff val="0"/>
              <a:satOff val="0"/>
              <a:lumOff val="0"/>
              <a:alphaOff val="0"/>
            </a:schemeClr>
          </a:solidFill>
          <a:prstDash val="solid"/>
          <a:miter lim="800000"/>
        </a:ln>
        <a:effectLst>
          <a:glow rad="63500">
            <a:schemeClr val="accent2">
              <a:satMod val="175000"/>
              <a:alpha val="40000"/>
            </a:schemeClr>
          </a:glow>
          <a:reflection blurRad="6350" stA="52000" endA="300" endPos="35000" dir="5400000" sy="-100000" algn="bl" rotWithShape="0"/>
        </a:effectLst>
        <a:scene3d>
          <a:camera prst="isometricOffAxis1Right"/>
          <a:lightRig rig="threePt" dir="t"/>
        </a:scene3d>
        <a:sp3d>
          <a:bevelT w="114300" prst="artDeco"/>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Bile accumulation</a:t>
          </a:r>
        </a:p>
      </dsp:txBody>
      <dsp:txXfrm>
        <a:off x="51265" y="881579"/>
        <a:ext cx="2364480" cy="1384235"/>
      </dsp:txXfrm>
    </dsp:sp>
    <dsp:sp modelId="{7842436C-0282-44B0-8C69-7282184F0BD0}">
      <dsp:nvSpPr>
        <dsp:cNvPr id="0" name=""/>
        <dsp:cNvSpPr/>
      </dsp:nvSpPr>
      <dsp:spPr>
        <a:xfrm>
          <a:off x="2674465" y="1269821"/>
          <a:ext cx="519529" cy="607751"/>
        </a:xfrm>
        <a:prstGeom prst="rightArrow">
          <a:avLst>
            <a:gd name="adj1" fmla="val 60000"/>
            <a:gd name="adj2" fmla="val 50000"/>
          </a:avLst>
        </a:prstGeom>
        <a:solidFill>
          <a:schemeClr val="accent6">
            <a:lumMod val="50000"/>
          </a:schemeClr>
        </a:solidFill>
        <a:ln>
          <a:solidFill>
            <a:schemeClr val="accent6">
              <a:lumMod val="50000"/>
            </a:schemeClr>
          </a:solidFill>
        </a:ln>
        <a:effectLst>
          <a:glow rad="63500">
            <a:schemeClr val="accent6">
              <a:satMod val="175000"/>
              <a:alpha val="40000"/>
            </a:schemeClr>
          </a:glow>
          <a:outerShdw blurRad="50800" dist="38100" dir="5400000" algn="t" rotWithShape="0">
            <a:prstClr val="black">
              <a:alpha val="40000"/>
            </a:prstClr>
          </a:outerShdw>
        </a:effectLst>
        <a:scene3d>
          <a:camera prst="orthographicFront"/>
          <a:lightRig rig="threePt" dir="t"/>
        </a:scene3d>
        <a:sp3d>
          <a:bevelT w="114300" prst="artDeco"/>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IN" sz="2600" kern="1200"/>
        </a:p>
      </dsp:txBody>
      <dsp:txXfrm>
        <a:off x="2674465" y="1391371"/>
        <a:ext cx="363670" cy="364651"/>
      </dsp:txXfrm>
    </dsp:sp>
    <dsp:sp modelId="{40B54917-EC85-4733-9A58-528E696F08F0}">
      <dsp:nvSpPr>
        <dsp:cNvPr id="0" name=""/>
        <dsp:cNvSpPr/>
      </dsp:nvSpPr>
      <dsp:spPr>
        <a:xfrm>
          <a:off x="3439057" y="838513"/>
          <a:ext cx="2450612" cy="1470367"/>
        </a:xfrm>
        <a:prstGeom prst="roundRect">
          <a:avLst>
            <a:gd name="adj" fmla="val 10000"/>
          </a:avLst>
        </a:prstGeom>
        <a:solidFill>
          <a:srgbClr val="860000"/>
        </a:solidFill>
        <a:ln w="12700" cap="flat" cmpd="sng" algn="ctr">
          <a:solidFill>
            <a:schemeClr val="lt1">
              <a:hueOff val="0"/>
              <a:satOff val="0"/>
              <a:lumOff val="0"/>
              <a:alphaOff val="0"/>
            </a:schemeClr>
          </a:solidFill>
          <a:prstDash val="solid"/>
          <a:miter lim="800000"/>
        </a:ln>
        <a:effectLst>
          <a:glow rad="63500">
            <a:schemeClr val="accent2">
              <a:satMod val="175000"/>
              <a:alpha val="40000"/>
            </a:schemeClr>
          </a:glow>
          <a:reflection blurRad="6350" stA="52000" endA="300" endPos="35000" dir="5400000" sy="-100000" algn="bl" rotWithShape="0"/>
        </a:effectLst>
        <a:scene3d>
          <a:camera prst="isometricOffAxis1Right"/>
          <a:lightRig rig="threePt" dir="t"/>
        </a:scene3d>
        <a:sp3d>
          <a:bevelT w="114300" prst="artDeco"/>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Cholestasis</a:t>
          </a:r>
        </a:p>
      </dsp:txBody>
      <dsp:txXfrm>
        <a:off x="3482123" y="881579"/>
        <a:ext cx="2364480" cy="1384235"/>
      </dsp:txXfrm>
    </dsp:sp>
    <dsp:sp modelId="{F28C8C27-27D1-4998-88FA-60BE311BF8D6}">
      <dsp:nvSpPr>
        <dsp:cNvPr id="0" name=""/>
        <dsp:cNvSpPr/>
      </dsp:nvSpPr>
      <dsp:spPr>
        <a:xfrm>
          <a:off x="6105323" y="1269821"/>
          <a:ext cx="519529" cy="607751"/>
        </a:xfrm>
        <a:prstGeom prst="rightArrow">
          <a:avLst>
            <a:gd name="adj1" fmla="val 60000"/>
            <a:gd name="adj2" fmla="val 50000"/>
          </a:avLst>
        </a:prstGeom>
        <a:solidFill>
          <a:schemeClr val="accent6">
            <a:lumMod val="50000"/>
          </a:schemeClr>
        </a:solidFill>
        <a:ln>
          <a:solidFill>
            <a:schemeClr val="accent6">
              <a:lumMod val="50000"/>
            </a:schemeClr>
          </a:solidFill>
        </a:ln>
        <a:effectLst>
          <a:glow rad="63500">
            <a:schemeClr val="accent6">
              <a:satMod val="175000"/>
              <a:alpha val="40000"/>
            </a:schemeClr>
          </a:glow>
          <a:outerShdw blurRad="50800" dist="38100" dir="5400000" algn="t" rotWithShape="0">
            <a:prstClr val="black">
              <a:alpha val="40000"/>
            </a:prstClr>
          </a:outerShdw>
        </a:effectLst>
        <a:scene3d>
          <a:camera prst="orthographicFront"/>
          <a:lightRig rig="threePt" dir="t"/>
        </a:scene3d>
        <a:sp3d>
          <a:bevelT w="114300" prst="artDeco"/>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IN" sz="2600" kern="1200"/>
        </a:p>
      </dsp:txBody>
      <dsp:txXfrm>
        <a:off x="6105323" y="1391371"/>
        <a:ext cx="363670" cy="364651"/>
      </dsp:txXfrm>
    </dsp:sp>
    <dsp:sp modelId="{416EB81B-E509-4277-A0EE-EA1899B8E861}">
      <dsp:nvSpPr>
        <dsp:cNvPr id="0" name=""/>
        <dsp:cNvSpPr/>
      </dsp:nvSpPr>
      <dsp:spPr>
        <a:xfrm>
          <a:off x="6869915" y="838513"/>
          <a:ext cx="2450612" cy="1470367"/>
        </a:xfrm>
        <a:prstGeom prst="roundRect">
          <a:avLst>
            <a:gd name="adj" fmla="val 10000"/>
          </a:avLst>
        </a:prstGeom>
        <a:solidFill>
          <a:srgbClr val="860000"/>
        </a:solidFill>
        <a:ln w="12700" cap="flat" cmpd="sng" algn="ctr">
          <a:solidFill>
            <a:schemeClr val="lt1">
              <a:hueOff val="0"/>
              <a:satOff val="0"/>
              <a:lumOff val="0"/>
              <a:alphaOff val="0"/>
            </a:schemeClr>
          </a:solidFill>
          <a:prstDash val="solid"/>
          <a:miter lim="800000"/>
        </a:ln>
        <a:effectLst>
          <a:glow rad="63500">
            <a:schemeClr val="accent2">
              <a:satMod val="175000"/>
              <a:alpha val="40000"/>
            </a:schemeClr>
          </a:glow>
          <a:reflection blurRad="6350" stA="52000" endA="300" endPos="35000" dir="5400000" sy="-100000" algn="bl" rotWithShape="0"/>
        </a:effectLst>
        <a:scene3d>
          <a:camera prst="isometricOffAxis1Right"/>
          <a:lightRig rig="threePt" dir="t"/>
        </a:scene3d>
        <a:sp3d>
          <a:bevelT w="114300" prst="artDeco"/>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Retained toxic materials</a:t>
          </a:r>
        </a:p>
      </dsp:txBody>
      <dsp:txXfrm>
        <a:off x="6912981" y="881579"/>
        <a:ext cx="2364480" cy="1384235"/>
      </dsp:txXfrm>
    </dsp:sp>
    <dsp:sp modelId="{4BAA32D5-86AE-485A-8489-ECB010F9CC28}">
      <dsp:nvSpPr>
        <dsp:cNvPr id="0" name=""/>
        <dsp:cNvSpPr/>
      </dsp:nvSpPr>
      <dsp:spPr>
        <a:xfrm rot="5400000">
          <a:off x="7835456" y="2480423"/>
          <a:ext cx="519529" cy="607751"/>
        </a:xfrm>
        <a:prstGeom prst="rightArrow">
          <a:avLst>
            <a:gd name="adj1" fmla="val 60000"/>
            <a:gd name="adj2" fmla="val 50000"/>
          </a:avLst>
        </a:prstGeom>
        <a:solidFill>
          <a:schemeClr val="accent6">
            <a:lumMod val="50000"/>
          </a:schemeClr>
        </a:solidFill>
        <a:ln>
          <a:solidFill>
            <a:schemeClr val="accent6">
              <a:lumMod val="50000"/>
            </a:schemeClr>
          </a:solidFill>
        </a:ln>
        <a:effectLst>
          <a:glow rad="63500">
            <a:schemeClr val="accent6">
              <a:satMod val="175000"/>
              <a:alpha val="40000"/>
            </a:schemeClr>
          </a:glow>
          <a:outerShdw blurRad="50800" dist="38100" dir="5400000" algn="t" rotWithShape="0">
            <a:prstClr val="black">
              <a:alpha val="40000"/>
            </a:prstClr>
          </a:outerShdw>
        </a:effectLst>
        <a:scene3d>
          <a:camera prst="orthographicFront"/>
          <a:lightRig rig="threePt" dir="t"/>
        </a:scene3d>
        <a:sp3d>
          <a:bevelT w="114300" prst="artDeco"/>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IN" sz="2600" kern="1200"/>
        </a:p>
      </dsp:txBody>
      <dsp:txXfrm rot="-5400000">
        <a:off x="7912896" y="2524534"/>
        <a:ext cx="364651" cy="363670"/>
      </dsp:txXfrm>
    </dsp:sp>
    <dsp:sp modelId="{19894DDE-EA07-4ED5-A54D-81D8E1D9BEA2}">
      <dsp:nvSpPr>
        <dsp:cNvPr id="0" name=""/>
        <dsp:cNvSpPr/>
      </dsp:nvSpPr>
      <dsp:spPr>
        <a:xfrm>
          <a:off x="6869915" y="3289126"/>
          <a:ext cx="2450612" cy="1470367"/>
        </a:xfrm>
        <a:prstGeom prst="roundRect">
          <a:avLst>
            <a:gd name="adj" fmla="val 10000"/>
          </a:avLst>
        </a:prstGeom>
        <a:solidFill>
          <a:srgbClr val="860000"/>
        </a:solidFill>
        <a:ln w="12700" cap="flat" cmpd="sng" algn="ctr">
          <a:solidFill>
            <a:schemeClr val="lt1">
              <a:hueOff val="0"/>
              <a:satOff val="0"/>
              <a:lumOff val="0"/>
              <a:alphaOff val="0"/>
            </a:schemeClr>
          </a:solidFill>
          <a:prstDash val="solid"/>
          <a:miter lim="800000"/>
        </a:ln>
        <a:effectLst>
          <a:glow rad="63500">
            <a:schemeClr val="accent2">
              <a:satMod val="175000"/>
              <a:alpha val="40000"/>
            </a:schemeClr>
          </a:glow>
          <a:reflection blurRad="6350" stA="52000" endA="300" endPos="35000" dir="5400000" sy="-100000" algn="bl" rotWithShape="0"/>
        </a:effectLst>
        <a:scene3d>
          <a:camera prst="isometricOffAxis1Right"/>
          <a:lightRig rig="threePt" dir="t"/>
        </a:scene3d>
        <a:sp3d>
          <a:bevelT w="114300" prst="artDeco"/>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Damage of liver cells</a:t>
          </a:r>
        </a:p>
      </dsp:txBody>
      <dsp:txXfrm>
        <a:off x="6912981" y="3332192"/>
        <a:ext cx="2364480" cy="1384235"/>
      </dsp:txXfrm>
    </dsp:sp>
    <dsp:sp modelId="{763DB3FE-28EE-478F-8094-494236608467}">
      <dsp:nvSpPr>
        <dsp:cNvPr id="0" name=""/>
        <dsp:cNvSpPr/>
      </dsp:nvSpPr>
      <dsp:spPr>
        <a:xfrm rot="10800000">
          <a:off x="6134731" y="3720433"/>
          <a:ext cx="519529" cy="607751"/>
        </a:xfrm>
        <a:prstGeom prst="rightArrow">
          <a:avLst>
            <a:gd name="adj1" fmla="val 60000"/>
            <a:gd name="adj2" fmla="val 50000"/>
          </a:avLst>
        </a:prstGeom>
        <a:solidFill>
          <a:schemeClr val="accent6">
            <a:lumMod val="50000"/>
          </a:schemeClr>
        </a:solidFill>
        <a:ln>
          <a:solidFill>
            <a:schemeClr val="accent6">
              <a:lumMod val="50000"/>
            </a:schemeClr>
          </a:solidFill>
        </a:ln>
        <a:effectLst>
          <a:glow rad="63500">
            <a:schemeClr val="accent6">
              <a:satMod val="175000"/>
              <a:alpha val="40000"/>
            </a:schemeClr>
          </a:glow>
          <a:outerShdw blurRad="50800" dist="38100" dir="5400000" algn="t" rotWithShape="0">
            <a:prstClr val="black">
              <a:alpha val="40000"/>
            </a:prstClr>
          </a:outerShdw>
        </a:effectLst>
        <a:scene3d>
          <a:camera prst="orthographicFront"/>
          <a:lightRig rig="threePt" dir="t"/>
        </a:scene3d>
        <a:sp3d>
          <a:bevelT w="114300" prst="artDeco"/>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IN" sz="2600" kern="1200"/>
        </a:p>
      </dsp:txBody>
      <dsp:txXfrm rot="10800000">
        <a:off x="6290590" y="3841983"/>
        <a:ext cx="363670" cy="364651"/>
      </dsp:txXfrm>
    </dsp:sp>
    <dsp:sp modelId="{5C1D273A-86B2-4E72-A4EA-0E253918ACA3}">
      <dsp:nvSpPr>
        <dsp:cNvPr id="0" name=""/>
        <dsp:cNvSpPr/>
      </dsp:nvSpPr>
      <dsp:spPr>
        <a:xfrm>
          <a:off x="3439057" y="3289126"/>
          <a:ext cx="2450612" cy="1470367"/>
        </a:xfrm>
        <a:prstGeom prst="roundRect">
          <a:avLst>
            <a:gd name="adj" fmla="val 10000"/>
          </a:avLst>
        </a:prstGeom>
        <a:solidFill>
          <a:srgbClr val="860000"/>
        </a:solidFill>
        <a:ln w="12700" cap="flat" cmpd="sng" algn="ctr">
          <a:solidFill>
            <a:schemeClr val="lt1">
              <a:hueOff val="0"/>
              <a:satOff val="0"/>
              <a:lumOff val="0"/>
              <a:alphaOff val="0"/>
            </a:schemeClr>
          </a:solidFill>
          <a:prstDash val="solid"/>
          <a:miter lim="800000"/>
        </a:ln>
        <a:effectLst>
          <a:glow rad="63500">
            <a:schemeClr val="accent2">
              <a:satMod val="175000"/>
              <a:alpha val="40000"/>
            </a:schemeClr>
          </a:glow>
          <a:reflection blurRad="6350" stA="52000" endA="300" endPos="35000" dir="5400000" sy="-100000" algn="bl" rotWithShape="0"/>
        </a:effectLst>
        <a:scene3d>
          <a:camera prst="isometricOffAxis1Right"/>
          <a:lightRig rig="threePt" dir="t"/>
        </a:scene3d>
        <a:sp3d>
          <a:bevelT w="114300" prst="artDeco"/>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Liver inflammation</a:t>
          </a:r>
        </a:p>
      </dsp:txBody>
      <dsp:txXfrm>
        <a:off x="3482123" y="3332192"/>
        <a:ext cx="2364480" cy="1384235"/>
      </dsp:txXfrm>
    </dsp:sp>
    <dsp:sp modelId="{6D821C8F-7EF9-4BD0-AC0D-475A349AFCF9}">
      <dsp:nvSpPr>
        <dsp:cNvPr id="0" name=""/>
        <dsp:cNvSpPr/>
      </dsp:nvSpPr>
      <dsp:spPr>
        <a:xfrm rot="10800000">
          <a:off x="2703873" y="3720433"/>
          <a:ext cx="519529" cy="607751"/>
        </a:xfrm>
        <a:prstGeom prst="rightArrow">
          <a:avLst>
            <a:gd name="adj1" fmla="val 60000"/>
            <a:gd name="adj2" fmla="val 50000"/>
          </a:avLst>
        </a:prstGeom>
        <a:solidFill>
          <a:schemeClr val="accent6">
            <a:lumMod val="50000"/>
          </a:schemeClr>
        </a:solidFill>
        <a:ln>
          <a:solidFill>
            <a:schemeClr val="accent6">
              <a:lumMod val="50000"/>
            </a:schemeClr>
          </a:solidFill>
        </a:ln>
        <a:effectLst>
          <a:glow rad="63500">
            <a:schemeClr val="accent6">
              <a:satMod val="175000"/>
              <a:alpha val="40000"/>
            </a:schemeClr>
          </a:glow>
          <a:outerShdw blurRad="50800" dist="38100" dir="5400000" algn="t" rotWithShape="0">
            <a:prstClr val="black">
              <a:alpha val="40000"/>
            </a:prstClr>
          </a:outerShdw>
        </a:effectLst>
        <a:scene3d>
          <a:camera prst="orthographicFront"/>
          <a:lightRig rig="threePt" dir="t"/>
        </a:scene3d>
        <a:sp3d>
          <a:bevelT w="114300" prst="artDeco"/>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IN" sz="2600" kern="1200"/>
        </a:p>
      </dsp:txBody>
      <dsp:txXfrm rot="10800000">
        <a:off x="2859732" y="3841983"/>
        <a:ext cx="363670" cy="364651"/>
      </dsp:txXfrm>
    </dsp:sp>
    <dsp:sp modelId="{2E647A8C-8B8D-4C88-85C7-8E2A64F09050}">
      <dsp:nvSpPr>
        <dsp:cNvPr id="0" name=""/>
        <dsp:cNvSpPr/>
      </dsp:nvSpPr>
      <dsp:spPr>
        <a:xfrm>
          <a:off x="8199" y="3289126"/>
          <a:ext cx="2450612" cy="1470367"/>
        </a:xfrm>
        <a:prstGeom prst="roundRect">
          <a:avLst>
            <a:gd name="adj" fmla="val 10000"/>
          </a:avLst>
        </a:prstGeom>
        <a:solidFill>
          <a:srgbClr val="860000"/>
        </a:solidFill>
        <a:ln w="12700" cap="flat" cmpd="sng" algn="ctr">
          <a:solidFill>
            <a:schemeClr val="lt1">
              <a:hueOff val="0"/>
              <a:satOff val="0"/>
              <a:lumOff val="0"/>
              <a:alphaOff val="0"/>
            </a:schemeClr>
          </a:solidFill>
          <a:prstDash val="solid"/>
          <a:miter lim="800000"/>
        </a:ln>
        <a:effectLst>
          <a:glow rad="63500">
            <a:schemeClr val="accent2">
              <a:satMod val="175000"/>
              <a:alpha val="40000"/>
            </a:schemeClr>
          </a:glow>
          <a:reflection blurRad="6350" stA="52000" endA="300" endPos="35000" dir="5400000" sy="-100000" algn="bl" rotWithShape="0"/>
        </a:effectLst>
        <a:scene3d>
          <a:camera prst="isometricOffAxis1Right"/>
          <a:lightRig rig="threePt" dir="t"/>
        </a:scene3d>
        <a:sp3d>
          <a:bevelT w="114300" prst="artDeco"/>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Cirrhosis (Scarring of the liver)</a:t>
          </a:r>
          <a:endParaRPr lang="en-IN" sz="2000" kern="1200" dirty="0"/>
        </a:p>
      </dsp:txBody>
      <dsp:txXfrm>
        <a:off x="51265" y="3332192"/>
        <a:ext cx="2364480" cy="138423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A3D40BF-13F1-4975-9FF5-47A96CF4D928}" type="datetimeFigureOut">
              <a:rPr lang="en-IN" smtClean="0"/>
              <a:t>14-08-2020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103050-FE48-4B11-81B8-68AC1FA2F4A8}" type="slidenum">
              <a:rPr lang="en-IN" smtClean="0"/>
              <a:t>‹#›</a:t>
            </a:fld>
            <a:endParaRPr lang="en-IN"/>
          </a:p>
        </p:txBody>
      </p:sp>
    </p:spTree>
    <p:extLst>
      <p:ext uri="{BB962C8B-B14F-4D97-AF65-F5344CB8AC3E}">
        <p14:creationId xmlns:p14="http://schemas.microsoft.com/office/powerpoint/2010/main" val="2151063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A3D40BF-13F1-4975-9FF5-47A96CF4D928}" type="datetimeFigureOut">
              <a:rPr lang="en-IN" smtClean="0"/>
              <a:t>14-08-2020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103050-FE48-4B11-81B8-68AC1FA2F4A8}" type="slidenum">
              <a:rPr lang="en-IN" smtClean="0"/>
              <a:t>‹#›</a:t>
            </a:fld>
            <a:endParaRPr lang="en-IN"/>
          </a:p>
        </p:txBody>
      </p:sp>
    </p:spTree>
    <p:extLst>
      <p:ext uri="{BB962C8B-B14F-4D97-AF65-F5344CB8AC3E}">
        <p14:creationId xmlns:p14="http://schemas.microsoft.com/office/powerpoint/2010/main" val="2145307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A3D40BF-13F1-4975-9FF5-47A96CF4D928}" type="datetimeFigureOut">
              <a:rPr lang="en-IN" smtClean="0"/>
              <a:t>14-08-2020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103050-FE48-4B11-81B8-68AC1FA2F4A8}" type="slidenum">
              <a:rPr lang="en-IN" smtClean="0"/>
              <a:t>‹#›</a:t>
            </a:fld>
            <a:endParaRPr lang="en-IN"/>
          </a:p>
        </p:txBody>
      </p:sp>
    </p:spTree>
    <p:extLst>
      <p:ext uri="{BB962C8B-B14F-4D97-AF65-F5344CB8AC3E}">
        <p14:creationId xmlns:p14="http://schemas.microsoft.com/office/powerpoint/2010/main" val="3045379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A3D40BF-13F1-4975-9FF5-47A96CF4D928}" type="datetimeFigureOut">
              <a:rPr lang="en-IN" smtClean="0"/>
              <a:t>14-08-2020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103050-FE48-4B11-81B8-68AC1FA2F4A8}" type="slidenum">
              <a:rPr lang="en-IN" smtClean="0"/>
              <a:t>‹#›</a:t>
            </a:fld>
            <a:endParaRPr lang="en-IN"/>
          </a:p>
        </p:txBody>
      </p:sp>
    </p:spTree>
    <p:extLst>
      <p:ext uri="{BB962C8B-B14F-4D97-AF65-F5344CB8AC3E}">
        <p14:creationId xmlns:p14="http://schemas.microsoft.com/office/powerpoint/2010/main" val="3606292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3D40BF-13F1-4975-9FF5-47A96CF4D928}" type="datetimeFigureOut">
              <a:rPr lang="en-IN" smtClean="0"/>
              <a:t>14-08-2020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103050-FE48-4B11-81B8-68AC1FA2F4A8}" type="slidenum">
              <a:rPr lang="en-IN" smtClean="0"/>
              <a:t>‹#›</a:t>
            </a:fld>
            <a:endParaRPr lang="en-IN"/>
          </a:p>
        </p:txBody>
      </p:sp>
    </p:spTree>
    <p:extLst>
      <p:ext uri="{BB962C8B-B14F-4D97-AF65-F5344CB8AC3E}">
        <p14:creationId xmlns:p14="http://schemas.microsoft.com/office/powerpoint/2010/main" val="448146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A3D40BF-13F1-4975-9FF5-47A96CF4D928}" type="datetimeFigureOut">
              <a:rPr lang="en-IN" smtClean="0"/>
              <a:t>14-08-2020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103050-FE48-4B11-81B8-68AC1FA2F4A8}" type="slidenum">
              <a:rPr lang="en-IN" smtClean="0"/>
              <a:t>‹#›</a:t>
            </a:fld>
            <a:endParaRPr lang="en-IN"/>
          </a:p>
        </p:txBody>
      </p:sp>
    </p:spTree>
    <p:extLst>
      <p:ext uri="{BB962C8B-B14F-4D97-AF65-F5344CB8AC3E}">
        <p14:creationId xmlns:p14="http://schemas.microsoft.com/office/powerpoint/2010/main" val="2648470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A3D40BF-13F1-4975-9FF5-47A96CF4D928}" type="datetimeFigureOut">
              <a:rPr lang="en-IN" smtClean="0"/>
              <a:t>14-08-2020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103050-FE48-4B11-81B8-68AC1FA2F4A8}" type="slidenum">
              <a:rPr lang="en-IN" smtClean="0"/>
              <a:t>‹#›</a:t>
            </a:fld>
            <a:endParaRPr lang="en-IN"/>
          </a:p>
        </p:txBody>
      </p:sp>
    </p:spTree>
    <p:extLst>
      <p:ext uri="{BB962C8B-B14F-4D97-AF65-F5344CB8AC3E}">
        <p14:creationId xmlns:p14="http://schemas.microsoft.com/office/powerpoint/2010/main" val="2141214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A3D40BF-13F1-4975-9FF5-47A96CF4D928}" type="datetimeFigureOut">
              <a:rPr lang="en-IN" smtClean="0"/>
              <a:t>14-08-2020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103050-FE48-4B11-81B8-68AC1FA2F4A8}" type="slidenum">
              <a:rPr lang="en-IN" smtClean="0"/>
              <a:t>‹#›</a:t>
            </a:fld>
            <a:endParaRPr lang="en-IN"/>
          </a:p>
        </p:txBody>
      </p:sp>
    </p:spTree>
    <p:extLst>
      <p:ext uri="{BB962C8B-B14F-4D97-AF65-F5344CB8AC3E}">
        <p14:creationId xmlns:p14="http://schemas.microsoft.com/office/powerpoint/2010/main" val="3442038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3D40BF-13F1-4975-9FF5-47A96CF4D928}" type="datetimeFigureOut">
              <a:rPr lang="en-IN" smtClean="0"/>
              <a:t>14-08-2020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6103050-FE48-4B11-81B8-68AC1FA2F4A8}" type="slidenum">
              <a:rPr lang="en-IN" smtClean="0"/>
              <a:t>‹#›</a:t>
            </a:fld>
            <a:endParaRPr lang="en-IN"/>
          </a:p>
        </p:txBody>
      </p:sp>
    </p:spTree>
    <p:extLst>
      <p:ext uri="{BB962C8B-B14F-4D97-AF65-F5344CB8AC3E}">
        <p14:creationId xmlns:p14="http://schemas.microsoft.com/office/powerpoint/2010/main" val="752094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3D40BF-13F1-4975-9FF5-47A96CF4D928}" type="datetimeFigureOut">
              <a:rPr lang="en-IN" smtClean="0"/>
              <a:t>14-08-2020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103050-FE48-4B11-81B8-68AC1FA2F4A8}" type="slidenum">
              <a:rPr lang="en-IN" smtClean="0"/>
              <a:t>‹#›</a:t>
            </a:fld>
            <a:endParaRPr lang="en-IN"/>
          </a:p>
        </p:txBody>
      </p:sp>
    </p:spTree>
    <p:extLst>
      <p:ext uri="{BB962C8B-B14F-4D97-AF65-F5344CB8AC3E}">
        <p14:creationId xmlns:p14="http://schemas.microsoft.com/office/powerpoint/2010/main" val="3340548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3D40BF-13F1-4975-9FF5-47A96CF4D928}" type="datetimeFigureOut">
              <a:rPr lang="en-IN" smtClean="0"/>
              <a:t>14-08-2020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103050-FE48-4B11-81B8-68AC1FA2F4A8}" type="slidenum">
              <a:rPr lang="en-IN" smtClean="0"/>
              <a:t>‹#›</a:t>
            </a:fld>
            <a:endParaRPr lang="en-IN"/>
          </a:p>
        </p:txBody>
      </p:sp>
    </p:spTree>
    <p:extLst>
      <p:ext uri="{BB962C8B-B14F-4D97-AF65-F5344CB8AC3E}">
        <p14:creationId xmlns:p14="http://schemas.microsoft.com/office/powerpoint/2010/main" val="1560117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3D40BF-13F1-4975-9FF5-47A96CF4D928}" type="datetimeFigureOut">
              <a:rPr lang="en-IN" smtClean="0"/>
              <a:t>14-08-2020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103050-FE48-4B11-81B8-68AC1FA2F4A8}" type="slidenum">
              <a:rPr lang="en-IN" smtClean="0"/>
              <a:t>‹#›</a:t>
            </a:fld>
            <a:endParaRPr lang="en-IN"/>
          </a:p>
        </p:txBody>
      </p:sp>
    </p:spTree>
    <p:extLst>
      <p:ext uri="{BB962C8B-B14F-4D97-AF65-F5344CB8AC3E}">
        <p14:creationId xmlns:p14="http://schemas.microsoft.com/office/powerpoint/2010/main" val="2685728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1.wdp"/><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Clean medical background vector | Free vector - 2292405">
            <a:extLst>
              <a:ext uri="{FF2B5EF4-FFF2-40B4-BE49-F238E27FC236}">
                <a16:creationId xmlns:a16="http://schemas.microsoft.com/office/drawing/2014/main" id="{D9EB019F-6909-42E2-84D0-D5D29C52E64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511BAC2F-106D-430F-B186-0CDEB3E4162D}"/>
              </a:ext>
            </a:extLst>
          </p:cNvPr>
          <p:cNvSpPr/>
          <p:nvPr/>
        </p:nvSpPr>
        <p:spPr>
          <a:xfrm>
            <a:off x="2727131" y="1637298"/>
            <a:ext cx="8483413" cy="1415772"/>
          </a:xfrm>
          <a:prstGeom prst="rect">
            <a:avLst/>
          </a:prstGeom>
          <a:noFill/>
        </p:spPr>
        <p:txBody>
          <a:bodyPr wrap="none" lIns="91440" tIns="45720" rIns="91440" bIns="45720">
            <a:spAutoFit/>
          </a:bodyPr>
          <a:lstStyle/>
          <a:p>
            <a:pPr algn="ctr"/>
            <a:r>
              <a:rPr lang="en-US" sz="5400" b="1" cap="none" spc="0" dirty="0">
                <a:ln w="9525">
                  <a:solidFill>
                    <a:srgbClr val="2F2E00"/>
                  </a:solidFill>
                  <a:prstDash val="solid"/>
                </a:ln>
                <a:solidFill>
                  <a:srgbClr val="2F2E00"/>
                </a:solidFill>
                <a:effectLst>
                  <a:outerShdw blurRad="12700" dist="38100" dir="2700000" algn="tl" rotWithShape="0">
                    <a:schemeClr val="accent5">
                      <a:lumMod val="60000"/>
                      <a:lumOff val="40000"/>
                    </a:schemeClr>
                  </a:outerShdw>
                </a:effectLst>
              </a:rPr>
              <a:t>PRIMARY BILIARY CIRRHOSIS</a:t>
            </a:r>
          </a:p>
          <a:p>
            <a:pPr algn="r"/>
            <a:r>
              <a:rPr lang="en-US" sz="3200" b="1" dirty="0">
                <a:ln w="9525">
                  <a:solidFill>
                    <a:srgbClr val="2F2E00"/>
                  </a:solidFill>
                  <a:prstDash val="solid"/>
                </a:ln>
                <a:solidFill>
                  <a:srgbClr val="2F2E00"/>
                </a:solidFill>
                <a:effectLst>
                  <a:outerShdw blurRad="12700" dist="38100" dir="2700000" algn="tl" rotWithShape="0">
                    <a:schemeClr val="accent5">
                      <a:lumMod val="60000"/>
                      <a:lumOff val="40000"/>
                    </a:schemeClr>
                  </a:outerShdw>
                </a:effectLst>
              </a:rPr>
              <a:t>          - </a:t>
            </a:r>
            <a:r>
              <a:rPr lang="en-US" sz="2400" b="1" dirty="0">
                <a:ln w="9525">
                  <a:solidFill>
                    <a:srgbClr val="2F2E00"/>
                  </a:solidFill>
                  <a:prstDash val="solid"/>
                </a:ln>
                <a:solidFill>
                  <a:srgbClr val="2F2E00"/>
                </a:solidFill>
                <a:effectLst>
                  <a:outerShdw blurRad="12700" dist="38100" dir="2700000" algn="tl" rotWithShape="0">
                    <a:schemeClr val="accent5">
                      <a:lumMod val="60000"/>
                      <a:lumOff val="40000"/>
                    </a:schemeClr>
                  </a:outerShdw>
                </a:effectLst>
              </a:rPr>
              <a:t>A Look Into The Analytical Study </a:t>
            </a:r>
            <a:endParaRPr lang="en-US" sz="3200" b="1" cap="none" spc="0" dirty="0">
              <a:ln w="9525">
                <a:solidFill>
                  <a:srgbClr val="2F2E00"/>
                </a:solidFill>
                <a:prstDash val="solid"/>
              </a:ln>
              <a:solidFill>
                <a:srgbClr val="2F2E00"/>
              </a:solidFill>
              <a:effectLst>
                <a:outerShdw blurRad="12700" dist="38100" dir="2700000" algn="tl" rotWithShape="0">
                  <a:schemeClr val="accent5">
                    <a:lumMod val="60000"/>
                    <a:lumOff val="40000"/>
                  </a:schemeClr>
                </a:outerShdw>
              </a:effectLst>
            </a:endParaRPr>
          </a:p>
        </p:txBody>
      </p:sp>
      <p:sp>
        <p:nvSpPr>
          <p:cNvPr id="8" name="Rectangle 7">
            <a:extLst>
              <a:ext uri="{FF2B5EF4-FFF2-40B4-BE49-F238E27FC236}">
                <a16:creationId xmlns:a16="http://schemas.microsoft.com/office/drawing/2014/main" id="{71D206E4-365E-42A3-9613-89AD54FDAFE9}"/>
              </a:ext>
            </a:extLst>
          </p:cNvPr>
          <p:cNvSpPr/>
          <p:nvPr/>
        </p:nvSpPr>
        <p:spPr>
          <a:xfrm>
            <a:off x="201902" y="5295174"/>
            <a:ext cx="11788196" cy="1323439"/>
          </a:xfrm>
          <a:prstGeom prst="rect">
            <a:avLst/>
          </a:prstGeom>
          <a:noFill/>
        </p:spPr>
        <p:txBody>
          <a:bodyPr wrap="square" lIns="91440" tIns="45720" rIns="91440" bIns="45720">
            <a:spAutoFit/>
          </a:bodyPr>
          <a:lstStyle/>
          <a:p>
            <a:r>
              <a:rPr lang="en-IN" sz="2000" b="1" cap="none" spc="0" dirty="0" err="1">
                <a:ln w="0"/>
                <a:solidFill>
                  <a:schemeClr val="tx1"/>
                </a:solidFill>
                <a:effectLst>
                  <a:outerShdw blurRad="38100" dist="19050" dir="2700000" algn="tl" rotWithShape="0">
                    <a:schemeClr val="dk1">
                      <a:alpha val="40000"/>
                    </a:schemeClr>
                  </a:outerShdw>
                </a:effectLst>
              </a:rPr>
              <a:t>Akshay</a:t>
            </a:r>
            <a:r>
              <a:rPr lang="en-IN" sz="2000" b="1" cap="none" spc="0" dirty="0">
                <a:ln w="0"/>
                <a:solidFill>
                  <a:schemeClr val="tx1"/>
                </a:solidFill>
                <a:effectLst>
                  <a:outerShdw blurRad="38100" dist="19050" dir="2700000" algn="tl" rotWithShape="0">
                    <a:schemeClr val="dk1">
                      <a:alpha val="40000"/>
                    </a:schemeClr>
                  </a:outerShdw>
                </a:effectLst>
              </a:rPr>
              <a:t> Amrit	         Aman Gupta</a:t>
            </a:r>
            <a:r>
              <a:rPr lang="en-IN" sz="2000" b="1" dirty="0">
                <a:ln w="0"/>
                <a:effectLst>
                  <a:outerShdw blurRad="38100" dist="19050" dir="2700000" algn="tl" rotWithShape="0">
                    <a:schemeClr val="dk1">
                      <a:alpha val="40000"/>
                    </a:schemeClr>
                  </a:outerShdw>
                </a:effectLst>
              </a:rPr>
              <a:t>	</a:t>
            </a:r>
            <a:r>
              <a:rPr lang="en-IN" sz="2000" b="1" cap="none" spc="0" dirty="0">
                <a:ln w="0"/>
                <a:solidFill>
                  <a:schemeClr val="tx1"/>
                </a:solidFill>
                <a:effectLst>
                  <a:outerShdw blurRad="38100" dist="19050" dir="2700000" algn="tl" rotWithShape="0">
                    <a:schemeClr val="dk1">
                      <a:alpha val="40000"/>
                    </a:schemeClr>
                  </a:outerShdw>
                </a:effectLst>
              </a:rPr>
              <a:t> Mohammed </a:t>
            </a:r>
            <a:r>
              <a:rPr lang="en-IN" sz="2000" b="1" cap="none" spc="0" dirty="0" err="1">
                <a:ln w="0"/>
                <a:solidFill>
                  <a:schemeClr val="tx1"/>
                </a:solidFill>
                <a:effectLst>
                  <a:outerShdw blurRad="38100" dist="19050" dir="2700000" algn="tl" rotWithShape="0">
                    <a:schemeClr val="dk1">
                      <a:alpha val="40000"/>
                    </a:schemeClr>
                  </a:outerShdw>
                </a:effectLst>
              </a:rPr>
              <a:t>Arshan</a:t>
            </a:r>
            <a:r>
              <a:rPr lang="en-IN" sz="2000" b="1" cap="none" spc="0" dirty="0">
                <a:ln w="0"/>
                <a:solidFill>
                  <a:schemeClr val="tx1"/>
                </a:solidFill>
                <a:effectLst>
                  <a:outerShdw blurRad="38100" dist="19050" dir="2700000" algn="tl" rotWithShape="0">
                    <a:schemeClr val="dk1">
                      <a:alpha val="40000"/>
                    </a:schemeClr>
                  </a:outerShdw>
                </a:effectLst>
              </a:rPr>
              <a:t> Khan		</a:t>
            </a:r>
            <a:r>
              <a:rPr lang="en-IN" sz="2000" b="1" cap="none" spc="0" dirty="0" err="1">
                <a:ln w="0"/>
                <a:solidFill>
                  <a:schemeClr val="tx1"/>
                </a:solidFill>
                <a:effectLst>
                  <a:outerShdw blurRad="38100" dist="19050" dir="2700000" algn="tl" rotWithShape="0">
                    <a:schemeClr val="dk1">
                      <a:alpha val="40000"/>
                    </a:schemeClr>
                  </a:outerShdw>
                </a:effectLst>
              </a:rPr>
              <a:t>Shivam</a:t>
            </a:r>
            <a:r>
              <a:rPr lang="en-IN" sz="2000" b="1" cap="none" spc="0" dirty="0">
                <a:ln w="0"/>
                <a:solidFill>
                  <a:schemeClr val="tx1"/>
                </a:solidFill>
                <a:effectLst>
                  <a:outerShdw blurRad="38100" dist="19050" dir="2700000" algn="tl" rotWithShape="0">
                    <a:schemeClr val="dk1">
                      <a:alpha val="40000"/>
                    </a:schemeClr>
                  </a:outerShdw>
                </a:effectLst>
              </a:rPr>
              <a:t> </a:t>
            </a:r>
            <a:r>
              <a:rPr lang="en-IN" sz="2000" b="1" cap="none" spc="0" dirty="0" err="1">
                <a:ln w="0"/>
                <a:solidFill>
                  <a:schemeClr val="tx1"/>
                </a:solidFill>
                <a:effectLst>
                  <a:outerShdw blurRad="38100" dist="19050" dir="2700000" algn="tl" rotWithShape="0">
                    <a:schemeClr val="dk1">
                      <a:alpha val="40000"/>
                    </a:schemeClr>
                  </a:outerShdw>
                </a:effectLst>
              </a:rPr>
              <a:t>Babbar</a:t>
            </a:r>
            <a:r>
              <a:rPr lang="en-IN" sz="2000" b="1" cap="none" spc="0" dirty="0">
                <a:ln w="0"/>
                <a:solidFill>
                  <a:schemeClr val="tx1"/>
                </a:solidFill>
                <a:effectLst>
                  <a:outerShdw blurRad="38100" dist="19050" dir="2700000" algn="tl" rotWithShape="0">
                    <a:schemeClr val="dk1">
                      <a:alpha val="40000"/>
                    </a:schemeClr>
                  </a:outerShdw>
                </a:effectLst>
              </a:rPr>
              <a:t> </a:t>
            </a:r>
          </a:p>
          <a:p>
            <a:pPr algn="ctr"/>
            <a:endParaRPr lang="en-IN" sz="2000" b="1" cap="none" spc="0" dirty="0">
              <a:ln w="0"/>
              <a:solidFill>
                <a:schemeClr val="tx1"/>
              </a:solidFill>
              <a:effectLst>
                <a:outerShdw blurRad="38100" dist="19050" dir="2700000" algn="tl" rotWithShape="0">
                  <a:schemeClr val="dk1">
                    <a:alpha val="40000"/>
                  </a:schemeClr>
                </a:outerShdw>
              </a:effectLst>
            </a:endParaRPr>
          </a:p>
          <a:p>
            <a:r>
              <a:rPr lang="en-IN" sz="2000" b="1" cap="none" spc="0" dirty="0" err="1">
                <a:ln w="0"/>
                <a:solidFill>
                  <a:schemeClr val="tx1"/>
                </a:solidFill>
                <a:effectLst>
                  <a:outerShdw blurRad="38100" dist="19050" dir="2700000" algn="tl" rotWithShape="0">
                    <a:schemeClr val="dk1">
                      <a:alpha val="40000"/>
                    </a:schemeClr>
                  </a:outerShdw>
                </a:effectLst>
              </a:rPr>
              <a:t>Prashantha</a:t>
            </a:r>
            <a:r>
              <a:rPr lang="en-IN" sz="2000" b="1" cap="none" spc="0" dirty="0">
                <a:ln w="0"/>
                <a:solidFill>
                  <a:schemeClr val="tx1"/>
                </a:solidFill>
                <a:effectLst>
                  <a:outerShdw blurRad="38100" dist="19050" dir="2700000" algn="tl" rotWithShape="0">
                    <a:schemeClr val="dk1">
                      <a:alpha val="40000"/>
                    </a:schemeClr>
                  </a:outerShdw>
                </a:effectLst>
              </a:rPr>
              <a:t> </a:t>
            </a:r>
            <a:r>
              <a:rPr lang="en-IN" sz="2000" b="1" cap="none" spc="0" dirty="0" err="1">
                <a:ln w="0"/>
                <a:solidFill>
                  <a:schemeClr val="tx1"/>
                </a:solidFill>
                <a:effectLst>
                  <a:outerShdw blurRad="38100" dist="19050" dir="2700000" algn="tl" rotWithShape="0">
                    <a:schemeClr val="dk1">
                      <a:alpha val="40000"/>
                    </a:schemeClr>
                  </a:outerShdw>
                </a:effectLst>
              </a:rPr>
              <a:t>Kooduvalli</a:t>
            </a:r>
            <a:r>
              <a:rPr lang="en-IN" sz="2000" b="1" cap="none" spc="0" dirty="0">
                <a:ln w="0"/>
                <a:solidFill>
                  <a:schemeClr val="tx1"/>
                </a:solidFill>
                <a:effectLst>
                  <a:outerShdw blurRad="38100" dist="19050" dir="2700000" algn="tl" rotWithShape="0">
                    <a:schemeClr val="dk1">
                      <a:alpha val="40000"/>
                    </a:schemeClr>
                  </a:outerShdw>
                </a:effectLst>
              </a:rPr>
              <a:t> </a:t>
            </a:r>
            <a:r>
              <a:rPr lang="en-IN" sz="2000" b="1" cap="none" spc="0" dirty="0" err="1">
                <a:ln w="0"/>
                <a:solidFill>
                  <a:schemeClr val="tx1"/>
                </a:solidFill>
                <a:effectLst>
                  <a:outerShdw blurRad="38100" dist="19050" dir="2700000" algn="tl" rotWithShape="0">
                    <a:schemeClr val="dk1">
                      <a:alpha val="40000"/>
                    </a:schemeClr>
                  </a:outerShdw>
                </a:effectLst>
              </a:rPr>
              <a:t>Shivshankarrao</a:t>
            </a:r>
            <a:r>
              <a:rPr lang="en-IN" sz="2000" b="1" cap="none" spc="0" dirty="0">
                <a:ln w="0"/>
                <a:solidFill>
                  <a:schemeClr val="tx1"/>
                </a:solidFill>
                <a:effectLst>
                  <a:outerShdw blurRad="38100" dist="19050" dir="2700000" algn="tl" rotWithShape="0">
                    <a:schemeClr val="dk1">
                      <a:alpha val="40000"/>
                    </a:schemeClr>
                  </a:outerShdw>
                </a:effectLst>
              </a:rPr>
              <a:t>	Rohit </a:t>
            </a:r>
            <a:r>
              <a:rPr lang="en-IN" sz="2000" b="1" cap="none" spc="0" dirty="0" err="1">
                <a:ln w="0"/>
                <a:solidFill>
                  <a:schemeClr val="tx1"/>
                </a:solidFill>
                <a:effectLst>
                  <a:outerShdw blurRad="38100" dist="19050" dir="2700000" algn="tl" rotWithShape="0">
                    <a:schemeClr val="dk1">
                      <a:alpha val="40000"/>
                    </a:schemeClr>
                  </a:outerShdw>
                </a:effectLst>
              </a:rPr>
              <a:t>Krishnarao</a:t>
            </a:r>
            <a:r>
              <a:rPr lang="en-IN" sz="2000" b="1" cap="none" spc="0" dirty="0">
                <a:ln w="0"/>
                <a:solidFill>
                  <a:schemeClr val="tx1"/>
                </a:solidFill>
                <a:effectLst>
                  <a:outerShdw blurRad="38100" dist="19050" dir="2700000" algn="tl" rotWithShape="0">
                    <a:schemeClr val="dk1">
                      <a:alpha val="40000"/>
                    </a:schemeClr>
                  </a:outerShdw>
                </a:effectLst>
              </a:rPr>
              <a:t> </a:t>
            </a:r>
            <a:r>
              <a:rPr lang="en-IN" sz="2000" b="1" cap="none" spc="0" dirty="0" err="1">
                <a:ln w="0"/>
                <a:solidFill>
                  <a:schemeClr val="tx1"/>
                </a:solidFill>
                <a:effectLst>
                  <a:outerShdw blurRad="38100" dist="19050" dir="2700000" algn="tl" rotWithShape="0">
                    <a:schemeClr val="dk1">
                      <a:alpha val="40000"/>
                    </a:schemeClr>
                  </a:outerShdw>
                </a:effectLst>
              </a:rPr>
              <a:t>Umredkar</a:t>
            </a:r>
            <a:r>
              <a:rPr lang="en-IN" sz="2000" b="1" cap="none" spc="0" dirty="0">
                <a:ln w="0"/>
                <a:solidFill>
                  <a:schemeClr val="tx1"/>
                </a:solidFill>
                <a:effectLst>
                  <a:outerShdw blurRad="38100" dist="19050" dir="2700000" algn="tl" rotWithShape="0">
                    <a:schemeClr val="dk1">
                      <a:alpha val="40000"/>
                    </a:schemeClr>
                  </a:outerShdw>
                </a:effectLst>
              </a:rPr>
              <a:t> 	     Shruti </a:t>
            </a:r>
            <a:r>
              <a:rPr lang="en-IN" sz="2000" b="1" cap="none" spc="0" dirty="0" err="1">
                <a:ln w="0"/>
                <a:solidFill>
                  <a:schemeClr val="tx1"/>
                </a:solidFill>
                <a:effectLst>
                  <a:outerShdw blurRad="38100" dist="19050" dir="2700000" algn="tl" rotWithShape="0">
                    <a:schemeClr val="dk1">
                      <a:alpha val="40000"/>
                    </a:schemeClr>
                  </a:outerShdw>
                </a:effectLst>
              </a:rPr>
              <a:t>Sudhakaran</a:t>
            </a:r>
            <a:r>
              <a:rPr lang="en-IN" sz="2000" b="1" cap="none" spc="0" dirty="0">
                <a:ln w="0"/>
                <a:solidFill>
                  <a:schemeClr val="tx1"/>
                </a:solidFill>
                <a:effectLst>
                  <a:outerShdw blurRad="38100" dist="19050" dir="2700000" algn="tl" rotWithShape="0">
                    <a:schemeClr val="dk1">
                      <a:alpha val="40000"/>
                    </a:schemeClr>
                  </a:outerShdw>
                </a:effectLst>
              </a:rPr>
              <a:t> Nair 		</a:t>
            </a:r>
          </a:p>
        </p:txBody>
      </p:sp>
    </p:spTree>
    <p:extLst>
      <p:ext uri="{BB962C8B-B14F-4D97-AF65-F5344CB8AC3E}">
        <p14:creationId xmlns:p14="http://schemas.microsoft.com/office/powerpoint/2010/main" val="439241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Clean medical background vector | Free vector - 2292405">
            <a:extLst>
              <a:ext uri="{FF2B5EF4-FFF2-40B4-BE49-F238E27FC236}">
                <a16:creationId xmlns:a16="http://schemas.microsoft.com/office/drawing/2014/main" id="{AB5CD3F6-4DCF-4F5A-8C9C-1C1A0487330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B1254FE-4A50-4752-B260-8AF08F0AF84B}"/>
              </a:ext>
            </a:extLst>
          </p:cNvPr>
          <p:cNvSpPr>
            <a:spLocks noGrp="1"/>
          </p:cNvSpPr>
          <p:nvPr>
            <p:ph type="title"/>
          </p:nvPr>
        </p:nvSpPr>
        <p:spPr>
          <a:xfrm>
            <a:off x="4073236" y="2470414"/>
            <a:ext cx="7160691" cy="1325563"/>
          </a:xfrm>
        </p:spPr>
        <p:txBody>
          <a:bodyPr/>
          <a:lstStyle/>
          <a:p>
            <a:pPr algn="ctr"/>
            <a:r>
              <a:rPr lang="en-IN" sz="5400" b="1" dirty="0">
                <a:ln w="9525">
                  <a:solidFill>
                    <a:srgbClr val="2F2E00"/>
                  </a:solidFill>
                  <a:prstDash val="solid"/>
                </a:ln>
                <a:solidFill>
                  <a:srgbClr val="2F2E00"/>
                </a:solidFill>
                <a:effectLst>
                  <a:outerShdw blurRad="12700" dist="38100" dir="2700000" algn="tl" rotWithShape="0">
                    <a:schemeClr val="accent5">
                      <a:lumMod val="60000"/>
                      <a:lumOff val="40000"/>
                    </a:schemeClr>
                  </a:outerShdw>
                </a:effectLst>
                <a:latin typeface="+mn-lt"/>
                <a:ea typeface="+mn-ea"/>
                <a:cs typeface="+mn-cs"/>
              </a:rPr>
              <a:t>Kaplan Meier Test</a:t>
            </a:r>
          </a:p>
        </p:txBody>
      </p:sp>
    </p:spTree>
    <p:extLst>
      <p:ext uri="{BB962C8B-B14F-4D97-AF65-F5344CB8AC3E}">
        <p14:creationId xmlns:p14="http://schemas.microsoft.com/office/powerpoint/2010/main" val="3225698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6" descr="Clean medical background vector | Free vector - 2292405">
            <a:extLst>
              <a:ext uri="{FF2B5EF4-FFF2-40B4-BE49-F238E27FC236}">
                <a16:creationId xmlns:a16="http://schemas.microsoft.com/office/drawing/2014/main" id="{DE31B69E-660C-4EDA-A898-7E8379CCF63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3" name="Content Placeholder 12">
            <a:extLst>
              <a:ext uri="{FF2B5EF4-FFF2-40B4-BE49-F238E27FC236}">
                <a16:creationId xmlns:a16="http://schemas.microsoft.com/office/drawing/2014/main" id="{2892F2A7-779F-49BA-9EB0-F94805AED43C}"/>
              </a:ext>
            </a:extLst>
          </p:cNvPr>
          <p:cNvPicPr>
            <a:picLocks noGrp="1" noChangeAspect="1"/>
          </p:cNvPicPr>
          <p:nvPr>
            <p:ph idx="1"/>
          </p:nvPr>
        </p:nvPicPr>
        <p:blipFill>
          <a:blip r:embed="rId4"/>
          <a:stretch>
            <a:fillRect/>
          </a:stretch>
        </p:blipFill>
        <p:spPr>
          <a:xfrm>
            <a:off x="278296" y="101210"/>
            <a:ext cx="5728232" cy="4139486"/>
          </a:xfrm>
          <a:prstGeom prst="rect">
            <a:avLst/>
          </a:prstGeom>
          <a:ln>
            <a:noFill/>
          </a:ln>
          <a:effectLst>
            <a:softEdge rad="112500"/>
          </a:effectLst>
        </p:spPr>
      </p:pic>
      <p:pic>
        <p:nvPicPr>
          <p:cNvPr id="17" name="Picture 16">
            <a:extLst>
              <a:ext uri="{FF2B5EF4-FFF2-40B4-BE49-F238E27FC236}">
                <a16:creationId xmlns:a16="http://schemas.microsoft.com/office/drawing/2014/main" id="{FD75B6D7-805C-4489-B1D0-6D5B055DC658}"/>
              </a:ext>
            </a:extLst>
          </p:cNvPr>
          <p:cNvPicPr>
            <a:picLocks noChangeAspect="1"/>
          </p:cNvPicPr>
          <p:nvPr/>
        </p:nvPicPr>
        <p:blipFill>
          <a:blip r:embed="rId5"/>
          <a:stretch>
            <a:fillRect/>
          </a:stretch>
        </p:blipFill>
        <p:spPr>
          <a:xfrm>
            <a:off x="6254834" y="87958"/>
            <a:ext cx="5658869" cy="4145958"/>
          </a:xfrm>
          <a:prstGeom prst="rect">
            <a:avLst/>
          </a:prstGeom>
          <a:ln>
            <a:noFill/>
          </a:ln>
          <a:effectLst>
            <a:softEdge rad="112500"/>
          </a:effectLst>
        </p:spPr>
      </p:pic>
      <p:sp>
        <p:nvSpPr>
          <p:cNvPr id="18" name="TextBox 17">
            <a:extLst>
              <a:ext uri="{FF2B5EF4-FFF2-40B4-BE49-F238E27FC236}">
                <a16:creationId xmlns:a16="http://schemas.microsoft.com/office/drawing/2014/main" id="{9292A113-E8DD-423E-8FA2-401D1C42A14A}"/>
              </a:ext>
            </a:extLst>
          </p:cNvPr>
          <p:cNvSpPr txBox="1"/>
          <p:nvPr/>
        </p:nvSpPr>
        <p:spPr>
          <a:xfrm>
            <a:off x="675861" y="4386470"/>
            <a:ext cx="5181600" cy="1477328"/>
          </a:xfrm>
          <a:prstGeom prst="rect">
            <a:avLst/>
          </a:prstGeom>
          <a:noFill/>
        </p:spPr>
        <p:txBody>
          <a:bodyPr wrap="square" rtlCol="0">
            <a:spAutoFit/>
          </a:bodyPr>
          <a:lstStyle/>
          <a:p>
            <a:pPr algn="just"/>
            <a:r>
              <a:rPr lang="en-IN" b="1" i="1" dirty="0"/>
              <a:t>Top left:</a:t>
            </a:r>
            <a:r>
              <a:rPr lang="en-IN" dirty="0"/>
              <a:t> It is the Kaplan-Meier curve. </a:t>
            </a:r>
          </a:p>
          <a:p>
            <a:pPr marL="285750" indent="-285750" algn="just">
              <a:buFont typeface="Arial" panose="020B0604020202020204" pitchFamily="34" charset="0"/>
              <a:buChar char="•"/>
            </a:pPr>
            <a:r>
              <a:rPr lang="en-IN" dirty="0"/>
              <a:t>It shows the survival analysis after using the Medication [Liver Tx]</a:t>
            </a:r>
          </a:p>
          <a:p>
            <a:pPr marL="285750" indent="-285750" algn="just">
              <a:buFont typeface="Arial" panose="020B0604020202020204" pitchFamily="34" charset="0"/>
              <a:buChar char="•"/>
            </a:pPr>
            <a:r>
              <a:rPr lang="en-IN" dirty="0"/>
              <a:t>The curve shows the probability of death over time. </a:t>
            </a:r>
          </a:p>
        </p:txBody>
      </p:sp>
      <p:sp>
        <p:nvSpPr>
          <p:cNvPr id="19" name="TextBox 18">
            <a:extLst>
              <a:ext uri="{FF2B5EF4-FFF2-40B4-BE49-F238E27FC236}">
                <a16:creationId xmlns:a16="http://schemas.microsoft.com/office/drawing/2014/main" id="{03E0890C-1097-41AC-B8A1-D699A57FACF9}"/>
              </a:ext>
            </a:extLst>
          </p:cNvPr>
          <p:cNvSpPr txBox="1"/>
          <p:nvPr/>
        </p:nvSpPr>
        <p:spPr>
          <a:xfrm>
            <a:off x="6751885" y="4184719"/>
            <a:ext cx="4664765" cy="2585323"/>
          </a:xfrm>
          <a:prstGeom prst="rect">
            <a:avLst/>
          </a:prstGeom>
          <a:noFill/>
        </p:spPr>
        <p:txBody>
          <a:bodyPr wrap="square" rtlCol="0">
            <a:spAutoFit/>
          </a:bodyPr>
          <a:lstStyle/>
          <a:p>
            <a:pPr algn="just"/>
            <a:r>
              <a:rPr lang="en-IN" b="1" i="1" dirty="0"/>
              <a:t>Top right: </a:t>
            </a:r>
            <a:r>
              <a:rPr lang="en-IN" dirty="0"/>
              <a:t>It shows the survival curve of Drug vs Placebo.</a:t>
            </a:r>
          </a:p>
          <a:p>
            <a:pPr marL="285750" indent="-285750" algn="just">
              <a:buFont typeface="Arial" panose="020B0604020202020204" pitchFamily="34" charset="0"/>
              <a:buChar char="•"/>
            </a:pPr>
            <a:r>
              <a:rPr lang="en-IN" dirty="0"/>
              <a:t>With the severity of adverse effects and continued progression of disease, D-penicillamine is not a clinically useful therapy in PBC.</a:t>
            </a:r>
          </a:p>
          <a:p>
            <a:pPr marL="285750" indent="-285750" algn="just">
              <a:buFont typeface="Arial" panose="020B0604020202020204" pitchFamily="34" charset="0"/>
              <a:buChar char="•"/>
            </a:pPr>
            <a:r>
              <a:rPr lang="en-IN" dirty="0"/>
              <a:t>Reference link: https://aasldpubs.onlinelibrary.wiley.com/doi/pdf/10.1002/hep.1840050613 </a:t>
            </a:r>
          </a:p>
        </p:txBody>
      </p:sp>
    </p:spTree>
    <p:extLst>
      <p:ext uri="{BB962C8B-B14F-4D97-AF65-F5344CB8AC3E}">
        <p14:creationId xmlns:p14="http://schemas.microsoft.com/office/powerpoint/2010/main" val="283326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6" descr="Clean medical background vector | Free vector - 2292405">
            <a:extLst>
              <a:ext uri="{FF2B5EF4-FFF2-40B4-BE49-F238E27FC236}">
                <a16:creationId xmlns:a16="http://schemas.microsoft.com/office/drawing/2014/main" id="{42FD4CAF-2726-431E-8E64-DACAE759BD5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2E6C990-6F6E-472F-B609-009EAD168321}"/>
              </a:ext>
            </a:extLst>
          </p:cNvPr>
          <p:cNvPicPr>
            <a:picLocks noChangeAspect="1"/>
          </p:cNvPicPr>
          <p:nvPr/>
        </p:nvPicPr>
        <p:blipFill>
          <a:blip r:embed="rId4"/>
          <a:stretch>
            <a:fillRect/>
          </a:stretch>
        </p:blipFill>
        <p:spPr>
          <a:xfrm>
            <a:off x="317017" y="195677"/>
            <a:ext cx="5625652" cy="4084776"/>
          </a:xfrm>
          <a:prstGeom prst="rect">
            <a:avLst/>
          </a:prstGeom>
          <a:ln>
            <a:noFill/>
          </a:ln>
          <a:effectLst>
            <a:softEdge rad="112500"/>
          </a:effectLst>
        </p:spPr>
      </p:pic>
      <p:pic>
        <p:nvPicPr>
          <p:cNvPr id="7" name="Picture 6">
            <a:extLst>
              <a:ext uri="{FF2B5EF4-FFF2-40B4-BE49-F238E27FC236}">
                <a16:creationId xmlns:a16="http://schemas.microsoft.com/office/drawing/2014/main" id="{DECF3FA4-6611-4510-9E9D-E140EA50E71C}"/>
              </a:ext>
            </a:extLst>
          </p:cNvPr>
          <p:cNvPicPr>
            <a:picLocks noChangeAspect="1"/>
          </p:cNvPicPr>
          <p:nvPr/>
        </p:nvPicPr>
        <p:blipFill>
          <a:blip r:embed="rId5"/>
          <a:stretch>
            <a:fillRect/>
          </a:stretch>
        </p:blipFill>
        <p:spPr>
          <a:xfrm>
            <a:off x="6100099" y="195678"/>
            <a:ext cx="6018910" cy="4084776"/>
          </a:xfrm>
          <a:prstGeom prst="rect">
            <a:avLst/>
          </a:prstGeom>
          <a:ln>
            <a:noFill/>
          </a:ln>
          <a:effectLst>
            <a:softEdge rad="112500"/>
          </a:effectLst>
        </p:spPr>
      </p:pic>
      <p:sp>
        <p:nvSpPr>
          <p:cNvPr id="9" name="TextBox 8">
            <a:extLst>
              <a:ext uri="{FF2B5EF4-FFF2-40B4-BE49-F238E27FC236}">
                <a16:creationId xmlns:a16="http://schemas.microsoft.com/office/drawing/2014/main" id="{5E1602E1-BA4D-4C8A-AD9A-827B403A8028}"/>
              </a:ext>
            </a:extLst>
          </p:cNvPr>
          <p:cNvSpPr txBox="1"/>
          <p:nvPr/>
        </p:nvSpPr>
        <p:spPr>
          <a:xfrm>
            <a:off x="914399" y="4345190"/>
            <a:ext cx="10643303" cy="2308324"/>
          </a:xfrm>
          <a:prstGeom prst="rect">
            <a:avLst/>
          </a:prstGeom>
          <a:noFill/>
        </p:spPr>
        <p:txBody>
          <a:bodyPr wrap="square" rtlCol="0">
            <a:spAutoFit/>
          </a:bodyPr>
          <a:lstStyle/>
          <a:p>
            <a:pPr algn="just"/>
            <a:r>
              <a:rPr lang="en-IN" b="1" i="1" dirty="0"/>
              <a:t>Top left</a:t>
            </a:r>
            <a:r>
              <a:rPr lang="en-IN" dirty="0"/>
              <a:t>: We observe the difference in the curves between males and females due to the data being highly skewed.</a:t>
            </a:r>
          </a:p>
          <a:p>
            <a:pPr algn="just"/>
            <a:r>
              <a:rPr lang="en-IN" b="1" i="1" dirty="0"/>
              <a:t>Top right: </a:t>
            </a:r>
            <a:r>
              <a:rPr lang="en-IN" dirty="0"/>
              <a:t>The above Survival curve shows the probability of death with reference to the presence of ascites.</a:t>
            </a:r>
          </a:p>
          <a:p>
            <a:pPr marL="285750" indent="-285750" algn="just">
              <a:buFont typeface="Arial" panose="020B0604020202020204" pitchFamily="34" charset="0"/>
              <a:buChar char="•"/>
            </a:pPr>
            <a:r>
              <a:rPr lang="en-IN" dirty="0"/>
              <a:t>Ascites is the main complication of cirrhosis,3 and the mean time period to its development is approximately 10 years.</a:t>
            </a:r>
          </a:p>
          <a:p>
            <a:pPr marL="285750" indent="-285750" algn="just">
              <a:buFont typeface="Arial" panose="020B0604020202020204" pitchFamily="34" charset="0"/>
              <a:buChar char="•"/>
            </a:pPr>
            <a:r>
              <a:rPr lang="en-IN" dirty="0"/>
              <a:t>Ascites is a landmark in the progression into the decompensated phase of cirrhosis and is associated with a poor prognosis and quality of life.</a:t>
            </a:r>
          </a:p>
          <a:p>
            <a:pPr marL="285750" indent="-285750" algn="just">
              <a:buFont typeface="Arial" panose="020B0604020202020204" pitchFamily="34" charset="0"/>
              <a:buChar char="•"/>
            </a:pPr>
            <a:r>
              <a:rPr lang="en-IN" dirty="0"/>
              <a:t>Mortality is estimated to be 50% in 2 years.</a:t>
            </a:r>
          </a:p>
        </p:txBody>
      </p:sp>
    </p:spTree>
    <p:extLst>
      <p:ext uri="{BB962C8B-B14F-4D97-AF65-F5344CB8AC3E}">
        <p14:creationId xmlns:p14="http://schemas.microsoft.com/office/powerpoint/2010/main" val="211161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6" descr="Clean medical background vector | Free vector - 2292405">
            <a:extLst>
              <a:ext uri="{FF2B5EF4-FFF2-40B4-BE49-F238E27FC236}">
                <a16:creationId xmlns:a16="http://schemas.microsoft.com/office/drawing/2014/main" id="{CA0AC7D0-2E01-4820-8921-2585001D466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3805C02-EEB1-483B-9DCB-20C4C20B47CE}"/>
              </a:ext>
            </a:extLst>
          </p:cNvPr>
          <p:cNvPicPr>
            <a:picLocks noChangeAspect="1"/>
          </p:cNvPicPr>
          <p:nvPr/>
        </p:nvPicPr>
        <p:blipFill>
          <a:blip r:embed="rId4"/>
          <a:stretch>
            <a:fillRect/>
          </a:stretch>
        </p:blipFill>
        <p:spPr>
          <a:xfrm>
            <a:off x="350975" y="71647"/>
            <a:ext cx="5725369" cy="4129294"/>
          </a:xfrm>
          <a:prstGeom prst="rect">
            <a:avLst/>
          </a:prstGeom>
          <a:ln>
            <a:noFill/>
          </a:ln>
          <a:effectLst>
            <a:softEdge rad="112500"/>
          </a:effectLst>
        </p:spPr>
      </p:pic>
      <p:pic>
        <p:nvPicPr>
          <p:cNvPr id="7" name="Picture 6">
            <a:extLst>
              <a:ext uri="{FF2B5EF4-FFF2-40B4-BE49-F238E27FC236}">
                <a16:creationId xmlns:a16="http://schemas.microsoft.com/office/drawing/2014/main" id="{CF4D8E6A-0332-489F-93D2-BCFD4A9A24A3}"/>
              </a:ext>
            </a:extLst>
          </p:cNvPr>
          <p:cNvPicPr>
            <a:picLocks noChangeAspect="1"/>
          </p:cNvPicPr>
          <p:nvPr/>
        </p:nvPicPr>
        <p:blipFill>
          <a:blip r:embed="rId5"/>
          <a:stretch>
            <a:fillRect/>
          </a:stretch>
        </p:blipFill>
        <p:spPr>
          <a:xfrm>
            <a:off x="6115658" y="62265"/>
            <a:ext cx="5975488" cy="4165180"/>
          </a:xfrm>
          <a:prstGeom prst="rect">
            <a:avLst/>
          </a:prstGeom>
          <a:ln>
            <a:noFill/>
          </a:ln>
          <a:effectLst>
            <a:softEdge rad="112500"/>
          </a:effectLst>
        </p:spPr>
      </p:pic>
      <p:sp>
        <p:nvSpPr>
          <p:cNvPr id="8" name="TextBox 7">
            <a:extLst>
              <a:ext uri="{FF2B5EF4-FFF2-40B4-BE49-F238E27FC236}">
                <a16:creationId xmlns:a16="http://schemas.microsoft.com/office/drawing/2014/main" id="{D4DD3F09-4CED-44D7-8017-68A1D745DFA5}"/>
              </a:ext>
            </a:extLst>
          </p:cNvPr>
          <p:cNvSpPr txBox="1"/>
          <p:nvPr/>
        </p:nvSpPr>
        <p:spPr>
          <a:xfrm>
            <a:off x="973481" y="4176849"/>
            <a:ext cx="10984808" cy="2585323"/>
          </a:xfrm>
          <a:prstGeom prst="rect">
            <a:avLst/>
          </a:prstGeom>
          <a:noFill/>
        </p:spPr>
        <p:txBody>
          <a:bodyPr wrap="square" rtlCol="0">
            <a:spAutoFit/>
          </a:bodyPr>
          <a:lstStyle/>
          <a:p>
            <a:pPr algn="just"/>
            <a:r>
              <a:rPr lang="en-IN" b="1" i="1" dirty="0"/>
              <a:t>Top left</a:t>
            </a:r>
            <a:r>
              <a:rPr lang="en-IN" b="1" dirty="0"/>
              <a:t>: </a:t>
            </a:r>
            <a:r>
              <a:rPr lang="en-IN" dirty="0"/>
              <a:t>Survival curve with Hepatomegaly.</a:t>
            </a:r>
          </a:p>
          <a:p>
            <a:pPr marL="285750" indent="-285750" algn="just">
              <a:buFont typeface="Arial" panose="020B0604020202020204" pitchFamily="34" charset="0"/>
              <a:buChar char="•"/>
            </a:pPr>
            <a:r>
              <a:rPr lang="en-IN" dirty="0"/>
              <a:t>Most patients with alcohol-induced cirrhosis have hepatomegaly and/or splenomegaly.</a:t>
            </a:r>
          </a:p>
          <a:p>
            <a:pPr marL="285750" indent="-285750" algn="just">
              <a:buFont typeface="Arial" panose="020B0604020202020204" pitchFamily="34" charset="0"/>
              <a:buChar char="•"/>
            </a:pPr>
            <a:r>
              <a:rPr lang="en-IN" dirty="0"/>
              <a:t>Clinical presentation is similar to other forms of end-stage liver disease but may be accompanied by concurrent alcoholic hepatitis.</a:t>
            </a:r>
          </a:p>
          <a:p>
            <a:pPr algn="just"/>
            <a:r>
              <a:rPr lang="en-IN" b="1" i="1" dirty="0"/>
              <a:t>Top right</a:t>
            </a:r>
            <a:r>
              <a:rPr lang="en-IN" dirty="0"/>
              <a:t>: Survival curve with Spiders presence.</a:t>
            </a:r>
          </a:p>
          <a:p>
            <a:pPr marL="285750" indent="-285750" algn="just">
              <a:buFont typeface="Arial" panose="020B0604020202020204" pitchFamily="34" charset="0"/>
              <a:buChar char="•"/>
            </a:pPr>
            <a:r>
              <a:rPr lang="en-IN" dirty="0"/>
              <a:t>Spider angioma is a common presentation of liver cirrhosis.</a:t>
            </a:r>
          </a:p>
          <a:p>
            <a:pPr marL="285750" indent="-285750" algn="just">
              <a:buFont typeface="Arial" panose="020B0604020202020204" pitchFamily="34" charset="0"/>
              <a:buChar char="•"/>
            </a:pPr>
            <a:r>
              <a:rPr lang="en-IN" dirty="0"/>
              <a:t>It appears frequently in alcoholic cirrhotic or when liver function deteriorates and may be associated with oesophageal variceal bleeding.</a:t>
            </a:r>
          </a:p>
          <a:p>
            <a:pPr marL="285750" indent="-285750" algn="just">
              <a:buFont typeface="Arial" panose="020B0604020202020204" pitchFamily="34" charset="0"/>
              <a:buChar char="•"/>
            </a:pPr>
            <a:r>
              <a:rPr lang="en-IN" dirty="0"/>
              <a:t>However, the exact pathogenesis has been unclear.</a:t>
            </a:r>
          </a:p>
        </p:txBody>
      </p:sp>
    </p:spTree>
    <p:extLst>
      <p:ext uri="{BB962C8B-B14F-4D97-AF65-F5344CB8AC3E}">
        <p14:creationId xmlns:p14="http://schemas.microsoft.com/office/powerpoint/2010/main" val="4046274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Clean medical background vector | Free vector - 2292405">
            <a:extLst>
              <a:ext uri="{FF2B5EF4-FFF2-40B4-BE49-F238E27FC236}">
                <a16:creationId xmlns:a16="http://schemas.microsoft.com/office/drawing/2014/main" id="{BB53B668-1852-4901-B00B-94E858F9D41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D85772E-326D-44F8-8AA0-72C50C6A914B}"/>
              </a:ext>
            </a:extLst>
          </p:cNvPr>
          <p:cNvSpPr txBox="1"/>
          <p:nvPr/>
        </p:nvSpPr>
        <p:spPr>
          <a:xfrm>
            <a:off x="1696280" y="2994990"/>
            <a:ext cx="8799443" cy="840230"/>
          </a:xfrm>
          <a:prstGeom prst="rect">
            <a:avLst/>
          </a:prstGeom>
          <a:noFill/>
        </p:spPr>
        <p:txBody>
          <a:bodyPr wrap="square" rtlCol="0">
            <a:spAutoFit/>
          </a:bodyPr>
          <a:lstStyle/>
          <a:p>
            <a:pPr algn="ctr">
              <a:lnSpc>
                <a:spcPct val="90000"/>
              </a:lnSpc>
              <a:spcBef>
                <a:spcPct val="0"/>
              </a:spcBef>
            </a:pPr>
            <a:r>
              <a:rPr lang="en-IN" sz="5400" b="1" dirty="0">
                <a:ln w="9525">
                  <a:solidFill>
                    <a:srgbClr val="2F2E00"/>
                  </a:solidFill>
                  <a:prstDash val="solid"/>
                </a:ln>
                <a:solidFill>
                  <a:srgbClr val="2F2E00"/>
                </a:solidFill>
                <a:effectLst>
                  <a:outerShdw blurRad="12700" dist="38100" dir="2700000" algn="tl" rotWithShape="0">
                    <a:schemeClr val="accent5">
                      <a:lumMod val="60000"/>
                      <a:lumOff val="40000"/>
                    </a:schemeClr>
                  </a:outerShdw>
                </a:effectLst>
              </a:rPr>
              <a:t>Logrank Test</a:t>
            </a:r>
          </a:p>
        </p:txBody>
      </p:sp>
    </p:spTree>
    <p:extLst>
      <p:ext uri="{BB962C8B-B14F-4D97-AF65-F5344CB8AC3E}">
        <p14:creationId xmlns:p14="http://schemas.microsoft.com/office/powerpoint/2010/main" val="2226376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6" descr="Clean medical background vector | Free vector - 2292405">
            <a:extLst>
              <a:ext uri="{FF2B5EF4-FFF2-40B4-BE49-F238E27FC236}">
                <a16:creationId xmlns:a16="http://schemas.microsoft.com/office/drawing/2014/main" id="{12FB478E-1AA0-4ACA-B677-896EF9BDD35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3EA8EA4-29FC-48C0-99B4-20E1B025D04F}"/>
              </a:ext>
            </a:extLst>
          </p:cNvPr>
          <p:cNvSpPr txBox="1"/>
          <p:nvPr/>
        </p:nvSpPr>
        <p:spPr>
          <a:xfrm>
            <a:off x="530088" y="503583"/>
            <a:ext cx="4412974" cy="5355312"/>
          </a:xfrm>
          <a:prstGeom prst="rect">
            <a:avLst/>
          </a:prstGeom>
          <a:noFill/>
        </p:spPr>
        <p:txBody>
          <a:bodyPr wrap="square" rtlCol="0">
            <a:spAutoFit/>
          </a:bodyPr>
          <a:lstStyle/>
          <a:p>
            <a:pPr algn="just"/>
            <a:r>
              <a:rPr lang="en-IN" dirty="0"/>
              <a:t>We describe here the logrank test, the most popular method of comparing the survival of groups, which takes the whole follow up period into account. It has the considerable advantage that it does not require us to know anything about the shape of the survival curve or the distribution of survival times.</a:t>
            </a:r>
          </a:p>
          <a:p>
            <a:pPr algn="just"/>
            <a:endParaRPr lang="en-IN" dirty="0"/>
          </a:p>
          <a:p>
            <a:pPr algn="just"/>
            <a:r>
              <a:rPr lang="en-IN" dirty="0"/>
              <a:t>The logrank test is used to test the null hypothesis that there is no difference between the populations in the probability of an event (here a death) at any time point. The analysis is based on the times of events (here deaths). For each such time we calculate the observed number of deaths in each group and the number expected if there were in reality no difference between the groups.</a:t>
            </a:r>
          </a:p>
        </p:txBody>
      </p:sp>
      <p:pic>
        <p:nvPicPr>
          <p:cNvPr id="6" name="Picture 5">
            <a:extLst>
              <a:ext uri="{FF2B5EF4-FFF2-40B4-BE49-F238E27FC236}">
                <a16:creationId xmlns:a16="http://schemas.microsoft.com/office/drawing/2014/main" id="{D0C1994F-D8D9-497C-B218-3C1CE8CE6818}"/>
              </a:ext>
            </a:extLst>
          </p:cNvPr>
          <p:cNvPicPr>
            <a:picLocks noChangeAspect="1"/>
          </p:cNvPicPr>
          <p:nvPr/>
        </p:nvPicPr>
        <p:blipFill>
          <a:blip r:embed="rId4"/>
          <a:stretch>
            <a:fillRect/>
          </a:stretch>
        </p:blipFill>
        <p:spPr>
          <a:xfrm>
            <a:off x="5237196" y="1088358"/>
            <a:ext cx="2973664" cy="2491449"/>
          </a:xfrm>
          <a:prstGeom prst="rect">
            <a:avLst/>
          </a:prstGeom>
          <a:ln>
            <a:noFill/>
          </a:ln>
          <a:effectLst>
            <a:softEdge rad="112500"/>
          </a:effectLst>
        </p:spPr>
      </p:pic>
      <p:sp>
        <p:nvSpPr>
          <p:cNvPr id="7" name="TextBox 6">
            <a:extLst>
              <a:ext uri="{FF2B5EF4-FFF2-40B4-BE49-F238E27FC236}">
                <a16:creationId xmlns:a16="http://schemas.microsoft.com/office/drawing/2014/main" id="{7975AB69-F5B2-49CB-8F96-01FF32303FEF}"/>
              </a:ext>
            </a:extLst>
          </p:cNvPr>
          <p:cNvSpPr txBox="1"/>
          <p:nvPr/>
        </p:nvSpPr>
        <p:spPr>
          <a:xfrm>
            <a:off x="9021830" y="590201"/>
            <a:ext cx="2581276" cy="338554"/>
          </a:xfrm>
          <a:prstGeom prst="rect">
            <a:avLst/>
          </a:prstGeom>
          <a:noFill/>
        </p:spPr>
        <p:txBody>
          <a:bodyPr wrap="square" rtlCol="0">
            <a:spAutoFit/>
          </a:bodyPr>
          <a:lstStyle/>
          <a:p>
            <a:pPr algn="ctr"/>
            <a:r>
              <a:rPr lang="en-IN" sz="1600" b="1" dirty="0"/>
              <a:t>Sex: 0 = Male; 1 = Female</a:t>
            </a:r>
          </a:p>
        </p:txBody>
      </p:sp>
      <p:pic>
        <p:nvPicPr>
          <p:cNvPr id="9" name="Picture 8">
            <a:extLst>
              <a:ext uri="{FF2B5EF4-FFF2-40B4-BE49-F238E27FC236}">
                <a16:creationId xmlns:a16="http://schemas.microsoft.com/office/drawing/2014/main" id="{1DB2A2BD-12AE-480E-A047-84B962A38FA0}"/>
              </a:ext>
            </a:extLst>
          </p:cNvPr>
          <p:cNvPicPr>
            <a:picLocks noChangeAspect="1"/>
          </p:cNvPicPr>
          <p:nvPr/>
        </p:nvPicPr>
        <p:blipFill>
          <a:blip r:embed="rId5"/>
          <a:stretch>
            <a:fillRect/>
          </a:stretch>
        </p:blipFill>
        <p:spPr>
          <a:xfrm>
            <a:off x="8823050" y="1062332"/>
            <a:ext cx="3262933" cy="2491449"/>
          </a:xfrm>
          <a:prstGeom prst="rect">
            <a:avLst/>
          </a:prstGeom>
          <a:ln>
            <a:noFill/>
          </a:ln>
          <a:effectLst>
            <a:softEdge rad="112500"/>
          </a:effectLst>
        </p:spPr>
      </p:pic>
      <p:sp>
        <p:nvSpPr>
          <p:cNvPr id="11" name="TextBox 10">
            <a:extLst>
              <a:ext uri="{FF2B5EF4-FFF2-40B4-BE49-F238E27FC236}">
                <a16:creationId xmlns:a16="http://schemas.microsoft.com/office/drawing/2014/main" id="{467D1CF7-DC9D-429B-AAB7-B79896B68985}"/>
              </a:ext>
            </a:extLst>
          </p:cNvPr>
          <p:cNvSpPr txBox="1"/>
          <p:nvPr/>
        </p:nvSpPr>
        <p:spPr>
          <a:xfrm>
            <a:off x="5174980" y="549967"/>
            <a:ext cx="2973664" cy="584775"/>
          </a:xfrm>
          <a:prstGeom prst="rect">
            <a:avLst/>
          </a:prstGeom>
          <a:noFill/>
        </p:spPr>
        <p:txBody>
          <a:bodyPr wrap="square" rtlCol="0">
            <a:spAutoFit/>
          </a:bodyPr>
          <a:lstStyle/>
          <a:p>
            <a:pPr algn="ctr"/>
            <a:r>
              <a:rPr lang="en-IN" sz="1600" b="1" dirty="0"/>
              <a:t>Drug: 1 = D-penicillamine; </a:t>
            </a:r>
          </a:p>
          <a:p>
            <a:pPr algn="ctr"/>
            <a:r>
              <a:rPr lang="en-IN" sz="1600" b="1" dirty="0"/>
              <a:t>0 = Placebo</a:t>
            </a:r>
          </a:p>
        </p:txBody>
      </p:sp>
      <p:pic>
        <p:nvPicPr>
          <p:cNvPr id="13" name="Picture 12">
            <a:extLst>
              <a:ext uri="{FF2B5EF4-FFF2-40B4-BE49-F238E27FC236}">
                <a16:creationId xmlns:a16="http://schemas.microsoft.com/office/drawing/2014/main" id="{650537B3-994B-4612-84EB-736DE41E0C47}"/>
              </a:ext>
            </a:extLst>
          </p:cNvPr>
          <p:cNvPicPr>
            <a:picLocks noChangeAspect="1"/>
          </p:cNvPicPr>
          <p:nvPr/>
        </p:nvPicPr>
        <p:blipFill>
          <a:blip r:embed="rId6"/>
          <a:stretch>
            <a:fillRect/>
          </a:stretch>
        </p:blipFill>
        <p:spPr>
          <a:xfrm>
            <a:off x="5208105" y="3997877"/>
            <a:ext cx="3152879" cy="2071618"/>
          </a:xfrm>
          <a:prstGeom prst="rect">
            <a:avLst/>
          </a:prstGeom>
          <a:ln>
            <a:noFill/>
          </a:ln>
          <a:effectLst>
            <a:softEdge rad="112500"/>
          </a:effectLst>
        </p:spPr>
      </p:pic>
      <p:sp>
        <p:nvSpPr>
          <p:cNvPr id="15" name="TextBox 14">
            <a:extLst>
              <a:ext uri="{FF2B5EF4-FFF2-40B4-BE49-F238E27FC236}">
                <a16:creationId xmlns:a16="http://schemas.microsoft.com/office/drawing/2014/main" id="{4B74B59D-11DC-45BE-95DE-0FFF7A7A7F45}"/>
              </a:ext>
            </a:extLst>
          </p:cNvPr>
          <p:cNvSpPr txBox="1"/>
          <p:nvPr/>
        </p:nvSpPr>
        <p:spPr>
          <a:xfrm>
            <a:off x="5488990" y="3619565"/>
            <a:ext cx="2581276" cy="338554"/>
          </a:xfrm>
          <a:prstGeom prst="rect">
            <a:avLst/>
          </a:prstGeom>
          <a:noFill/>
        </p:spPr>
        <p:txBody>
          <a:bodyPr wrap="square" rtlCol="0">
            <a:spAutoFit/>
          </a:bodyPr>
          <a:lstStyle/>
          <a:p>
            <a:pPr algn="ctr"/>
            <a:r>
              <a:rPr lang="en-IN" sz="1600" b="1" dirty="0"/>
              <a:t>Presence of Edema</a:t>
            </a:r>
          </a:p>
        </p:txBody>
      </p:sp>
      <p:pic>
        <p:nvPicPr>
          <p:cNvPr id="17" name="Picture 16">
            <a:extLst>
              <a:ext uri="{FF2B5EF4-FFF2-40B4-BE49-F238E27FC236}">
                <a16:creationId xmlns:a16="http://schemas.microsoft.com/office/drawing/2014/main" id="{EE8D9899-9A6B-4FBF-A24B-C40838A6F01F}"/>
              </a:ext>
            </a:extLst>
          </p:cNvPr>
          <p:cNvPicPr>
            <a:picLocks noChangeAspect="1"/>
          </p:cNvPicPr>
          <p:nvPr/>
        </p:nvPicPr>
        <p:blipFill>
          <a:blip r:embed="rId7"/>
          <a:stretch>
            <a:fillRect/>
          </a:stretch>
        </p:blipFill>
        <p:spPr>
          <a:xfrm>
            <a:off x="8626026" y="3958119"/>
            <a:ext cx="3505485" cy="2111376"/>
          </a:xfrm>
          <a:prstGeom prst="rect">
            <a:avLst/>
          </a:prstGeom>
          <a:ln>
            <a:noFill/>
          </a:ln>
          <a:effectLst>
            <a:softEdge rad="112500"/>
          </a:effectLst>
        </p:spPr>
      </p:pic>
      <p:sp>
        <p:nvSpPr>
          <p:cNvPr id="19" name="TextBox 18">
            <a:extLst>
              <a:ext uri="{FF2B5EF4-FFF2-40B4-BE49-F238E27FC236}">
                <a16:creationId xmlns:a16="http://schemas.microsoft.com/office/drawing/2014/main" id="{BFB44528-A87B-460B-AA82-431DDA81352D}"/>
              </a:ext>
            </a:extLst>
          </p:cNvPr>
          <p:cNvSpPr txBox="1"/>
          <p:nvPr/>
        </p:nvSpPr>
        <p:spPr>
          <a:xfrm>
            <a:off x="8838058" y="3627913"/>
            <a:ext cx="2581276" cy="338554"/>
          </a:xfrm>
          <a:prstGeom prst="rect">
            <a:avLst/>
          </a:prstGeom>
          <a:noFill/>
        </p:spPr>
        <p:txBody>
          <a:bodyPr wrap="square" rtlCol="0">
            <a:spAutoFit/>
          </a:bodyPr>
          <a:lstStyle/>
          <a:p>
            <a:pPr algn="ctr"/>
            <a:r>
              <a:rPr lang="en-IN" sz="1600" b="1" dirty="0"/>
              <a:t>Histologic stage of Disease</a:t>
            </a:r>
          </a:p>
        </p:txBody>
      </p:sp>
    </p:spTree>
    <p:extLst>
      <p:ext uri="{BB962C8B-B14F-4D97-AF65-F5344CB8AC3E}">
        <p14:creationId xmlns:p14="http://schemas.microsoft.com/office/powerpoint/2010/main" val="1081259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6" descr="Clean medical background vector | Free vector - 2292405">
            <a:extLst>
              <a:ext uri="{FF2B5EF4-FFF2-40B4-BE49-F238E27FC236}">
                <a16:creationId xmlns:a16="http://schemas.microsoft.com/office/drawing/2014/main" id="{AD2A19E5-7BF4-4EB6-8205-D854E7DCF81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DFB62FB-1B87-42ED-BAE9-C93FAF93DC65}"/>
              </a:ext>
            </a:extLst>
          </p:cNvPr>
          <p:cNvPicPr>
            <a:picLocks noChangeAspect="1"/>
          </p:cNvPicPr>
          <p:nvPr/>
        </p:nvPicPr>
        <p:blipFill>
          <a:blip r:embed="rId4"/>
          <a:stretch>
            <a:fillRect/>
          </a:stretch>
        </p:blipFill>
        <p:spPr>
          <a:xfrm>
            <a:off x="450574" y="720032"/>
            <a:ext cx="3617843" cy="3201520"/>
          </a:xfrm>
          <a:prstGeom prst="rect">
            <a:avLst/>
          </a:prstGeom>
          <a:ln>
            <a:noFill/>
          </a:ln>
          <a:effectLst>
            <a:softEdge rad="112500"/>
          </a:effectLst>
        </p:spPr>
      </p:pic>
      <p:sp>
        <p:nvSpPr>
          <p:cNvPr id="7" name="TextBox 6">
            <a:extLst>
              <a:ext uri="{FF2B5EF4-FFF2-40B4-BE49-F238E27FC236}">
                <a16:creationId xmlns:a16="http://schemas.microsoft.com/office/drawing/2014/main" id="{819CC81E-1042-49B3-8FFE-15BDE6588557}"/>
              </a:ext>
            </a:extLst>
          </p:cNvPr>
          <p:cNvSpPr txBox="1"/>
          <p:nvPr/>
        </p:nvSpPr>
        <p:spPr>
          <a:xfrm>
            <a:off x="556592" y="357809"/>
            <a:ext cx="3366052" cy="338554"/>
          </a:xfrm>
          <a:prstGeom prst="rect">
            <a:avLst/>
          </a:prstGeom>
          <a:noFill/>
        </p:spPr>
        <p:txBody>
          <a:bodyPr wrap="square" rtlCol="0">
            <a:spAutoFit/>
          </a:bodyPr>
          <a:lstStyle/>
          <a:p>
            <a:pPr algn="ctr"/>
            <a:r>
              <a:rPr lang="en-IN" sz="1600" b="1" dirty="0"/>
              <a:t>Presence of Ascites</a:t>
            </a:r>
          </a:p>
        </p:txBody>
      </p:sp>
      <p:pic>
        <p:nvPicPr>
          <p:cNvPr id="9" name="Picture 8">
            <a:extLst>
              <a:ext uri="{FF2B5EF4-FFF2-40B4-BE49-F238E27FC236}">
                <a16:creationId xmlns:a16="http://schemas.microsoft.com/office/drawing/2014/main" id="{CA4A0A97-DF3B-4F51-87F8-358A6E977331}"/>
              </a:ext>
            </a:extLst>
          </p:cNvPr>
          <p:cNvPicPr>
            <a:picLocks noChangeAspect="1"/>
          </p:cNvPicPr>
          <p:nvPr/>
        </p:nvPicPr>
        <p:blipFill>
          <a:blip r:embed="rId5"/>
          <a:stretch>
            <a:fillRect/>
          </a:stretch>
        </p:blipFill>
        <p:spPr>
          <a:xfrm>
            <a:off x="4286044" y="696364"/>
            <a:ext cx="3796747" cy="3201520"/>
          </a:xfrm>
          <a:prstGeom prst="rect">
            <a:avLst/>
          </a:prstGeom>
          <a:ln>
            <a:noFill/>
          </a:ln>
          <a:effectLst>
            <a:softEdge rad="112500"/>
          </a:effectLst>
        </p:spPr>
      </p:pic>
      <p:sp>
        <p:nvSpPr>
          <p:cNvPr id="11" name="TextBox 10">
            <a:extLst>
              <a:ext uri="{FF2B5EF4-FFF2-40B4-BE49-F238E27FC236}">
                <a16:creationId xmlns:a16="http://schemas.microsoft.com/office/drawing/2014/main" id="{1B553864-504F-437E-94E4-E21D7B0220FE}"/>
              </a:ext>
            </a:extLst>
          </p:cNvPr>
          <p:cNvSpPr txBox="1"/>
          <p:nvPr/>
        </p:nvSpPr>
        <p:spPr>
          <a:xfrm>
            <a:off x="4286043" y="364435"/>
            <a:ext cx="3366052" cy="338554"/>
          </a:xfrm>
          <a:prstGeom prst="rect">
            <a:avLst/>
          </a:prstGeom>
          <a:noFill/>
        </p:spPr>
        <p:txBody>
          <a:bodyPr wrap="square" rtlCol="0">
            <a:spAutoFit/>
          </a:bodyPr>
          <a:lstStyle/>
          <a:p>
            <a:pPr algn="ctr"/>
            <a:r>
              <a:rPr lang="en-IN" sz="1600" b="1" dirty="0"/>
              <a:t>Presence of Hepatomegaly</a:t>
            </a:r>
          </a:p>
        </p:txBody>
      </p:sp>
      <p:pic>
        <p:nvPicPr>
          <p:cNvPr id="13" name="Picture 12">
            <a:extLst>
              <a:ext uri="{FF2B5EF4-FFF2-40B4-BE49-F238E27FC236}">
                <a16:creationId xmlns:a16="http://schemas.microsoft.com/office/drawing/2014/main" id="{5DC88F5B-B308-48F7-A4E4-8CAB6B0A0A4A}"/>
              </a:ext>
            </a:extLst>
          </p:cNvPr>
          <p:cNvPicPr>
            <a:picLocks noChangeAspect="1"/>
          </p:cNvPicPr>
          <p:nvPr/>
        </p:nvPicPr>
        <p:blipFill>
          <a:blip r:embed="rId6"/>
          <a:stretch>
            <a:fillRect/>
          </a:stretch>
        </p:blipFill>
        <p:spPr>
          <a:xfrm>
            <a:off x="8082791" y="696362"/>
            <a:ext cx="4014373" cy="3058219"/>
          </a:xfrm>
          <a:prstGeom prst="rect">
            <a:avLst/>
          </a:prstGeom>
          <a:ln>
            <a:noFill/>
          </a:ln>
          <a:effectLst>
            <a:softEdge rad="112500"/>
          </a:effectLst>
        </p:spPr>
      </p:pic>
      <p:sp>
        <p:nvSpPr>
          <p:cNvPr id="15" name="TextBox 14">
            <a:extLst>
              <a:ext uri="{FF2B5EF4-FFF2-40B4-BE49-F238E27FC236}">
                <a16:creationId xmlns:a16="http://schemas.microsoft.com/office/drawing/2014/main" id="{B07DAAE6-53EC-47BC-8F0E-71FEDC5D7E83}"/>
              </a:ext>
            </a:extLst>
          </p:cNvPr>
          <p:cNvSpPr txBox="1"/>
          <p:nvPr/>
        </p:nvSpPr>
        <p:spPr>
          <a:xfrm>
            <a:off x="8300418" y="409188"/>
            <a:ext cx="3366052" cy="338554"/>
          </a:xfrm>
          <a:prstGeom prst="rect">
            <a:avLst/>
          </a:prstGeom>
          <a:noFill/>
        </p:spPr>
        <p:txBody>
          <a:bodyPr wrap="square" rtlCol="0">
            <a:spAutoFit/>
          </a:bodyPr>
          <a:lstStyle/>
          <a:p>
            <a:pPr algn="ctr"/>
            <a:r>
              <a:rPr lang="en-IN" sz="1600" b="1" dirty="0"/>
              <a:t>Presence of Spiders</a:t>
            </a:r>
          </a:p>
        </p:txBody>
      </p:sp>
      <p:sp>
        <p:nvSpPr>
          <p:cNvPr id="16" name="TextBox 15">
            <a:extLst>
              <a:ext uri="{FF2B5EF4-FFF2-40B4-BE49-F238E27FC236}">
                <a16:creationId xmlns:a16="http://schemas.microsoft.com/office/drawing/2014/main" id="{CB28B8F0-6C49-4EFD-BCC4-BE9771D9331E}"/>
              </a:ext>
            </a:extLst>
          </p:cNvPr>
          <p:cNvSpPr txBox="1"/>
          <p:nvPr/>
        </p:nvSpPr>
        <p:spPr>
          <a:xfrm>
            <a:off x="966373" y="4229813"/>
            <a:ext cx="10005391" cy="2031325"/>
          </a:xfrm>
          <a:prstGeom prst="rect">
            <a:avLst/>
          </a:prstGeom>
          <a:noFill/>
        </p:spPr>
        <p:txBody>
          <a:bodyPr wrap="square" rtlCol="0">
            <a:spAutoFit/>
          </a:bodyPr>
          <a:lstStyle/>
          <a:p>
            <a:pPr marL="285750" indent="-285750" algn="just">
              <a:buFont typeface="Arial" panose="020B0604020202020204" pitchFamily="34" charset="0"/>
              <a:buChar char="•"/>
            </a:pPr>
            <a:r>
              <a:rPr lang="en-IN" dirty="0"/>
              <a:t>Ascites is the main complication of cirrhosis and the mean time period to its development is approximately 10 years.</a:t>
            </a:r>
          </a:p>
          <a:p>
            <a:pPr marL="285750" indent="-285750" algn="just">
              <a:buFont typeface="Arial" panose="020B0604020202020204" pitchFamily="34" charset="0"/>
              <a:buChar char="•"/>
            </a:pPr>
            <a:r>
              <a:rPr lang="en-IN" dirty="0"/>
              <a:t>Most patients with alcohol-induced cirrhosis have hepatomegaly and/or splenomegaly. Clinical presentation is similar to other forms of end-stage liver disease but may be accompanied by concurrent alcoholic hepatitis.</a:t>
            </a:r>
          </a:p>
          <a:p>
            <a:pPr marL="285750" indent="-285750" algn="just">
              <a:buFont typeface="Arial" panose="020B0604020202020204" pitchFamily="34" charset="0"/>
              <a:buChar char="•"/>
            </a:pPr>
            <a:r>
              <a:rPr lang="en-IN" dirty="0"/>
              <a:t>It appears frequently in alcoholic cirrhotics or when liver function deteriorates and may be associated with oesophageal variceal bleeding. However, the exact pathogenesis has been unclear.</a:t>
            </a:r>
          </a:p>
        </p:txBody>
      </p:sp>
    </p:spTree>
    <p:extLst>
      <p:ext uri="{BB962C8B-B14F-4D97-AF65-F5344CB8AC3E}">
        <p14:creationId xmlns:p14="http://schemas.microsoft.com/office/powerpoint/2010/main" val="2705830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Clean medical background vector | Free vector - 2292405">
            <a:extLst>
              <a:ext uri="{FF2B5EF4-FFF2-40B4-BE49-F238E27FC236}">
                <a16:creationId xmlns:a16="http://schemas.microsoft.com/office/drawing/2014/main" id="{6525A854-8731-470E-88AA-2D24E2939E8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D6B2478-9910-47A3-ADC4-6ACC9B1DCFAD}"/>
              </a:ext>
            </a:extLst>
          </p:cNvPr>
          <p:cNvSpPr>
            <a:spLocks noGrp="1"/>
          </p:cNvSpPr>
          <p:nvPr>
            <p:ph type="title"/>
          </p:nvPr>
        </p:nvSpPr>
        <p:spPr>
          <a:xfrm>
            <a:off x="838200" y="2710762"/>
            <a:ext cx="10515600" cy="1325563"/>
          </a:xfrm>
        </p:spPr>
        <p:txBody>
          <a:bodyPr/>
          <a:lstStyle/>
          <a:p>
            <a:pPr algn="ctr"/>
            <a:r>
              <a:rPr lang="en-IN" sz="5400" b="1" dirty="0">
                <a:ln w="9525">
                  <a:solidFill>
                    <a:srgbClr val="2F2E00"/>
                  </a:solidFill>
                  <a:prstDash val="solid"/>
                </a:ln>
                <a:solidFill>
                  <a:srgbClr val="2F2E00"/>
                </a:solidFill>
                <a:effectLst>
                  <a:outerShdw blurRad="12700" dist="38100" dir="2700000" algn="tl" rotWithShape="0">
                    <a:schemeClr val="accent5">
                      <a:lumMod val="60000"/>
                      <a:lumOff val="40000"/>
                    </a:schemeClr>
                  </a:outerShdw>
                </a:effectLst>
                <a:latin typeface="+mn-lt"/>
                <a:ea typeface="+mn-ea"/>
                <a:cs typeface="+mn-cs"/>
              </a:rPr>
              <a:t>Cox</a:t>
            </a:r>
            <a:r>
              <a:rPr lang="en-IN" dirty="0"/>
              <a:t> </a:t>
            </a:r>
            <a:r>
              <a:rPr lang="en-IN" sz="5400" b="1" dirty="0">
                <a:ln w="9525">
                  <a:solidFill>
                    <a:srgbClr val="2F2E00"/>
                  </a:solidFill>
                  <a:prstDash val="solid"/>
                </a:ln>
                <a:solidFill>
                  <a:srgbClr val="2F2E00"/>
                </a:solidFill>
                <a:effectLst>
                  <a:outerShdw blurRad="12700" dist="38100" dir="2700000" algn="tl" rotWithShape="0">
                    <a:schemeClr val="accent5">
                      <a:lumMod val="60000"/>
                      <a:lumOff val="40000"/>
                    </a:schemeClr>
                  </a:outerShdw>
                </a:effectLst>
                <a:latin typeface="+mn-lt"/>
                <a:ea typeface="+mn-ea"/>
                <a:cs typeface="+mn-cs"/>
              </a:rPr>
              <a:t>Regression</a:t>
            </a:r>
          </a:p>
        </p:txBody>
      </p:sp>
    </p:spTree>
    <p:extLst>
      <p:ext uri="{BB962C8B-B14F-4D97-AF65-F5344CB8AC3E}">
        <p14:creationId xmlns:p14="http://schemas.microsoft.com/office/powerpoint/2010/main" val="3107312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Clean medical background vector | Free vector - 2292405">
            <a:extLst>
              <a:ext uri="{FF2B5EF4-FFF2-40B4-BE49-F238E27FC236}">
                <a16:creationId xmlns:a16="http://schemas.microsoft.com/office/drawing/2014/main" id="{C6BF3974-1F0C-4F72-88EB-6C3EF80F906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461283" y="402480"/>
            <a:ext cx="7135092" cy="840230"/>
          </a:xfrm>
          <a:prstGeom prst="rect">
            <a:avLst/>
          </a:prstGeom>
          <a:noFill/>
        </p:spPr>
        <p:txBody>
          <a:bodyPr wrap="square" rtlCol="0">
            <a:spAutoFit/>
          </a:bodyPr>
          <a:lstStyle/>
          <a:p>
            <a:pPr algn="ctr">
              <a:lnSpc>
                <a:spcPct val="90000"/>
              </a:lnSpc>
              <a:spcBef>
                <a:spcPct val="0"/>
              </a:spcBef>
            </a:pPr>
            <a:r>
              <a:rPr lang="en-IN" sz="5400" b="1" dirty="0">
                <a:ln w="9525">
                  <a:solidFill>
                    <a:srgbClr val="2F2E00"/>
                  </a:solidFill>
                  <a:prstDash val="solid"/>
                </a:ln>
                <a:solidFill>
                  <a:srgbClr val="2F2E00"/>
                </a:solidFill>
                <a:effectLst>
                  <a:outerShdw blurRad="12700" dist="38100" dir="2700000" algn="tl" rotWithShape="0">
                    <a:schemeClr val="accent5">
                      <a:lumMod val="60000"/>
                      <a:lumOff val="40000"/>
                    </a:schemeClr>
                  </a:outerShdw>
                </a:effectLst>
              </a:rPr>
              <a:t>Why Cox regression?</a:t>
            </a:r>
          </a:p>
        </p:txBody>
      </p:sp>
      <p:sp>
        <p:nvSpPr>
          <p:cNvPr id="10" name="Rectangle 9"/>
          <p:cNvSpPr/>
          <p:nvPr/>
        </p:nvSpPr>
        <p:spPr>
          <a:xfrm>
            <a:off x="3200399" y="1576909"/>
            <a:ext cx="7971183" cy="2585323"/>
          </a:xfrm>
          <a:prstGeom prst="rect">
            <a:avLst/>
          </a:prstGeom>
        </p:spPr>
        <p:txBody>
          <a:bodyPr wrap="square">
            <a:spAutoFit/>
          </a:bodyPr>
          <a:lstStyle/>
          <a:p>
            <a:pPr marL="285750" indent="-285750" algn="just">
              <a:buFont typeface="Arial" panose="020B0604020202020204" pitchFamily="34" charset="0"/>
              <a:buChar char="•"/>
            </a:pPr>
            <a:r>
              <a:rPr lang="en-US" dirty="0"/>
              <a:t>Cox’s can analyze multiple risk factors for survival, unlike other methods (e.g. Kaplan-Meier analysis) which can only handle one.</a:t>
            </a:r>
          </a:p>
          <a:p>
            <a:pPr algn="just"/>
            <a:endParaRPr lang="en-US" dirty="0"/>
          </a:p>
          <a:p>
            <a:pPr marL="285750" indent="-285750" algn="just">
              <a:buFont typeface="Arial" panose="020B0604020202020204" pitchFamily="34" charset="0"/>
              <a:buChar char="•"/>
            </a:pPr>
            <a:r>
              <a:rPr lang="en-US" dirty="0"/>
              <a:t>Cox’s regression also tackles the problem of participant heterogeneity.</a:t>
            </a:r>
          </a:p>
          <a:p>
            <a:pPr algn="just"/>
            <a:endParaRPr lang="en-US" dirty="0"/>
          </a:p>
          <a:p>
            <a:pPr marL="285750" indent="-285750" algn="just">
              <a:buFont typeface="Arial" panose="020B0604020202020204" pitchFamily="34" charset="0"/>
              <a:buChar char="•"/>
            </a:pPr>
            <a:r>
              <a:rPr lang="en-US" dirty="0"/>
              <a:t>Cox PH model,  hazard ratio comparing exposed to unexposed patients at any time is given by the constant value e to the b “hat,” which does not vary over time.</a:t>
            </a:r>
          </a:p>
          <a:p>
            <a:pPr algn="just"/>
            <a:endParaRPr lang="en-US" dirty="0"/>
          </a:p>
        </p:txBody>
      </p:sp>
      <p:pic>
        <p:nvPicPr>
          <p:cNvPr id="13" name="Picture 12"/>
          <p:cNvPicPr>
            <a:picLocks noChangeAspect="1"/>
          </p:cNvPicPr>
          <p:nvPr/>
        </p:nvPicPr>
        <p:blipFill>
          <a:blip r:embed="rId4"/>
          <a:stretch>
            <a:fillRect/>
          </a:stretch>
        </p:blipFill>
        <p:spPr>
          <a:xfrm>
            <a:off x="4340754" y="4148391"/>
            <a:ext cx="5376151" cy="1887014"/>
          </a:xfrm>
          <a:prstGeom prst="rect">
            <a:avLst/>
          </a:prstGeom>
          <a:ln>
            <a:noFill/>
          </a:ln>
          <a:effectLst>
            <a:softEdge rad="112500"/>
          </a:effectLst>
        </p:spPr>
      </p:pic>
    </p:spTree>
    <p:extLst>
      <p:ext uri="{BB962C8B-B14F-4D97-AF65-F5344CB8AC3E}">
        <p14:creationId xmlns:p14="http://schemas.microsoft.com/office/powerpoint/2010/main" val="1738044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Clean medical background vector | Free vector - 2292405">
            <a:extLst>
              <a:ext uri="{FF2B5EF4-FFF2-40B4-BE49-F238E27FC236}">
                <a16:creationId xmlns:a16="http://schemas.microsoft.com/office/drawing/2014/main" id="{1AB7F2ED-1F59-4AC1-B3C7-12D3CC4300E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331304" y="52918"/>
            <a:ext cx="11595653" cy="6665933"/>
          </a:xfrm>
          <a:prstGeom prst="rect">
            <a:avLst/>
          </a:prstGeom>
          <a:ln>
            <a:noFill/>
          </a:ln>
          <a:effectLst>
            <a:softEdge rad="112500"/>
          </a:effectLst>
        </p:spPr>
      </p:pic>
    </p:spTree>
    <p:extLst>
      <p:ext uri="{BB962C8B-B14F-4D97-AF65-F5344CB8AC3E}">
        <p14:creationId xmlns:p14="http://schemas.microsoft.com/office/powerpoint/2010/main" val="3671980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Clean medical background vector | Free vector - 2292405">
            <a:extLst>
              <a:ext uri="{FF2B5EF4-FFF2-40B4-BE49-F238E27FC236}">
                <a16:creationId xmlns:a16="http://schemas.microsoft.com/office/drawing/2014/main" id="{C8F71CE3-9CA5-4394-936C-51E32E007E6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3FF2073-7056-4ECB-89E3-23FE76A22DBA}"/>
              </a:ext>
            </a:extLst>
          </p:cNvPr>
          <p:cNvSpPr>
            <a:spLocks noGrp="1"/>
          </p:cNvSpPr>
          <p:nvPr>
            <p:ph idx="1"/>
          </p:nvPr>
        </p:nvSpPr>
        <p:spPr>
          <a:xfrm>
            <a:off x="5730897" y="1643921"/>
            <a:ext cx="5223164" cy="3258996"/>
          </a:xfrm>
          <a:prstGeom prst="rect">
            <a:avLst/>
          </a:prstGeom>
        </p:spPr>
        <p:txBody>
          <a:bodyPr>
            <a:normAutofit/>
          </a:bodyPr>
          <a:lstStyle/>
          <a:p>
            <a:pPr algn="just"/>
            <a:r>
              <a:rPr lang="en-IN" sz="1800" dirty="0"/>
              <a:t>PBC is an auto-immune liver disorder, wherein the bile ducts are destroyed. </a:t>
            </a:r>
          </a:p>
          <a:p>
            <a:pPr algn="just"/>
            <a:r>
              <a:rPr lang="en-IN" sz="1800" dirty="0"/>
              <a:t>Key Features:</a:t>
            </a:r>
          </a:p>
          <a:p>
            <a:pPr indent="395288" algn="just">
              <a:buFont typeface="Courier New" panose="02070309020205020404" pitchFamily="49" charset="0"/>
              <a:buChar char="o"/>
            </a:pPr>
            <a:r>
              <a:rPr lang="en-IN" sz="1800" dirty="0"/>
              <a:t>Prevalence: &lt;= 4 in 100K</a:t>
            </a:r>
          </a:p>
          <a:p>
            <a:pPr indent="395288" algn="just">
              <a:buFont typeface="Courier New" panose="02070309020205020404" pitchFamily="49" charset="0"/>
              <a:buChar char="o"/>
            </a:pPr>
            <a:r>
              <a:rPr lang="en-IN" sz="1800" dirty="0"/>
              <a:t>Peak Incidence: Around 50 years</a:t>
            </a:r>
          </a:p>
          <a:p>
            <a:pPr indent="395288" algn="just">
              <a:buFont typeface="Courier New" panose="02070309020205020404" pitchFamily="49" charset="0"/>
              <a:buChar char="o"/>
            </a:pPr>
            <a:r>
              <a:rPr lang="en-IN" sz="1800" dirty="0"/>
              <a:t>Commonest in: Northern European</a:t>
            </a:r>
          </a:p>
          <a:p>
            <a:pPr indent="395288" algn="just">
              <a:buFont typeface="Courier New" panose="02070309020205020404" pitchFamily="49" charset="0"/>
              <a:buChar char="o"/>
            </a:pPr>
            <a:r>
              <a:rPr lang="en-IN" sz="1800" dirty="0"/>
              <a:t>Least Common in: Africans</a:t>
            </a:r>
          </a:p>
          <a:p>
            <a:pPr indent="395288" algn="just">
              <a:buFont typeface="Courier New" panose="02070309020205020404" pitchFamily="49" charset="0"/>
              <a:buChar char="o"/>
            </a:pPr>
            <a:r>
              <a:rPr lang="en-IN" sz="1800" dirty="0" err="1"/>
              <a:t>Male:Female</a:t>
            </a:r>
            <a:r>
              <a:rPr lang="en-IN" sz="1800" dirty="0"/>
              <a:t> :: 1:9</a:t>
            </a:r>
          </a:p>
          <a:p>
            <a:pPr algn="just"/>
            <a:endParaRPr lang="en-IN" sz="1400" dirty="0"/>
          </a:p>
        </p:txBody>
      </p:sp>
      <p:pic>
        <p:nvPicPr>
          <p:cNvPr id="4098" name="Picture 2">
            <a:extLst>
              <a:ext uri="{FF2B5EF4-FFF2-40B4-BE49-F238E27FC236}">
                <a16:creationId xmlns:a16="http://schemas.microsoft.com/office/drawing/2014/main" id="{56635DC7-EE12-4636-A238-8825E7AC60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463" y="771380"/>
            <a:ext cx="3910495" cy="522205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D1886221-308E-421E-8CCD-3C8D1DEEAD35}"/>
              </a:ext>
            </a:extLst>
          </p:cNvPr>
          <p:cNvGrpSpPr/>
          <p:nvPr/>
        </p:nvGrpSpPr>
        <p:grpSpPr>
          <a:xfrm>
            <a:off x="11222178" y="6248393"/>
            <a:ext cx="512622" cy="498769"/>
            <a:chOff x="11222178" y="6248393"/>
            <a:chExt cx="512622" cy="498769"/>
          </a:xfrm>
        </p:grpSpPr>
        <p:sp>
          <p:nvSpPr>
            <p:cNvPr id="9" name="Arrow: Chevron 8">
              <a:extLst>
                <a:ext uri="{FF2B5EF4-FFF2-40B4-BE49-F238E27FC236}">
                  <a16:creationId xmlns:a16="http://schemas.microsoft.com/office/drawing/2014/main" id="{8C993282-31A4-4B86-93C4-F0C0F1D63233}"/>
                </a:ext>
              </a:extLst>
            </p:cNvPr>
            <p:cNvSpPr/>
            <p:nvPr/>
          </p:nvSpPr>
          <p:spPr>
            <a:xfrm>
              <a:off x="11430005" y="6248398"/>
              <a:ext cx="304795" cy="498764"/>
            </a:xfrm>
            <a:prstGeom prst="chevron">
              <a:avLst/>
            </a:prstGeom>
            <a:solidFill>
              <a:srgbClr val="23D3C2"/>
            </a:solidFill>
            <a:ln>
              <a:solidFill>
                <a:schemeClr val="accent1">
                  <a:lumMod val="50000"/>
                </a:schemeClr>
              </a:solid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Chevron 10">
              <a:extLst>
                <a:ext uri="{FF2B5EF4-FFF2-40B4-BE49-F238E27FC236}">
                  <a16:creationId xmlns:a16="http://schemas.microsoft.com/office/drawing/2014/main" id="{158D78A5-C4E2-4D4C-857E-D36ADD98E820}"/>
                </a:ext>
              </a:extLst>
            </p:cNvPr>
            <p:cNvSpPr/>
            <p:nvPr/>
          </p:nvSpPr>
          <p:spPr>
            <a:xfrm>
              <a:off x="11222178" y="6248393"/>
              <a:ext cx="304795" cy="498764"/>
            </a:xfrm>
            <a:prstGeom prst="chevron">
              <a:avLst/>
            </a:prstGeom>
            <a:solidFill>
              <a:srgbClr val="23D3C2"/>
            </a:solidFill>
            <a:ln>
              <a:solidFill>
                <a:schemeClr val="accent1">
                  <a:lumMod val="50000"/>
                </a:schemeClr>
              </a:solid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
        <p:nvSpPr>
          <p:cNvPr id="20" name="Rectangle 19">
            <a:extLst>
              <a:ext uri="{FF2B5EF4-FFF2-40B4-BE49-F238E27FC236}">
                <a16:creationId xmlns:a16="http://schemas.microsoft.com/office/drawing/2014/main" id="{821B5339-6CD2-40FD-89D1-771C5167EE98}"/>
              </a:ext>
            </a:extLst>
          </p:cNvPr>
          <p:cNvSpPr/>
          <p:nvPr/>
        </p:nvSpPr>
        <p:spPr>
          <a:xfrm>
            <a:off x="5730897" y="457278"/>
            <a:ext cx="4332661" cy="923330"/>
          </a:xfrm>
          <a:prstGeom prst="rect">
            <a:avLst/>
          </a:prstGeom>
          <a:noFill/>
        </p:spPr>
        <p:txBody>
          <a:bodyPr wrap="none" lIns="91440" tIns="45720" rIns="91440" bIns="45720">
            <a:spAutoFit/>
          </a:bodyPr>
          <a:lstStyle/>
          <a:p>
            <a:pPr algn="ctr"/>
            <a:r>
              <a:rPr lang="en-IN" sz="5400" b="1" cap="none" spc="0" dirty="0">
                <a:ln w="9525">
                  <a:solidFill>
                    <a:srgbClr val="2F2E00"/>
                  </a:solidFill>
                  <a:prstDash val="solid"/>
                </a:ln>
                <a:solidFill>
                  <a:srgbClr val="2F2E00"/>
                </a:solidFill>
                <a:effectLst>
                  <a:outerShdw blurRad="12700" dist="38100" dir="2700000" algn="tl" rotWithShape="0">
                    <a:schemeClr val="accent5">
                      <a:lumMod val="60000"/>
                      <a:lumOff val="40000"/>
                    </a:schemeClr>
                  </a:outerShdw>
                </a:effectLst>
              </a:rPr>
              <a:t>BACKGROUND</a:t>
            </a:r>
          </a:p>
        </p:txBody>
      </p:sp>
    </p:spTree>
    <p:extLst>
      <p:ext uri="{BB962C8B-B14F-4D97-AF65-F5344CB8AC3E}">
        <p14:creationId xmlns:p14="http://schemas.microsoft.com/office/powerpoint/2010/main" val="846743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Clean medical background vector | Free vector - 2292405">
            <a:extLst>
              <a:ext uri="{FF2B5EF4-FFF2-40B4-BE49-F238E27FC236}">
                <a16:creationId xmlns:a16="http://schemas.microsoft.com/office/drawing/2014/main" id="{AC59FAFC-DF80-4763-876C-E5CF3164F02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159026" y="-1"/>
            <a:ext cx="11905523" cy="3341647"/>
          </a:xfrm>
          <a:prstGeom prst="rect">
            <a:avLst/>
          </a:prstGeom>
          <a:ln>
            <a:noFill/>
          </a:ln>
          <a:effectLst>
            <a:softEdge rad="112500"/>
          </a:effectLst>
        </p:spPr>
      </p:pic>
      <p:pic>
        <p:nvPicPr>
          <p:cNvPr id="7" name="Picture 6"/>
          <p:cNvPicPr>
            <a:picLocks noChangeAspect="1"/>
          </p:cNvPicPr>
          <p:nvPr/>
        </p:nvPicPr>
        <p:blipFill>
          <a:blip r:embed="rId5"/>
          <a:stretch>
            <a:fillRect/>
          </a:stretch>
        </p:blipFill>
        <p:spPr>
          <a:xfrm>
            <a:off x="897013" y="4898833"/>
            <a:ext cx="4562883" cy="1878835"/>
          </a:xfrm>
          <a:prstGeom prst="rect">
            <a:avLst/>
          </a:prstGeom>
          <a:ln>
            <a:noFill/>
          </a:ln>
          <a:effectLst>
            <a:softEdge rad="112500"/>
          </a:effectLst>
        </p:spPr>
      </p:pic>
      <p:pic>
        <p:nvPicPr>
          <p:cNvPr id="11" name="Picture 10"/>
          <p:cNvPicPr>
            <a:picLocks noChangeAspect="1"/>
          </p:cNvPicPr>
          <p:nvPr/>
        </p:nvPicPr>
        <p:blipFill>
          <a:blip r:embed="rId6"/>
          <a:stretch>
            <a:fillRect/>
          </a:stretch>
        </p:blipFill>
        <p:spPr>
          <a:xfrm>
            <a:off x="6503243" y="4898833"/>
            <a:ext cx="4791744" cy="1762371"/>
          </a:xfrm>
          <a:prstGeom prst="rect">
            <a:avLst/>
          </a:prstGeom>
          <a:ln>
            <a:noFill/>
          </a:ln>
          <a:effectLst>
            <a:softEdge rad="112500"/>
          </a:effectLst>
        </p:spPr>
      </p:pic>
      <p:sp>
        <p:nvSpPr>
          <p:cNvPr id="13" name="TextBox 12"/>
          <p:cNvSpPr txBox="1"/>
          <p:nvPr/>
        </p:nvSpPr>
        <p:spPr>
          <a:xfrm>
            <a:off x="628499" y="3381576"/>
            <a:ext cx="10935002" cy="1477328"/>
          </a:xfrm>
          <a:prstGeom prst="rect">
            <a:avLst/>
          </a:prstGeom>
          <a:noFill/>
        </p:spPr>
        <p:txBody>
          <a:bodyPr wrap="square" rtlCol="0">
            <a:spAutoFit/>
          </a:bodyPr>
          <a:lstStyle/>
          <a:p>
            <a:pPr algn="just"/>
            <a:r>
              <a:rPr lang="en-IN" b="1" dirty="0"/>
              <a:t>Female,</a:t>
            </a:r>
            <a:r>
              <a:rPr lang="en-US" b="1" dirty="0"/>
              <a:t> presence of ascites', 'presence of hepatomegaly', 'presence of spiders', 'edema_0.0', 'hist_stage_3', 'hist_stage_4‘ having p value &lt;0.05 </a:t>
            </a:r>
            <a:r>
              <a:rPr lang="en-US" dirty="0"/>
              <a:t>indicating a strong relationship between the patients’ sex and decreased risk of death. </a:t>
            </a:r>
          </a:p>
          <a:p>
            <a:pPr algn="just"/>
            <a:endParaRPr lang="en-US" dirty="0"/>
          </a:p>
          <a:p>
            <a:pPr algn="just"/>
            <a:r>
              <a:rPr lang="en-IN" b="1" dirty="0"/>
              <a:t>HR (Hazard Ratio) = exp(bi)</a:t>
            </a:r>
            <a:r>
              <a:rPr lang="en-US" dirty="0"/>
              <a:t> </a:t>
            </a:r>
            <a:endParaRPr lang="en-IN" dirty="0"/>
          </a:p>
        </p:txBody>
      </p:sp>
    </p:spTree>
    <p:extLst>
      <p:ext uri="{BB962C8B-B14F-4D97-AF65-F5344CB8AC3E}">
        <p14:creationId xmlns:p14="http://schemas.microsoft.com/office/powerpoint/2010/main" val="84896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Clean medical background vector | Free vector - 2292405">
            <a:extLst>
              <a:ext uri="{FF2B5EF4-FFF2-40B4-BE49-F238E27FC236}">
                <a16:creationId xmlns:a16="http://schemas.microsoft.com/office/drawing/2014/main" id="{56C2AAF3-02F6-4779-981F-5BD1C830D6D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216726" y="212543"/>
            <a:ext cx="11702943" cy="5499144"/>
          </a:xfrm>
          <a:prstGeom prst="rect">
            <a:avLst/>
          </a:prstGeom>
          <a:ln>
            <a:noFill/>
          </a:ln>
          <a:effectLst>
            <a:softEdge rad="112500"/>
          </a:effectLst>
        </p:spPr>
      </p:pic>
      <p:sp>
        <p:nvSpPr>
          <p:cNvPr id="7" name="TextBox 6"/>
          <p:cNvSpPr txBox="1"/>
          <p:nvPr/>
        </p:nvSpPr>
        <p:spPr>
          <a:xfrm>
            <a:off x="364901" y="5886765"/>
            <a:ext cx="11462198" cy="646331"/>
          </a:xfrm>
          <a:prstGeom prst="rect">
            <a:avLst/>
          </a:prstGeom>
          <a:noFill/>
        </p:spPr>
        <p:txBody>
          <a:bodyPr wrap="square" rtlCol="0">
            <a:spAutoFit/>
          </a:bodyPr>
          <a:lstStyle/>
          <a:p>
            <a:pPr algn="just"/>
            <a:r>
              <a:rPr lang="en-IN" b="1" dirty="0"/>
              <a:t>Female,</a:t>
            </a:r>
            <a:r>
              <a:rPr lang="en-US" b="1" dirty="0"/>
              <a:t> presence of ascites', 'presence of hepatomegaly', 'presence of spiders', 'edema_0.0',</a:t>
            </a:r>
            <a:r>
              <a:rPr kumimoji="0" lang="en-US" b="0" i="0" u="none" strike="noStrike" cap="none" normalizeH="0" baseline="0" dirty="0">
                <a:ln>
                  <a:noFill/>
                </a:ln>
                <a:solidFill>
                  <a:srgbClr val="000000"/>
                </a:solidFill>
                <a:effectLst/>
                <a:latin typeface="Arial Unicode MS" panose="020B0604020202020204" pitchFamily="34" charset="-128"/>
              </a:rPr>
              <a:t> ‘D-penicillamine’ gives more precise estimate of the hazard</a:t>
            </a:r>
            <a:r>
              <a:rPr kumimoji="0" lang="en-US" b="0" i="0" u="none" strike="noStrike" cap="none" normalizeH="0" dirty="0">
                <a:ln>
                  <a:noFill/>
                </a:ln>
                <a:solidFill>
                  <a:srgbClr val="000000"/>
                </a:solidFill>
                <a:effectLst/>
                <a:latin typeface="Arial Unicode MS" panose="020B0604020202020204" pitchFamily="34" charset="-128"/>
              </a:rPr>
              <a:t> ratio.</a:t>
            </a:r>
            <a:endParaRPr lang="en-IN" dirty="0"/>
          </a:p>
        </p:txBody>
      </p:sp>
      <p:sp>
        <p:nvSpPr>
          <p:cNvPr id="8" name="Rectangle 1"/>
          <p:cNvSpPr>
            <a:spLocks noChangeArrowheads="1"/>
          </p:cNvSpPr>
          <p:nvPr/>
        </p:nvSpPr>
        <p:spPr bwMode="auto">
          <a:xfrm>
            <a:off x="0" y="97795"/>
            <a:ext cx="21672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7882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6" descr="Clean medical background vector | Free vector - 2292405">
            <a:extLst>
              <a:ext uri="{FF2B5EF4-FFF2-40B4-BE49-F238E27FC236}">
                <a16:creationId xmlns:a16="http://schemas.microsoft.com/office/drawing/2014/main" id="{0A135EAF-A0E3-446E-BE96-D9E6A3A5A8F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6669040" y="924601"/>
            <a:ext cx="5210215" cy="1181913"/>
          </a:xfrm>
        </p:spPr>
        <p:txBody>
          <a:bodyPr>
            <a:normAutofit/>
          </a:bodyPr>
          <a:lstStyle/>
          <a:p>
            <a:pPr algn="just"/>
            <a:r>
              <a:rPr lang="en-US" sz="1800" dirty="0"/>
              <a:t>C must be between 0 and 1, with 1 representing perfect agreement between model and observation and 0.5 representing random guesses In survival data, C = 0.6-0.8 is pretty common.</a:t>
            </a:r>
          </a:p>
        </p:txBody>
      </p:sp>
      <p:pic>
        <p:nvPicPr>
          <p:cNvPr id="4" name="Picture 3"/>
          <p:cNvPicPr>
            <a:picLocks noChangeAspect="1"/>
          </p:cNvPicPr>
          <p:nvPr/>
        </p:nvPicPr>
        <p:blipFill>
          <a:blip r:embed="rId4"/>
          <a:stretch>
            <a:fillRect/>
          </a:stretch>
        </p:blipFill>
        <p:spPr>
          <a:xfrm>
            <a:off x="312745" y="367429"/>
            <a:ext cx="6066960" cy="2296258"/>
          </a:xfrm>
          <a:prstGeom prst="rect">
            <a:avLst/>
          </a:prstGeom>
          <a:ln>
            <a:noFill/>
          </a:ln>
          <a:effectLst>
            <a:softEdge rad="112500"/>
          </a:effectLst>
        </p:spPr>
      </p:pic>
      <p:pic>
        <p:nvPicPr>
          <p:cNvPr id="6" name="Picture 5">
            <a:extLst>
              <a:ext uri="{FF2B5EF4-FFF2-40B4-BE49-F238E27FC236}">
                <a16:creationId xmlns:a16="http://schemas.microsoft.com/office/drawing/2014/main" id="{8CE671CD-EC9F-4ED8-A590-04725053F12A}"/>
              </a:ext>
            </a:extLst>
          </p:cNvPr>
          <p:cNvPicPr>
            <a:picLocks noChangeAspect="1"/>
          </p:cNvPicPr>
          <p:nvPr/>
        </p:nvPicPr>
        <p:blipFill>
          <a:blip r:embed="rId5"/>
          <a:stretch>
            <a:fillRect/>
          </a:stretch>
        </p:blipFill>
        <p:spPr>
          <a:xfrm>
            <a:off x="6918673" y="3684319"/>
            <a:ext cx="4710948" cy="2806252"/>
          </a:xfrm>
          <a:prstGeom prst="rect">
            <a:avLst/>
          </a:prstGeom>
          <a:ln>
            <a:noFill/>
          </a:ln>
          <a:effectLst>
            <a:softEdge rad="112500"/>
          </a:effectLst>
        </p:spPr>
      </p:pic>
      <p:pic>
        <p:nvPicPr>
          <p:cNvPr id="5" name="Picture 4">
            <a:extLst>
              <a:ext uri="{FF2B5EF4-FFF2-40B4-BE49-F238E27FC236}">
                <a16:creationId xmlns:a16="http://schemas.microsoft.com/office/drawing/2014/main" id="{38D1F27C-EEBA-4B8C-B4FE-6E6D5AAD218C}"/>
              </a:ext>
            </a:extLst>
          </p:cNvPr>
          <p:cNvPicPr>
            <a:picLocks noChangeAspect="1"/>
          </p:cNvPicPr>
          <p:nvPr/>
        </p:nvPicPr>
        <p:blipFill>
          <a:blip r:embed="rId6"/>
          <a:stretch>
            <a:fillRect/>
          </a:stretch>
        </p:blipFill>
        <p:spPr>
          <a:xfrm>
            <a:off x="362361" y="4744266"/>
            <a:ext cx="5400320" cy="1746305"/>
          </a:xfrm>
          <a:prstGeom prst="rect">
            <a:avLst/>
          </a:prstGeom>
        </p:spPr>
      </p:pic>
    </p:spTree>
    <p:extLst>
      <p:ext uri="{BB962C8B-B14F-4D97-AF65-F5344CB8AC3E}">
        <p14:creationId xmlns:p14="http://schemas.microsoft.com/office/powerpoint/2010/main" val="1683947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Clean medical background vector | Free vector - 2292405">
            <a:extLst>
              <a:ext uri="{FF2B5EF4-FFF2-40B4-BE49-F238E27FC236}">
                <a16:creationId xmlns:a16="http://schemas.microsoft.com/office/drawing/2014/main" id="{9EA03E08-1356-42B7-B14A-609C53A4954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5BA3F20-85D5-467C-BCC7-051127BC1477}"/>
              </a:ext>
            </a:extLst>
          </p:cNvPr>
          <p:cNvSpPr>
            <a:spLocks noGrp="1"/>
          </p:cNvSpPr>
          <p:nvPr>
            <p:ph type="title"/>
          </p:nvPr>
        </p:nvSpPr>
        <p:spPr>
          <a:xfrm>
            <a:off x="838200" y="2551733"/>
            <a:ext cx="10515600" cy="1325563"/>
          </a:xfrm>
        </p:spPr>
        <p:txBody>
          <a:bodyPr>
            <a:normAutofit/>
          </a:bodyPr>
          <a:lstStyle/>
          <a:p>
            <a:pPr algn="ctr"/>
            <a:r>
              <a:rPr lang="en-IN" sz="5400" b="1" dirty="0">
                <a:ln w="9525">
                  <a:solidFill>
                    <a:srgbClr val="2F2E00"/>
                  </a:solidFill>
                  <a:prstDash val="solid"/>
                </a:ln>
                <a:solidFill>
                  <a:srgbClr val="2F2E00"/>
                </a:solidFill>
                <a:effectLst>
                  <a:outerShdw blurRad="12700" dist="38100" dir="2700000" algn="tl" rotWithShape="0">
                    <a:schemeClr val="accent5">
                      <a:lumMod val="60000"/>
                      <a:lumOff val="40000"/>
                    </a:schemeClr>
                  </a:outerShdw>
                </a:effectLst>
                <a:latin typeface="+mn-lt"/>
                <a:ea typeface="+mn-ea"/>
                <a:cs typeface="+mn-cs"/>
              </a:rPr>
              <a:t>II Thank You II</a:t>
            </a:r>
          </a:p>
        </p:txBody>
      </p:sp>
    </p:spTree>
    <p:extLst>
      <p:ext uri="{BB962C8B-B14F-4D97-AF65-F5344CB8AC3E}">
        <p14:creationId xmlns:p14="http://schemas.microsoft.com/office/powerpoint/2010/main" val="202196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6" descr="Clean medical background vector | Free vector - 2292405">
            <a:extLst>
              <a:ext uri="{FF2B5EF4-FFF2-40B4-BE49-F238E27FC236}">
                <a16:creationId xmlns:a16="http://schemas.microsoft.com/office/drawing/2014/main" id="{28EA4ECA-EB40-4A2D-8B17-27F2236124B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 5">
            <a:extLst>
              <a:ext uri="{FF2B5EF4-FFF2-40B4-BE49-F238E27FC236}">
                <a16:creationId xmlns:a16="http://schemas.microsoft.com/office/drawing/2014/main" id="{162F5B48-5C3D-4300-AAA5-5C2989982199}"/>
              </a:ext>
            </a:extLst>
          </p:cNvPr>
          <p:cNvGraphicFramePr/>
          <p:nvPr>
            <p:extLst>
              <p:ext uri="{D42A27DB-BD31-4B8C-83A1-F6EECF244321}">
                <p14:modId xmlns:p14="http://schemas.microsoft.com/office/powerpoint/2010/main" val="2845945026"/>
              </p:ext>
            </p:extLst>
          </p:nvPr>
        </p:nvGraphicFramePr>
        <p:xfrm>
          <a:off x="1431636" y="629996"/>
          <a:ext cx="9328727" cy="55980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13" name="Group 12">
            <a:extLst>
              <a:ext uri="{FF2B5EF4-FFF2-40B4-BE49-F238E27FC236}">
                <a16:creationId xmlns:a16="http://schemas.microsoft.com/office/drawing/2014/main" id="{B9936A16-B40D-48C0-AECB-81AE12668546}"/>
              </a:ext>
            </a:extLst>
          </p:cNvPr>
          <p:cNvGrpSpPr/>
          <p:nvPr/>
        </p:nvGrpSpPr>
        <p:grpSpPr>
          <a:xfrm>
            <a:off x="332506" y="249374"/>
            <a:ext cx="512622" cy="498769"/>
            <a:chOff x="11222178" y="6248393"/>
            <a:chExt cx="512622" cy="498769"/>
          </a:xfrm>
        </p:grpSpPr>
        <p:sp>
          <p:nvSpPr>
            <p:cNvPr id="14" name="Arrow: Chevron 13">
              <a:extLst>
                <a:ext uri="{FF2B5EF4-FFF2-40B4-BE49-F238E27FC236}">
                  <a16:creationId xmlns:a16="http://schemas.microsoft.com/office/drawing/2014/main" id="{5C28536D-8535-4FFE-B73D-3236806BE752}"/>
                </a:ext>
              </a:extLst>
            </p:cNvPr>
            <p:cNvSpPr/>
            <p:nvPr/>
          </p:nvSpPr>
          <p:spPr>
            <a:xfrm>
              <a:off x="11430005" y="6248398"/>
              <a:ext cx="304795" cy="498764"/>
            </a:xfrm>
            <a:prstGeom prst="chevron">
              <a:avLst/>
            </a:prstGeom>
            <a:solidFill>
              <a:srgbClr val="23D3C2"/>
            </a:solidFill>
            <a:ln>
              <a:solidFill>
                <a:schemeClr val="accent1">
                  <a:lumMod val="50000"/>
                </a:schemeClr>
              </a:solid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Arrow: Chevron 14">
              <a:extLst>
                <a:ext uri="{FF2B5EF4-FFF2-40B4-BE49-F238E27FC236}">
                  <a16:creationId xmlns:a16="http://schemas.microsoft.com/office/drawing/2014/main" id="{6669E5FB-B669-4A67-83BA-666BAB7A5E40}"/>
                </a:ext>
              </a:extLst>
            </p:cNvPr>
            <p:cNvSpPr/>
            <p:nvPr/>
          </p:nvSpPr>
          <p:spPr>
            <a:xfrm>
              <a:off x="11222178" y="6248393"/>
              <a:ext cx="304795" cy="498764"/>
            </a:xfrm>
            <a:prstGeom prst="chevron">
              <a:avLst/>
            </a:prstGeom>
            <a:solidFill>
              <a:srgbClr val="23D3C2"/>
            </a:solidFill>
            <a:ln>
              <a:solidFill>
                <a:schemeClr val="accent1">
                  <a:lumMod val="50000"/>
                </a:schemeClr>
              </a:solid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Tree>
    <p:extLst>
      <p:ext uri="{BB962C8B-B14F-4D97-AF65-F5344CB8AC3E}">
        <p14:creationId xmlns:p14="http://schemas.microsoft.com/office/powerpoint/2010/main" val="841845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lean medical background vector | Free vector - 2292405">
            <a:extLst>
              <a:ext uri="{FF2B5EF4-FFF2-40B4-BE49-F238E27FC236}">
                <a16:creationId xmlns:a16="http://schemas.microsoft.com/office/drawing/2014/main" id="{C41AE738-5E0D-4239-B3B6-E70A7917A80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4B7B945-E98F-4C9E-A196-740879795B07}"/>
              </a:ext>
            </a:extLst>
          </p:cNvPr>
          <p:cNvSpPr>
            <a:spLocks noGrp="1"/>
          </p:cNvSpPr>
          <p:nvPr>
            <p:ph idx="1"/>
          </p:nvPr>
        </p:nvSpPr>
        <p:spPr>
          <a:xfrm>
            <a:off x="3250385" y="1408175"/>
            <a:ext cx="7763966" cy="4840218"/>
          </a:xfrm>
        </p:spPr>
        <p:txBody>
          <a:bodyPr>
            <a:normAutofit/>
          </a:bodyPr>
          <a:lstStyle/>
          <a:p>
            <a:pPr algn="just"/>
            <a:r>
              <a:rPr lang="en-IN" sz="1800" b="1" dirty="0"/>
              <a:t>Case Number: </a:t>
            </a:r>
            <a:r>
              <a:rPr lang="en-IN" sz="1800" dirty="0"/>
              <a:t>Number of days between registration and the earlier of death, transplantation, or study analysis time in July, 1986.</a:t>
            </a:r>
          </a:p>
          <a:p>
            <a:pPr algn="just"/>
            <a:r>
              <a:rPr lang="en-IN" sz="1800" b="1" dirty="0"/>
              <a:t>Drug: </a:t>
            </a:r>
            <a:r>
              <a:rPr lang="en-IN" sz="1800" dirty="0"/>
              <a:t>1 = D-penicillamine; 2 = Placebo</a:t>
            </a:r>
          </a:p>
          <a:p>
            <a:pPr algn="just"/>
            <a:r>
              <a:rPr lang="en-IN" sz="1800" b="1" dirty="0"/>
              <a:t>Sex: </a:t>
            </a:r>
            <a:r>
              <a:rPr lang="en-IN" sz="1800" dirty="0"/>
              <a:t>0 = Male; 1 = Female</a:t>
            </a:r>
          </a:p>
          <a:p>
            <a:pPr algn="just"/>
            <a:r>
              <a:rPr lang="en-IN" sz="1800" b="1" dirty="0"/>
              <a:t>Presence of ascites: </a:t>
            </a:r>
            <a:r>
              <a:rPr lang="en-IN" sz="1800" dirty="0"/>
              <a:t>Ascites refers to the abnormal build-up of fluid in the abdomen, technically more than 25ml of fluid in the peritoneal cavity.</a:t>
            </a:r>
          </a:p>
          <a:p>
            <a:pPr algn="just"/>
            <a:r>
              <a:rPr lang="en-IN" sz="1800" b="1" dirty="0"/>
              <a:t>Presence of hepatomegaly: </a:t>
            </a:r>
            <a:r>
              <a:rPr lang="en-IN" sz="1800" dirty="0"/>
              <a:t>Enlargement of liver</a:t>
            </a:r>
          </a:p>
          <a:p>
            <a:pPr algn="just"/>
            <a:r>
              <a:rPr lang="en-IN" sz="1800" b="1" dirty="0"/>
              <a:t>Presence of spiders: </a:t>
            </a:r>
            <a:r>
              <a:rPr lang="en-IN" sz="1800" dirty="0"/>
              <a:t>Spider </a:t>
            </a:r>
            <a:r>
              <a:rPr lang="en-IN" sz="1800" dirty="0" err="1"/>
              <a:t>naevi</a:t>
            </a:r>
            <a:r>
              <a:rPr lang="en-IN" sz="1800" dirty="0"/>
              <a:t> is a case of swollen blood vessels found slightly beneath the skin surface, often containing a central red spot and reddish extensions which radiate outwards like a spider’s web.</a:t>
            </a:r>
          </a:p>
          <a:p>
            <a:pPr algn="just"/>
            <a:r>
              <a:rPr lang="en-IN" sz="1800" b="1" dirty="0"/>
              <a:t>Presence of </a:t>
            </a:r>
            <a:r>
              <a:rPr lang="en-IN" sz="1800" b="1" dirty="0" err="1"/>
              <a:t>edema</a:t>
            </a:r>
            <a:r>
              <a:rPr lang="en-IN" sz="1800" b="1" dirty="0"/>
              <a:t>: </a:t>
            </a:r>
            <a:r>
              <a:rPr lang="en-IN" sz="1800" dirty="0"/>
              <a:t>Edema is a medical word for swelling. In other words it means puffiness caused by excess fluid trapped in the body’s tissues.</a:t>
            </a:r>
          </a:p>
          <a:p>
            <a:pPr algn="just"/>
            <a:endParaRPr lang="en-IN" sz="1400" dirty="0"/>
          </a:p>
        </p:txBody>
      </p:sp>
      <p:grpSp>
        <p:nvGrpSpPr>
          <p:cNvPr id="8" name="Group 7">
            <a:extLst>
              <a:ext uri="{FF2B5EF4-FFF2-40B4-BE49-F238E27FC236}">
                <a16:creationId xmlns:a16="http://schemas.microsoft.com/office/drawing/2014/main" id="{F09B6965-50C7-4B4D-A84B-EF33FEF19520}"/>
              </a:ext>
            </a:extLst>
          </p:cNvPr>
          <p:cNvGrpSpPr/>
          <p:nvPr/>
        </p:nvGrpSpPr>
        <p:grpSpPr>
          <a:xfrm>
            <a:off x="11222178" y="6248393"/>
            <a:ext cx="512622" cy="498769"/>
            <a:chOff x="11222178" y="6248393"/>
            <a:chExt cx="512622" cy="498769"/>
          </a:xfrm>
        </p:grpSpPr>
        <p:sp>
          <p:nvSpPr>
            <p:cNvPr id="9" name="Arrow: Chevron 8">
              <a:extLst>
                <a:ext uri="{FF2B5EF4-FFF2-40B4-BE49-F238E27FC236}">
                  <a16:creationId xmlns:a16="http://schemas.microsoft.com/office/drawing/2014/main" id="{6183F883-4B4D-4659-B3C5-F3126161E8F8}"/>
                </a:ext>
              </a:extLst>
            </p:cNvPr>
            <p:cNvSpPr/>
            <p:nvPr/>
          </p:nvSpPr>
          <p:spPr>
            <a:xfrm>
              <a:off x="11430005" y="6248398"/>
              <a:ext cx="304795" cy="498764"/>
            </a:xfrm>
            <a:prstGeom prst="chevron">
              <a:avLst/>
            </a:prstGeom>
            <a:solidFill>
              <a:srgbClr val="23D3C2"/>
            </a:solidFill>
            <a:ln>
              <a:solidFill>
                <a:schemeClr val="accent1">
                  <a:lumMod val="50000"/>
                </a:schemeClr>
              </a:solid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hevron 9">
              <a:extLst>
                <a:ext uri="{FF2B5EF4-FFF2-40B4-BE49-F238E27FC236}">
                  <a16:creationId xmlns:a16="http://schemas.microsoft.com/office/drawing/2014/main" id="{5435181F-3F71-43EF-842E-7BF81049D496}"/>
                </a:ext>
              </a:extLst>
            </p:cNvPr>
            <p:cNvSpPr/>
            <p:nvPr/>
          </p:nvSpPr>
          <p:spPr>
            <a:xfrm>
              <a:off x="11222178" y="6248393"/>
              <a:ext cx="304795" cy="498764"/>
            </a:xfrm>
            <a:prstGeom prst="chevron">
              <a:avLst/>
            </a:prstGeom>
            <a:solidFill>
              <a:srgbClr val="23D3C2"/>
            </a:solidFill>
            <a:ln>
              <a:solidFill>
                <a:schemeClr val="accent1">
                  <a:lumMod val="50000"/>
                </a:schemeClr>
              </a:solid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
        <p:nvSpPr>
          <p:cNvPr id="11" name="Rectangle 10">
            <a:extLst>
              <a:ext uri="{FF2B5EF4-FFF2-40B4-BE49-F238E27FC236}">
                <a16:creationId xmlns:a16="http://schemas.microsoft.com/office/drawing/2014/main" id="{D897D4A9-D5CE-4388-8C94-D11C10BD6209}"/>
              </a:ext>
            </a:extLst>
          </p:cNvPr>
          <p:cNvSpPr/>
          <p:nvPr/>
        </p:nvSpPr>
        <p:spPr>
          <a:xfrm>
            <a:off x="2192268" y="205324"/>
            <a:ext cx="9719392" cy="923330"/>
          </a:xfrm>
          <a:prstGeom prst="rect">
            <a:avLst/>
          </a:prstGeom>
          <a:noFill/>
        </p:spPr>
        <p:txBody>
          <a:bodyPr wrap="square" lIns="91440" tIns="45720" rIns="91440" bIns="45720">
            <a:spAutoFit/>
          </a:bodyPr>
          <a:lstStyle/>
          <a:p>
            <a:pPr algn="ctr"/>
            <a:r>
              <a:rPr lang="en-IN" sz="5400" b="1" cap="none" spc="0" dirty="0">
                <a:ln w="9525">
                  <a:solidFill>
                    <a:srgbClr val="2F2E00"/>
                  </a:solidFill>
                  <a:prstDash val="solid"/>
                </a:ln>
                <a:solidFill>
                  <a:srgbClr val="2F2E00"/>
                </a:solidFill>
                <a:effectLst>
                  <a:outerShdw blurRad="12700" dist="38100" dir="2700000" algn="tl" rotWithShape="0">
                    <a:schemeClr val="accent5">
                      <a:lumMod val="60000"/>
                      <a:lumOff val="40000"/>
                    </a:schemeClr>
                  </a:outerShdw>
                </a:effectLst>
              </a:rPr>
              <a:t>EXPLANATION OF KEY VARIABLES</a:t>
            </a:r>
          </a:p>
        </p:txBody>
      </p:sp>
    </p:spTree>
    <p:extLst>
      <p:ext uri="{BB962C8B-B14F-4D97-AF65-F5344CB8AC3E}">
        <p14:creationId xmlns:p14="http://schemas.microsoft.com/office/powerpoint/2010/main" val="2530541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Clean medical background vector | Free vector - 2292405">
            <a:extLst>
              <a:ext uri="{FF2B5EF4-FFF2-40B4-BE49-F238E27FC236}">
                <a16:creationId xmlns:a16="http://schemas.microsoft.com/office/drawing/2014/main" id="{3298E4A0-DA50-4112-896E-FC202C2811B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1DA2BC1-E699-46F3-92ED-41ABAD31BC0C}"/>
              </a:ext>
            </a:extLst>
          </p:cNvPr>
          <p:cNvSpPr>
            <a:spLocks noGrp="1"/>
          </p:cNvSpPr>
          <p:nvPr>
            <p:ph idx="1"/>
          </p:nvPr>
        </p:nvSpPr>
        <p:spPr>
          <a:xfrm>
            <a:off x="3602180" y="1330036"/>
            <a:ext cx="8035628" cy="4197927"/>
          </a:xfrm>
        </p:spPr>
        <p:txBody>
          <a:bodyPr>
            <a:normAutofit lnSpcReduction="10000"/>
          </a:bodyPr>
          <a:lstStyle/>
          <a:p>
            <a:pPr algn="just"/>
            <a:r>
              <a:rPr lang="en-IN" sz="1800" b="1" dirty="0"/>
              <a:t>Serum bilirubin: </a:t>
            </a:r>
            <a:r>
              <a:rPr lang="en-IN" sz="1800" dirty="0"/>
              <a:t>Bilirubin is a yellow compound formed by the breakdown of red blood cells in the body. The liver helps to excrete it.</a:t>
            </a:r>
          </a:p>
          <a:p>
            <a:pPr algn="just"/>
            <a:r>
              <a:rPr lang="en-IN" sz="1800" b="1" dirty="0"/>
              <a:t>Serum cholesterol: </a:t>
            </a:r>
            <a:r>
              <a:rPr lang="en-IN" sz="1800" dirty="0"/>
              <a:t>Serum cholesterol level is a measurement of certain elements in the blood, including the amount of high-and-low density lipo-protein cholesterol in a person’s blood.</a:t>
            </a:r>
          </a:p>
          <a:p>
            <a:pPr algn="just"/>
            <a:r>
              <a:rPr lang="en-IN" sz="1800" b="1" dirty="0"/>
              <a:t>Albumin: </a:t>
            </a:r>
            <a:r>
              <a:rPr lang="en-IN" sz="1800" dirty="0"/>
              <a:t>Albumin is a protein made by the liver. Albumin helps keep fluid in your bloodstream so it doesn’t leak into other tissues. </a:t>
            </a:r>
          </a:p>
          <a:p>
            <a:pPr algn="just"/>
            <a:r>
              <a:rPr lang="en-IN" sz="1800" b="1" dirty="0"/>
              <a:t>Urine copper: </a:t>
            </a:r>
            <a:r>
              <a:rPr lang="en-IN" sz="1800" dirty="0"/>
              <a:t>PBC can cause copper retention in the liver, the presence of which can be tested from the urine sample.</a:t>
            </a:r>
          </a:p>
          <a:p>
            <a:pPr algn="just"/>
            <a:r>
              <a:rPr lang="en-IN" sz="1800" b="1" dirty="0"/>
              <a:t>SGOT: </a:t>
            </a:r>
            <a:r>
              <a:rPr lang="en-IN" sz="1800" dirty="0"/>
              <a:t>It’s a blood test that’s part of the liver profile. A SGOT test evaluates how much of the liver enzyme is in the blood.</a:t>
            </a:r>
          </a:p>
          <a:p>
            <a:pPr algn="just"/>
            <a:r>
              <a:rPr lang="en-IN" sz="1800" b="1" dirty="0"/>
              <a:t>Triglycerides: </a:t>
            </a:r>
            <a:r>
              <a:rPr lang="en-IN" sz="1800" dirty="0"/>
              <a:t>It’s a lipid that can be measured in the blood.</a:t>
            </a:r>
          </a:p>
          <a:p>
            <a:pPr algn="just"/>
            <a:r>
              <a:rPr lang="en-IN" sz="1800" b="1" dirty="0"/>
              <a:t>Prothrombin time: </a:t>
            </a:r>
            <a:r>
              <a:rPr lang="en-IN" sz="1800" dirty="0"/>
              <a:t>PT is a blood test that measures how long it takes the blood to clot. </a:t>
            </a:r>
          </a:p>
        </p:txBody>
      </p:sp>
      <p:grpSp>
        <p:nvGrpSpPr>
          <p:cNvPr id="9" name="Group 8">
            <a:extLst>
              <a:ext uri="{FF2B5EF4-FFF2-40B4-BE49-F238E27FC236}">
                <a16:creationId xmlns:a16="http://schemas.microsoft.com/office/drawing/2014/main" id="{2CFB6789-406A-465A-A24E-8266723DC0C8}"/>
              </a:ext>
            </a:extLst>
          </p:cNvPr>
          <p:cNvGrpSpPr/>
          <p:nvPr/>
        </p:nvGrpSpPr>
        <p:grpSpPr>
          <a:xfrm>
            <a:off x="498751" y="270158"/>
            <a:ext cx="512622" cy="498769"/>
            <a:chOff x="11222178" y="6248393"/>
            <a:chExt cx="512622" cy="498769"/>
          </a:xfrm>
        </p:grpSpPr>
        <p:sp>
          <p:nvSpPr>
            <p:cNvPr id="10" name="Arrow: Chevron 9">
              <a:extLst>
                <a:ext uri="{FF2B5EF4-FFF2-40B4-BE49-F238E27FC236}">
                  <a16:creationId xmlns:a16="http://schemas.microsoft.com/office/drawing/2014/main" id="{E17CA0F0-FB8F-4B60-A30F-3A10EC1467E2}"/>
                </a:ext>
              </a:extLst>
            </p:cNvPr>
            <p:cNvSpPr/>
            <p:nvPr/>
          </p:nvSpPr>
          <p:spPr>
            <a:xfrm>
              <a:off x="11430005" y="6248398"/>
              <a:ext cx="304795" cy="498764"/>
            </a:xfrm>
            <a:prstGeom prst="chevron">
              <a:avLst/>
            </a:prstGeom>
            <a:solidFill>
              <a:srgbClr val="23D3C2"/>
            </a:solidFill>
            <a:ln>
              <a:solidFill>
                <a:schemeClr val="accent1">
                  <a:lumMod val="50000"/>
                </a:schemeClr>
              </a:solid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Chevron 10">
              <a:extLst>
                <a:ext uri="{FF2B5EF4-FFF2-40B4-BE49-F238E27FC236}">
                  <a16:creationId xmlns:a16="http://schemas.microsoft.com/office/drawing/2014/main" id="{B73D571F-89C7-4AAF-AA44-22DC9232B346}"/>
                </a:ext>
              </a:extLst>
            </p:cNvPr>
            <p:cNvSpPr/>
            <p:nvPr/>
          </p:nvSpPr>
          <p:spPr>
            <a:xfrm>
              <a:off x="11222178" y="6248393"/>
              <a:ext cx="304795" cy="498764"/>
            </a:xfrm>
            <a:prstGeom prst="chevron">
              <a:avLst/>
            </a:prstGeom>
            <a:solidFill>
              <a:srgbClr val="23D3C2"/>
            </a:solidFill>
            <a:ln>
              <a:solidFill>
                <a:schemeClr val="accent1">
                  <a:lumMod val="50000"/>
                </a:schemeClr>
              </a:solid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Tree>
    <p:extLst>
      <p:ext uri="{BB962C8B-B14F-4D97-AF65-F5344CB8AC3E}">
        <p14:creationId xmlns:p14="http://schemas.microsoft.com/office/powerpoint/2010/main" val="3584851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Clean medical background vector | Free vector - 2292405">
            <a:extLst>
              <a:ext uri="{FF2B5EF4-FFF2-40B4-BE49-F238E27FC236}">
                <a16:creationId xmlns:a16="http://schemas.microsoft.com/office/drawing/2014/main" id="{6AD1C855-B1AA-436D-9919-A2315B6F58C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1467CD5-AFC4-45E0-BC64-6F6A68342022}"/>
              </a:ext>
            </a:extLst>
          </p:cNvPr>
          <p:cNvSpPr>
            <a:spLocks noGrp="1"/>
          </p:cNvSpPr>
          <p:nvPr>
            <p:ph type="title"/>
          </p:nvPr>
        </p:nvSpPr>
        <p:spPr>
          <a:xfrm>
            <a:off x="4253346" y="2369818"/>
            <a:ext cx="6518564" cy="1325563"/>
          </a:xfrm>
        </p:spPr>
        <p:txBody>
          <a:bodyPr/>
          <a:lstStyle/>
          <a:p>
            <a:pPr algn="ctr"/>
            <a:r>
              <a:rPr lang="en-IN" sz="5400" b="1" dirty="0">
                <a:ln w="9525">
                  <a:solidFill>
                    <a:srgbClr val="2F2E00"/>
                  </a:solidFill>
                  <a:prstDash val="solid"/>
                </a:ln>
                <a:solidFill>
                  <a:srgbClr val="2F2E00"/>
                </a:solidFill>
                <a:effectLst>
                  <a:outerShdw blurRad="12700" dist="38100" dir="2700000" algn="tl" rotWithShape="0">
                    <a:schemeClr val="accent5">
                      <a:lumMod val="60000"/>
                      <a:lumOff val="40000"/>
                    </a:schemeClr>
                  </a:outerShdw>
                </a:effectLst>
                <a:latin typeface="+mn-lt"/>
                <a:ea typeface="+mn-ea"/>
                <a:cs typeface="+mn-cs"/>
              </a:rPr>
              <a:t>Visualizations</a:t>
            </a:r>
          </a:p>
        </p:txBody>
      </p:sp>
    </p:spTree>
    <p:extLst>
      <p:ext uri="{BB962C8B-B14F-4D97-AF65-F5344CB8AC3E}">
        <p14:creationId xmlns:p14="http://schemas.microsoft.com/office/powerpoint/2010/main" val="1817747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Clean medical background vector | Free vector - 2292405">
            <a:extLst>
              <a:ext uri="{FF2B5EF4-FFF2-40B4-BE49-F238E27FC236}">
                <a16:creationId xmlns:a16="http://schemas.microsoft.com/office/drawing/2014/main" id="{79626DD6-6CD9-41D2-BD11-08CD5DFA2C5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3">
            <a:extLst>
              <a:ext uri="{FF2B5EF4-FFF2-40B4-BE49-F238E27FC236}">
                <a16:creationId xmlns:a16="http://schemas.microsoft.com/office/drawing/2014/main" id="{08528897-4D0E-4A73-8E82-A4F67FFDB9D1}"/>
              </a:ext>
            </a:extLst>
          </p:cNvPr>
          <p:cNvPicPr>
            <a:picLocks noGrp="1" noChangeAspect="1"/>
          </p:cNvPicPr>
          <p:nvPr>
            <p:ph idx="1"/>
          </p:nvPr>
        </p:nvPicPr>
        <p:blipFill>
          <a:blip r:embed="rId4"/>
          <a:stretch>
            <a:fillRect/>
          </a:stretch>
        </p:blipFill>
        <p:spPr>
          <a:xfrm>
            <a:off x="914225" y="852445"/>
            <a:ext cx="10562157" cy="5157587"/>
          </a:xfrm>
          <a:prstGeom prst="rect">
            <a:avLst/>
          </a:prstGeom>
          <a:ln>
            <a:noFill/>
          </a:ln>
          <a:effectLst>
            <a:softEdge rad="112500"/>
          </a:effectLst>
        </p:spPr>
      </p:pic>
    </p:spTree>
    <p:extLst>
      <p:ext uri="{BB962C8B-B14F-4D97-AF65-F5344CB8AC3E}">
        <p14:creationId xmlns:p14="http://schemas.microsoft.com/office/powerpoint/2010/main" val="3146191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lean medical background vector | Free vector - 2292405">
            <a:extLst>
              <a:ext uri="{FF2B5EF4-FFF2-40B4-BE49-F238E27FC236}">
                <a16:creationId xmlns:a16="http://schemas.microsoft.com/office/drawing/2014/main" id="{A38A7834-F3BB-42ED-B89B-BF372BDA7D9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11F2BC3-2981-410D-9853-C853E8261809}"/>
              </a:ext>
            </a:extLst>
          </p:cNvPr>
          <p:cNvPicPr>
            <a:picLocks noChangeAspect="1"/>
          </p:cNvPicPr>
          <p:nvPr/>
        </p:nvPicPr>
        <p:blipFill>
          <a:blip r:embed="rId4"/>
          <a:stretch>
            <a:fillRect/>
          </a:stretch>
        </p:blipFill>
        <p:spPr>
          <a:xfrm>
            <a:off x="185530" y="1149626"/>
            <a:ext cx="11820940" cy="4244009"/>
          </a:xfrm>
          <a:prstGeom prst="rect">
            <a:avLst/>
          </a:prstGeom>
          <a:ln>
            <a:noFill/>
          </a:ln>
          <a:effectLst>
            <a:softEdge rad="112500"/>
          </a:effectLst>
        </p:spPr>
      </p:pic>
    </p:spTree>
    <p:extLst>
      <p:ext uri="{BB962C8B-B14F-4D97-AF65-F5344CB8AC3E}">
        <p14:creationId xmlns:p14="http://schemas.microsoft.com/office/powerpoint/2010/main" val="3287489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lean medical background vector | Free vector - 2292405">
            <a:extLst>
              <a:ext uri="{FF2B5EF4-FFF2-40B4-BE49-F238E27FC236}">
                <a16:creationId xmlns:a16="http://schemas.microsoft.com/office/drawing/2014/main" id="{4CC50116-D4A6-4F81-B4B5-8EC10647EFC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FDEF035-1454-4F14-B421-392A8002F9AB}"/>
              </a:ext>
            </a:extLst>
          </p:cNvPr>
          <p:cNvPicPr>
            <a:picLocks noChangeAspect="1"/>
          </p:cNvPicPr>
          <p:nvPr/>
        </p:nvPicPr>
        <p:blipFill>
          <a:blip r:embed="rId4"/>
          <a:stretch>
            <a:fillRect/>
          </a:stretch>
        </p:blipFill>
        <p:spPr>
          <a:xfrm>
            <a:off x="529314" y="917713"/>
            <a:ext cx="11133372" cy="5022574"/>
          </a:xfrm>
          <a:prstGeom prst="rect">
            <a:avLst/>
          </a:prstGeom>
          <a:ln>
            <a:noFill/>
          </a:ln>
          <a:effectLst>
            <a:softEdge rad="112500"/>
          </a:effectLst>
        </p:spPr>
      </p:pic>
    </p:spTree>
    <p:extLst>
      <p:ext uri="{BB962C8B-B14F-4D97-AF65-F5344CB8AC3E}">
        <p14:creationId xmlns:p14="http://schemas.microsoft.com/office/powerpoint/2010/main" val="2182441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TotalTime>
  <Words>1150</Words>
  <Application>Microsoft Office PowerPoint</Application>
  <PresentationFormat>Widescreen</PresentationFormat>
  <Paragraphs>83</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 Unicode MS</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Visualizations</vt:lpstr>
      <vt:lpstr>PowerPoint Presentation</vt:lpstr>
      <vt:lpstr>PowerPoint Presentation</vt:lpstr>
      <vt:lpstr>PowerPoint Presentation</vt:lpstr>
      <vt:lpstr>Kaplan Meier Test</vt:lpstr>
      <vt:lpstr>PowerPoint Presentation</vt:lpstr>
      <vt:lpstr>PowerPoint Presentation</vt:lpstr>
      <vt:lpstr>PowerPoint Presentation</vt:lpstr>
      <vt:lpstr>PowerPoint Presentation</vt:lpstr>
      <vt:lpstr>PowerPoint Presentation</vt:lpstr>
      <vt:lpstr>PowerPoint Presentation</vt:lpstr>
      <vt:lpstr>Cox Regression</vt:lpstr>
      <vt:lpstr>PowerPoint Presentation</vt:lpstr>
      <vt:lpstr>PowerPoint Presentation</vt:lpstr>
      <vt:lpstr>PowerPoint Presentation</vt:lpstr>
      <vt:lpstr>PowerPoint Presentation</vt:lpstr>
      <vt:lpstr>PowerPoint Presentation</vt:lpstr>
      <vt:lpstr>II Thank You II</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Shruti Nair</dc:creator>
  <cp:lastModifiedBy>Akshay Amrit</cp:lastModifiedBy>
  <cp:revision>44</cp:revision>
  <dcterms:created xsi:type="dcterms:W3CDTF">2020-08-13T09:56:08Z</dcterms:created>
  <dcterms:modified xsi:type="dcterms:W3CDTF">2020-08-14T11:54:37Z</dcterms:modified>
</cp:coreProperties>
</file>