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1FBF7-0DBE-4E9C-B1B2-0F7E83E1BAA8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80C3-026C-4556-9AA7-A69822A0A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69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9A9BA5-9E93-4BC8-BC7D-F7DA5916892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9E6B-BD61-03DE-1943-2A47D076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3B00-7677-F1AC-B129-15E3AB962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06F8-E064-5CFE-EE41-5CB175C9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2A6E-465B-4A82-9D70-84A25B794AF8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F2FE-E1AA-457B-30FC-F59468C7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B1F97-DFC6-3426-A5F6-D08FB497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7652-4097-4D89-91B6-AF2165B0D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73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B282-CF49-04A9-8EC4-0CC3A83C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680DC-29C8-EA75-B812-238BE74B2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F1E6-C7A5-1689-38E8-55BAE0B5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2A6E-465B-4A82-9D70-84A25B794AF8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9AC5-EB0A-F921-7B63-40AE2F4F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9F0A3-7D4E-C2CF-5D99-B62E8F00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7652-4097-4D89-91B6-AF2165B0D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3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A830C-2250-7410-9B11-486BE1C19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84F77-0FD1-CEE4-2CA7-129503B74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3F52-8872-E38F-EE8D-2C307BED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2A6E-465B-4A82-9D70-84A25B794AF8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6B47-1D31-97EA-749C-F19D703F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C658-1ABB-D506-B29E-AA7565DB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7652-4097-4D89-91B6-AF2165B0D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1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AA99-B346-03E3-1DB5-03755288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CFDC-9CFF-DFEE-F777-BA2B945F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8F01-AFA9-0B71-D737-F19A356B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2A6E-465B-4A82-9D70-84A25B794AF8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10B3-181A-7949-576E-E6179831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FA45-5FA9-CF44-099A-C06A03ED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7652-4097-4D89-91B6-AF2165B0D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3957-CE0C-A028-2234-FB951C2C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A1A4C-1F2F-1EB5-C259-B20A99F9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B4890-9CE6-B384-C0C2-A06D4419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2A6E-465B-4A82-9D70-84A25B794AF8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3AFC-E9B2-F626-B7AF-895152B1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015E4-9024-7769-94D2-373AA472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7652-4097-4D89-91B6-AF2165B0D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36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4D64-4619-DC58-B911-5AEDB92A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6D5A-B969-E58D-5BB0-E7EF586A3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CDE59-6CD7-02B0-4311-FF6F7BF17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17A8-23F8-3E94-3E1F-B50830CD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2A6E-465B-4A82-9D70-84A25B794AF8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13641-9635-7E2F-D4F5-8F8B3705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A4B55-9706-3A24-26A1-3521946D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7652-4097-4D89-91B6-AF2165B0D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2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A1D7-C027-267D-01BD-71B0E694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15060-EA9F-D112-A086-DF3E65CB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3AB03-399B-196A-AEA5-A25C7F991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9DEC1-05C8-71DF-BE37-B3B8407CD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6D077-3363-F33C-FF52-9E8615FF6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3A653-0416-DC93-CD8E-3FA0F340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2A6E-465B-4A82-9D70-84A25B794AF8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C9AEA-88A4-55D9-A767-416560AB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7D85A-F375-F796-72BA-9BBE6C28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7652-4097-4D89-91B6-AF2165B0D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0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4B23-DC46-AA20-BF5F-696BCC43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95C1D-632F-E607-CD76-FD001077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2A6E-465B-4A82-9D70-84A25B794AF8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D3674-E9EA-DDA5-4DA8-0CE6D10F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CA837-21A9-BA5D-276B-11C58CD4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7652-4097-4D89-91B6-AF2165B0D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99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28EF5-76A0-AB4F-8C30-62174DCA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2A6E-465B-4A82-9D70-84A25B794AF8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1A35A-86BE-D500-B1C5-2A1DE32A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41CC-265B-0D1D-3CB1-711910C1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7652-4097-4D89-91B6-AF2165B0D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76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0771-EADB-E38A-FE1C-4E1D7691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4706-0F14-4E63-B14E-26D934AE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AE482-576C-CB35-299C-496434F37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D0D02-7961-861D-A234-B9C80B24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2A6E-465B-4A82-9D70-84A25B794AF8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B6AA-3C13-9173-555D-41DF8CAC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14C2-4EFD-DFA0-9FA5-6F3A17B2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7652-4097-4D89-91B6-AF2165B0D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4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08EC-EB6F-B2D1-212F-1376262F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8BD67-5B97-F3C7-F695-F37A3B939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DB8C6-974C-1FF2-5FE4-48CCA9C7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08867-B3CC-070D-89D9-8401FFBC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2A6E-465B-4A82-9D70-84A25B794AF8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3C7FA-582E-6250-AA61-8A5C95B5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27872-586C-FBFF-9F85-E9C54AC4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7652-4097-4D89-91B6-AF2165B0D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3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9ADC3-0D04-538C-6434-076A3DF3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95699-1227-366B-99BD-A594D6D2A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0F27-FFB3-2895-F728-A7742F903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2A6E-465B-4A82-9D70-84A25B794AF8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5AFE-0FFB-FCD9-9E6D-E55EE2046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7009-4209-3C16-45CB-59BFAFB91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7652-4097-4D89-91B6-AF2165B0D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3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jorcitiesofworld.com/major-cities-in-gujarat-india/" TargetMode="External"/><Relationship Id="rId3" Type="http://schemas.openxmlformats.org/officeDocument/2006/relationships/hyperlink" Target="https://www.majorcitiesofworld.com/major-cities-in-arunachal-pradesh-india/" TargetMode="External"/><Relationship Id="rId7" Type="http://schemas.openxmlformats.org/officeDocument/2006/relationships/hyperlink" Target="https://www.majorcitiesofworld.com/major-cities-in-goa-india/" TargetMode="External"/><Relationship Id="rId2" Type="http://schemas.openxmlformats.org/officeDocument/2006/relationships/hyperlink" Target="https://www.behindthename.com/name/maninder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ajorcitiesofworld.com/major-cities-in-chhattisgarh-india/" TargetMode="External"/><Relationship Id="rId5" Type="http://schemas.openxmlformats.org/officeDocument/2006/relationships/hyperlink" Target="https://www.majorcitiesofworld.com/major-cities-in-bihar-india/" TargetMode="External"/><Relationship Id="rId4" Type="http://schemas.openxmlformats.org/officeDocument/2006/relationships/hyperlink" Target="https://www.majorcitiesofworld.com/major-cities-in-assam-indi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jorcitiesofworld.com/major-cities-in-jharkhand-india/" TargetMode="External"/><Relationship Id="rId7" Type="http://schemas.openxmlformats.org/officeDocument/2006/relationships/hyperlink" Target="https://www.majorcitiesofworld.com/major-cities-in-manipur-india/" TargetMode="External"/><Relationship Id="rId2" Type="http://schemas.openxmlformats.org/officeDocument/2006/relationships/hyperlink" Target="https://www.majorcitiesofworld.com/major-cities-in-himachal-pradesh-india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ajorcitiesofworld.com/major-cities-in-maharashtra/" TargetMode="External"/><Relationship Id="rId5" Type="http://schemas.openxmlformats.org/officeDocument/2006/relationships/hyperlink" Target="https://www.majorcitiesofworld.com/major-cities-in-madhya-pradesh/" TargetMode="External"/><Relationship Id="rId4" Type="http://schemas.openxmlformats.org/officeDocument/2006/relationships/hyperlink" Target="https://www.majorcitiesofworld.com/major-cities-in-keral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Google Shape;14343;p1"/>
          <p:cNvSpPr txBox="1">
            <a:spLocks noGrp="1"/>
          </p:cNvSpPr>
          <p:nvPr>
            <p:ph type="ctrTitle"/>
          </p:nvPr>
        </p:nvSpPr>
        <p:spPr>
          <a:xfrm>
            <a:off x="1922417" y="3944983"/>
            <a:ext cx="7772400" cy="17193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36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MALL DATABASE MANAGEMENT SYSTEM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endParaRPr dirty="0"/>
          </a:p>
        </p:txBody>
      </p:sp>
      <p:pic>
        <p:nvPicPr>
          <p:cNvPr id="14344" name="Google Shape;14344;p1" descr="pes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6883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5" name="Google Shape;14345;p1" descr="C:\Users\rajsekar\Pictures\ECE 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3800" y="0"/>
            <a:ext cx="8382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6778DE-4A33-D42B-D6D4-CF8EDB066710}"/>
              </a:ext>
            </a:extLst>
          </p:cNvPr>
          <p:cNvSpPr txBox="1"/>
          <p:nvPr/>
        </p:nvSpPr>
        <p:spPr>
          <a:xfrm>
            <a:off x="2882538" y="1979802"/>
            <a:ext cx="6096000" cy="136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marR="964565" indent="-6350" algn="ctr">
              <a:lnSpc>
                <a:spcPct val="150000"/>
              </a:lnSpc>
              <a:spcBef>
                <a:spcPts val="215"/>
              </a:spcBef>
              <a:spcAft>
                <a:spcPts val="26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UE20CS301 – Database Management Systems (Minors)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542925" marR="964565" indent="-6350" algn="ctr">
              <a:lnSpc>
                <a:spcPct val="150000"/>
              </a:lnSpc>
              <a:spcBef>
                <a:spcPts val="215"/>
              </a:spcBef>
              <a:spcAft>
                <a:spcPts val="26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Mini-Project Report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F7F6-0A26-D300-E77A-4E6152E0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8852"/>
          </a:xfrm>
        </p:spPr>
        <p:txBody>
          <a:bodyPr>
            <a:normAutofit fontScale="90000"/>
          </a:bodyPr>
          <a:lstStyle/>
          <a:p>
            <a:pPr marL="92075" indent="-6350">
              <a:lnSpc>
                <a:spcPct val="110000"/>
              </a:lnSpc>
              <a:spcAft>
                <a:spcPts val="265"/>
              </a:spcAft>
            </a:pP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insert into PRODUCT 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pid,pname,pbrand,pprice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values (1,'Analog Black dial ','TIMEX ',1851.50),(2,'Dial coloured strap ','TIMEX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',2586.50),(31,'Men’s formal shoes ','CENTRINO ',697),(4,'Men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5951-35 ','CENTRINO ',2299),(5,'Women’s slider ','URJO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',1099.50),(6,'ANGULAR HOLDER KITCHEN KNIVES ','PIGEON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',695.50),(7,'GALAXY M14 5G','SAMSUNG ',14990.50),(8,'NORD CE 2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LITE','ONE PLUS ',18499.50),(9,'ULTRA SHEER DRY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TOUCH','neutrogena',1867.50),(10,'NUTRI BLEND MIXER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','WONDERCHEF',2598.50);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3164F-2533-71ED-08C4-A8FE2B8D11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3158" y="648154"/>
            <a:ext cx="9616167" cy="27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9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A8BD-9523-8978-6443-1A0F42FF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6" y="3429000"/>
            <a:ext cx="10515600" cy="3047999"/>
          </a:xfrm>
        </p:spPr>
        <p:txBody>
          <a:bodyPr/>
          <a:lstStyle/>
          <a:p>
            <a:pPr marL="92075" indent="-6350">
              <a:lnSpc>
                <a:spcPct val="110000"/>
              </a:lnSpc>
              <a:spcAft>
                <a:spcPts val="6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Insert into SHOPPING_CART(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cartid,cid,active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values(1,1,1),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(2,2,1),(3,3,0),(4,4,1),(5,5,1),(6,6,1),(7,7,1),(8,8,1),(9,9,1),(1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0,10,1),(11,11,1),(12,12,1),(13,13,1),(14,14,1),(15,15,0);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DROP COLUMN TOTAL_PRICE: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01F754-8BC8-1E33-C673-6FC14E66F4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3806" y="116340"/>
            <a:ext cx="1109472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955C-D58D-C388-4629-DC8BA205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ALTER TABLE SHOPPING_CART DROP COLUMN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totalprice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CA0F3-8423-E245-E6DD-23E52F04F0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9238" y="1137148"/>
            <a:ext cx="5106761" cy="54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D18C-41CC-6F98-4D18-A1CF0EA8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9A598A-6CBF-6A0D-269B-2CF2E3DC9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6025" y="365124"/>
            <a:ext cx="11047775" cy="2909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17CA84-6079-6178-A5AC-583F3D7C15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0597" y="3863476"/>
            <a:ext cx="10857003" cy="25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7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DB3A68-2DF0-5A92-3673-6410F653BB38}"/>
              </a:ext>
            </a:extLst>
          </p:cNvPr>
          <p:cNvSpPr txBox="1"/>
          <p:nvPr/>
        </p:nvSpPr>
        <p:spPr>
          <a:xfrm>
            <a:off x="838200" y="687780"/>
            <a:ext cx="6096000" cy="680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6350">
              <a:lnSpc>
                <a:spcPct val="107000"/>
              </a:lnSpc>
              <a:spcAft>
                <a:spcPts val="1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Display all products whose price is within 2000: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48EB9-17CE-EF3E-6A27-15D4982363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441404"/>
            <a:ext cx="9760131" cy="2181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EF2298-A678-4E8B-AFDB-15D877FEB987}"/>
              </a:ext>
            </a:extLst>
          </p:cNvPr>
          <p:cNvSpPr txBox="1"/>
          <p:nvPr/>
        </p:nvSpPr>
        <p:spPr>
          <a:xfrm>
            <a:off x="838199" y="3696002"/>
            <a:ext cx="6096000" cy="680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6350">
              <a:lnSpc>
                <a:spcPct val="107000"/>
              </a:lnSpc>
              <a:spcAft>
                <a:spcPts val="1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Display the customer whose name starts with the letter ‘a’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36DAC5-C8F7-ABFA-287A-CC2EF89AD1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8" y="4449627"/>
            <a:ext cx="10038807" cy="16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2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B9F541-8AD5-D878-C9D8-2EF8CDC493B9}"/>
              </a:ext>
            </a:extLst>
          </p:cNvPr>
          <p:cNvSpPr txBox="1"/>
          <p:nvPr/>
        </p:nvSpPr>
        <p:spPr>
          <a:xfrm>
            <a:off x="705394" y="408812"/>
            <a:ext cx="6096000" cy="680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6350">
              <a:lnSpc>
                <a:spcPct val="107000"/>
              </a:lnSpc>
              <a:spcAft>
                <a:spcPts val="1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Find the customer details who are from Bangalore: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03893-C546-5137-28CE-E8809856D9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6369" y="1203960"/>
            <a:ext cx="10434774" cy="1478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85A2B7-DFFC-CCFF-7FFE-951047BAEDC2}"/>
              </a:ext>
            </a:extLst>
          </p:cNvPr>
          <p:cNvSpPr txBox="1"/>
          <p:nvPr/>
        </p:nvSpPr>
        <p:spPr>
          <a:xfrm>
            <a:off x="705394" y="2797137"/>
            <a:ext cx="6096000" cy="680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6350">
              <a:lnSpc>
                <a:spcPct val="107000"/>
              </a:lnSpc>
              <a:spcAft>
                <a:spcPts val="1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Select the information of products which were ordered: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7E197-4684-AABB-2267-9C2E784F5C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6368" y="3737851"/>
            <a:ext cx="10365105" cy="16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9920D0-1B32-DDA5-F02D-3250F0D037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1950" y="262346"/>
            <a:ext cx="10488930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0EC50-4B6F-F089-F98C-975DCCB135FB}"/>
              </a:ext>
            </a:extLst>
          </p:cNvPr>
          <p:cNvSpPr txBox="1"/>
          <p:nvPr/>
        </p:nvSpPr>
        <p:spPr>
          <a:xfrm>
            <a:off x="548640" y="3429000"/>
            <a:ext cx="6096000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6350">
              <a:lnSpc>
                <a:spcPct val="107000"/>
              </a:lnSpc>
              <a:spcAft>
                <a:spcPts val="1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Average price of products: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EBFF4-4306-B036-DE8A-C8D5A54877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1920" y="4122692"/>
            <a:ext cx="10178959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9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124A9E-3D46-BAD8-DC6B-E510E8312C60}"/>
              </a:ext>
            </a:extLst>
          </p:cNvPr>
          <p:cNvSpPr txBox="1"/>
          <p:nvPr/>
        </p:nvSpPr>
        <p:spPr>
          <a:xfrm>
            <a:off x="522514" y="365269"/>
            <a:ext cx="6096000" cy="680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6350">
              <a:lnSpc>
                <a:spcPct val="107000"/>
              </a:lnSpc>
              <a:spcAft>
                <a:spcPts val="1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Determine the OID who has amount greater than the average amount: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95D05-D061-515C-2E76-EAEB910BC4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3212" y="1161777"/>
            <a:ext cx="9517108" cy="169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C942F-C5CE-8268-FA2F-E3C60EE466C9}"/>
              </a:ext>
            </a:extLst>
          </p:cNvPr>
          <p:cNvSpPr txBox="1"/>
          <p:nvPr/>
        </p:nvSpPr>
        <p:spPr>
          <a:xfrm>
            <a:off x="452846" y="2973484"/>
            <a:ext cx="6096000" cy="680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6350">
              <a:lnSpc>
                <a:spcPct val="107000"/>
              </a:lnSpc>
              <a:spcAft>
                <a:spcPts val="1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Determine the OID who has amount greater than the average amount: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2294F-C04C-FC91-9D1A-4C111D5D2C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4796" y="3872049"/>
            <a:ext cx="9365524" cy="17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8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753F1E-29BC-7C58-886F-FC0A07FE703F}"/>
              </a:ext>
            </a:extLst>
          </p:cNvPr>
          <p:cNvSpPr txBox="1"/>
          <p:nvPr/>
        </p:nvSpPr>
        <p:spPr>
          <a:xfrm>
            <a:off x="426720" y="286892"/>
            <a:ext cx="6096000" cy="680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6350">
              <a:lnSpc>
                <a:spcPct val="107000"/>
              </a:lnSpc>
              <a:spcAft>
                <a:spcPts val="1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Retrieve all the details of products which have a maximum price.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CA2C6-928E-E644-23B9-4F4986BB5C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7694" y="1269275"/>
            <a:ext cx="10913745" cy="151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71730-8501-3096-3C6D-168B2CCA4A4C}"/>
              </a:ext>
            </a:extLst>
          </p:cNvPr>
          <p:cNvSpPr txBox="1"/>
          <p:nvPr/>
        </p:nvSpPr>
        <p:spPr>
          <a:xfrm>
            <a:off x="607694" y="2940693"/>
            <a:ext cx="8449220" cy="680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6350">
              <a:lnSpc>
                <a:spcPct val="107000"/>
              </a:lnSpc>
              <a:spcAft>
                <a:spcPts val="25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Retrieve all details of the products whose price is greater than the average price of products in the table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B5560-2D5A-299F-A782-CBAA85FC9A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8669" y="3895316"/>
            <a:ext cx="10541181" cy="18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2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A767B6-4211-0A1A-1390-F6CF7070CD3D}"/>
              </a:ext>
            </a:extLst>
          </p:cNvPr>
          <p:cNvSpPr txBox="1"/>
          <p:nvPr/>
        </p:nvSpPr>
        <p:spPr>
          <a:xfrm>
            <a:off x="235132" y="225932"/>
            <a:ext cx="7175862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6350">
              <a:lnSpc>
                <a:spcPct val="107000"/>
              </a:lnSpc>
              <a:spcAft>
                <a:spcPts val="1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Retrieve the count of the city of customers: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13508-7594-F33B-D787-55360852F4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1867" y="938484"/>
            <a:ext cx="8832396" cy="47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8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4362-8F92-17A9-9189-8AEFEBE0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3E2098-B079-D55D-2458-2B0B80870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248768"/>
              </p:ext>
            </p:extLst>
          </p:nvPr>
        </p:nvGraphicFramePr>
        <p:xfrm>
          <a:off x="1297578" y="1776550"/>
          <a:ext cx="8891452" cy="39014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456890">
                  <a:extLst>
                    <a:ext uri="{9D8B030D-6E8A-4147-A177-3AD203B41FA5}">
                      <a16:colId xmlns:a16="http://schemas.microsoft.com/office/drawing/2014/main" val="914906376"/>
                    </a:ext>
                  </a:extLst>
                </a:gridCol>
                <a:gridCol w="4434562">
                  <a:extLst>
                    <a:ext uri="{9D8B030D-6E8A-4147-A177-3AD203B41FA5}">
                      <a16:colId xmlns:a16="http://schemas.microsoft.com/office/drawing/2014/main" val="3658016840"/>
                    </a:ext>
                  </a:extLst>
                </a:gridCol>
              </a:tblGrid>
              <a:tr h="971614">
                <a:tc>
                  <a:txBody>
                    <a:bodyPr/>
                    <a:lstStyle/>
                    <a:p>
                      <a:pPr marL="471805" marR="461010" algn="ctr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10" marR="408940" algn="ctr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SRN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8382645"/>
                  </a:ext>
                </a:extLst>
              </a:tr>
              <a:tr h="976608">
                <a:tc>
                  <a:txBody>
                    <a:bodyPr/>
                    <a:lstStyle/>
                    <a:p>
                      <a:pPr marL="470535" marR="461010" algn="ctr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 M MADHUMITHA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10" marR="410845" algn="ctr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PES1UG21EC902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81838623"/>
                  </a:ext>
                </a:extLst>
              </a:tr>
              <a:tr h="976608">
                <a:tc>
                  <a:txBody>
                    <a:bodyPr/>
                    <a:lstStyle/>
                    <a:p>
                      <a:pPr marL="471805" marR="461010" algn="ctr">
                        <a:lnSpc>
                          <a:spcPct val="107000"/>
                        </a:lnSpc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AKSHAY ANGADI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10" marR="410845" algn="ctr">
                        <a:lnSpc>
                          <a:spcPct val="107000"/>
                        </a:lnSpc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PES1UG21EC030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39775394"/>
                  </a:ext>
                </a:extLst>
              </a:tr>
              <a:tr h="976608">
                <a:tc>
                  <a:txBody>
                    <a:bodyPr/>
                    <a:lstStyle/>
                    <a:p>
                      <a:pPr marL="471805" marR="461010" algn="ctr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RAGHAVE S L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10" marR="410845" algn="ctr">
                        <a:lnSpc>
                          <a:spcPct val="107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PES1UG21EC212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015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399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B929CC-174E-3BA9-F193-BB4B0EC3C2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8654" y="226014"/>
            <a:ext cx="8875939" cy="49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0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D1C697-FA76-89DD-C676-6CA16754AB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8026" y="884328"/>
            <a:ext cx="9093653" cy="427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3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E09741-7A5F-C6C8-4850-7417710A4BB8}"/>
              </a:ext>
            </a:extLst>
          </p:cNvPr>
          <p:cNvSpPr txBox="1"/>
          <p:nvPr/>
        </p:nvSpPr>
        <p:spPr>
          <a:xfrm>
            <a:off x="627016" y="384686"/>
            <a:ext cx="7358743" cy="362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80"/>
              </a:spcAf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lists the products with a product price less than 5000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6997A-DB2D-C691-5808-863B178856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5408" y="1021487"/>
            <a:ext cx="9476831" cy="181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532392-CA57-463C-A2DC-A498103B9B61}"/>
              </a:ext>
            </a:extLst>
          </p:cNvPr>
          <p:cNvSpPr txBox="1"/>
          <p:nvPr/>
        </p:nvSpPr>
        <p:spPr>
          <a:xfrm>
            <a:off x="757645" y="320853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'1980-07-09'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=1;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'1977-07-11'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=2;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'1963-12-26'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=3;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'1971-09-18'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=4; UPDATE CUSTOMER SET dob = '1948-08-11'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=5;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'1967-08-12'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=6;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'1980-09-30'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=7;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'1980-06-26'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=8;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'1924-08-16'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=9;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'1977-04-20'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=10;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'2002-10-07'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=11;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'1923-11-29'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=12;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'1980-11-04'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=13;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'1974-11-10'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=14;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1406525" indent="-6350">
              <a:lnSpc>
                <a:spcPct val="107000"/>
              </a:lnSpc>
              <a:spcAft>
                <a:spcPts val="205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CUSTOMER SET dob = '1992-11-08' where </a:t>
            </a:r>
            <a:r>
              <a:rPr lang="en-I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cid</a:t>
            </a:r>
            <a:r>
              <a:rPr lang="en-I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=15;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495379-3120-4CFC-1FEF-AFC0A15B639A}"/>
              </a:ext>
            </a:extLst>
          </p:cNvPr>
          <p:cNvSpPr txBox="1"/>
          <p:nvPr/>
        </p:nvSpPr>
        <p:spPr>
          <a:xfrm>
            <a:off x="1262743" y="820497"/>
            <a:ext cx="6096000" cy="5217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8000"/>
              </a:lnSpc>
              <a:spcAft>
                <a:spcPts val="26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 function to find the number of products with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pid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shopping cart.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542925" indent="-6350">
              <a:lnSpc>
                <a:spcPct val="108000"/>
              </a:lnSpc>
              <a:spcAft>
                <a:spcPts val="26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</a:p>
          <a:p>
            <a:pPr marL="92075" indent="-6350">
              <a:lnSpc>
                <a:spcPct val="108000"/>
              </a:lnSpc>
              <a:spcAft>
                <a:spcPts val="26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DELIMITER $$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55575" marR="2349500" indent="-165100">
              <a:lnSpc>
                <a:spcPct val="108000"/>
              </a:lnSpc>
              <a:spcAft>
                <a:spcPts val="26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FUNCTION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no_of_products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product_id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8000"/>
              </a:lnSpc>
              <a:spcAft>
                <a:spcPts val="26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8000"/>
              </a:lnSpc>
              <a:spcAft>
                <a:spcPts val="12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INT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8000"/>
              </a:lnSpc>
              <a:spcAft>
                <a:spcPts val="8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DETERMINISTIC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8000"/>
              </a:lnSpc>
              <a:spcAft>
                <a:spcPts val="26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 indent="-6350">
              <a:lnSpc>
                <a:spcPct val="108000"/>
              </a:lnSpc>
              <a:spcAft>
                <a:spcPts val="26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count INT;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 indent="-6350">
              <a:lnSpc>
                <a:spcPct val="108000"/>
              </a:lnSpc>
              <a:spcAft>
                <a:spcPts val="26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COUNT(*) INTO count FROM CART_ITEM WHERE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pid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product_id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8000"/>
              </a:lnSpc>
              <a:spcAft>
                <a:spcPts val="26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count;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8000"/>
              </a:lnSpc>
              <a:spcAft>
                <a:spcPts val="26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 $$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8000"/>
              </a:lnSpc>
              <a:spcAft>
                <a:spcPts val="26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DELIMITER ;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44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45F7AF-5DB4-91FA-E65B-8EC74A18BD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799" y="376102"/>
            <a:ext cx="7160623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19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1ECCF5-9976-F055-68B9-2DB1FAC3147E}"/>
              </a:ext>
            </a:extLst>
          </p:cNvPr>
          <p:cNvSpPr txBox="1"/>
          <p:nvPr/>
        </p:nvSpPr>
        <p:spPr>
          <a:xfrm>
            <a:off x="905691" y="442259"/>
            <a:ext cx="6217919" cy="5537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8000"/>
              </a:lnSpc>
              <a:spcAft>
                <a:spcPts val="1440"/>
              </a:spcAft>
              <a:buFont typeface="Symbol" panose="05050102010706020507" pitchFamily="18" charset="2"/>
              <a:buChar char=""/>
            </a:pP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 stored procedure to calculate the age of the customer when the date of birth is given. Update the column named age in the customer table.</a:t>
            </a:r>
            <a:endParaRPr lang="en-IN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8000"/>
              </a:lnSpc>
              <a:spcAft>
                <a:spcPts val="260"/>
              </a:spcAft>
            </a:pP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DELIMITER $$</a:t>
            </a:r>
            <a:endParaRPr lang="en-IN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8000"/>
              </a:lnSpc>
              <a:spcAft>
                <a:spcPts val="260"/>
              </a:spcAft>
            </a:pP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PROCEDURE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endParaRPr lang="en-IN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 indent="-6350">
              <a:lnSpc>
                <a:spcPct val="108000"/>
              </a:lnSpc>
              <a:spcAft>
                <a:spcPts val="120"/>
              </a:spcAft>
            </a:pP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user_id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</a:t>
            </a:r>
            <a:endParaRPr lang="en-IN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8000"/>
              </a:lnSpc>
              <a:spcAft>
                <a:spcPts val="85"/>
              </a:spcAft>
            </a:pP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8000"/>
              </a:lnSpc>
              <a:spcAft>
                <a:spcPts val="260"/>
              </a:spcAft>
            </a:pP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endParaRPr lang="en-IN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 indent="-6350">
              <a:lnSpc>
                <a:spcPct val="108000"/>
              </a:lnSpc>
              <a:spcAft>
                <a:spcPts val="260"/>
              </a:spcAft>
            </a:pP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age INT;</a:t>
            </a:r>
            <a:endParaRPr lang="en-IN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71450" indent="-6350">
              <a:lnSpc>
                <a:spcPct val="108000"/>
              </a:lnSpc>
              <a:spcAft>
                <a:spcPts val="260"/>
              </a:spcAft>
            </a:pP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CUSTOMER SET age = TIMESTAMPDIFF(YEAR, DOB,</a:t>
            </a:r>
            <a:endParaRPr lang="en-IN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2934970" indent="-6350">
              <a:lnSpc>
                <a:spcPct val="108000"/>
              </a:lnSpc>
              <a:spcAft>
                <a:spcPts val="1960"/>
              </a:spcAft>
            </a:pP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CURDATE()) WHERE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user_id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cid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END $$</a:t>
            </a:r>
            <a:endParaRPr lang="en-IN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8000"/>
              </a:lnSpc>
              <a:spcAft>
                <a:spcPts val="1995"/>
              </a:spcAft>
            </a:pP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DELIMITER ;</a:t>
            </a:r>
            <a:endParaRPr lang="en-IN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marR="3656965" indent="-6350">
              <a:lnSpc>
                <a:spcPct val="108000"/>
              </a:lnSpc>
              <a:spcAft>
                <a:spcPts val="420"/>
              </a:spcAft>
            </a:pP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(3);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(4);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(5);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(6);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(7);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(8);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(9);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(10);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(11);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(12);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(13);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(14); call </a:t>
            </a:r>
            <a:r>
              <a:rPr lang="en-I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calculate_age_final</a:t>
            </a:r>
            <a:r>
              <a:rPr lang="en-I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(15);</a:t>
            </a:r>
            <a:endParaRPr lang="en-IN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29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9080C5-6FC1-8DF5-DDB9-B6A1A77F47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9317" y="300309"/>
            <a:ext cx="8353425" cy="48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5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F4AC4D-F736-3F63-7110-CA584A0F18F4}"/>
              </a:ext>
            </a:extLst>
          </p:cNvPr>
          <p:cNvSpPr txBox="1"/>
          <p:nvPr/>
        </p:nvSpPr>
        <p:spPr>
          <a:xfrm>
            <a:off x="1121228" y="360532"/>
            <a:ext cx="6096000" cy="613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25000"/>
              </a:lnSpc>
              <a:spcAft>
                <a:spcPts val="265"/>
              </a:spcAft>
              <a:buFont typeface="Symbol" panose="05050102010706020507" pitchFamily="18" charset="2"/>
              <a:buChar char=""/>
            </a:pPr>
            <a:r>
              <a:rPr lang="en-IN" sz="1100" b="1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triggers that, when the price of a certain product changes, update the price of this item in any active shopping cart containing the item, and also updates the total price of these shopping carts?.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DELIMITER $$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TRIGGER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product_priceupdate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AFTER UPDATE ON product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30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 EACH ROW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420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BEGIN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cartitem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JOIN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shoppingcart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i.cartid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c.cartid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i.iprice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NEW.pprice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i.pid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NEW.pid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c.active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1;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14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shoppingcart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 JOIN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cartid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SUM(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iprice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*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iquantity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totalprice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cartitem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30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cartid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30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DISTINCT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i.cartid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cartitem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JOIN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shoppingcart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i.cartid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c.cartid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i.pid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NEW.pid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c.active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1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30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GROUP BY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cartid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q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75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c.cartid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q.cartid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SET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c.totalprice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IN" sz="1100" dirty="0" err="1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q.totalprice</a:t>
            </a: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230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END$$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07000"/>
              </a:lnSpc>
              <a:spcAft>
                <a:spcPts val="3350"/>
              </a:spcAft>
            </a:pPr>
            <a:r>
              <a:rPr lang="en-IN" sz="1100" dirty="0">
                <a:solidFill>
                  <a:srgbClr val="2326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DELIMITER 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27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618564-E49E-070E-C0ED-DC2B0B40E80C}"/>
              </a:ext>
            </a:extLst>
          </p:cNvPr>
          <p:cNvSpPr txBox="1"/>
          <p:nvPr/>
        </p:nvSpPr>
        <p:spPr>
          <a:xfrm>
            <a:off x="933808" y="481021"/>
            <a:ext cx="928849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streamlit</a:t>
            </a:r>
            <a:r>
              <a:rPr lang="en-IN" dirty="0"/>
              <a:t> as </a:t>
            </a:r>
            <a:r>
              <a:rPr lang="en-IN" dirty="0" err="1"/>
              <a:t>st</a:t>
            </a:r>
            <a:endParaRPr lang="en-IN" dirty="0"/>
          </a:p>
          <a:p>
            <a:r>
              <a:rPr lang="en-IN" dirty="0"/>
              <a:t>import pandas as pd</a:t>
            </a:r>
          </a:p>
          <a:p>
            <a:endParaRPr lang="en-IN" dirty="0"/>
          </a:p>
          <a:p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r>
              <a:rPr lang="en-IN" dirty="0"/>
              <a:t>host="localhost",</a:t>
            </a:r>
          </a:p>
          <a:p>
            <a:r>
              <a:rPr lang="en-IN" dirty="0"/>
              <a:t>port="3307",</a:t>
            </a:r>
          </a:p>
          <a:p>
            <a:r>
              <a:rPr lang="en-IN" dirty="0"/>
              <a:t>user="</a:t>
            </a:r>
            <a:r>
              <a:rPr lang="en-IN" dirty="0" err="1"/>
              <a:t>root",password</a:t>
            </a:r>
            <a:r>
              <a:rPr lang="en-IN" dirty="0"/>
              <a:t>="Mitha@03",</a:t>
            </a:r>
          </a:p>
          <a:p>
            <a:r>
              <a:rPr lang="en-IN" dirty="0"/>
              <a:t>database="</a:t>
            </a:r>
            <a:r>
              <a:rPr lang="en-IN" dirty="0" err="1"/>
              <a:t>proj_final</a:t>
            </a:r>
            <a:r>
              <a:rPr lang="en-IN" dirty="0"/>
              <a:t>“</a:t>
            </a:r>
          </a:p>
          <a:p>
            <a:endParaRPr lang="en-IN" dirty="0"/>
          </a:p>
          <a:p>
            <a:r>
              <a:rPr lang="en-IN" dirty="0"/>
              <a:t>)</a:t>
            </a:r>
          </a:p>
          <a:p>
            <a:r>
              <a:rPr lang="en-IN" dirty="0"/>
              <a:t>cursor = </a:t>
            </a:r>
            <a:r>
              <a:rPr lang="en-IN" dirty="0" err="1"/>
              <a:t>db.cursor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st.title</a:t>
            </a:r>
            <a:r>
              <a:rPr lang="en-IN" dirty="0"/>
              <a:t>("Product Details")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cursor.execute</a:t>
            </a:r>
            <a:r>
              <a:rPr lang="en-IN" dirty="0"/>
              <a:t>("SELECT * FROM PRODUCT")</a:t>
            </a:r>
          </a:p>
          <a:p>
            <a:r>
              <a:rPr lang="en-IN" dirty="0" err="1"/>
              <a:t>st.dataframe</a:t>
            </a:r>
            <a:r>
              <a:rPr lang="en-IN" dirty="0"/>
              <a:t>(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cursor.fetchall</a:t>
            </a:r>
            <a:r>
              <a:rPr lang="en-IN" dirty="0"/>
              <a:t>(), columns=("</a:t>
            </a:r>
            <a:r>
              <a:rPr lang="en-IN" dirty="0" err="1"/>
              <a:t>pid</a:t>
            </a:r>
            <a:r>
              <a:rPr lang="en-IN" dirty="0"/>
              <a:t>", "</a:t>
            </a:r>
            <a:r>
              <a:rPr lang="en-IN" dirty="0" err="1"/>
              <a:t>pname</a:t>
            </a:r>
            <a:r>
              <a:rPr lang="en-IN"/>
              <a:t>",</a:t>
            </a:r>
          </a:p>
          <a:p>
            <a:r>
              <a:rPr lang="en-IN"/>
              <a:t>"</a:t>
            </a:r>
            <a:r>
              <a:rPr lang="en-IN" dirty="0" err="1"/>
              <a:t>pbrand</a:t>
            </a:r>
            <a:r>
              <a:rPr lang="en-IN" dirty="0"/>
              <a:t>", "</a:t>
            </a:r>
            <a:r>
              <a:rPr lang="en-IN" dirty="0" err="1"/>
              <a:t>pprice</a:t>
            </a:r>
            <a:r>
              <a:rPr lang="en-IN" dirty="0"/>
              <a:t>")))</a:t>
            </a:r>
          </a:p>
        </p:txBody>
      </p:sp>
    </p:spTree>
    <p:extLst>
      <p:ext uri="{BB962C8B-B14F-4D97-AF65-F5344CB8AC3E}">
        <p14:creationId xmlns:p14="http://schemas.microsoft.com/office/powerpoint/2010/main" val="2257910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3F94D-9CEF-D990-F4A1-62A46D2C779F}"/>
              </a:ext>
            </a:extLst>
          </p:cNvPr>
          <p:cNvSpPr txBox="1"/>
          <p:nvPr/>
        </p:nvSpPr>
        <p:spPr>
          <a:xfrm>
            <a:off x="698740" y="117693"/>
            <a:ext cx="957532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st.subheader</a:t>
            </a:r>
            <a:r>
              <a:rPr lang="en-IN" dirty="0"/>
              <a:t>("Add a new product")</a:t>
            </a:r>
          </a:p>
          <a:p>
            <a:r>
              <a:rPr lang="en-IN" dirty="0" err="1"/>
              <a:t>pid</a:t>
            </a:r>
            <a:r>
              <a:rPr lang="en-IN" dirty="0"/>
              <a:t> = </a:t>
            </a:r>
            <a:r>
              <a:rPr lang="en-IN" dirty="0" err="1"/>
              <a:t>st.number_input</a:t>
            </a:r>
            <a:r>
              <a:rPr lang="en-IN" dirty="0"/>
              <a:t>("</a:t>
            </a:r>
            <a:r>
              <a:rPr lang="en-IN" dirty="0" err="1"/>
              <a:t>pid</a:t>
            </a:r>
            <a:r>
              <a:rPr lang="en-IN" dirty="0"/>
              <a:t>",key="</a:t>
            </a:r>
            <a:r>
              <a:rPr lang="en-IN" dirty="0" err="1"/>
              <a:t>pid_create</a:t>
            </a:r>
            <a:r>
              <a:rPr lang="en-IN" dirty="0"/>
              <a:t>")</a:t>
            </a:r>
          </a:p>
          <a:p>
            <a:r>
              <a:rPr lang="en-IN" dirty="0" err="1"/>
              <a:t>pname</a:t>
            </a:r>
            <a:r>
              <a:rPr lang="en-IN" dirty="0"/>
              <a:t> = </a:t>
            </a:r>
            <a:r>
              <a:rPr lang="en-IN" dirty="0" err="1"/>
              <a:t>st.text_input</a:t>
            </a:r>
            <a:r>
              <a:rPr lang="en-IN" dirty="0"/>
              <a:t>("</a:t>
            </a:r>
            <a:r>
              <a:rPr lang="en-IN" dirty="0" err="1"/>
              <a:t>pname</a:t>
            </a:r>
            <a:r>
              <a:rPr lang="en-IN" dirty="0"/>
              <a:t>",key="</a:t>
            </a:r>
            <a:r>
              <a:rPr lang="en-IN" dirty="0" err="1"/>
              <a:t>pname_create</a:t>
            </a:r>
            <a:r>
              <a:rPr lang="en-IN" dirty="0"/>
              <a:t>")</a:t>
            </a:r>
          </a:p>
          <a:p>
            <a:r>
              <a:rPr lang="en-IN" dirty="0" err="1"/>
              <a:t>pbrand</a:t>
            </a:r>
            <a:r>
              <a:rPr lang="en-IN" dirty="0"/>
              <a:t> = </a:t>
            </a:r>
            <a:r>
              <a:rPr lang="en-IN" dirty="0" err="1"/>
              <a:t>st.text_input</a:t>
            </a:r>
            <a:r>
              <a:rPr lang="en-IN" dirty="0"/>
              <a:t>("</a:t>
            </a:r>
            <a:r>
              <a:rPr lang="en-IN" dirty="0" err="1"/>
              <a:t>pbrand</a:t>
            </a:r>
            <a:r>
              <a:rPr lang="en-IN" dirty="0"/>
              <a:t>",key="</a:t>
            </a:r>
            <a:r>
              <a:rPr lang="en-IN" dirty="0" err="1"/>
              <a:t>pbrand_create</a:t>
            </a:r>
            <a:r>
              <a:rPr lang="en-IN" dirty="0"/>
              <a:t>")</a:t>
            </a:r>
          </a:p>
          <a:p>
            <a:r>
              <a:rPr lang="en-IN" dirty="0" err="1"/>
              <a:t>pprice</a:t>
            </a:r>
            <a:r>
              <a:rPr lang="en-IN" dirty="0"/>
              <a:t> = </a:t>
            </a:r>
            <a:r>
              <a:rPr lang="en-IN" dirty="0" err="1"/>
              <a:t>st.number_input</a:t>
            </a:r>
            <a:r>
              <a:rPr lang="en-IN" dirty="0"/>
              <a:t>("</a:t>
            </a:r>
            <a:r>
              <a:rPr lang="en-IN" dirty="0" err="1"/>
              <a:t>pprice</a:t>
            </a:r>
            <a:r>
              <a:rPr lang="en-IN" dirty="0"/>
              <a:t>",key="</a:t>
            </a:r>
            <a:r>
              <a:rPr lang="en-IN" dirty="0" err="1"/>
              <a:t>pprice_create</a:t>
            </a:r>
            <a:r>
              <a:rPr lang="en-IN" dirty="0"/>
              <a:t>")</a:t>
            </a:r>
          </a:p>
          <a:p>
            <a:r>
              <a:rPr lang="en-IN" dirty="0"/>
              <a:t>if </a:t>
            </a:r>
            <a:r>
              <a:rPr lang="en-IN" dirty="0" err="1"/>
              <a:t>st.button</a:t>
            </a:r>
            <a:r>
              <a:rPr lang="en-IN" dirty="0"/>
              <a:t>("Add Product"):</a:t>
            </a:r>
          </a:p>
          <a:p>
            <a:r>
              <a:rPr lang="en-IN" dirty="0" err="1"/>
              <a:t>cursor.execute</a:t>
            </a:r>
            <a:r>
              <a:rPr lang="en-IN" dirty="0"/>
              <a:t>("INSERT INTO PRODUCT VALUES (%s, %s, %s, %s)", (</a:t>
            </a:r>
            <a:r>
              <a:rPr lang="en-IN" dirty="0" err="1"/>
              <a:t>pid</a:t>
            </a:r>
            <a:r>
              <a:rPr lang="en-IN" dirty="0"/>
              <a:t>, </a:t>
            </a:r>
            <a:r>
              <a:rPr lang="en-IN" dirty="0" err="1"/>
              <a:t>pname,pbrand</a:t>
            </a:r>
            <a:r>
              <a:rPr lang="en-IN" dirty="0"/>
              <a:t>, </a:t>
            </a:r>
            <a:r>
              <a:rPr lang="en-IN" dirty="0" err="1"/>
              <a:t>pprice</a:t>
            </a:r>
            <a:r>
              <a:rPr lang="en-IN" dirty="0"/>
              <a:t>))</a:t>
            </a:r>
          </a:p>
          <a:p>
            <a:r>
              <a:rPr lang="en-IN" dirty="0"/>
              <a:t> </a:t>
            </a:r>
            <a:r>
              <a:rPr lang="en-IN" dirty="0" err="1"/>
              <a:t>db.commit</a:t>
            </a:r>
            <a:r>
              <a:rPr lang="en-IN" dirty="0"/>
              <a:t>()</a:t>
            </a:r>
          </a:p>
          <a:p>
            <a:r>
              <a:rPr lang="en-IN" dirty="0"/>
              <a:t> </a:t>
            </a:r>
            <a:r>
              <a:rPr lang="en-IN" dirty="0" err="1"/>
              <a:t>st.success</a:t>
            </a:r>
            <a:r>
              <a:rPr lang="en-IN" dirty="0"/>
              <a:t>("product added successfully")</a:t>
            </a:r>
          </a:p>
          <a:p>
            <a:r>
              <a:rPr lang="en-IN" dirty="0" err="1"/>
              <a:t>st.subheader</a:t>
            </a:r>
            <a:r>
              <a:rPr lang="en-IN" dirty="0"/>
              <a:t>("Update a product")</a:t>
            </a:r>
          </a:p>
          <a:p>
            <a:r>
              <a:rPr lang="en-IN" dirty="0" err="1"/>
              <a:t>pid</a:t>
            </a:r>
            <a:r>
              <a:rPr lang="en-IN" dirty="0"/>
              <a:t> = </a:t>
            </a:r>
            <a:r>
              <a:rPr lang="en-IN" dirty="0" err="1"/>
              <a:t>st.number_input</a:t>
            </a:r>
            <a:r>
              <a:rPr lang="en-IN" dirty="0"/>
              <a:t>("</a:t>
            </a:r>
            <a:r>
              <a:rPr lang="en-IN" dirty="0" err="1"/>
              <a:t>pid</a:t>
            </a:r>
            <a:r>
              <a:rPr lang="en-IN" dirty="0"/>
              <a:t>",key="</a:t>
            </a:r>
            <a:r>
              <a:rPr lang="en-IN" dirty="0" err="1"/>
              <a:t>pid_update</a:t>
            </a:r>
            <a:r>
              <a:rPr lang="en-IN" dirty="0"/>
              <a:t>")</a:t>
            </a:r>
          </a:p>
          <a:p>
            <a:r>
              <a:rPr lang="en-IN" dirty="0" err="1"/>
              <a:t>pname</a:t>
            </a:r>
            <a:r>
              <a:rPr lang="en-IN" dirty="0"/>
              <a:t> = </a:t>
            </a:r>
            <a:r>
              <a:rPr lang="en-IN" dirty="0" err="1"/>
              <a:t>st.text_input</a:t>
            </a:r>
            <a:r>
              <a:rPr lang="en-IN" dirty="0"/>
              <a:t>("</a:t>
            </a:r>
            <a:r>
              <a:rPr lang="en-IN" dirty="0" err="1"/>
              <a:t>pname</a:t>
            </a:r>
            <a:r>
              <a:rPr lang="en-IN" dirty="0"/>
              <a:t>",key="</a:t>
            </a:r>
            <a:r>
              <a:rPr lang="en-IN" dirty="0" err="1"/>
              <a:t>pname_update</a:t>
            </a:r>
            <a:r>
              <a:rPr lang="en-IN" dirty="0"/>
              <a:t>")</a:t>
            </a:r>
          </a:p>
          <a:p>
            <a:r>
              <a:rPr lang="en-IN" dirty="0" err="1"/>
              <a:t>train_type</a:t>
            </a:r>
            <a:r>
              <a:rPr lang="en-IN" dirty="0"/>
              <a:t> = </a:t>
            </a:r>
            <a:r>
              <a:rPr lang="en-IN" dirty="0" err="1"/>
              <a:t>st.text_input</a:t>
            </a:r>
            <a:r>
              <a:rPr lang="en-IN" dirty="0"/>
              <a:t>("</a:t>
            </a:r>
            <a:r>
              <a:rPr lang="en-IN" dirty="0" err="1"/>
              <a:t>pbrand</a:t>
            </a:r>
            <a:r>
              <a:rPr lang="en-IN" dirty="0"/>
              <a:t>",key="</a:t>
            </a:r>
            <a:r>
              <a:rPr lang="en-IN" dirty="0" err="1"/>
              <a:t>pbrand_update</a:t>
            </a:r>
            <a:r>
              <a:rPr lang="en-IN" dirty="0"/>
              <a:t>")</a:t>
            </a:r>
          </a:p>
          <a:p>
            <a:r>
              <a:rPr lang="en-IN" dirty="0" err="1"/>
              <a:t>pprice</a:t>
            </a:r>
            <a:r>
              <a:rPr lang="en-IN" dirty="0"/>
              <a:t> = </a:t>
            </a:r>
            <a:r>
              <a:rPr lang="en-IN" dirty="0" err="1"/>
              <a:t>st.number_input</a:t>
            </a:r>
            <a:r>
              <a:rPr lang="en-IN" dirty="0"/>
              <a:t>("</a:t>
            </a:r>
            <a:r>
              <a:rPr lang="en-IN" dirty="0" err="1"/>
              <a:t>pprice</a:t>
            </a:r>
            <a:r>
              <a:rPr lang="en-IN" dirty="0"/>
              <a:t>",key="</a:t>
            </a:r>
            <a:r>
              <a:rPr lang="en-IN" dirty="0" err="1"/>
              <a:t>pprice_update</a:t>
            </a:r>
            <a:r>
              <a:rPr lang="en-IN" dirty="0"/>
              <a:t>")</a:t>
            </a:r>
          </a:p>
          <a:p>
            <a:r>
              <a:rPr lang="en-IN" dirty="0"/>
              <a:t>if </a:t>
            </a:r>
            <a:r>
              <a:rPr lang="en-IN" dirty="0" err="1"/>
              <a:t>st.button</a:t>
            </a:r>
            <a:r>
              <a:rPr lang="en-IN" dirty="0"/>
              <a:t>("Update product"):</a:t>
            </a:r>
          </a:p>
          <a:p>
            <a:r>
              <a:rPr lang="en-IN" dirty="0"/>
              <a:t> </a:t>
            </a:r>
            <a:r>
              <a:rPr lang="en-IN" dirty="0" err="1"/>
              <a:t>cursor.execute</a:t>
            </a:r>
            <a:r>
              <a:rPr lang="en-IN" dirty="0"/>
              <a:t>("UPDATE product SET </a:t>
            </a:r>
            <a:r>
              <a:rPr lang="en-IN" dirty="0" err="1"/>
              <a:t>pname</a:t>
            </a:r>
            <a:r>
              <a:rPr lang="en-IN" dirty="0"/>
              <a:t> = %s, </a:t>
            </a:r>
            <a:r>
              <a:rPr lang="en-IN" dirty="0" err="1"/>
              <a:t>pbrand</a:t>
            </a:r>
            <a:r>
              <a:rPr lang="en-IN" dirty="0"/>
              <a:t> = %s, </a:t>
            </a:r>
            <a:r>
              <a:rPr lang="en-IN" dirty="0" err="1"/>
              <a:t>pprice</a:t>
            </a:r>
            <a:r>
              <a:rPr lang="en-IN" dirty="0"/>
              <a:t> =</a:t>
            </a:r>
          </a:p>
          <a:p>
            <a:r>
              <a:rPr lang="en-IN" dirty="0"/>
              <a:t>%</a:t>
            </a:r>
            <a:r>
              <a:rPr lang="en-IN" dirty="0" err="1"/>
              <a:t>s,WHERE</a:t>
            </a:r>
            <a:r>
              <a:rPr lang="en-IN" dirty="0"/>
              <a:t> </a:t>
            </a:r>
            <a:r>
              <a:rPr lang="en-IN" dirty="0" err="1"/>
              <a:t>Train_no</a:t>
            </a:r>
            <a:r>
              <a:rPr lang="en-IN" dirty="0"/>
              <a:t> = %s", (</a:t>
            </a:r>
            <a:r>
              <a:rPr lang="en-IN" dirty="0" err="1"/>
              <a:t>pname</a:t>
            </a:r>
            <a:r>
              <a:rPr lang="en-IN" dirty="0"/>
              <a:t>, </a:t>
            </a:r>
            <a:r>
              <a:rPr lang="en-IN" dirty="0" err="1"/>
              <a:t>pbrand</a:t>
            </a:r>
            <a:r>
              <a:rPr lang="en-IN" dirty="0"/>
              <a:t>, </a:t>
            </a:r>
            <a:r>
              <a:rPr lang="en-IN" dirty="0" err="1"/>
              <a:t>pprice</a:t>
            </a:r>
            <a:r>
              <a:rPr lang="en-IN" dirty="0"/>
              <a:t>, </a:t>
            </a:r>
            <a:r>
              <a:rPr lang="en-IN" dirty="0" err="1"/>
              <a:t>pid</a:t>
            </a:r>
            <a:r>
              <a:rPr lang="en-IN" dirty="0"/>
              <a:t>))</a:t>
            </a:r>
          </a:p>
          <a:p>
            <a:r>
              <a:rPr lang="en-IN" dirty="0" err="1"/>
              <a:t>db.commit</a:t>
            </a:r>
            <a:r>
              <a:rPr lang="en-IN" dirty="0"/>
              <a:t>()</a:t>
            </a:r>
          </a:p>
          <a:p>
            <a:r>
              <a:rPr lang="en-IN" dirty="0" err="1"/>
              <a:t>st.success</a:t>
            </a:r>
            <a:r>
              <a:rPr lang="en-IN" dirty="0"/>
              <a:t>("PRODUCT updated successfully")</a:t>
            </a:r>
          </a:p>
          <a:p>
            <a:r>
              <a:rPr lang="en-IN" dirty="0" err="1"/>
              <a:t>st.subheader</a:t>
            </a:r>
            <a:r>
              <a:rPr lang="en-IN" dirty="0"/>
              <a:t>("Delete a PRODUCT")</a:t>
            </a:r>
          </a:p>
          <a:p>
            <a:r>
              <a:rPr lang="en-IN" dirty="0" err="1"/>
              <a:t>pid</a:t>
            </a:r>
            <a:r>
              <a:rPr lang="en-IN" dirty="0"/>
              <a:t> = </a:t>
            </a:r>
            <a:r>
              <a:rPr lang="en-IN" dirty="0" err="1"/>
              <a:t>st.number_input</a:t>
            </a:r>
            <a:r>
              <a:rPr lang="en-IN" dirty="0"/>
              <a:t>("</a:t>
            </a:r>
            <a:r>
              <a:rPr lang="en-IN" dirty="0" err="1"/>
              <a:t>pid</a:t>
            </a:r>
            <a:r>
              <a:rPr lang="en-IN" dirty="0"/>
              <a:t>",key="</a:t>
            </a:r>
            <a:r>
              <a:rPr lang="en-IN" dirty="0" err="1"/>
              <a:t>pid_delete</a:t>
            </a:r>
            <a:r>
              <a:rPr lang="en-IN" dirty="0"/>
              <a:t>")</a:t>
            </a:r>
          </a:p>
          <a:p>
            <a:r>
              <a:rPr lang="en-IN" dirty="0"/>
              <a:t>if </a:t>
            </a:r>
            <a:r>
              <a:rPr lang="en-IN" dirty="0" err="1"/>
              <a:t>st.button</a:t>
            </a:r>
            <a:r>
              <a:rPr lang="en-IN" dirty="0"/>
              <a:t>("Delete PRODUCT"):</a:t>
            </a:r>
          </a:p>
          <a:p>
            <a:r>
              <a:rPr lang="en-IN" dirty="0" err="1"/>
              <a:t>cursor.execute</a:t>
            </a:r>
            <a:r>
              <a:rPr lang="en-IN" dirty="0"/>
              <a:t>("DELETE FROM PRODUCT WHERE </a:t>
            </a:r>
            <a:r>
              <a:rPr lang="en-IN" dirty="0" err="1"/>
              <a:t>pid</a:t>
            </a:r>
            <a:r>
              <a:rPr lang="en-IN" dirty="0"/>
              <a:t> = %s", (</a:t>
            </a:r>
            <a:r>
              <a:rPr lang="en-IN" dirty="0" err="1"/>
              <a:t>pid</a:t>
            </a:r>
            <a:r>
              <a:rPr lang="en-IN" dirty="0"/>
              <a:t>,))</a:t>
            </a:r>
          </a:p>
          <a:p>
            <a:r>
              <a:rPr lang="en-IN" dirty="0" err="1"/>
              <a:t>db.commit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585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BFEC-1975-19A5-7BA9-8C7AAA39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ourier New" panose="020703090202050204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ENTITIES AND ATTRIBUTES</a:t>
            </a:r>
            <a:br>
              <a:rPr lang="en-IN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F999C-AC22-05B2-3860-5522CA4CF2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682" y="1489303"/>
            <a:ext cx="10078871" cy="43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06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0CD5BD-B4F2-CAA4-268B-DAE6DB020012}"/>
              </a:ext>
            </a:extLst>
          </p:cNvPr>
          <p:cNvSpPr txBox="1"/>
          <p:nvPr/>
        </p:nvSpPr>
        <p:spPr>
          <a:xfrm>
            <a:off x="1097711" y="707691"/>
            <a:ext cx="6657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st.success</a:t>
            </a:r>
            <a:r>
              <a:rPr lang="en-IN" dirty="0"/>
              <a:t>("PRODUCT </a:t>
            </a:r>
            <a:r>
              <a:rPr lang="en-IN" dirty="0" err="1"/>
              <a:t>deletedsuccessfully</a:t>
            </a:r>
            <a:r>
              <a:rPr lang="en-IN" dirty="0"/>
              <a:t>")</a:t>
            </a:r>
          </a:p>
          <a:p>
            <a:r>
              <a:rPr lang="en-IN" dirty="0" err="1"/>
              <a:t>cursor.close</a:t>
            </a:r>
            <a:r>
              <a:rPr lang="en-IN" dirty="0"/>
              <a:t>()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7160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F56823-AA76-188E-86E1-62B978059D14}"/>
              </a:ext>
            </a:extLst>
          </p:cNvPr>
          <p:cNvGrpSpPr/>
          <p:nvPr/>
        </p:nvGrpSpPr>
        <p:grpSpPr>
          <a:xfrm>
            <a:off x="4069975" y="546847"/>
            <a:ext cx="4893049" cy="6230471"/>
            <a:chOff x="0" y="0"/>
            <a:chExt cx="5734050" cy="85714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39CBF8-E794-FF00-F5B6-EA15A7BC8C7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34050" cy="45815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9FAB06-7BAD-8882-7AB7-08BDADA61D4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4656721"/>
              <a:ext cx="5734050" cy="391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8208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8F36C-BFAA-56F9-C833-10027D9B0289}"/>
              </a:ext>
            </a:extLst>
          </p:cNvPr>
          <p:cNvGrpSpPr/>
          <p:nvPr/>
        </p:nvGrpSpPr>
        <p:grpSpPr>
          <a:xfrm>
            <a:off x="3567953" y="519953"/>
            <a:ext cx="5395072" cy="6338047"/>
            <a:chOff x="0" y="0"/>
            <a:chExt cx="5734050" cy="73046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264F45-516F-F5C9-B2D9-7BF3304A8D8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34050" cy="4838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D09001-4A19-8B02-3313-456C125A24F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13896"/>
              <a:ext cx="5734050" cy="2390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232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9FF1B-E047-1B4A-642F-B9AECF5770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9765" y="519953"/>
            <a:ext cx="7091082" cy="57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71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A63F8-24E4-0531-EA48-A3FFD9AFF41A}"/>
              </a:ext>
            </a:extLst>
          </p:cNvPr>
          <p:cNvSpPr txBox="1"/>
          <p:nvPr/>
        </p:nvSpPr>
        <p:spPr>
          <a:xfrm>
            <a:off x="779929" y="466165"/>
            <a:ext cx="8364071" cy="5978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6350">
              <a:lnSpc>
                <a:spcPct val="110000"/>
              </a:lnSpc>
              <a:spcAft>
                <a:spcPts val="265"/>
              </a:spcAft>
            </a:pPr>
            <a:r>
              <a:rPr lang="en-IN" sz="12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mysql.connector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streamlit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 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pandas </a:t>
            </a:r>
            <a:r>
              <a:rPr lang="en-IN" sz="12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 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pd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db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mysql.connector.connect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IN" sz="12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host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"localhost"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IN" sz="12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port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"3307"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IN" sz="12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user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"root"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IN" sz="12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password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"Mitha@03"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IN" sz="12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database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N" sz="12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proj_final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b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cursor = 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db.cursor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st.title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"CART Details"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cursor.execute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"SELECT * FROM </a:t>
            </a:r>
            <a:r>
              <a:rPr lang="en-IN" sz="12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shopping_cart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st.dataframe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pd.DataFrame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cursor.fetchall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en-IN" sz="12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columns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=(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N" sz="12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cartid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N" sz="12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cid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"active"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)))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st.subheader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"Update status of customer"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cartid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st.number_input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N" sz="12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cartid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IN" sz="12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N" sz="12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cartid_update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active = 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st.number_input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"active"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IN" sz="1200" dirty="0">
                <a:solidFill>
                  <a:srgbClr val="AA49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N" sz="12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active_update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CF8E6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 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st.button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"Update product"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):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cursor.execute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"UPDATE </a:t>
            </a:r>
            <a:r>
              <a:rPr lang="en-IN" sz="12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shopping_cart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SET active = %s, WHERE </a:t>
            </a:r>
            <a:r>
              <a:rPr lang="en-IN" sz="1200" dirty="0" err="1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cartid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%s 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(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active,cartid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db.commit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st.success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6AAB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"status updated successfully"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cursor.close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b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IN" sz="1200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db.close</a:t>
            </a:r>
            <a:r>
              <a:rPr lang="en-IN" sz="1200" dirty="0">
                <a:solidFill>
                  <a:srgbClr val="BCBEC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8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E5134F-C741-88CC-E9B8-68CB3B15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776" y="0"/>
            <a:ext cx="5740400" cy="4323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7D810A-40F3-B17A-ABCA-F2EE24CDB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859" y="4323715"/>
            <a:ext cx="5308600" cy="25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73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EA0D59-3863-A48C-B05E-183AFC94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1462722"/>
            <a:ext cx="5740400" cy="39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7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0DA9DAE-2B90-7F9A-85EA-8CF2FCCD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706E99-E794-71BB-FC5F-137C61D5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02" y="9187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E-R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24147-8CBA-F9D0-666F-FA9A352AB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9" y="918754"/>
            <a:ext cx="8804360" cy="56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5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9A03-D7D6-BDCC-3068-1929E506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RELATIONAL SCHEMA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129865-7D76-A897-5BAA-2F12EC987A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0997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6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0481-F758-05A3-6D95-1AA35069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2A89-0273-F9A3-38F9-A7FBF6A2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>
            <a:normAutofit fontScale="70000" lnSpcReduction="20000"/>
          </a:bodyPr>
          <a:lstStyle/>
          <a:p>
            <a:pPr marL="92075" indent="-6350">
              <a:lnSpc>
                <a:spcPct val="110000"/>
              </a:lnSpc>
              <a:spcAft>
                <a:spcPts val="26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create table CUSTOMER(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int NOT NULL,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varchar(255),</a:t>
            </a:r>
          </a:p>
          <a:p>
            <a:pPr marL="92075" indent="-6350">
              <a:lnSpc>
                <a:spcPct val="110000"/>
              </a:lnSpc>
              <a:spcAft>
                <a:spcPts val="168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caddress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varchar(255),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ccity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varchar(25),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cstate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varchar(25),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czip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varchar(25),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ccardnum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varchar(255),PRIMARY KEY(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));</a:t>
            </a:r>
          </a:p>
          <a:p>
            <a:pPr marL="92075" indent="-6350">
              <a:lnSpc>
                <a:spcPct val="110000"/>
              </a:lnSpc>
              <a:spcAft>
                <a:spcPts val="26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create table PRODUCT(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int NOT NULL,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varchar(255),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pbrand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10000"/>
              </a:lnSpc>
              <a:spcAft>
                <a:spcPts val="171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varchar(255),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pprice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DECIMAL(10,2), PRIMARY KEY(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));</a:t>
            </a:r>
          </a:p>
          <a:p>
            <a:pPr marL="92075" indent="-6350">
              <a:lnSpc>
                <a:spcPct val="110000"/>
              </a:lnSpc>
              <a:spcAft>
                <a:spcPts val="26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create table SHOPPING_CART(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cartid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int NOT NULL,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int, active</a:t>
            </a:r>
          </a:p>
          <a:p>
            <a:pPr marL="92075" indent="-6350">
              <a:lnSpc>
                <a:spcPct val="110000"/>
              </a:lnSpc>
              <a:spcAft>
                <a:spcPts val="26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 default 1,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totalprice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DECIMAL(10,2), PRIMARY</a:t>
            </a:r>
          </a:p>
          <a:p>
            <a:pPr marL="92075" indent="-6350">
              <a:lnSpc>
                <a:spcPct val="110000"/>
              </a:lnSpc>
              <a:spcAft>
                <a:spcPts val="171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KEY(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cartid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),FOREIGN KEY 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REFERENCES CUSTOMER(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));</a:t>
            </a:r>
          </a:p>
          <a:p>
            <a:pPr marL="92075" indent="-6350">
              <a:lnSpc>
                <a:spcPct val="110000"/>
              </a:lnSpc>
              <a:spcAft>
                <a:spcPts val="26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create table CART_ITEM(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iprice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DECIMAL(10,2),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iquantity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int,cartid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92075" indent="-6350">
              <a:lnSpc>
                <a:spcPct val="110000"/>
              </a:lnSpc>
              <a:spcAft>
                <a:spcPts val="26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int, price int, FOREIGN KEY 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cartid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</a:t>
            </a:r>
          </a:p>
          <a:p>
            <a:pPr marL="92075" indent="-6350">
              <a:lnSpc>
                <a:spcPct val="110000"/>
              </a:lnSpc>
              <a:spcAft>
                <a:spcPts val="6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REFERENCES SHOPPING_CART(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cartid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),FOREIGN KEY 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REFERENCES</a:t>
            </a:r>
          </a:p>
          <a:p>
            <a:pPr marL="92075" indent="-6350">
              <a:lnSpc>
                <a:spcPct val="110000"/>
              </a:lnSpc>
              <a:spcAft>
                <a:spcPts val="314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PRODUCT(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0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43A1DC-14E0-A922-9320-D55CB1BA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0475"/>
          </a:xfrm>
        </p:spPr>
        <p:txBody>
          <a:bodyPr/>
          <a:lstStyle/>
          <a:p>
            <a:pPr marL="92075" indent="-6350">
              <a:lnSpc>
                <a:spcPct val="110000"/>
              </a:lnSpc>
              <a:spcAft>
                <a:spcPts val="26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create table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ORDER_t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int NOT NULL,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cartid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int, time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TIME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payprice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DECIMAL(10,2), PRIMARY KEY(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), FOREIGN KEY 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cartid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)REFERENCES SHOPPING_CART(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cartid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));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cname</a:t>
            </a: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in CUSTOMER table add NOT NULL CONSTRAINT: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ALTER TABLE CUSTOMER MODIFY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varchar(255) NOT NULL; </a:t>
            </a: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CARD NUMBER SHOULD BE UNIQUE: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ALTER table CUSTOMER ADD UNIQUE 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ccardnum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RENAME TABLE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ORDER_t</a:t>
            </a: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to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ORDER_cust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Rename table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ORDER_t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to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ORDER_cust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CREATE VIEW for 2nd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cart_id</a:t>
            </a: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order details: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Create view 2nd_order_details AS select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cartid,pid,iprice,iquantity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from CART_ITEM where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cartid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=2;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insert into CUSTOMER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cid,cname,caddress,ccity,cstate,czip,ccardnum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values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(1,'aradhya','no.2532, 15th cross, BSK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96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78F4-6F51-D092-7A7A-A7FA064D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9" y="313509"/>
            <a:ext cx="10700657" cy="6069874"/>
          </a:xfrm>
        </p:spPr>
        <p:txBody>
          <a:bodyPr>
            <a:normAutofit fontScale="90000"/>
          </a:bodyPr>
          <a:lstStyle/>
          <a:p>
            <a:pPr marL="76200" marR="727710" indent="-85725">
              <a:lnSpc>
                <a:spcPct val="110000"/>
              </a:lnSpc>
              <a:spcAft>
                <a:spcPts val="26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'Bangalore','karnataka','560070','984654361762354'); insert into CUSTOMER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cid,cname,caddress,ccity,cstate,czip,ccardnum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values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(2,'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2"/>
              </a:rPr>
              <a:t>Maninder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','no.7655, 18th cross,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Amaravathi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Amaravathi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','Andhra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Pradesh','560034','227138495696302'),(3,'Naya','no.5623, 19th cross, Itanagar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Itanagar','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3"/>
              </a:rPr>
              <a:t>Arunachal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3"/>
              </a:rPr>
              <a:t>Pradesh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','560054','115886170160191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'),(4,'Ishaan','no.8978, 13th cross, Dispur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'Dispur','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4"/>
              </a:rPr>
              <a:t>Assam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','560023','693317141277093'),(5,'Jai','no.1111,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11th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cross,Patna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'Patna','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5"/>
              </a:rPr>
              <a:t>Bihar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','560012','718978106833907'),(6,'Inaya','no.2323,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18th cross, Raipur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'Raipur','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6"/>
              </a:rPr>
              <a:t>Chhattisgarh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','560088','773897952020970'),(7,'Amar','no.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2532, 12th cross, Panaji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'Panaji','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7"/>
              </a:rPr>
              <a:t>Goa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','560071','9942724291700247'),(8,'Navi','no.2542,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29th cross, Gandhi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'Gandhinagar','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8"/>
              </a:rPr>
              <a:t>Gujarat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','560453','134562244867778'),(9,'aadira','n o.1987, 37th cross, Chandigarh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0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2264-A328-9AE4-C629-B831B726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0144"/>
          </a:xfrm>
        </p:spPr>
        <p:txBody>
          <a:bodyPr>
            <a:normAutofit/>
          </a:bodyPr>
          <a:lstStyle/>
          <a:p>
            <a:pPr marL="92075" indent="-6350">
              <a:lnSpc>
                <a:spcPct val="110000"/>
              </a:lnSpc>
              <a:spcAft>
                <a:spcPts val="26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'Chandigarh','Haryana','560010','959417838538581'),(10,'abhi','no.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2352, 16th cross,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Simla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Shimla','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2"/>
              </a:rPr>
              <a:t>Himachal</a:t>
            </a:r>
            <a:b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2"/>
              </a:rPr>
              <a:t>Pradesh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','560080','380884706153595'),(11,'manu','no.2222, 18th cross, Ranchi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'Ranchi','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3"/>
              </a:rPr>
              <a:t>Jharkhand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','560450','141021046946817'),(12,'vinoth','no. 4343, 45th cross, Trivandrum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'Trivandrum','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4"/>
              </a:rPr>
              <a:t>Kerala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','5600560','070876750973812'),(13,'manjula',' no.1824, 10th cross, Bhopal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Bhopal','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5"/>
              </a:rPr>
              <a:t>Madhya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5"/>
              </a:rPr>
              <a:t>Pradesh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','560270','190304788460859'),(14,'dhruv','no.135, 9th cross, Mumbai 2nd stage', 'Mumbai','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6"/>
              </a:rPr>
              <a:t>Maharashtra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','560370','245400304669155'),(15,'kanan','no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.2590, 8th cross, Imphal 2nd stage',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'Imphal','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hlinkClick r:id="rId7"/>
              </a:rPr>
              <a:t>Manipur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','562370','105599942367286'); select * from CUSTOMER;</a:t>
            </a: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1266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2353</Words>
  <Application>Microsoft Office PowerPoint</Application>
  <PresentationFormat>Widescreen</PresentationFormat>
  <Paragraphs>156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Symbol</vt:lpstr>
      <vt:lpstr>Times New Roman</vt:lpstr>
      <vt:lpstr>Verdana</vt:lpstr>
      <vt:lpstr>Office Theme</vt:lpstr>
      <vt:lpstr>MALL DATABASE MANAGEMENT SYSTEM </vt:lpstr>
      <vt:lpstr>TEAM MEMBERS</vt:lpstr>
      <vt:lpstr>ENTITIES AND ATTRIBUTES </vt:lpstr>
      <vt:lpstr>PowerPoint Presentation</vt:lpstr>
      <vt:lpstr>RELATIONAL SCHEMA </vt:lpstr>
      <vt:lpstr>QUERIES</vt:lpstr>
      <vt:lpstr>create table ORDER_t(oid int NOT NULL, cartid int, time TIME , payprice DECIMAL(10,2), PRIMARY KEY(oid), FOREIGN KEY (cartid)REFERENCES SHOPPING_CART(cartid)); For cname in CUSTOMER table add NOT NULL CONSTRAINT: ALTER TABLE CUSTOMER MODIFY cname varchar(255) NOT NULL; CARD NUMBER SHOULD BE UNIQUE: ALTER table CUSTOMER ADD UNIQUE (ccardnum); RENAME TABLE ORDER_t to ORDER_cust Rename table ORDER_t to ORDER_cust; CREATE VIEW for 2nd cart_id order details: Create view 2nd_order_details AS select cartid,pid,iprice,iquantity from CART_ITEM where cartid=2; insert into CUSTOMER (cid,cname,caddress,ccity,cstate,czip,ccardnum) values (1,'aradhya','no.2532, 15th cross, BSK 2nd stage', </vt:lpstr>
      <vt:lpstr>'Bangalore','karnataka','560070','984654361762354'); insert into CUSTOMER (cid,cname,caddress,ccity,cstate,czip,ccardnum) values (2,'Maninder','no.7655, 18th cross, Amaravathi 2nd stage',       'Amaravathi','Andhra     Pradesh','560034','227138495696302'),(3,'Naya','no.5623, 19th cross, Itanagar 2nd stage', 'Itanagar','Arunachal Pradesh','560054','115886170160191 '),(4,'Ishaan','no.8978, 13th cross, Dispur 2nd stage', 'Dispur','Assam','560023','693317141277093'),(5,'Jai','no.1111, 11th cross,Patna 2nd stage', 'Patna','Bihar','560012','718978106833907'),(6,'Inaya','no.2323, 18th cross, Raipur 2nd stage', 'Raipur','Chhattisgarh','560088','773897952020970'),(7,'Amar','no. 2532, 12th cross, Panaji 2nd stage', 'Panaji','Goa','560071','9942724291700247'),(8,'Navi','no.2542, 29th cross, Gandhi 2nd stage', 'Gandhinagar','Gujarat','560453','134562244867778'),(9,'aadira','n o.1987, 37th cross, Chandigarh 2nd stage', </vt:lpstr>
      <vt:lpstr>'Chandigarh','Haryana','560010','959417838538581'),(10,'abhi','no. 2352, 16th cross, Simla 2nd stage', 'Shimla','Himachal Pradesh','560080','380884706153595'),(11,'manu','no.2222, 18th cross, Ranchi 2nd stage', 'Ranchi','Jharkhand','560450','141021046946817'),(12,'vinoth','no. 4343, 45th cross, Trivandrum 2nd stage', 'Trivandrum','Kerala','5600560','070876750973812'),(13,'manjula',' no.1824, 10th cross, Bhopal 2nd stage', 'Bhopal','Madhya Pradesh','560270','190304788460859'),(14,'dhruv','no.135, 9th cross, Mumbai 2nd stage', 'Mumbai','Maharashtra','560370','245400304669155'),(15,'kanan','no .2590, 8th cross, Imphal 2nd stage', 'Imphal','Manipur','562370','105599942367286'); select * from CUSTOMER; </vt:lpstr>
      <vt:lpstr>             insert into PRODUCT (pid,pname,pbrand,pprice) values (1,'Analog Black dial ','TIMEX ',1851.50),(2,'Dial coloured strap ','TIMEX ',2586.50),(31,'Men’s formal shoes ','CENTRINO ',697),(4,'Men 5951-35 ','CENTRINO ',2299),(5,'Women’s slider ','URJO ',1099.50),(6,'ANGULAR HOLDER KITCHEN KNIVES ','PIGEON ',695.50),(7,'GALAXY M14 5G','SAMSUNG ',14990.50),(8,'NORD CE 2 LITE','ONE PLUS ',18499.50),(9,'ULTRA SHEER DRY TOUCH','neutrogena',1867.50),(10,'NUTRI BLEND MIXER ','WONDERCHEF',2598.50); </vt:lpstr>
      <vt:lpstr>Insert into SHOPPING_CART(cartid,cid,active) values(1,1,1), (2,2,1),(3,3,0),(4,4,1),(5,5,1),(6,6,1),(7,7,1),(8,8,1),(9,9,1),(1 0,10,1),(11,11,1),(12,12,1),(13,13,1),(14,14,1),(15,15,0); DROP COLUMN TOTAL_PRICE: </vt:lpstr>
      <vt:lpstr>ALTER TABLE SHOPPING_CART DROP COLUMN totalprice;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 DATABASE MANAGEMENT SYSTEM </dc:title>
  <dc:creator>RAGHAVE S.L</dc:creator>
  <cp:lastModifiedBy>B M MADHUMITHA</cp:lastModifiedBy>
  <cp:revision>4</cp:revision>
  <dcterms:created xsi:type="dcterms:W3CDTF">2023-05-11T16:41:22Z</dcterms:created>
  <dcterms:modified xsi:type="dcterms:W3CDTF">2023-05-16T16:21:04Z</dcterms:modified>
</cp:coreProperties>
</file>