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 id="271" r:id="rId17"/>
    <p:sldId id="276" r:id="rId18"/>
    <p:sldId id="273" r:id="rId19"/>
    <p:sldId id="274" r:id="rId20"/>
    <p:sldId id="275" r:id="rId21"/>
    <p:sldId id="277" r:id="rId22"/>
    <p:sldId id="278"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6BCBA-6403-4353-B0C8-D1DDFB57C8AF}" v="406" dt="2024-07-11T03:02:56.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7/10/2024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7153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0755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3050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5299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545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925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2394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02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1724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832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7/10/2024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24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7/10/2024</a:t>
            </a:fld>
            <a:endParaRPr lang="en-US"/>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a:p>
        </p:txBody>
      </p:sp>
    </p:spTree>
    <p:extLst>
      <p:ext uri="{BB962C8B-B14F-4D97-AF65-F5344CB8AC3E}">
        <p14:creationId xmlns:p14="http://schemas.microsoft.com/office/powerpoint/2010/main" val="3240458573"/>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14115" y="1163594"/>
            <a:ext cx="9660836" cy="2923375"/>
          </a:xfrm>
        </p:spPr>
        <p:txBody>
          <a:bodyPr>
            <a:normAutofit/>
          </a:bodyPr>
          <a:lstStyle/>
          <a:p>
            <a:pPr algn="l"/>
            <a:r>
              <a:rPr lang="en-US" sz="8000"/>
              <a:t>Data Science Project-SpaceX</a:t>
            </a:r>
          </a:p>
        </p:txBody>
      </p:sp>
      <p:sp>
        <p:nvSpPr>
          <p:cNvPr id="3" name="Subtitle 2"/>
          <p:cNvSpPr>
            <a:spLocks noGrp="1"/>
          </p:cNvSpPr>
          <p:nvPr>
            <p:ph type="subTitle" idx="1"/>
          </p:nvPr>
        </p:nvSpPr>
        <p:spPr>
          <a:xfrm>
            <a:off x="3848" y="5349678"/>
            <a:ext cx="9660837" cy="1510209"/>
          </a:xfrm>
        </p:spPr>
        <p:txBody>
          <a:bodyPr vert="horz" lIns="91440" tIns="45720" rIns="91440" bIns="45720" rtlCol="0" anchor="t">
            <a:normAutofit lnSpcReduction="10000"/>
          </a:bodyPr>
          <a:lstStyle/>
          <a:p>
            <a:pPr algn="l"/>
            <a:r>
              <a:rPr lang="en-US" dirty="0"/>
              <a:t>Akshay A</a:t>
            </a:r>
          </a:p>
          <a:p>
            <a:pPr algn="l"/>
            <a:r>
              <a:rPr lang="en-US" dirty="0"/>
              <a:t>12-07-2024</a:t>
            </a:r>
            <a:br>
              <a:rPr lang="en-US" dirty="0"/>
            </a:br>
            <a:br>
              <a:rPr lang="en-US" dirty="0"/>
            </a:br>
            <a:endParaRPr lang="en-US"/>
          </a:p>
        </p:txBody>
      </p:sp>
      <p:grpSp>
        <p:nvGrpSpPr>
          <p:cNvPr id="10" name="Group 9">
            <a:extLst>
              <a:ext uri="{FF2B5EF4-FFF2-40B4-BE49-F238E27FC236}">
                <a16:creationId xmlns:a16="http://schemas.microsoft.com/office/drawing/2014/main" id="{648ED110-4482-40CA-9CCB-3A3DF37D55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246D154F-9E4F-4BAB-9E27-642EAB2EA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064496DF-E0AD-4FB8-B8B5-EE1502F160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50C3D9EF-A4AC-4717-9584-617E7F3AD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C880BB0-FB1C-4D74-B566-0D3273334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86906" y="186906"/>
            <a:ext cx="9144000" cy="1263649"/>
          </a:xfrm>
        </p:spPr>
        <p:txBody>
          <a:bodyPr/>
          <a:lstStyle/>
          <a:p>
            <a:r>
              <a:rPr lang="en-US" dirty="0">
                <a:ea typeface="+mj-lt"/>
                <a:cs typeface="+mj-lt"/>
              </a:rPr>
              <a:t>EDA with Data Visualization</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sz="half" idx="1"/>
          </p:nvPr>
        </p:nvSpPr>
        <p:spPr>
          <a:xfrm>
            <a:off x="186906" y="1452114"/>
            <a:ext cx="5147094" cy="4370716"/>
          </a:xfrm>
        </p:spPr>
        <p:txBody>
          <a:bodyPr vert="horz" lIns="91440" tIns="45720" rIns="91440" bIns="45720" rtlCol="0" anchor="t">
            <a:normAutofit/>
          </a:bodyPr>
          <a:lstStyle/>
          <a:p>
            <a:r>
              <a:rPr lang="en-US" dirty="0">
                <a:ea typeface="+mn-lt"/>
                <a:cs typeface="+mn-lt"/>
              </a:rPr>
              <a:t>We explored the data by visualizing the relationship between flight number and launch Site, payload and launch site, success rate of each orbit type, flight number and orbit type, the launch success yearly trend.</a:t>
            </a:r>
            <a:endParaRPr lang="en-US" dirty="0"/>
          </a:p>
        </p:txBody>
      </p:sp>
      <p:pic>
        <p:nvPicPr>
          <p:cNvPr id="14" name="Content Placeholder 13">
            <a:extLst>
              <a:ext uri="{FF2B5EF4-FFF2-40B4-BE49-F238E27FC236}">
                <a16:creationId xmlns:a16="http://schemas.microsoft.com/office/drawing/2014/main" id="{D711BCD2-B7B3-74FA-B2B7-723098334608}"/>
              </a:ext>
            </a:extLst>
          </p:cNvPr>
          <p:cNvPicPr>
            <a:picLocks noGrp="1" noChangeAspect="1"/>
          </p:cNvPicPr>
          <p:nvPr>
            <p:ph sz="half" idx="2"/>
          </p:nvPr>
        </p:nvPicPr>
        <p:blipFill>
          <a:blip r:embed="rId2"/>
          <a:stretch>
            <a:fillRect/>
          </a:stretch>
        </p:blipFill>
        <p:spPr>
          <a:xfrm>
            <a:off x="6588425" y="1459122"/>
            <a:ext cx="4191000" cy="2228850"/>
          </a:xfrm>
        </p:spPr>
      </p:pic>
      <p:pic>
        <p:nvPicPr>
          <p:cNvPr id="17" name="Picture 16">
            <a:extLst>
              <a:ext uri="{FF2B5EF4-FFF2-40B4-BE49-F238E27FC236}">
                <a16:creationId xmlns:a16="http://schemas.microsoft.com/office/drawing/2014/main" id="{C6301456-A423-E64C-EAD9-199B2FEEF934}"/>
              </a:ext>
            </a:extLst>
          </p:cNvPr>
          <p:cNvPicPr>
            <a:picLocks noChangeAspect="1"/>
          </p:cNvPicPr>
          <p:nvPr/>
        </p:nvPicPr>
        <p:blipFill>
          <a:blip r:embed="rId3"/>
          <a:stretch>
            <a:fillRect/>
          </a:stretch>
        </p:blipFill>
        <p:spPr>
          <a:xfrm>
            <a:off x="6507283" y="3915853"/>
            <a:ext cx="4295775" cy="2419350"/>
          </a:xfrm>
          <a:prstGeom prst="rect">
            <a:avLst/>
          </a:prstGeom>
        </p:spPr>
      </p:pic>
      <p:cxnSp>
        <p:nvCxnSpPr>
          <p:cNvPr id="5" name="Straight Arrow Connector 4">
            <a:extLst>
              <a:ext uri="{FF2B5EF4-FFF2-40B4-BE49-F238E27FC236}">
                <a16:creationId xmlns:a16="http://schemas.microsoft.com/office/drawing/2014/main" id="{DCCA411B-C16F-5F70-C4DB-999277D2DD6E}"/>
              </a:ext>
            </a:extLst>
          </p:cNvPr>
          <p:cNvCxnSpPr/>
          <p:nvPr/>
        </p:nvCxnSpPr>
        <p:spPr>
          <a:xfrm flipV="1">
            <a:off x="189783" y="1082617"/>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ea typeface="+mj-lt"/>
                <a:cs typeface="+mj-lt"/>
              </a:rPr>
              <a:t>EDA with SQL</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fontScale="85000" lnSpcReduction="10000"/>
          </a:bodyPr>
          <a:lstStyle/>
          <a:p>
            <a:pPr marL="0" indent="0">
              <a:buNone/>
            </a:pPr>
            <a:r>
              <a:rPr lang="en-US" dirty="0">
                <a:ea typeface="+mn-lt"/>
                <a:cs typeface="+mn-lt"/>
              </a:rPr>
              <a:t>We loaded the SpaceX dataset into a PostgreSQL database without leaving</a:t>
            </a:r>
            <a:endParaRPr lang="en-US" dirty="0"/>
          </a:p>
          <a:p>
            <a:pPr marL="0" indent="0">
              <a:buNone/>
            </a:pPr>
            <a:r>
              <a:rPr lang="en-US" dirty="0">
                <a:ea typeface="+mn-lt"/>
                <a:cs typeface="+mn-lt"/>
              </a:rPr>
              <a:t>the </a:t>
            </a:r>
            <a:r>
              <a:rPr lang="en-US" dirty="0" err="1">
                <a:ea typeface="+mn-lt"/>
                <a:cs typeface="+mn-lt"/>
              </a:rPr>
              <a:t>jupyter</a:t>
            </a:r>
            <a:r>
              <a:rPr lang="en-US" dirty="0">
                <a:ea typeface="+mn-lt"/>
                <a:cs typeface="+mn-lt"/>
              </a:rPr>
              <a:t> notebook.</a:t>
            </a:r>
            <a:endParaRPr lang="en-US" dirty="0"/>
          </a:p>
          <a:p>
            <a:pPr marL="0" indent="0">
              <a:buNone/>
            </a:pPr>
            <a:r>
              <a:rPr lang="en-US" dirty="0">
                <a:ea typeface="+mn-lt"/>
                <a:cs typeface="+mn-lt"/>
              </a:rPr>
              <a:t>• We applied EDA with SQL to get insight from the data. We wrote queries to</a:t>
            </a:r>
            <a:endParaRPr lang="en-US" dirty="0"/>
          </a:p>
          <a:p>
            <a:pPr marL="0" indent="0">
              <a:buNone/>
            </a:pPr>
            <a:r>
              <a:rPr lang="en-US" dirty="0">
                <a:ea typeface="+mn-lt"/>
                <a:cs typeface="+mn-lt"/>
              </a:rPr>
              <a:t>find out for instance:</a:t>
            </a:r>
            <a:endParaRPr lang="en-US" dirty="0"/>
          </a:p>
          <a:p>
            <a:pPr marL="0" indent="0">
              <a:buNone/>
            </a:pPr>
            <a:r>
              <a:rPr lang="en-US" dirty="0">
                <a:ea typeface="+mn-lt"/>
                <a:cs typeface="+mn-lt"/>
              </a:rPr>
              <a:t> - The names of unique launch sites in the space mission.</a:t>
            </a:r>
            <a:endParaRPr lang="en-US" dirty="0"/>
          </a:p>
          <a:p>
            <a:pPr marL="0" indent="0">
              <a:buNone/>
            </a:pPr>
            <a:r>
              <a:rPr lang="en-US" dirty="0">
                <a:ea typeface="+mn-lt"/>
                <a:cs typeface="+mn-lt"/>
              </a:rPr>
              <a:t> - The total payload mass carried by boosters launched by NASA (CRS)</a:t>
            </a:r>
            <a:endParaRPr lang="en-US" dirty="0"/>
          </a:p>
          <a:p>
            <a:pPr marL="0" indent="0">
              <a:buNone/>
            </a:pPr>
            <a:r>
              <a:rPr lang="en-US" dirty="0">
                <a:ea typeface="+mn-lt"/>
                <a:cs typeface="+mn-lt"/>
              </a:rPr>
              <a:t> - The average payload mass carried by booster version F9 v1.1</a:t>
            </a:r>
            <a:endParaRPr lang="en-US" dirty="0"/>
          </a:p>
          <a:p>
            <a:pPr marL="0" indent="0">
              <a:buNone/>
            </a:pPr>
            <a:r>
              <a:rPr lang="en-US" dirty="0">
                <a:ea typeface="+mn-lt"/>
                <a:cs typeface="+mn-lt"/>
              </a:rPr>
              <a:t> - The total number of successful and failure mission outcomes</a:t>
            </a:r>
            <a:endParaRPr lang="en-US" dirty="0"/>
          </a:p>
          <a:p>
            <a:pPr marL="0" indent="0">
              <a:buNone/>
            </a:pPr>
            <a:r>
              <a:rPr lang="en-US" dirty="0">
                <a:ea typeface="+mn-lt"/>
                <a:cs typeface="+mn-lt"/>
              </a:rPr>
              <a:t> - The failed landing outcomes in drone ship, their booster version and     launch site names.</a:t>
            </a:r>
            <a:endParaRPr lang="en-US" dirty="0"/>
          </a:p>
        </p:txBody>
      </p:sp>
      <p:cxnSp>
        <p:nvCxnSpPr>
          <p:cNvPr id="5" name="Straight Arrow Connector 4">
            <a:extLst>
              <a:ext uri="{FF2B5EF4-FFF2-40B4-BE49-F238E27FC236}">
                <a16:creationId xmlns:a16="http://schemas.microsoft.com/office/drawing/2014/main" id="{AAB2B38B-BE7D-4E1A-D220-1DEA505BC0BE}"/>
              </a:ext>
            </a:extLst>
          </p:cNvPr>
          <p:cNvCxnSpPr/>
          <p:nvPr/>
        </p:nvCxnSpPr>
        <p:spPr>
          <a:xfrm flipV="1">
            <a:off x="146650" y="139891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27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normAutofit fontScale="90000"/>
          </a:bodyPr>
          <a:lstStyle/>
          <a:p>
            <a:r>
              <a:rPr lang="en-US" dirty="0">
                <a:ea typeface="+mj-lt"/>
                <a:cs typeface="+mj-lt"/>
              </a:rPr>
              <a:t>Build an Interactive Map with Folium</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1452113"/>
            <a:ext cx="11746301" cy="5103962"/>
          </a:xfrm>
        </p:spPr>
        <p:txBody>
          <a:bodyPr vert="horz" lIns="91440" tIns="45720" rIns="91440" bIns="45720" rtlCol="0" anchor="t">
            <a:normAutofit fontScale="92500" lnSpcReduction="10000"/>
          </a:bodyPr>
          <a:lstStyle/>
          <a:p>
            <a:pPr marL="0" indent="0">
              <a:buNone/>
            </a:pPr>
            <a:endParaRPr lang="en-US" dirty="0"/>
          </a:p>
          <a:p>
            <a:pPr marL="0" indent="0">
              <a:buNone/>
            </a:pPr>
            <a:r>
              <a:rPr lang="en-US" dirty="0">
                <a:ea typeface="+mn-lt"/>
                <a:cs typeface="+mn-lt"/>
              </a:rPr>
              <a:t>• We marked all launch sites, and added map objects such as markers, circles, lines to mark the success or failure of launches for each site on the folium map.</a:t>
            </a:r>
            <a:endParaRPr lang="en-US" dirty="0"/>
          </a:p>
          <a:p>
            <a:pPr marL="0" indent="0">
              <a:buNone/>
            </a:pPr>
            <a:r>
              <a:rPr lang="en-US" dirty="0">
                <a:ea typeface="+mn-lt"/>
                <a:cs typeface="+mn-lt"/>
              </a:rPr>
              <a:t>• We assigned the feature launch outcomes (failure or success) to class 0 and 1.i.e., 0 for failure, and 1 for success.</a:t>
            </a:r>
            <a:endParaRPr lang="en-US"/>
          </a:p>
          <a:p>
            <a:pPr marL="0" indent="0">
              <a:buNone/>
            </a:pPr>
            <a:r>
              <a:rPr lang="en-US" dirty="0">
                <a:ea typeface="+mn-lt"/>
                <a:cs typeface="+mn-lt"/>
              </a:rPr>
              <a:t>• Using the color-labeled marker clusters, we identified which launch sites have relatively high success rate.</a:t>
            </a:r>
            <a:endParaRPr lang="en-US" dirty="0"/>
          </a:p>
          <a:p>
            <a:pPr marL="0" indent="0">
              <a:buNone/>
            </a:pPr>
            <a:r>
              <a:rPr lang="en-US" dirty="0">
                <a:ea typeface="+mn-lt"/>
                <a:cs typeface="+mn-lt"/>
              </a:rPr>
              <a:t>• We calculated the distances between a launch site to its proximities. We answered</a:t>
            </a:r>
            <a:endParaRPr lang="en-US" dirty="0"/>
          </a:p>
          <a:p>
            <a:pPr marL="0" indent="0">
              <a:buNone/>
            </a:pPr>
            <a:r>
              <a:rPr lang="en-US" dirty="0">
                <a:ea typeface="+mn-lt"/>
                <a:cs typeface="+mn-lt"/>
              </a:rPr>
              <a:t>some question for instance:</a:t>
            </a:r>
            <a:endParaRPr lang="en-US" dirty="0"/>
          </a:p>
          <a:p>
            <a:pPr marL="0" indent="0">
              <a:buNone/>
            </a:pPr>
            <a:r>
              <a:rPr lang="en-US" dirty="0">
                <a:ea typeface="+mn-lt"/>
                <a:cs typeface="+mn-lt"/>
              </a:rPr>
              <a:t> - Are launch sites near railways, highways and coastlines.</a:t>
            </a:r>
            <a:endParaRPr lang="en-US" dirty="0"/>
          </a:p>
          <a:p>
            <a:pPr marL="0" indent="0">
              <a:buNone/>
            </a:pPr>
            <a:r>
              <a:rPr lang="en-US" dirty="0">
                <a:ea typeface="+mn-lt"/>
                <a:cs typeface="+mn-lt"/>
              </a:rPr>
              <a:t> - Do launch sites keep certain distance away from cities.</a:t>
            </a:r>
            <a:endParaRPr lang="en-US" dirty="0"/>
          </a:p>
        </p:txBody>
      </p:sp>
      <p:cxnSp>
        <p:nvCxnSpPr>
          <p:cNvPr id="5" name="Straight Arrow Connector 4">
            <a:extLst>
              <a:ext uri="{FF2B5EF4-FFF2-40B4-BE49-F238E27FC236}">
                <a16:creationId xmlns:a16="http://schemas.microsoft.com/office/drawing/2014/main" id="{B1995F0B-021A-F812-B4B8-4889B1FE57F9}"/>
              </a:ext>
            </a:extLst>
          </p:cNvPr>
          <p:cNvCxnSpPr/>
          <p:nvPr/>
        </p:nvCxnSpPr>
        <p:spPr>
          <a:xfrm flipV="1">
            <a:off x="146650" y="135578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9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ea typeface="+mj-lt"/>
                <a:cs typeface="+mj-lt"/>
              </a:rPr>
              <a:t>Predictive Analysis (Classification)</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a:bodyPr>
          <a:lstStyle/>
          <a:p>
            <a:pPr marL="0" indent="0">
              <a:buNone/>
            </a:pPr>
            <a:r>
              <a:rPr lang="en-US" dirty="0">
                <a:ea typeface="+mn-lt"/>
                <a:cs typeface="+mn-lt"/>
              </a:rPr>
              <a:t>• We loaded the data using </a:t>
            </a:r>
            <a:r>
              <a:rPr lang="en-US" dirty="0" err="1">
                <a:ea typeface="+mn-lt"/>
                <a:cs typeface="+mn-lt"/>
              </a:rPr>
              <a:t>numpy</a:t>
            </a:r>
            <a:r>
              <a:rPr lang="en-US" dirty="0">
                <a:ea typeface="+mn-lt"/>
                <a:cs typeface="+mn-lt"/>
              </a:rPr>
              <a:t> and pandas, transformed the data, split our data into training and testing.</a:t>
            </a:r>
            <a:endParaRPr lang="en-US" dirty="0"/>
          </a:p>
          <a:p>
            <a:pPr marL="0" indent="0">
              <a:buNone/>
            </a:pPr>
            <a:r>
              <a:rPr lang="en-US" dirty="0">
                <a:ea typeface="+mn-lt"/>
                <a:cs typeface="+mn-lt"/>
              </a:rPr>
              <a:t>• We built different machine learning models and tune different</a:t>
            </a:r>
            <a:endParaRPr lang="en-US"/>
          </a:p>
          <a:p>
            <a:pPr marL="0" indent="0">
              <a:buNone/>
            </a:pPr>
            <a:r>
              <a:rPr lang="en-US" dirty="0">
                <a:ea typeface="+mn-lt"/>
                <a:cs typeface="+mn-lt"/>
              </a:rPr>
              <a:t>hyperparameters using </a:t>
            </a:r>
            <a:r>
              <a:rPr lang="en-US" dirty="0" err="1">
                <a:ea typeface="+mn-lt"/>
                <a:cs typeface="+mn-lt"/>
              </a:rPr>
              <a:t>GridSearchCV</a:t>
            </a:r>
            <a:r>
              <a:rPr lang="en-US" dirty="0">
                <a:ea typeface="+mn-lt"/>
                <a:cs typeface="+mn-lt"/>
              </a:rPr>
              <a:t>.</a:t>
            </a:r>
            <a:endParaRPr lang="en-US" dirty="0"/>
          </a:p>
          <a:p>
            <a:pPr marL="0" indent="0">
              <a:buNone/>
            </a:pPr>
            <a:r>
              <a:rPr lang="en-US" dirty="0">
                <a:ea typeface="+mn-lt"/>
                <a:cs typeface="+mn-lt"/>
              </a:rPr>
              <a:t>• We used accuracy as the metric for our model, improved the model using feature engineering and algorithm tuning.</a:t>
            </a:r>
            <a:endParaRPr lang="en-US" dirty="0"/>
          </a:p>
          <a:p>
            <a:pPr marL="0" indent="0">
              <a:buNone/>
            </a:pPr>
            <a:r>
              <a:rPr lang="en-US" dirty="0">
                <a:ea typeface="+mn-lt"/>
                <a:cs typeface="+mn-lt"/>
              </a:rPr>
              <a:t>• We found the best performing classification model.</a:t>
            </a:r>
            <a:endParaRPr lang="en-US" dirty="0"/>
          </a:p>
        </p:txBody>
      </p:sp>
      <p:cxnSp>
        <p:nvCxnSpPr>
          <p:cNvPr id="5" name="Straight Arrow Connector 4">
            <a:extLst>
              <a:ext uri="{FF2B5EF4-FFF2-40B4-BE49-F238E27FC236}">
                <a16:creationId xmlns:a16="http://schemas.microsoft.com/office/drawing/2014/main" id="{C4A72E45-B930-5824-6AB7-44A33700E275}"/>
              </a:ext>
            </a:extLst>
          </p:cNvPr>
          <p:cNvCxnSpPr/>
          <p:nvPr/>
        </p:nvCxnSpPr>
        <p:spPr>
          <a:xfrm flipV="1">
            <a:off x="146650" y="1456428"/>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89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t>Results</a:t>
            </a:r>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a:bodyPr>
          <a:lstStyle/>
          <a:p>
            <a:pPr>
              <a:buNone/>
            </a:pPr>
            <a:r>
              <a:rPr lang="en-US" dirty="0">
                <a:ea typeface="+mn-lt"/>
                <a:cs typeface="+mn-lt"/>
              </a:rPr>
              <a:t>• Exploratory data analysis results</a:t>
            </a:r>
            <a:endParaRPr lang="en-US" dirty="0"/>
          </a:p>
          <a:p>
            <a:pPr>
              <a:buNone/>
            </a:pPr>
            <a:r>
              <a:rPr lang="en-US" dirty="0">
                <a:ea typeface="+mn-lt"/>
                <a:cs typeface="+mn-lt"/>
              </a:rPr>
              <a:t>• Interactive analytics demo in screenshots</a:t>
            </a:r>
            <a:endParaRPr lang="en-US" dirty="0"/>
          </a:p>
          <a:p>
            <a:pPr marL="0" indent="0">
              <a:buNone/>
            </a:pPr>
            <a:r>
              <a:rPr lang="en-US" dirty="0">
                <a:ea typeface="+mn-lt"/>
                <a:cs typeface="+mn-lt"/>
              </a:rPr>
              <a:t>• Predictive analysis results</a:t>
            </a:r>
            <a:endParaRPr lang="en-US" dirty="0"/>
          </a:p>
        </p:txBody>
      </p:sp>
      <p:cxnSp>
        <p:nvCxnSpPr>
          <p:cNvPr id="5" name="Straight Arrow Connector 4">
            <a:extLst>
              <a:ext uri="{FF2B5EF4-FFF2-40B4-BE49-F238E27FC236}">
                <a16:creationId xmlns:a16="http://schemas.microsoft.com/office/drawing/2014/main" id="{531E1AEF-5DAC-E64D-9149-DF39DB7FD464}"/>
              </a:ext>
            </a:extLst>
          </p:cNvPr>
          <p:cNvCxnSpPr/>
          <p:nvPr/>
        </p:nvCxnSpPr>
        <p:spPr>
          <a:xfrm flipV="1">
            <a:off x="146650" y="139891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1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8D37-8369-EEEA-8B4E-DA6C03EBB0B8}"/>
              </a:ext>
            </a:extLst>
          </p:cNvPr>
          <p:cNvSpPr>
            <a:spLocks noGrp="1"/>
          </p:cNvSpPr>
          <p:nvPr>
            <p:ph type="title"/>
          </p:nvPr>
        </p:nvSpPr>
        <p:spPr>
          <a:xfrm>
            <a:off x="301925" y="445698"/>
            <a:ext cx="9144000" cy="1263649"/>
          </a:xfrm>
        </p:spPr>
        <p:txBody>
          <a:bodyPr/>
          <a:lstStyle/>
          <a:p>
            <a:r>
              <a:rPr lang="en-US" dirty="0">
                <a:ea typeface="+mj-lt"/>
                <a:cs typeface="+mj-lt"/>
              </a:rPr>
              <a:t>Flight Number vs. Launch Site</a:t>
            </a:r>
            <a:endParaRPr lang="en-US" dirty="0"/>
          </a:p>
        </p:txBody>
      </p:sp>
      <p:pic>
        <p:nvPicPr>
          <p:cNvPr id="4" name="Content Placeholder 3">
            <a:extLst>
              <a:ext uri="{FF2B5EF4-FFF2-40B4-BE49-F238E27FC236}">
                <a16:creationId xmlns:a16="http://schemas.microsoft.com/office/drawing/2014/main" id="{79919C36-9A06-D0D7-126C-933E44404E75}"/>
              </a:ext>
            </a:extLst>
          </p:cNvPr>
          <p:cNvPicPr>
            <a:picLocks noGrp="1" noChangeAspect="1"/>
          </p:cNvPicPr>
          <p:nvPr>
            <p:ph idx="1"/>
          </p:nvPr>
        </p:nvPicPr>
        <p:blipFill>
          <a:blip r:embed="rId2"/>
          <a:stretch>
            <a:fillRect/>
          </a:stretch>
        </p:blipFill>
        <p:spPr>
          <a:xfrm>
            <a:off x="667559" y="3174341"/>
            <a:ext cx="10669976" cy="2737807"/>
          </a:xfrm>
        </p:spPr>
      </p:pic>
      <p:sp>
        <p:nvSpPr>
          <p:cNvPr id="5" name="TextBox 4">
            <a:extLst>
              <a:ext uri="{FF2B5EF4-FFF2-40B4-BE49-F238E27FC236}">
                <a16:creationId xmlns:a16="http://schemas.microsoft.com/office/drawing/2014/main" id="{EC1610C8-7C34-7721-E98C-8C5590B35EFC}"/>
              </a:ext>
            </a:extLst>
          </p:cNvPr>
          <p:cNvSpPr txBox="1"/>
          <p:nvPr/>
        </p:nvSpPr>
        <p:spPr>
          <a:xfrm>
            <a:off x="665831" y="1960752"/>
            <a:ext cx="8752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found that the larger the flight amount at a launch site, the greater</a:t>
            </a:r>
            <a:endParaRPr lang="en-US"/>
          </a:p>
          <a:p>
            <a:r>
              <a:rPr lang="en-US" dirty="0">
                <a:ea typeface="+mn-lt"/>
                <a:cs typeface="+mn-lt"/>
              </a:rPr>
              <a:t>the success rate at a launch site</a:t>
            </a:r>
            <a:endParaRPr lang="en-US" dirty="0"/>
          </a:p>
        </p:txBody>
      </p:sp>
      <p:cxnSp>
        <p:nvCxnSpPr>
          <p:cNvPr id="6" name="Straight Arrow Connector 5">
            <a:extLst>
              <a:ext uri="{FF2B5EF4-FFF2-40B4-BE49-F238E27FC236}">
                <a16:creationId xmlns:a16="http://schemas.microsoft.com/office/drawing/2014/main" id="{68729DC4-D7C7-A664-D242-E565B7BBC01E}"/>
              </a:ext>
            </a:extLst>
          </p:cNvPr>
          <p:cNvCxnSpPr/>
          <p:nvPr/>
        </p:nvCxnSpPr>
        <p:spPr>
          <a:xfrm flipV="1">
            <a:off x="304801" y="134140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11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D1F3-DD8A-D386-0654-E04622E49A2F}"/>
              </a:ext>
            </a:extLst>
          </p:cNvPr>
          <p:cNvSpPr>
            <a:spLocks noGrp="1"/>
          </p:cNvSpPr>
          <p:nvPr>
            <p:ph type="title"/>
          </p:nvPr>
        </p:nvSpPr>
        <p:spPr>
          <a:xfrm>
            <a:off x="230038" y="287547"/>
            <a:ext cx="9144000" cy="1263649"/>
          </a:xfrm>
        </p:spPr>
        <p:txBody>
          <a:bodyPr/>
          <a:lstStyle/>
          <a:p>
            <a:r>
              <a:rPr lang="en-US" dirty="0">
                <a:ea typeface="+mj-lt"/>
                <a:cs typeface="+mj-lt"/>
              </a:rPr>
              <a:t>Success Rate vs. Orbit Type</a:t>
            </a:r>
            <a:endParaRPr lang="en-US" dirty="0"/>
          </a:p>
        </p:txBody>
      </p:sp>
      <p:sp>
        <p:nvSpPr>
          <p:cNvPr id="3" name="Content Placeholder 2">
            <a:extLst>
              <a:ext uri="{FF2B5EF4-FFF2-40B4-BE49-F238E27FC236}">
                <a16:creationId xmlns:a16="http://schemas.microsoft.com/office/drawing/2014/main" id="{380BBDFE-B8BE-76E8-5AB9-1F966EB946DC}"/>
              </a:ext>
            </a:extLst>
          </p:cNvPr>
          <p:cNvSpPr>
            <a:spLocks noGrp="1"/>
          </p:cNvSpPr>
          <p:nvPr>
            <p:ph idx="1"/>
          </p:nvPr>
        </p:nvSpPr>
        <p:spPr>
          <a:xfrm>
            <a:off x="230038" y="1710905"/>
            <a:ext cx="10668000" cy="3048001"/>
          </a:xfrm>
        </p:spPr>
        <p:txBody>
          <a:bodyPr vert="horz" lIns="91440" tIns="45720" rIns="91440" bIns="45720" rtlCol="0" anchor="t">
            <a:normAutofit/>
          </a:bodyPr>
          <a:lstStyle/>
          <a:p>
            <a:pPr marL="0" indent="0">
              <a:buNone/>
            </a:pPr>
            <a:r>
              <a:rPr lang="en-US" dirty="0">
                <a:ea typeface="+mn-lt"/>
                <a:cs typeface="+mn-lt"/>
              </a:rPr>
              <a:t>• From the plot, we can see that ES-L1, GEO, HEO, SSO,</a:t>
            </a:r>
            <a:endParaRPr lang="en-US" dirty="0"/>
          </a:p>
          <a:p>
            <a:pPr marL="0" indent="0">
              <a:buNone/>
            </a:pPr>
            <a:r>
              <a:rPr lang="en-US">
                <a:ea typeface="+mn-lt"/>
                <a:cs typeface="+mn-lt"/>
              </a:rPr>
              <a:t>VLEO had the most success rate.</a:t>
            </a:r>
          </a:p>
          <a:p>
            <a:pPr marL="0" indent="0">
              <a:buNone/>
            </a:pPr>
            <a:endParaRPr lang="en-US" dirty="0"/>
          </a:p>
        </p:txBody>
      </p:sp>
      <p:pic>
        <p:nvPicPr>
          <p:cNvPr id="4" name="Picture 3">
            <a:extLst>
              <a:ext uri="{FF2B5EF4-FFF2-40B4-BE49-F238E27FC236}">
                <a16:creationId xmlns:a16="http://schemas.microsoft.com/office/drawing/2014/main" id="{440475DA-F474-E260-7EDC-F9F8C2481482}"/>
              </a:ext>
            </a:extLst>
          </p:cNvPr>
          <p:cNvPicPr>
            <a:picLocks noChangeAspect="1"/>
          </p:cNvPicPr>
          <p:nvPr/>
        </p:nvPicPr>
        <p:blipFill>
          <a:blip r:embed="rId2"/>
          <a:stretch>
            <a:fillRect/>
          </a:stretch>
        </p:blipFill>
        <p:spPr>
          <a:xfrm>
            <a:off x="4919842" y="2944663"/>
            <a:ext cx="6550504" cy="3614108"/>
          </a:xfrm>
          <a:prstGeom prst="rect">
            <a:avLst/>
          </a:prstGeom>
        </p:spPr>
      </p:pic>
      <p:cxnSp>
        <p:nvCxnSpPr>
          <p:cNvPr id="6" name="Straight Arrow Connector 5">
            <a:extLst>
              <a:ext uri="{FF2B5EF4-FFF2-40B4-BE49-F238E27FC236}">
                <a16:creationId xmlns:a16="http://schemas.microsoft.com/office/drawing/2014/main" id="{2526DAE4-8FAF-705B-E712-78E431B44308}"/>
              </a:ext>
            </a:extLst>
          </p:cNvPr>
          <p:cNvCxnSpPr/>
          <p:nvPr/>
        </p:nvCxnSpPr>
        <p:spPr>
          <a:xfrm flipV="1">
            <a:off x="232915" y="114012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27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D1F3-DD8A-D386-0654-E04622E49A2F}"/>
              </a:ext>
            </a:extLst>
          </p:cNvPr>
          <p:cNvSpPr>
            <a:spLocks noGrp="1"/>
          </p:cNvSpPr>
          <p:nvPr>
            <p:ph type="title"/>
          </p:nvPr>
        </p:nvSpPr>
        <p:spPr>
          <a:xfrm>
            <a:off x="230038" y="287547"/>
            <a:ext cx="9144000" cy="1263649"/>
          </a:xfrm>
        </p:spPr>
        <p:txBody>
          <a:bodyPr/>
          <a:lstStyle/>
          <a:p>
            <a:r>
              <a:rPr lang="en-US" dirty="0">
                <a:ea typeface="+mj-lt"/>
                <a:cs typeface="+mj-lt"/>
              </a:rPr>
              <a:t>Launch Success Yearly Trend</a:t>
            </a:r>
            <a:endParaRPr lang="en-US" dirty="0"/>
          </a:p>
        </p:txBody>
      </p:sp>
      <p:sp>
        <p:nvSpPr>
          <p:cNvPr id="3" name="Content Placeholder 2">
            <a:extLst>
              <a:ext uri="{FF2B5EF4-FFF2-40B4-BE49-F238E27FC236}">
                <a16:creationId xmlns:a16="http://schemas.microsoft.com/office/drawing/2014/main" id="{380BBDFE-B8BE-76E8-5AB9-1F966EB946DC}"/>
              </a:ext>
            </a:extLst>
          </p:cNvPr>
          <p:cNvSpPr>
            <a:spLocks noGrp="1"/>
          </p:cNvSpPr>
          <p:nvPr>
            <p:ph idx="1"/>
          </p:nvPr>
        </p:nvSpPr>
        <p:spPr>
          <a:xfrm>
            <a:off x="230038" y="1710905"/>
            <a:ext cx="10668000" cy="3048001"/>
          </a:xfrm>
        </p:spPr>
        <p:txBody>
          <a:bodyPr vert="horz" lIns="91440" tIns="45720" rIns="91440" bIns="45720" rtlCol="0" anchor="t">
            <a:normAutofit/>
          </a:bodyPr>
          <a:lstStyle/>
          <a:p>
            <a:pPr marL="0" indent="0">
              <a:buNone/>
            </a:pPr>
            <a:r>
              <a:rPr lang="en-US" dirty="0">
                <a:ea typeface="+mn-lt"/>
                <a:cs typeface="+mn-lt"/>
              </a:rPr>
              <a:t>• From the plot, we can observe that success rate</a:t>
            </a:r>
            <a:endParaRPr lang="en-US" dirty="0"/>
          </a:p>
          <a:p>
            <a:pPr>
              <a:buNone/>
            </a:pPr>
            <a:r>
              <a:rPr lang="en-US" dirty="0">
                <a:ea typeface="+mn-lt"/>
                <a:cs typeface="+mn-lt"/>
              </a:rPr>
              <a:t>since 2013 kept on increasing till 2020.</a:t>
            </a:r>
          </a:p>
          <a:p>
            <a:pPr marL="0" indent="0">
              <a:buNone/>
            </a:pPr>
            <a:endParaRPr lang="en-US" dirty="0"/>
          </a:p>
        </p:txBody>
      </p:sp>
      <p:pic>
        <p:nvPicPr>
          <p:cNvPr id="5" name="Picture 4">
            <a:extLst>
              <a:ext uri="{FF2B5EF4-FFF2-40B4-BE49-F238E27FC236}">
                <a16:creationId xmlns:a16="http://schemas.microsoft.com/office/drawing/2014/main" id="{9EF99457-AD3C-ED90-0AE5-6F81DB244C8B}"/>
              </a:ext>
            </a:extLst>
          </p:cNvPr>
          <p:cNvPicPr>
            <a:picLocks noChangeAspect="1"/>
          </p:cNvPicPr>
          <p:nvPr/>
        </p:nvPicPr>
        <p:blipFill>
          <a:blip r:embed="rId2"/>
          <a:stretch>
            <a:fillRect/>
          </a:stretch>
        </p:blipFill>
        <p:spPr>
          <a:xfrm>
            <a:off x="5547594" y="2796217"/>
            <a:ext cx="6430812" cy="3623453"/>
          </a:xfrm>
          <a:prstGeom prst="rect">
            <a:avLst/>
          </a:prstGeom>
        </p:spPr>
      </p:pic>
      <p:cxnSp>
        <p:nvCxnSpPr>
          <p:cNvPr id="6" name="Straight Arrow Connector 5">
            <a:extLst>
              <a:ext uri="{FF2B5EF4-FFF2-40B4-BE49-F238E27FC236}">
                <a16:creationId xmlns:a16="http://schemas.microsoft.com/office/drawing/2014/main" id="{B6886492-AF9D-8EA4-5E50-DC3ACCB28731}"/>
              </a:ext>
            </a:extLst>
          </p:cNvPr>
          <p:cNvCxnSpPr/>
          <p:nvPr/>
        </p:nvCxnSpPr>
        <p:spPr>
          <a:xfrm flipV="1">
            <a:off x="232915"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35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5896-06B1-E66C-BC28-A76A56F9DDB1}"/>
              </a:ext>
            </a:extLst>
          </p:cNvPr>
          <p:cNvSpPr>
            <a:spLocks noGrp="1"/>
          </p:cNvSpPr>
          <p:nvPr>
            <p:ph type="title"/>
          </p:nvPr>
        </p:nvSpPr>
        <p:spPr>
          <a:xfrm>
            <a:off x="115019" y="201283"/>
            <a:ext cx="9144000" cy="1263649"/>
          </a:xfrm>
        </p:spPr>
        <p:txBody>
          <a:bodyPr/>
          <a:lstStyle/>
          <a:p>
            <a:r>
              <a:rPr lang="en-US" dirty="0">
                <a:ea typeface="+mj-lt"/>
                <a:cs typeface="+mj-lt"/>
              </a:rPr>
              <a:t>All launch sites global map markers</a:t>
            </a:r>
            <a:endParaRPr lang="en-US" dirty="0"/>
          </a:p>
        </p:txBody>
      </p:sp>
      <p:pic>
        <p:nvPicPr>
          <p:cNvPr id="4" name="Content Placeholder 3">
            <a:extLst>
              <a:ext uri="{FF2B5EF4-FFF2-40B4-BE49-F238E27FC236}">
                <a16:creationId xmlns:a16="http://schemas.microsoft.com/office/drawing/2014/main" id="{ECBBF3E8-4E54-E361-4487-57ED9EAB4067}"/>
              </a:ext>
            </a:extLst>
          </p:cNvPr>
          <p:cNvPicPr>
            <a:picLocks noGrp="1" noChangeAspect="1"/>
          </p:cNvPicPr>
          <p:nvPr>
            <p:ph idx="1"/>
          </p:nvPr>
        </p:nvPicPr>
        <p:blipFill>
          <a:blip r:embed="rId2"/>
          <a:stretch>
            <a:fillRect/>
          </a:stretch>
        </p:blipFill>
        <p:spPr>
          <a:xfrm>
            <a:off x="979461" y="2156603"/>
            <a:ext cx="9643605" cy="4687019"/>
          </a:xfrm>
        </p:spPr>
      </p:pic>
      <p:cxnSp>
        <p:nvCxnSpPr>
          <p:cNvPr id="5" name="Straight Arrow Connector 4">
            <a:extLst>
              <a:ext uri="{FF2B5EF4-FFF2-40B4-BE49-F238E27FC236}">
                <a16:creationId xmlns:a16="http://schemas.microsoft.com/office/drawing/2014/main" id="{C66DCA29-2DA2-0E11-4E8A-973C422C90FA}"/>
              </a:ext>
            </a:extLst>
          </p:cNvPr>
          <p:cNvCxnSpPr/>
          <p:nvPr/>
        </p:nvCxnSpPr>
        <p:spPr>
          <a:xfrm flipV="1">
            <a:off x="117896" y="106823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15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C668-456A-AEF4-0272-71732F7D38A2}"/>
              </a:ext>
            </a:extLst>
          </p:cNvPr>
          <p:cNvSpPr>
            <a:spLocks noGrp="1"/>
          </p:cNvSpPr>
          <p:nvPr>
            <p:ph type="title"/>
          </p:nvPr>
        </p:nvSpPr>
        <p:spPr>
          <a:xfrm>
            <a:off x="301925" y="445698"/>
            <a:ext cx="11113698" cy="1263649"/>
          </a:xfrm>
        </p:spPr>
        <p:txBody>
          <a:bodyPr>
            <a:normAutofit fontScale="90000"/>
          </a:bodyPr>
          <a:lstStyle/>
          <a:p>
            <a:r>
              <a:rPr lang="en-US" dirty="0">
                <a:ea typeface="+mj-lt"/>
                <a:cs typeface="+mj-lt"/>
              </a:rPr>
              <a:t>Markers showing launch sites with color labels</a:t>
            </a:r>
            <a:endParaRPr lang="en-US" dirty="0"/>
          </a:p>
        </p:txBody>
      </p:sp>
      <p:pic>
        <p:nvPicPr>
          <p:cNvPr id="4" name="Content Placeholder 3">
            <a:extLst>
              <a:ext uri="{FF2B5EF4-FFF2-40B4-BE49-F238E27FC236}">
                <a16:creationId xmlns:a16="http://schemas.microsoft.com/office/drawing/2014/main" id="{AC1F3CFC-FD6D-0F30-A261-DD219443D7D4}"/>
              </a:ext>
            </a:extLst>
          </p:cNvPr>
          <p:cNvPicPr>
            <a:picLocks noGrp="1" noChangeAspect="1"/>
          </p:cNvPicPr>
          <p:nvPr>
            <p:ph idx="1"/>
          </p:nvPr>
        </p:nvPicPr>
        <p:blipFill>
          <a:blip r:embed="rId2"/>
          <a:stretch>
            <a:fillRect/>
          </a:stretch>
        </p:blipFill>
        <p:spPr>
          <a:xfrm>
            <a:off x="533646" y="1912188"/>
            <a:ext cx="3878519" cy="3048001"/>
          </a:xfrm>
        </p:spPr>
      </p:pic>
      <p:pic>
        <p:nvPicPr>
          <p:cNvPr id="5" name="Picture 4">
            <a:extLst>
              <a:ext uri="{FF2B5EF4-FFF2-40B4-BE49-F238E27FC236}">
                <a16:creationId xmlns:a16="http://schemas.microsoft.com/office/drawing/2014/main" id="{05FA0B7D-9E57-9926-0ECE-7234F6E07F79}"/>
              </a:ext>
            </a:extLst>
          </p:cNvPr>
          <p:cNvPicPr>
            <a:picLocks noChangeAspect="1"/>
          </p:cNvPicPr>
          <p:nvPr/>
        </p:nvPicPr>
        <p:blipFill>
          <a:blip r:embed="rId3"/>
          <a:stretch>
            <a:fillRect/>
          </a:stretch>
        </p:blipFill>
        <p:spPr>
          <a:xfrm>
            <a:off x="5064245" y="1905360"/>
            <a:ext cx="3601887" cy="3076036"/>
          </a:xfrm>
          <a:prstGeom prst="rect">
            <a:avLst/>
          </a:prstGeom>
        </p:spPr>
      </p:pic>
      <p:cxnSp>
        <p:nvCxnSpPr>
          <p:cNvPr id="6" name="Straight Arrow Connector 5">
            <a:extLst>
              <a:ext uri="{FF2B5EF4-FFF2-40B4-BE49-F238E27FC236}">
                <a16:creationId xmlns:a16="http://schemas.microsoft.com/office/drawing/2014/main" id="{D82E8BE8-32AA-E2C7-9032-2551415DDACF}"/>
              </a:ext>
            </a:extLst>
          </p:cNvPr>
          <p:cNvCxnSpPr/>
          <p:nvPr/>
        </p:nvCxnSpPr>
        <p:spPr>
          <a:xfrm flipV="1">
            <a:off x="304801" y="135578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00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BAAE-F4DD-2D72-2AC7-C1A347AB037D}"/>
              </a:ext>
            </a:extLst>
          </p:cNvPr>
          <p:cNvSpPr>
            <a:spLocks noGrp="1"/>
          </p:cNvSpPr>
          <p:nvPr>
            <p:ph type="title"/>
          </p:nvPr>
        </p:nvSpPr>
        <p:spPr>
          <a:xfrm>
            <a:off x="603849" y="747623"/>
            <a:ext cx="9144000" cy="1263649"/>
          </a:xfrm>
        </p:spPr>
        <p:txBody>
          <a:bodyPr/>
          <a:lstStyle/>
          <a:p>
            <a:r>
              <a:rPr lang="en-US" dirty="0"/>
              <a:t>Outline</a:t>
            </a:r>
          </a:p>
        </p:txBody>
      </p:sp>
      <p:sp>
        <p:nvSpPr>
          <p:cNvPr id="3" name="Content Placeholder 2">
            <a:extLst>
              <a:ext uri="{FF2B5EF4-FFF2-40B4-BE49-F238E27FC236}">
                <a16:creationId xmlns:a16="http://schemas.microsoft.com/office/drawing/2014/main" id="{99CF86D8-907B-A948-5F14-46EA0A3AEFB0}"/>
              </a:ext>
            </a:extLst>
          </p:cNvPr>
          <p:cNvSpPr>
            <a:spLocks noGrp="1"/>
          </p:cNvSpPr>
          <p:nvPr>
            <p:ph idx="1"/>
          </p:nvPr>
        </p:nvSpPr>
        <p:spPr>
          <a:xfrm>
            <a:off x="762000" y="2027207"/>
            <a:ext cx="10668000" cy="4068793"/>
          </a:xfrm>
        </p:spPr>
        <p:txBody>
          <a:bodyPr vert="horz" lIns="91440" tIns="45720" rIns="91440" bIns="45720" rtlCol="0" anchor="t">
            <a:normAutofit fontScale="92500" lnSpcReduction="10000"/>
          </a:bodyPr>
          <a:lstStyle/>
          <a:p>
            <a:r>
              <a:rPr lang="en-US"/>
              <a:t>Executive Summary</a:t>
            </a:r>
          </a:p>
          <a:p>
            <a:endParaRPr lang="en-US"/>
          </a:p>
          <a:p>
            <a:r>
              <a:rPr lang="en-US"/>
              <a:t>Introduction</a:t>
            </a:r>
          </a:p>
          <a:p>
            <a:endParaRPr lang="en-US"/>
          </a:p>
          <a:p>
            <a:r>
              <a:rPr lang="en-US"/>
              <a:t>Methodology</a:t>
            </a:r>
          </a:p>
          <a:p>
            <a:endParaRPr lang="en-US"/>
          </a:p>
          <a:p>
            <a:r>
              <a:rPr lang="en-US"/>
              <a:t>Results</a:t>
            </a:r>
          </a:p>
          <a:p>
            <a:endParaRPr lang="en-US"/>
          </a:p>
          <a:p>
            <a:r>
              <a:rPr lang="en-US"/>
              <a:t>Conclusion</a:t>
            </a:r>
          </a:p>
        </p:txBody>
      </p:sp>
      <p:cxnSp>
        <p:nvCxnSpPr>
          <p:cNvPr id="6" name="Straight Arrow Connector 5">
            <a:extLst>
              <a:ext uri="{FF2B5EF4-FFF2-40B4-BE49-F238E27FC236}">
                <a16:creationId xmlns:a16="http://schemas.microsoft.com/office/drawing/2014/main" id="{AC3A25C2-2988-29C6-03DA-C32D1EE5239F}"/>
              </a:ext>
            </a:extLst>
          </p:cNvPr>
          <p:cNvCxnSpPr/>
          <p:nvPr/>
        </p:nvCxnSpPr>
        <p:spPr>
          <a:xfrm flipV="1">
            <a:off x="606726" y="161457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950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080E-96C5-5AA0-2DB6-0ED74A50E9CD}"/>
              </a:ext>
            </a:extLst>
          </p:cNvPr>
          <p:cNvSpPr>
            <a:spLocks noGrp="1"/>
          </p:cNvSpPr>
          <p:nvPr>
            <p:ph type="title"/>
          </p:nvPr>
        </p:nvSpPr>
        <p:spPr>
          <a:xfrm>
            <a:off x="345057" y="445698"/>
            <a:ext cx="9144000" cy="1263649"/>
          </a:xfrm>
        </p:spPr>
        <p:txBody>
          <a:bodyPr>
            <a:normAutofit/>
          </a:bodyPr>
          <a:lstStyle/>
          <a:p>
            <a:r>
              <a:rPr lang="en-US" dirty="0">
                <a:ea typeface="+mj-lt"/>
                <a:cs typeface="+mj-lt"/>
              </a:rPr>
              <a:t>Classification Accuracy</a:t>
            </a:r>
            <a:endParaRPr lang="en-US" dirty="0"/>
          </a:p>
        </p:txBody>
      </p:sp>
      <p:sp>
        <p:nvSpPr>
          <p:cNvPr id="3" name="Content Placeholder 2">
            <a:extLst>
              <a:ext uri="{FF2B5EF4-FFF2-40B4-BE49-F238E27FC236}">
                <a16:creationId xmlns:a16="http://schemas.microsoft.com/office/drawing/2014/main" id="{02231D65-BDBB-B012-3096-452A33250DDE}"/>
              </a:ext>
            </a:extLst>
          </p:cNvPr>
          <p:cNvSpPr>
            <a:spLocks noGrp="1"/>
          </p:cNvSpPr>
          <p:nvPr>
            <p:ph idx="1"/>
          </p:nvPr>
        </p:nvSpPr>
        <p:spPr>
          <a:xfrm>
            <a:off x="345057" y="1308339"/>
            <a:ext cx="10668000" cy="3048001"/>
          </a:xfrm>
        </p:spPr>
        <p:txBody>
          <a:bodyPr vert="horz" lIns="91440" tIns="45720" rIns="91440" bIns="45720" rtlCol="0" anchor="t">
            <a:normAutofit/>
          </a:bodyPr>
          <a:lstStyle/>
          <a:p>
            <a:r>
              <a:rPr lang="en-US" dirty="0">
                <a:ea typeface="+mn-lt"/>
                <a:cs typeface="+mn-lt"/>
              </a:rPr>
              <a:t>The decision tree classifier is the model with the highest classification accuracy</a:t>
            </a:r>
            <a:endParaRPr lang="en-US" dirty="0"/>
          </a:p>
        </p:txBody>
      </p:sp>
      <p:pic>
        <p:nvPicPr>
          <p:cNvPr id="4" name="Picture 3">
            <a:extLst>
              <a:ext uri="{FF2B5EF4-FFF2-40B4-BE49-F238E27FC236}">
                <a16:creationId xmlns:a16="http://schemas.microsoft.com/office/drawing/2014/main" id="{15EB7DE9-63E1-305E-652B-A6E06FEF017F}"/>
              </a:ext>
            </a:extLst>
          </p:cNvPr>
          <p:cNvPicPr>
            <a:picLocks noChangeAspect="1"/>
          </p:cNvPicPr>
          <p:nvPr/>
        </p:nvPicPr>
        <p:blipFill>
          <a:blip r:embed="rId2"/>
          <a:stretch>
            <a:fillRect/>
          </a:stretch>
        </p:blipFill>
        <p:spPr>
          <a:xfrm>
            <a:off x="584619" y="2392662"/>
            <a:ext cx="11281553" cy="3337883"/>
          </a:xfrm>
          <a:prstGeom prst="rect">
            <a:avLst/>
          </a:prstGeom>
        </p:spPr>
      </p:pic>
      <p:cxnSp>
        <p:nvCxnSpPr>
          <p:cNvPr id="6" name="Straight Arrow Connector 5">
            <a:extLst>
              <a:ext uri="{FF2B5EF4-FFF2-40B4-BE49-F238E27FC236}">
                <a16:creationId xmlns:a16="http://schemas.microsoft.com/office/drawing/2014/main" id="{9779EB10-C0A6-5F2E-0EEE-C28A4D86860F}"/>
              </a:ext>
            </a:extLst>
          </p:cNvPr>
          <p:cNvCxnSpPr/>
          <p:nvPr/>
        </p:nvCxnSpPr>
        <p:spPr>
          <a:xfrm flipV="1">
            <a:off x="347934"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9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080E-96C5-5AA0-2DB6-0ED74A50E9CD}"/>
              </a:ext>
            </a:extLst>
          </p:cNvPr>
          <p:cNvSpPr>
            <a:spLocks noGrp="1"/>
          </p:cNvSpPr>
          <p:nvPr>
            <p:ph type="title"/>
          </p:nvPr>
        </p:nvSpPr>
        <p:spPr>
          <a:xfrm>
            <a:off x="316302" y="445698"/>
            <a:ext cx="9144000" cy="1263649"/>
          </a:xfrm>
        </p:spPr>
        <p:txBody>
          <a:bodyPr/>
          <a:lstStyle/>
          <a:p>
            <a:r>
              <a:rPr lang="en-US" dirty="0">
                <a:ea typeface="+mj-lt"/>
                <a:cs typeface="+mj-lt"/>
              </a:rPr>
              <a:t>Confusion Matrix</a:t>
            </a:r>
            <a:endParaRPr lang="en-US" dirty="0"/>
          </a:p>
        </p:txBody>
      </p:sp>
      <p:sp>
        <p:nvSpPr>
          <p:cNvPr id="3" name="Content Placeholder 2">
            <a:extLst>
              <a:ext uri="{FF2B5EF4-FFF2-40B4-BE49-F238E27FC236}">
                <a16:creationId xmlns:a16="http://schemas.microsoft.com/office/drawing/2014/main" id="{02231D65-BDBB-B012-3096-452A33250DDE}"/>
              </a:ext>
            </a:extLst>
          </p:cNvPr>
          <p:cNvSpPr>
            <a:spLocks noGrp="1"/>
          </p:cNvSpPr>
          <p:nvPr>
            <p:ph idx="1"/>
          </p:nvPr>
        </p:nvSpPr>
        <p:spPr>
          <a:xfrm>
            <a:off x="158151" y="1394603"/>
            <a:ext cx="7893170" cy="4701397"/>
          </a:xfrm>
        </p:spPr>
        <p:txBody>
          <a:bodyPr vert="horz" lIns="91440" tIns="45720" rIns="91440" bIns="45720" rtlCol="0" anchor="t">
            <a:normAutofit/>
          </a:bodyPr>
          <a:lstStyle/>
          <a:p>
            <a:pPr>
              <a:buNone/>
            </a:pPr>
            <a:r>
              <a:rPr lang="en-US" dirty="0">
                <a:ea typeface="+mn-lt"/>
                <a:cs typeface="+mn-lt"/>
              </a:rPr>
              <a:t>The confusion matrix for the decision tree</a:t>
            </a:r>
            <a:endParaRPr lang="en-US" dirty="0"/>
          </a:p>
          <a:p>
            <a:pPr>
              <a:buNone/>
            </a:pPr>
            <a:r>
              <a:rPr lang="en-US" dirty="0">
                <a:ea typeface="+mn-lt"/>
                <a:cs typeface="+mn-lt"/>
              </a:rPr>
              <a:t>classifier shows that the classifier can</a:t>
            </a:r>
            <a:endParaRPr lang="en-US" dirty="0"/>
          </a:p>
          <a:p>
            <a:pPr>
              <a:buNone/>
            </a:pPr>
            <a:r>
              <a:rPr lang="en-US" dirty="0">
                <a:ea typeface="+mn-lt"/>
                <a:cs typeface="+mn-lt"/>
              </a:rPr>
              <a:t>distinguish between the different classes.</a:t>
            </a:r>
            <a:endParaRPr lang="en-US" dirty="0"/>
          </a:p>
          <a:p>
            <a:pPr>
              <a:buNone/>
            </a:pPr>
            <a:r>
              <a:rPr lang="en-US" dirty="0">
                <a:ea typeface="+mn-lt"/>
                <a:cs typeface="+mn-lt"/>
              </a:rPr>
              <a:t>The major problem is the false positives .i.e.,</a:t>
            </a:r>
            <a:endParaRPr lang="en-US" dirty="0"/>
          </a:p>
          <a:p>
            <a:pPr>
              <a:buNone/>
            </a:pPr>
            <a:r>
              <a:rPr lang="en-US" dirty="0">
                <a:ea typeface="+mn-lt"/>
                <a:cs typeface="+mn-lt"/>
              </a:rPr>
              <a:t>unsuccessful landing marked as successful</a:t>
            </a:r>
            <a:endParaRPr lang="en-US" dirty="0"/>
          </a:p>
          <a:p>
            <a:pPr marL="0" indent="0">
              <a:buNone/>
            </a:pPr>
            <a:r>
              <a:rPr lang="en-US" dirty="0">
                <a:ea typeface="+mn-lt"/>
                <a:cs typeface="+mn-lt"/>
              </a:rPr>
              <a:t>landing by the classifier.</a:t>
            </a:r>
            <a:endParaRPr lang="en-US" dirty="0"/>
          </a:p>
        </p:txBody>
      </p:sp>
      <p:pic>
        <p:nvPicPr>
          <p:cNvPr id="4" name="Picture 3">
            <a:extLst>
              <a:ext uri="{FF2B5EF4-FFF2-40B4-BE49-F238E27FC236}">
                <a16:creationId xmlns:a16="http://schemas.microsoft.com/office/drawing/2014/main" id="{1CA53004-A136-FCC4-F070-638C0EB9E50F}"/>
              </a:ext>
            </a:extLst>
          </p:cNvPr>
          <p:cNvPicPr>
            <a:picLocks noChangeAspect="1"/>
          </p:cNvPicPr>
          <p:nvPr/>
        </p:nvPicPr>
        <p:blipFill>
          <a:blip r:embed="rId2"/>
          <a:stretch>
            <a:fillRect/>
          </a:stretch>
        </p:blipFill>
        <p:spPr>
          <a:xfrm>
            <a:off x="8225198" y="1539007"/>
            <a:ext cx="3792926" cy="2672930"/>
          </a:xfrm>
          <a:prstGeom prst="rect">
            <a:avLst/>
          </a:prstGeom>
        </p:spPr>
      </p:pic>
      <p:cxnSp>
        <p:nvCxnSpPr>
          <p:cNvPr id="6" name="Straight Arrow Connector 5">
            <a:extLst>
              <a:ext uri="{FF2B5EF4-FFF2-40B4-BE49-F238E27FC236}">
                <a16:creationId xmlns:a16="http://schemas.microsoft.com/office/drawing/2014/main" id="{2771B931-5E48-D8CF-CA7C-5FEB80A9C463}"/>
              </a:ext>
            </a:extLst>
          </p:cNvPr>
          <p:cNvCxnSpPr/>
          <p:nvPr/>
        </p:nvCxnSpPr>
        <p:spPr>
          <a:xfrm flipV="1">
            <a:off x="319179"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58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080E-96C5-5AA0-2DB6-0ED74A50E9CD}"/>
              </a:ext>
            </a:extLst>
          </p:cNvPr>
          <p:cNvSpPr>
            <a:spLocks noGrp="1"/>
          </p:cNvSpPr>
          <p:nvPr>
            <p:ph type="title"/>
          </p:nvPr>
        </p:nvSpPr>
        <p:spPr>
          <a:xfrm>
            <a:off x="172528" y="186906"/>
            <a:ext cx="9144000" cy="1263649"/>
          </a:xfrm>
        </p:spPr>
        <p:txBody>
          <a:bodyPr/>
          <a:lstStyle/>
          <a:p>
            <a:r>
              <a:rPr lang="en-US" dirty="0">
                <a:ea typeface="+mj-lt"/>
                <a:cs typeface="+mj-lt"/>
              </a:rPr>
              <a:t>Conclusions</a:t>
            </a:r>
            <a:endParaRPr lang="en-US" dirty="0"/>
          </a:p>
        </p:txBody>
      </p:sp>
      <p:sp>
        <p:nvSpPr>
          <p:cNvPr id="3" name="Content Placeholder 2">
            <a:extLst>
              <a:ext uri="{FF2B5EF4-FFF2-40B4-BE49-F238E27FC236}">
                <a16:creationId xmlns:a16="http://schemas.microsoft.com/office/drawing/2014/main" id="{02231D65-BDBB-B012-3096-452A33250DDE}"/>
              </a:ext>
            </a:extLst>
          </p:cNvPr>
          <p:cNvSpPr>
            <a:spLocks noGrp="1"/>
          </p:cNvSpPr>
          <p:nvPr>
            <p:ph idx="1"/>
          </p:nvPr>
        </p:nvSpPr>
        <p:spPr>
          <a:xfrm>
            <a:off x="172529" y="1452113"/>
            <a:ext cx="11257471" cy="4643887"/>
          </a:xfrm>
        </p:spPr>
        <p:txBody>
          <a:bodyPr vert="horz" lIns="91440" tIns="45720" rIns="91440" bIns="45720" rtlCol="0" anchor="t">
            <a:normAutofit/>
          </a:bodyPr>
          <a:lstStyle/>
          <a:p>
            <a:pPr marL="0" indent="0">
              <a:buNone/>
            </a:pPr>
            <a:r>
              <a:rPr lang="en-US" dirty="0">
                <a:ea typeface="+mn-lt"/>
                <a:cs typeface="+mn-lt"/>
              </a:rPr>
              <a:t>We can conclude that:</a:t>
            </a:r>
            <a:endParaRPr lang="en-US" dirty="0"/>
          </a:p>
          <a:p>
            <a:pPr marL="0" indent="0">
              <a:buNone/>
            </a:pPr>
            <a:r>
              <a:rPr lang="en-US" dirty="0">
                <a:ea typeface="+mn-lt"/>
                <a:cs typeface="+mn-lt"/>
              </a:rPr>
              <a:t>• The larger the flight amount at a launch site, the greater the success rate at a launch site.</a:t>
            </a:r>
            <a:endParaRPr lang="en-US" dirty="0"/>
          </a:p>
          <a:p>
            <a:pPr marL="0" indent="0">
              <a:buNone/>
            </a:pPr>
            <a:r>
              <a:rPr lang="en-US" dirty="0">
                <a:ea typeface="+mn-lt"/>
                <a:cs typeface="+mn-lt"/>
              </a:rPr>
              <a:t>• Launch success rate started to increase in 2013 till 2020.</a:t>
            </a:r>
            <a:endParaRPr lang="en-US" dirty="0"/>
          </a:p>
          <a:p>
            <a:pPr marL="0" indent="0">
              <a:buNone/>
            </a:pPr>
            <a:r>
              <a:rPr lang="en-US" dirty="0">
                <a:ea typeface="+mn-lt"/>
                <a:cs typeface="+mn-lt"/>
              </a:rPr>
              <a:t>• Orbits ES-L1, GEO, HEO, SSO, VLEO had the most success rate.</a:t>
            </a:r>
            <a:endParaRPr lang="en-US" dirty="0"/>
          </a:p>
          <a:p>
            <a:pPr marL="0" indent="0">
              <a:buNone/>
            </a:pPr>
            <a:r>
              <a:rPr lang="en-US" dirty="0">
                <a:ea typeface="+mn-lt"/>
                <a:cs typeface="+mn-lt"/>
              </a:rPr>
              <a:t>• KSC LC-39A had the most successful launches of any sites.</a:t>
            </a:r>
            <a:endParaRPr lang="en-US" dirty="0"/>
          </a:p>
          <a:p>
            <a:pPr marL="0" indent="0">
              <a:buNone/>
            </a:pPr>
            <a:r>
              <a:rPr lang="en-US" dirty="0">
                <a:ea typeface="+mn-lt"/>
                <a:cs typeface="+mn-lt"/>
              </a:rPr>
              <a:t>• The Decision tree classifier is the best machine learning algorithm for this task.</a:t>
            </a:r>
            <a:endParaRPr lang="en-US" dirty="0"/>
          </a:p>
        </p:txBody>
      </p:sp>
      <p:cxnSp>
        <p:nvCxnSpPr>
          <p:cNvPr id="5" name="Straight Arrow Connector 4">
            <a:extLst>
              <a:ext uri="{FF2B5EF4-FFF2-40B4-BE49-F238E27FC236}">
                <a16:creationId xmlns:a16="http://schemas.microsoft.com/office/drawing/2014/main" id="{5DB560D0-5040-FFD7-8D76-3D5C96479FBD}"/>
              </a:ext>
            </a:extLst>
          </p:cNvPr>
          <p:cNvCxnSpPr/>
          <p:nvPr/>
        </p:nvCxnSpPr>
        <p:spPr>
          <a:xfrm flipV="1">
            <a:off x="175405" y="1025107"/>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17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F4F9-FA8B-DE5B-42E4-FF5B61695155}"/>
              </a:ext>
            </a:extLst>
          </p:cNvPr>
          <p:cNvSpPr>
            <a:spLocks noGrp="1"/>
          </p:cNvSpPr>
          <p:nvPr>
            <p:ph type="title"/>
          </p:nvPr>
        </p:nvSpPr>
        <p:spPr>
          <a:xfrm>
            <a:off x="4270075" y="2645434"/>
            <a:ext cx="9144000" cy="3810000"/>
          </a:xfrm>
        </p:spPr>
        <p:txBody>
          <a:bodyPr/>
          <a:lstStyle/>
          <a:p>
            <a:r>
              <a:rPr lang="en-US" dirty="0"/>
              <a:t>Thank you</a:t>
            </a:r>
            <a:br>
              <a:rPr lang="en-US" dirty="0"/>
            </a:br>
            <a:endParaRPr lang="en-US" dirty="0"/>
          </a:p>
        </p:txBody>
      </p:sp>
    </p:spTree>
    <p:extLst>
      <p:ext uri="{BB962C8B-B14F-4D97-AF65-F5344CB8AC3E}">
        <p14:creationId xmlns:p14="http://schemas.microsoft.com/office/powerpoint/2010/main" val="392562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40D6-BEEB-30DD-6334-E3A686AB8555}"/>
              </a:ext>
            </a:extLst>
          </p:cNvPr>
          <p:cNvSpPr>
            <a:spLocks noGrp="1"/>
          </p:cNvSpPr>
          <p:nvPr>
            <p:ph type="title"/>
          </p:nvPr>
        </p:nvSpPr>
        <p:spPr>
          <a:xfrm>
            <a:off x="488830" y="733245"/>
            <a:ext cx="9144000" cy="1263649"/>
          </a:xfrm>
        </p:spPr>
        <p:txBody>
          <a:bodyPr/>
          <a:lstStyle/>
          <a:p>
            <a:r>
              <a:rPr lang="en-US"/>
              <a:t>Executive Summary</a:t>
            </a:r>
          </a:p>
        </p:txBody>
      </p:sp>
      <p:sp>
        <p:nvSpPr>
          <p:cNvPr id="3" name="Content Placeholder 2">
            <a:extLst>
              <a:ext uri="{FF2B5EF4-FFF2-40B4-BE49-F238E27FC236}">
                <a16:creationId xmlns:a16="http://schemas.microsoft.com/office/drawing/2014/main" id="{03883342-56F5-4CA7-696D-6F5D2363E09A}"/>
              </a:ext>
            </a:extLst>
          </p:cNvPr>
          <p:cNvSpPr>
            <a:spLocks noGrp="1"/>
          </p:cNvSpPr>
          <p:nvPr>
            <p:ph idx="1"/>
          </p:nvPr>
        </p:nvSpPr>
        <p:spPr>
          <a:xfrm>
            <a:off x="488830" y="1940942"/>
            <a:ext cx="10668000" cy="4126303"/>
          </a:xfrm>
        </p:spPr>
        <p:txBody>
          <a:bodyPr vert="horz" lIns="91440" tIns="45720" rIns="91440" bIns="45720" rtlCol="0" anchor="t">
            <a:normAutofit lnSpcReduction="10000"/>
          </a:bodyPr>
          <a:lstStyle/>
          <a:p>
            <a:r>
              <a:rPr lang="en-US"/>
              <a:t>Methodologies</a:t>
            </a:r>
          </a:p>
          <a:p>
            <a:pPr marL="914400" lvl="1" indent="-457200">
              <a:buAutoNum type="arabicPeriod"/>
            </a:pPr>
            <a:r>
              <a:rPr lang="en-US">
                <a:latin typeface="Arial"/>
                <a:cs typeface="Arial"/>
              </a:rPr>
              <a:t>Data Collection through API</a:t>
            </a:r>
          </a:p>
          <a:p>
            <a:pPr marL="914400" lvl="1" indent="-457200">
              <a:buAutoNum type="arabicPeriod"/>
            </a:pPr>
            <a:r>
              <a:rPr lang="en-US">
                <a:latin typeface="Arial"/>
                <a:cs typeface="Arial"/>
              </a:rPr>
              <a:t>Data Collection with Web Scrapping</a:t>
            </a:r>
          </a:p>
          <a:p>
            <a:pPr marL="914400" lvl="1" indent="-457200">
              <a:buAutoNum type="arabicPeriod"/>
            </a:pPr>
            <a:r>
              <a:rPr lang="en-US">
                <a:latin typeface="Arial"/>
                <a:cs typeface="Arial"/>
              </a:rPr>
              <a:t>Data Wrangling</a:t>
            </a:r>
          </a:p>
          <a:p>
            <a:pPr marL="914400" lvl="1" indent="-457200">
              <a:buAutoNum type="arabicPeriod"/>
            </a:pPr>
            <a:r>
              <a:rPr lang="en-US">
                <a:latin typeface="Arial"/>
                <a:cs typeface="Arial"/>
              </a:rPr>
              <a:t>EDA with SQL</a:t>
            </a:r>
          </a:p>
          <a:p>
            <a:pPr marL="914400" lvl="1" indent="-457200">
              <a:buAutoNum type="arabicPeriod"/>
            </a:pPr>
            <a:r>
              <a:rPr lang="en-US">
                <a:latin typeface="Arial"/>
                <a:cs typeface="Arial"/>
              </a:rPr>
              <a:t>EDA with Data Visualization</a:t>
            </a:r>
          </a:p>
          <a:p>
            <a:pPr marL="914400" lvl="1" indent="-457200">
              <a:buAutoNum type="arabicPeriod"/>
            </a:pPr>
            <a:r>
              <a:rPr lang="en-US">
                <a:latin typeface="Arial"/>
                <a:cs typeface="Arial"/>
              </a:rPr>
              <a:t>Machine Learning Prediction</a:t>
            </a:r>
            <a:endParaRPr lang="en-US"/>
          </a:p>
          <a:p>
            <a:r>
              <a:rPr lang="en-US"/>
              <a:t>Results</a:t>
            </a:r>
          </a:p>
          <a:p>
            <a:pPr marL="914400" lvl="1" indent="-457200">
              <a:buAutoNum type="arabicPeriod"/>
            </a:pPr>
            <a:r>
              <a:rPr lang="en-US"/>
              <a:t>EDA results</a:t>
            </a:r>
          </a:p>
          <a:p>
            <a:pPr marL="914400" lvl="1" indent="-457200">
              <a:buAutoNum type="arabicPeriod"/>
            </a:pPr>
            <a:r>
              <a:rPr lang="en-US"/>
              <a:t>Predictive Analytics result</a:t>
            </a:r>
          </a:p>
          <a:p>
            <a:pPr marL="457200" lvl="1" indent="0">
              <a:buNone/>
            </a:pPr>
            <a:endParaRPr lang="en-US"/>
          </a:p>
        </p:txBody>
      </p:sp>
      <p:cxnSp>
        <p:nvCxnSpPr>
          <p:cNvPr id="5" name="Straight Arrow Connector 4">
            <a:extLst>
              <a:ext uri="{FF2B5EF4-FFF2-40B4-BE49-F238E27FC236}">
                <a16:creationId xmlns:a16="http://schemas.microsoft.com/office/drawing/2014/main" id="{89A7325D-5D30-0FED-7FC9-7FC79D9DDE1D}"/>
              </a:ext>
            </a:extLst>
          </p:cNvPr>
          <p:cNvCxnSpPr/>
          <p:nvPr/>
        </p:nvCxnSpPr>
        <p:spPr>
          <a:xfrm flipV="1">
            <a:off x="606726" y="161457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77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CC70-D0C8-77B7-3DF6-57BE56B36037}"/>
              </a:ext>
            </a:extLst>
          </p:cNvPr>
          <p:cNvSpPr>
            <a:spLocks noGrp="1"/>
          </p:cNvSpPr>
          <p:nvPr>
            <p:ph type="title"/>
          </p:nvPr>
        </p:nvSpPr>
        <p:spPr>
          <a:xfrm>
            <a:off x="316302" y="445698"/>
            <a:ext cx="9144000" cy="1263649"/>
          </a:xfrm>
        </p:spPr>
        <p:txBody>
          <a:bodyPr/>
          <a:lstStyle/>
          <a:p>
            <a:r>
              <a:rPr lang="en-US"/>
              <a:t>Introduction</a:t>
            </a:r>
          </a:p>
        </p:txBody>
      </p:sp>
      <p:sp>
        <p:nvSpPr>
          <p:cNvPr id="3" name="Content Placeholder 2">
            <a:extLst>
              <a:ext uri="{FF2B5EF4-FFF2-40B4-BE49-F238E27FC236}">
                <a16:creationId xmlns:a16="http://schemas.microsoft.com/office/drawing/2014/main" id="{5F1117E4-33DF-EB2E-7A7F-0A2C907F4764}"/>
              </a:ext>
            </a:extLst>
          </p:cNvPr>
          <p:cNvSpPr>
            <a:spLocks noGrp="1"/>
          </p:cNvSpPr>
          <p:nvPr>
            <p:ph idx="1"/>
          </p:nvPr>
        </p:nvSpPr>
        <p:spPr>
          <a:xfrm>
            <a:off x="316302" y="1092680"/>
            <a:ext cx="11113698" cy="5995356"/>
          </a:xfrm>
        </p:spPr>
        <p:txBody>
          <a:bodyPr vert="horz" lIns="91440" tIns="45720" rIns="91440" bIns="45720" rtlCol="0" anchor="t">
            <a:noAutofit/>
          </a:bodyPr>
          <a:lstStyle/>
          <a:p>
            <a:pPr marL="0" indent="0">
              <a:buNone/>
            </a:pPr>
            <a:endParaRPr lang="en-US" sz="1600">
              <a:ea typeface="+mn-lt"/>
              <a:cs typeface="+mn-lt"/>
            </a:endParaRPr>
          </a:p>
          <a:p>
            <a:pPr marL="0" indent="0">
              <a:buNone/>
            </a:pPr>
            <a:endParaRPr lang="en-US" sz="1600" dirty="0">
              <a:latin typeface="Segoe UI"/>
              <a:ea typeface="+mn-lt"/>
              <a:cs typeface="Segoe UI"/>
            </a:endParaRPr>
          </a:p>
          <a:p>
            <a:pPr marL="0" indent="0">
              <a:buNone/>
            </a:pPr>
            <a:r>
              <a:rPr lang="en-US" sz="1600" dirty="0">
                <a:latin typeface="Segoe UI"/>
                <a:ea typeface="+mn-lt"/>
                <a:cs typeface="Segoe UI"/>
              </a:rPr>
              <a:t>•</a:t>
            </a:r>
            <a:r>
              <a:rPr lang="en-US" sz="1600" b="1" dirty="0">
                <a:ea typeface="+mn-lt"/>
                <a:cs typeface="+mn-lt"/>
              </a:rPr>
              <a:t>Project background and context</a:t>
            </a:r>
            <a:endParaRPr lang="en-US" sz="1600" b="1" dirty="0"/>
          </a:p>
          <a:p>
            <a:endParaRPr lang="en-US" sz="1600">
              <a:ea typeface="+mn-lt"/>
              <a:cs typeface="+mn-lt"/>
            </a:endParaRPr>
          </a:p>
          <a:p>
            <a:pPr marL="0" indent="0">
              <a:buNone/>
            </a:pPr>
            <a:r>
              <a:rPr lang="en-US" sz="1600" dirty="0">
                <a:ea typeface="+mn-lt"/>
                <a:cs typeface="+mn-lt"/>
              </a:rPr>
              <a:t> Space X advertises Falcon 9 rocket launches on its website with a cost of 62 million dollars;</a:t>
            </a:r>
            <a:endParaRPr lang="en-US" sz="1600" dirty="0"/>
          </a:p>
          <a:p>
            <a:pPr marL="0" indent="0">
              <a:buNone/>
            </a:pPr>
            <a:r>
              <a:rPr lang="en-US" sz="1600" dirty="0">
                <a:ea typeface="+mn-lt"/>
                <a:cs typeface="+mn-lt"/>
              </a:rPr>
              <a:t> other providers cost upward of 165 million dollars each, much of the savings is because</a:t>
            </a:r>
            <a:endParaRPr lang="en-US" sz="1600" dirty="0"/>
          </a:p>
          <a:p>
            <a:pPr marL="0" indent="0">
              <a:buNone/>
            </a:pPr>
            <a:r>
              <a:rPr lang="en-US" sz="1600" dirty="0">
                <a:ea typeface="+mn-lt"/>
                <a:cs typeface="+mn-lt"/>
              </a:rPr>
              <a:t> Space X can reuse the first stage. Therefore, if we can determine if the first stage will land,</a:t>
            </a:r>
            <a:endParaRPr lang="en-US" sz="1600" dirty="0"/>
          </a:p>
          <a:p>
            <a:pPr marL="0" indent="0">
              <a:buNone/>
            </a:pPr>
            <a:r>
              <a:rPr lang="en-US" sz="1600" dirty="0">
                <a:ea typeface="+mn-lt"/>
                <a:cs typeface="+mn-lt"/>
              </a:rPr>
              <a:t> we can determine the cost of a launch. This information can be used if an alternate company</a:t>
            </a:r>
            <a:endParaRPr lang="en-US" sz="1600" dirty="0"/>
          </a:p>
          <a:p>
            <a:pPr marL="0" indent="0">
              <a:buNone/>
            </a:pPr>
            <a:r>
              <a:rPr lang="en-US" sz="1600" dirty="0">
                <a:ea typeface="+mn-lt"/>
                <a:cs typeface="+mn-lt"/>
              </a:rPr>
              <a:t> wants to bid against space X for a rocket launch. This goal of the project is to create a</a:t>
            </a:r>
            <a:endParaRPr lang="en-US" sz="1600" dirty="0"/>
          </a:p>
          <a:p>
            <a:pPr marL="0" indent="0">
              <a:buNone/>
            </a:pPr>
            <a:r>
              <a:rPr lang="en-US" sz="1600" dirty="0">
                <a:ea typeface="+mn-lt"/>
                <a:cs typeface="+mn-lt"/>
              </a:rPr>
              <a:t> machine learning pipeline to predict if the first stage will land successfully.</a:t>
            </a:r>
            <a:endParaRPr lang="en-US" sz="1600" dirty="0"/>
          </a:p>
          <a:p>
            <a:pPr marL="0" indent="0">
              <a:buNone/>
            </a:pPr>
            <a:endParaRPr lang="en-US" sz="1600">
              <a:ea typeface="+mn-lt"/>
              <a:cs typeface="+mn-lt"/>
            </a:endParaRPr>
          </a:p>
          <a:p>
            <a:pPr marL="0" indent="0">
              <a:buNone/>
            </a:pPr>
            <a:r>
              <a:rPr lang="en-US" sz="1600" dirty="0">
                <a:latin typeface="Segoe UI"/>
                <a:ea typeface="+mn-lt"/>
                <a:cs typeface="Segoe UI"/>
              </a:rPr>
              <a:t>•</a:t>
            </a:r>
            <a:r>
              <a:rPr lang="en-US" sz="1600" b="1" dirty="0">
                <a:ea typeface="+mn-lt"/>
                <a:cs typeface="+mn-lt"/>
              </a:rPr>
              <a:t>Problems you want to find answers</a:t>
            </a:r>
            <a:endParaRPr lang="en-US" sz="1600" b="1" dirty="0"/>
          </a:p>
          <a:p>
            <a:pPr marL="0" indent="0">
              <a:buNone/>
            </a:pPr>
            <a:endParaRPr lang="en-US" sz="1600">
              <a:ea typeface="+mn-lt"/>
              <a:cs typeface="+mn-lt"/>
            </a:endParaRPr>
          </a:p>
          <a:p>
            <a:pPr lvl="1">
              <a:buFont typeface="Courier New" panose="020B0604020202020204" pitchFamily="34" charset="0"/>
              <a:buChar char="o"/>
            </a:pPr>
            <a:r>
              <a:rPr lang="en-US" sz="1600" dirty="0">
                <a:ea typeface="+mn-lt"/>
                <a:cs typeface="+mn-lt"/>
              </a:rPr>
              <a:t>What factors determine if the rocket will land successfully?</a:t>
            </a:r>
            <a:endParaRPr lang="en-US" sz="1600" dirty="0"/>
          </a:p>
          <a:p>
            <a:pPr lvl="1">
              <a:buFont typeface="Courier New" panose="020B0604020202020204" pitchFamily="34" charset="0"/>
              <a:buChar char="o"/>
            </a:pPr>
            <a:r>
              <a:rPr lang="en-US" sz="1600" dirty="0">
                <a:ea typeface="+mn-lt"/>
                <a:cs typeface="+mn-lt"/>
              </a:rPr>
              <a:t>The interaction amongst various features that determine the success rate of a successful Landing.</a:t>
            </a:r>
          </a:p>
          <a:p>
            <a:pPr lvl="1">
              <a:buFont typeface="Courier New" panose="020B0604020202020204" pitchFamily="34" charset="0"/>
              <a:buChar char="o"/>
            </a:pPr>
            <a:r>
              <a:rPr lang="en-US" sz="1600" dirty="0">
                <a:ea typeface="+mn-lt"/>
                <a:cs typeface="+mn-lt"/>
              </a:rPr>
              <a:t>What operating conditions needs to be in place to ensure a successful landing program.</a:t>
            </a:r>
            <a:endParaRPr lang="en-US" sz="1600" dirty="0"/>
          </a:p>
        </p:txBody>
      </p:sp>
      <p:cxnSp>
        <p:nvCxnSpPr>
          <p:cNvPr id="5" name="Straight Arrow Connector 4">
            <a:extLst>
              <a:ext uri="{FF2B5EF4-FFF2-40B4-BE49-F238E27FC236}">
                <a16:creationId xmlns:a16="http://schemas.microsoft.com/office/drawing/2014/main" id="{092BC9CE-5D47-BDBC-4D19-3103315A0156}"/>
              </a:ext>
            </a:extLst>
          </p:cNvPr>
          <p:cNvCxnSpPr/>
          <p:nvPr/>
        </p:nvCxnSpPr>
        <p:spPr>
          <a:xfrm flipV="1">
            <a:off x="319179" y="1298277"/>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26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8E96-5FB4-71E8-2496-29C2A252D488}"/>
              </a:ext>
            </a:extLst>
          </p:cNvPr>
          <p:cNvSpPr>
            <a:spLocks noGrp="1"/>
          </p:cNvSpPr>
          <p:nvPr>
            <p:ph type="title"/>
          </p:nvPr>
        </p:nvSpPr>
        <p:spPr>
          <a:xfrm>
            <a:off x="301925" y="445698"/>
            <a:ext cx="9144000" cy="1263649"/>
          </a:xfrm>
        </p:spPr>
        <p:txBody>
          <a:bodyPr/>
          <a:lstStyle/>
          <a:p>
            <a:r>
              <a:rPr lang="en-US"/>
              <a:t>Methodology</a:t>
            </a:r>
          </a:p>
        </p:txBody>
      </p:sp>
      <p:sp>
        <p:nvSpPr>
          <p:cNvPr id="3" name="Content Placeholder 2">
            <a:extLst>
              <a:ext uri="{FF2B5EF4-FFF2-40B4-BE49-F238E27FC236}">
                <a16:creationId xmlns:a16="http://schemas.microsoft.com/office/drawing/2014/main" id="{97411D8E-F7F6-F24B-9139-B1FDFAC07484}"/>
              </a:ext>
            </a:extLst>
          </p:cNvPr>
          <p:cNvSpPr>
            <a:spLocks noGrp="1"/>
          </p:cNvSpPr>
          <p:nvPr>
            <p:ph idx="1"/>
          </p:nvPr>
        </p:nvSpPr>
        <p:spPr>
          <a:xfrm>
            <a:off x="143775" y="1092680"/>
            <a:ext cx="11286225" cy="5003320"/>
          </a:xfrm>
        </p:spPr>
        <p:txBody>
          <a:bodyPr vert="horz" lIns="91440" tIns="45720" rIns="91440" bIns="45720" rtlCol="0" anchor="t">
            <a:normAutofit/>
          </a:bodyPr>
          <a:lstStyle/>
          <a:p>
            <a:pPr marL="0" indent="0">
              <a:buNone/>
            </a:pPr>
            <a:endParaRPr lang="en-US" sz="1800"/>
          </a:p>
          <a:p>
            <a:r>
              <a:rPr lang="en-US" sz="1800" dirty="0">
                <a:ea typeface="+mn-lt"/>
                <a:cs typeface="+mn-lt"/>
              </a:rPr>
              <a:t>Summary</a:t>
            </a:r>
            <a:endParaRPr lang="en-US" sz="1800" dirty="0"/>
          </a:p>
          <a:p>
            <a:pPr marL="0" indent="0">
              <a:buNone/>
            </a:pPr>
            <a:r>
              <a:rPr lang="en-US" sz="1800" dirty="0">
                <a:ea typeface="+mn-lt"/>
                <a:cs typeface="+mn-lt"/>
              </a:rPr>
              <a:t>  • Data collection methodology:</a:t>
            </a:r>
            <a:endParaRPr lang="en-US" sz="1800"/>
          </a:p>
          <a:p>
            <a:pPr marL="0" indent="0">
              <a:buNone/>
            </a:pPr>
            <a:r>
              <a:rPr lang="en-US" sz="1800" dirty="0">
                <a:ea typeface="+mn-lt"/>
                <a:cs typeface="+mn-lt"/>
              </a:rPr>
              <a:t>  • Data was collected using SpaceX API and web scraping from Wikipedia.</a:t>
            </a:r>
            <a:endParaRPr lang="en-US" sz="1800"/>
          </a:p>
          <a:p>
            <a:pPr marL="0" indent="0">
              <a:buNone/>
            </a:pPr>
            <a:r>
              <a:rPr lang="en-US" sz="1800" dirty="0">
                <a:ea typeface="+mn-lt"/>
                <a:cs typeface="+mn-lt"/>
              </a:rPr>
              <a:t>  • Perform data wrangling</a:t>
            </a:r>
            <a:endParaRPr lang="en-US" sz="1800"/>
          </a:p>
          <a:p>
            <a:pPr marL="0" indent="0">
              <a:buNone/>
            </a:pPr>
            <a:r>
              <a:rPr lang="en-US" sz="1800" dirty="0">
                <a:ea typeface="+mn-lt"/>
                <a:cs typeface="+mn-lt"/>
              </a:rPr>
              <a:t>  • One-hot encoding was applied to categorical features</a:t>
            </a:r>
            <a:endParaRPr lang="en-US" sz="1800"/>
          </a:p>
          <a:p>
            <a:pPr marL="0" indent="0">
              <a:buNone/>
            </a:pPr>
            <a:r>
              <a:rPr lang="en-US" sz="1800" dirty="0">
                <a:ea typeface="+mn-lt"/>
                <a:cs typeface="+mn-lt"/>
              </a:rPr>
              <a:t>  • Perform exploratory data analysis (EDA) using visualization and SQL</a:t>
            </a:r>
            <a:endParaRPr lang="en-US" sz="1800"/>
          </a:p>
          <a:p>
            <a:pPr marL="0" indent="0">
              <a:buNone/>
            </a:pPr>
            <a:r>
              <a:rPr lang="en-US" sz="1800" dirty="0">
                <a:ea typeface="+mn-lt"/>
                <a:cs typeface="+mn-lt"/>
              </a:rPr>
              <a:t>  • Perform interactive visual analytics using Folium and </a:t>
            </a:r>
            <a:r>
              <a:rPr lang="en-US" sz="1800" dirty="0" err="1">
                <a:ea typeface="+mn-lt"/>
                <a:cs typeface="+mn-lt"/>
              </a:rPr>
              <a:t>Plotly</a:t>
            </a:r>
            <a:r>
              <a:rPr lang="en-US" sz="1800" dirty="0">
                <a:ea typeface="+mn-lt"/>
                <a:cs typeface="+mn-lt"/>
              </a:rPr>
              <a:t> Dash</a:t>
            </a:r>
            <a:endParaRPr lang="en-US" sz="1800"/>
          </a:p>
          <a:p>
            <a:pPr marL="0" indent="0">
              <a:buNone/>
            </a:pPr>
            <a:r>
              <a:rPr lang="en-US" sz="1800" dirty="0">
                <a:ea typeface="+mn-lt"/>
                <a:cs typeface="+mn-lt"/>
              </a:rPr>
              <a:t>  • Perform predictive analysis using classification models</a:t>
            </a:r>
            <a:endParaRPr lang="en-US" sz="1800"/>
          </a:p>
          <a:p>
            <a:pPr marL="0" indent="0">
              <a:buNone/>
            </a:pPr>
            <a:r>
              <a:rPr lang="en-US" sz="1800" dirty="0">
                <a:ea typeface="+mn-lt"/>
                <a:cs typeface="+mn-lt"/>
              </a:rPr>
              <a:t>  • How to build, tune, evaluate classification models</a:t>
            </a:r>
            <a:endParaRPr lang="en-US" sz="1800"/>
          </a:p>
        </p:txBody>
      </p:sp>
      <p:cxnSp>
        <p:nvCxnSpPr>
          <p:cNvPr id="5" name="Straight Arrow Connector 4">
            <a:extLst>
              <a:ext uri="{FF2B5EF4-FFF2-40B4-BE49-F238E27FC236}">
                <a16:creationId xmlns:a16="http://schemas.microsoft.com/office/drawing/2014/main" id="{F425CED2-EA37-7202-87F4-746FE6621EFE}"/>
              </a:ext>
            </a:extLst>
          </p:cNvPr>
          <p:cNvCxnSpPr/>
          <p:nvPr/>
        </p:nvCxnSpPr>
        <p:spPr>
          <a:xfrm flipV="1">
            <a:off x="304801" y="1168881"/>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3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3442-433A-D6D6-0D6A-480F88801D0A}"/>
              </a:ext>
            </a:extLst>
          </p:cNvPr>
          <p:cNvSpPr>
            <a:spLocks noGrp="1"/>
          </p:cNvSpPr>
          <p:nvPr>
            <p:ph type="title"/>
          </p:nvPr>
        </p:nvSpPr>
        <p:spPr>
          <a:xfrm>
            <a:off x="273170" y="301925"/>
            <a:ext cx="9144000" cy="1263649"/>
          </a:xfrm>
        </p:spPr>
        <p:txBody>
          <a:bodyPr>
            <a:normAutofit fontScale="90000"/>
          </a:bodyPr>
          <a:lstStyle/>
          <a:p>
            <a:r>
              <a:rPr lang="en-US"/>
              <a:t>Data Collection</a:t>
            </a:r>
            <a:br>
              <a:rPr lang="en-US"/>
            </a:br>
            <a:endParaRPr lang="en-US"/>
          </a:p>
        </p:txBody>
      </p:sp>
      <p:sp>
        <p:nvSpPr>
          <p:cNvPr id="3" name="Content Placeholder 2">
            <a:extLst>
              <a:ext uri="{FF2B5EF4-FFF2-40B4-BE49-F238E27FC236}">
                <a16:creationId xmlns:a16="http://schemas.microsoft.com/office/drawing/2014/main" id="{707A0070-7759-4FB3-1C74-96B36C59EC1D}"/>
              </a:ext>
            </a:extLst>
          </p:cNvPr>
          <p:cNvSpPr>
            <a:spLocks noGrp="1"/>
          </p:cNvSpPr>
          <p:nvPr>
            <p:ph idx="1"/>
          </p:nvPr>
        </p:nvSpPr>
        <p:spPr>
          <a:xfrm>
            <a:off x="273170" y="1639019"/>
            <a:ext cx="10668000" cy="5218981"/>
          </a:xfrm>
        </p:spPr>
        <p:txBody>
          <a:bodyPr vert="horz" lIns="91440" tIns="45720" rIns="91440" bIns="45720" rtlCol="0" anchor="t">
            <a:normAutofit/>
          </a:bodyPr>
          <a:lstStyle/>
          <a:p>
            <a:pPr marL="0" indent="0">
              <a:buNone/>
            </a:pPr>
            <a:r>
              <a:rPr lang="en-US" sz="1800" dirty="0">
                <a:ea typeface="+mn-lt"/>
                <a:cs typeface="+mn-lt"/>
              </a:rPr>
              <a:t>The data was collected using various methods:</a:t>
            </a:r>
            <a:endParaRPr lang="en-US" sz="1800" dirty="0"/>
          </a:p>
          <a:p>
            <a:pPr marL="0" indent="0">
              <a:buNone/>
            </a:pPr>
            <a:r>
              <a:rPr lang="en-US" sz="1800" dirty="0">
                <a:ea typeface="+mn-lt"/>
                <a:cs typeface="+mn-lt"/>
              </a:rPr>
              <a:t> - Data collection was done using get request to the SpaceX API.</a:t>
            </a:r>
            <a:endParaRPr lang="en-US" sz="1800" dirty="0"/>
          </a:p>
          <a:p>
            <a:pPr marL="0" indent="0">
              <a:buNone/>
            </a:pPr>
            <a:r>
              <a:rPr lang="en-US" sz="1800" dirty="0">
                <a:ea typeface="+mn-lt"/>
                <a:cs typeface="+mn-lt"/>
              </a:rPr>
              <a:t> - Next, we decoded the response content as a Json using .</a:t>
            </a:r>
            <a:r>
              <a:rPr lang="en-US" sz="1800" dirty="0" err="1">
                <a:ea typeface="+mn-lt"/>
                <a:cs typeface="+mn-lt"/>
              </a:rPr>
              <a:t>json</a:t>
            </a:r>
            <a:r>
              <a:rPr lang="en-US" sz="1800" dirty="0">
                <a:ea typeface="+mn-lt"/>
                <a:cs typeface="+mn-lt"/>
              </a:rPr>
              <a:t>() function call and turn it</a:t>
            </a:r>
            <a:endParaRPr lang="en-US" sz="1800" dirty="0"/>
          </a:p>
          <a:p>
            <a:pPr marL="0" indent="0">
              <a:buNone/>
            </a:pPr>
            <a:r>
              <a:rPr lang="en-US" sz="1800" dirty="0">
                <a:ea typeface="+mn-lt"/>
                <a:cs typeface="+mn-lt"/>
              </a:rPr>
              <a:t>  into a pandas </a:t>
            </a:r>
            <a:r>
              <a:rPr lang="en-US" sz="1800" dirty="0" err="1">
                <a:ea typeface="+mn-lt"/>
                <a:cs typeface="+mn-lt"/>
              </a:rPr>
              <a:t>dataframe</a:t>
            </a:r>
            <a:r>
              <a:rPr lang="en-US" sz="1800" dirty="0">
                <a:ea typeface="+mn-lt"/>
                <a:cs typeface="+mn-lt"/>
              </a:rPr>
              <a:t> using .</a:t>
            </a:r>
            <a:r>
              <a:rPr lang="en-US" sz="1800" dirty="0" err="1">
                <a:ea typeface="+mn-lt"/>
                <a:cs typeface="+mn-lt"/>
              </a:rPr>
              <a:t>json_normalize</a:t>
            </a:r>
            <a:r>
              <a:rPr lang="en-US" sz="1800" dirty="0">
                <a:ea typeface="+mn-lt"/>
                <a:cs typeface="+mn-lt"/>
              </a:rPr>
              <a:t>().</a:t>
            </a:r>
            <a:endParaRPr lang="en-US" sz="1800" dirty="0"/>
          </a:p>
          <a:p>
            <a:pPr marL="0" indent="0">
              <a:buNone/>
            </a:pPr>
            <a:r>
              <a:rPr lang="en-US" sz="1800" dirty="0">
                <a:ea typeface="+mn-lt"/>
                <a:cs typeface="+mn-lt"/>
              </a:rPr>
              <a:t> - We then cleaned the data, checked for missing values and fill in missing values where</a:t>
            </a:r>
            <a:endParaRPr lang="en-US" sz="1800" dirty="0"/>
          </a:p>
          <a:p>
            <a:pPr marL="0" indent="0">
              <a:buNone/>
            </a:pPr>
            <a:r>
              <a:rPr lang="en-US" sz="1800" dirty="0">
                <a:ea typeface="+mn-lt"/>
                <a:cs typeface="+mn-lt"/>
              </a:rPr>
              <a:t>  necessary.</a:t>
            </a:r>
            <a:endParaRPr lang="en-US" sz="1800" dirty="0"/>
          </a:p>
          <a:p>
            <a:pPr marL="0" indent="0">
              <a:buNone/>
            </a:pPr>
            <a:r>
              <a:rPr lang="en-US" sz="1800" dirty="0">
                <a:ea typeface="+mn-lt"/>
                <a:cs typeface="+mn-lt"/>
              </a:rPr>
              <a:t> - In addition, we performed web scraping from Wikipedia for Falcon 9 launch records   with </a:t>
            </a:r>
            <a:r>
              <a:rPr lang="en-US" sz="1800" dirty="0" err="1">
                <a:ea typeface="+mn-lt"/>
                <a:cs typeface="+mn-lt"/>
              </a:rPr>
              <a:t>BeautifulSoup</a:t>
            </a:r>
            <a:r>
              <a:rPr lang="en-US" sz="1800" dirty="0">
                <a:ea typeface="+mn-lt"/>
                <a:cs typeface="+mn-lt"/>
              </a:rPr>
              <a:t>.</a:t>
            </a:r>
            <a:endParaRPr lang="en-US" sz="1800" dirty="0"/>
          </a:p>
          <a:p>
            <a:pPr marL="0" indent="0">
              <a:buNone/>
            </a:pPr>
            <a:r>
              <a:rPr lang="en-US" sz="1800" dirty="0">
                <a:ea typeface="+mn-lt"/>
                <a:cs typeface="+mn-lt"/>
              </a:rPr>
              <a:t> - The objective was to extract the launch records as HTML table, parse the table and</a:t>
            </a:r>
            <a:endParaRPr lang="en-US" sz="1800" dirty="0"/>
          </a:p>
          <a:p>
            <a:pPr marL="0" indent="0">
              <a:buNone/>
            </a:pPr>
            <a:r>
              <a:rPr lang="en-US" sz="1800" dirty="0">
                <a:ea typeface="+mn-lt"/>
                <a:cs typeface="+mn-lt"/>
              </a:rPr>
              <a:t>  convert it to a pandas </a:t>
            </a:r>
            <a:r>
              <a:rPr lang="en-US" sz="1800" dirty="0" err="1">
                <a:ea typeface="+mn-lt"/>
                <a:cs typeface="+mn-lt"/>
              </a:rPr>
              <a:t>dataframe</a:t>
            </a:r>
            <a:r>
              <a:rPr lang="en-US" sz="1800" dirty="0">
                <a:ea typeface="+mn-lt"/>
                <a:cs typeface="+mn-lt"/>
              </a:rPr>
              <a:t> for future analysis</a:t>
            </a:r>
            <a:endParaRPr lang="en-US" sz="1800" dirty="0"/>
          </a:p>
        </p:txBody>
      </p:sp>
      <p:cxnSp>
        <p:nvCxnSpPr>
          <p:cNvPr id="5" name="Straight Arrow Connector 4">
            <a:extLst>
              <a:ext uri="{FF2B5EF4-FFF2-40B4-BE49-F238E27FC236}">
                <a16:creationId xmlns:a16="http://schemas.microsoft.com/office/drawing/2014/main" id="{02DD5142-3934-4882-3ADD-9DD12D93D127}"/>
              </a:ext>
            </a:extLst>
          </p:cNvPr>
          <p:cNvCxnSpPr/>
          <p:nvPr/>
        </p:nvCxnSpPr>
        <p:spPr>
          <a:xfrm flipV="1">
            <a:off x="276047" y="112574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230038" y="301925"/>
            <a:ext cx="9144000" cy="1263649"/>
          </a:xfrm>
        </p:spPr>
        <p:txBody>
          <a:bodyPr/>
          <a:lstStyle/>
          <a:p>
            <a:r>
              <a:rPr lang="en-US" dirty="0">
                <a:ea typeface="+mj-lt"/>
                <a:cs typeface="+mj-lt"/>
              </a:rPr>
              <a:t>Data Collection – SpaceX API</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sz="half" idx="1"/>
          </p:nvPr>
        </p:nvSpPr>
        <p:spPr>
          <a:xfrm>
            <a:off x="230038" y="1337095"/>
            <a:ext cx="5103962" cy="4758905"/>
          </a:xfrm>
        </p:spPr>
        <p:txBody>
          <a:bodyPr vert="horz" lIns="91440" tIns="45720" rIns="91440" bIns="45720" rtlCol="0" anchor="t">
            <a:normAutofit/>
          </a:bodyPr>
          <a:lstStyle/>
          <a:p>
            <a:pPr marL="0" indent="0">
              <a:buNone/>
            </a:pPr>
            <a:r>
              <a:rPr lang="en-US" dirty="0">
                <a:ea typeface="+mn-lt"/>
                <a:cs typeface="+mn-lt"/>
              </a:rPr>
              <a:t>We used the get request to the SpaceX API to collect data, clean the requested data and did some basic data wrangling and formatting.</a:t>
            </a:r>
            <a:endParaRPr lang="en-US" dirty="0"/>
          </a:p>
        </p:txBody>
      </p:sp>
      <p:pic>
        <p:nvPicPr>
          <p:cNvPr id="5" name="Content Placeholder 4">
            <a:extLst>
              <a:ext uri="{FF2B5EF4-FFF2-40B4-BE49-F238E27FC236}">
                <a16:creationId xmlns:a16="http://schemas.microsoft.com/office/drawing/2014/main" id="{A6FFF713-4EB9-E698-F79B-0B7D18EB9366}"/>
              </a:ext>
            </a:extLst>
          </p:cNvPr>
          <p:cNvPicPr>
            <a:picLocks noGrp="1" noChangeAspect="1"/>
          </p:cNvPicPr>
          <p:nvPr>
            <p:ph sz="half" idx="2"/>
          </p:nvPr>
        </p:nvPicPr>
        <p:blipFill>
          <a:blip r:embed="rId2"/>
          <a:stretch>
            <a:fillRect/>
          </a:stretch>
        </p:blipFill>
        <p:spPr>
          <a:xfrm>
            <a:off x="6367463" y="1571356"/>
            <a:ext cx="5380546" cy="4764836"/>
          </a:xfrm>
        </p:spPr>
      </p:pic>
      <p:cxnSp>
        <p:nvCxnSpPr>
          <p:cNvPr id="6" name="Straight Arrow Connector 5">
            <a:extLst>
              <a:ext uri="{FF2B5EF4-FFF2-40B4-BE49-F238E27FC236}">
                <a16:creationId xmlns:a16="http://schemas.microsoft.com/office/drawing/2014/main" id="{3CCE6B23-7D45-338E-A12F-CCB7C87D6CC9}"/>
              </a:ext>
            </a:extLst>
          </p:cNvPr>
          <p:cNvCxnSpPr/>
          <p:nvPr/>
        </p:nvCxnSpPr>
        <p:spPr>
          <a:xfrm flipV="1">
            <a:off x="232915" y="1010730"/>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0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230038" y="215660"/>
            <a:ext cx="9144000" cy="1263649"/>
          </a:xfrm>
        </p:spPr>
        <p:txBody>
          <a:bodyPr/>
          <a:lstStyle/>
          <a:p>
            <a:r>
              <a:rPr lang="en-US" dirty="0">
                <a:ea typeface="+mj-lt"/>
                <a:cs typeface="+mj-lt"/>
              </a:rPr>
              <a:t>Data Collection - Scraping</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sz="half" idx="1"/>
          </p:nvPr>
        </p:nvSpPr>
        <p:spPr>
          <a:xfrm>
            <a:off x="230038" y="1236453"/>
            <a:ext cx="5103962" cy="4859547"/>
          </a:xfrm>
        </p:spPr>
        <p:txBody>
          <a:bodyPr vert="horz" lIns="91440" tIns="45720" rIns="91440" bIns="45720" rtlCol="0" anchor="t">
            <a:normAutofit/>
          </a:bodyPr>
          <a:lstStyle/>
          <a:p>
            <a:pPr marL="457200" indent="-457200"/>
            <a:r>
              <a:rPr lang="en-US" dirty="0">
                <a:ea typeface="+mn-lt"/>
                <a:cs typeface="+mn-lt"/>
              </a:rPr>
              <a:t>We applied web scrapping to </a:t>
            </a:r>
            <a:r>
              <a:rPr lang="en-US" dirty="0" err="1">
                <a:ea typeface="+mn-lt"/>
                <a:cs typeface="+mn-lt"/>
              </a:rPr>
              <a:t>webscrap</a:t>
            </a:r>
            <a:r>
              <a:rPr lang="en-US" dirty="0">
                <a:ea typeface="+mn-lt"/>
                <a:cs typeface="+mn-lt"/>
              </a:rPr>
              <a:t> Falcon 9 launch </a:t>
            </a:r>
            <a:r>
              <a:rPr lang="en-US" dirty="0" err="1">
                <a:ea typeface="+mn-lt"/>
                <a:cs typeface="+mn-lt"/>
              </a:rPr>
              <a:t>recordswith</a:t>
            </a:r>
            <a:r>
              <a:rPr lang="en-US" dirty="0">
                <a:ea typeface="+mn-lt"/>
                <a:cs typeface="+mn-lt"/>
              </a:rPr>
              <a:t> </a:t>
            </a:r>
            <a:r>
              <a:rPr lang="en-US" dirty="0" err="1">
                <a:ea typeface="+mn-lt"/>
                <a:cs typeface="+mn-lt"/>
              </a:rPr>
              <a:t>BeautifulSoup</a:t>
            </a:r>
            <a:endParaRPr lang="en-US" err="1"/>
          </a:p>
          <a:p>
            <a:pPr marL="457200" indent="-457200"/>
            <a:r>
              <a:rPr lang="en-US" dirty="0">
                <a:ea typeface="+mn-lt"/>
                <a:cs typeface="+mn-lt"/>
              </a:rPr>
              <a:t>We parsed the table and converted it into a pandas </a:t>
            </a:r>
            <a:r>
              <a:rPr lang="en-US" dirty="0" err="1">
                <a:ea typeface="+mn-lt"/>
                <a:cs typeface="+mn-lt"/>
              </a:rPr>
              <a:t>dataframe</a:t>
            </a:r>
            <a:r>
              <a:rPr lang="en-US" dirty="0">
                <a:ea typeface="+mn-lt"/>
                <a:cs typeface="+mn-lt"/>
              </a:rPr>
              <a:t>.</a:t>
            </a:r>
            <a:endParaRPr lang="en-US" dirty="0"/>
          </a:p>
        </p:txBody>
      </p:sp>
      <p:pic>
        <p:nvPicPr>
          <p:cNvPr id="5" name="Content Placeholder 4">
            <a:extLst>
              <a:ext uri="{FF2B5EF4-FFF2-40B4-BE49-F238E27FC236}">
                <a16:creationId xmlns:a16="http://schemas.microsoft.com/office/drawing/2014/main" id="{31E9D476-0375-CD8B-3AE8-DB228CCFB09D}"/>
              </a:ext>
            </a:extLst>
          </p:cNvPr>
          <p:cNvPicPr>
            <a:picLocks noGrp="1" noChangeAspect="1"/>
          </p:cNvPicPr>
          <p:nvPr>
            <p:ph sz="half" idx="2"/>
          </p:nvPr>
        </p:nvPicPr>
        <p:blipFill>
          <a:blip r:embed="rId2"/>
          <a:stretch>
            <a:fillRect/>
          </a:stretch>
        </p:blipFill>
        <p:spPr>
          <a:xfrm>
            <a:off x="7171876" y="1351472"/>
            <a:ext cx="4605604" cy="4744528"/>
          </a:xfrm>
        </p:spPr>
      </p:pic>
      <p:cxnSp>
        <p:nvCxnSpPr>
          <p:cNvPr id="6" name="Straight Arrow Connector 5">
            <a:extLst>
              <a:ext uri="{FF2B5EF4-FFF2-40B4-BE49-F238E27FC236}">
                <a16:creationId xmlns:a16="http://schemas.microsoft.com/office/drawing/2014/main" id="{674D77EF-8D4E-0383-C7D7-9D86B83B8F4A}"/>
              </a:ext>
            </a:extLst>
          </p:cNvPr>
          <p:cNvCxnSpPr/>
          <p:nvPr/>
        </p:nvCxnSpPr>
        <p:spPr>
          <a:xfrm flipV="1">
            <a:off x="232915" y="92446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86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ea typeface="+mj-lt"/>
                <a:cs typeface="+mj-lt"/>
              </a:rPr>
              <a:t>Data Wrangling</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a:bodyPr>
          <a:lstStyle/>
          <a:p>
            <a:pPr marL="0" indent="0">
              <a:buNone/>
            </a:pPr>
            <a:r>
              <a:rPr lang="en-US" dirty="0">
                <a:ea typeface="+mn-lt"/>
                <a:cs typeface="+mn-lt"/>
              </a:rPr>
              <a:t>•We performed exploratory data analysis</a:t>
            </a:r>
            <a:endParaRPr lang="en-US" dirty="0"/>
          </a:p>
          <a:p>
            <a:pPr marL="0" indent="0">
              <a:buNone/>
            </a:pPr>
            <a:r>
              <a:rPr lang="en-US" dirty="0">
                <a:ea typeface="+mn-lt"/>
                <a:cs typeface="+mn-lt"/>
              </a:rPr>
              <a:t>and determined the training labels.</a:t>
            </a:r>
            <a:endParaRPr lang="en-US" dirty="0"/>
          </a:p>
          <a:p>
            <a:pPr marL="0" indent="0">
              <a:buNone/>
            </a:pPr>
            <a:r>
              <a:rPr lang="en-US" dirty="0">
                <a:ea typeface="+mn-lt"/>
                <a:cs typeface="+mn-lt"/>
              </a:rPr>
              <a:t>•We calculated the number of launches at</a:t>
            </a:r>
            <a:endParaRPr lang="en-US"/>
          </a:p>
          <a:p>
            <a:pPr marL="0" indent="0">
              <a:buNone/>
            </a:pPr>
            <a:r>
              <a:rPr lang="en-US" dirty="0">
                <a:ea typeface="+mn-lt"/>
                <a:cs typeface="+mn-lt"/>
              </a:rPr>
              <a:t>each site, and the number and occurrence</a:t>
            </a:r>
            <a:endParaRPr lang="en-US" dirty="0"/>
          </a:p>
          <a:p>
            <a:pPr marL="0" indent="0">
              <a:buNone/>
            </a:pPr>
            <a:r>
              <a:rPr lang="en-US" dirty="0">
                <a:ea typeface="+mn-lt"/>
                <a:cs typeface="+mn-lt"/>
              </a:rPr>
              <a:t>of each orbits</a:t>
            </a:r>
            <a:endParaRPr lang="en-US" dirty="0"/>
          </a:p>
          <a:p>
            <a:pPr marL="0" indent="0">
              <a:buNone/>
            </a:pPr>
            <a:r>
              <a:rPr lang="en-US" dirty="0">
                <a:ea typeface="+mn-lt"/>
                <a:cs typeface="+mn-lt"/>
              </a:rPr>
              <a:t>• We created landing outcome label from</a:t>
            </a:r>
            <a:endParaRPr lang="en-US" dirty="0"/>
          </a:p>
          <a:p>
            <a:pPr marL="0" indent="0">
              <a:buNone/>
            </a:pPr>
            <a:r>
              <a:rPr lang="en-US" dirty="0">
                <a:ea typeface="+mn-lt"/>
                <a:cs typeface="+mn-lt"/>
              </a:rPr>
              <a:t>outcome column and exported the results</a:t>
            </a:r>
            <a:endParaRPr lang="en-US" dirty="0"/>
          </a:p>
          <a:p>
            <a:pPr marL="0" indent="0">
              <a:buNone/>
            </a:pPr>
            <a:r>
              <a:rPr lang="en-US" dirty="0">
                <a:ea typeface="+mn-lt"/>
                <a:cs typeface="+mn-lt"/>
              </a:rPr>
              <a:t>to csv.</a:t>
            </a:r>
            <a:endParaRPr lang="en-US" dirty="0"/>
          </a:p>
        </p:txBody>
      </p:sp>
      <p:cxnSp>
        <p:nvCxnSpPr>
          <p:cNvPr id="5" name="Straight Arrow Connector 4">
            <a:extLst>
              <a:ext uri="{FF2B5EF4-FFF2-40B4-BE49-F238E27FC236}">
                <a16:creationId xmlns:a16="http://schemas.microsoft.com/office/drawing/2014/main" id="{B05B07F0-ECE4-0E18-8D31-3F4BE8B1892C}"/>
              </a:ext>
            </a:extLst>
          </p:cNvPr>
          <p:cNvCxnSpPr/>
          <p:nvPr/>
        </p:nvCxnSpPr>
        <p:spPr>
          <a:xfrm flipV="1">
            <a:off x="146650" y="1456428"/>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911058"/>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TornVTI</vt:lpstr>
      <vt:lpstr>Data Science Project-SpaceX</vt:lpstr>
      <vt:lpstr>Outline</vt:lpstr>
      <vt:lpstr>Executive Summary</vt:lpstr>
      <vt:lpstr>Introduction</vt:lpstr>
      <vt:lpstr>Methodology</vt:lpstr>
      <vt:lpstr>Data Collection </vt:lpstr>
      <vt:lpstr>Data Collection – SpaceX API</vt:lpstr>
      <vt:lpstr>Data Collection - Scraping</vt:lpstr>
      <vt:lpstr>Data Wrangling</vt:lpstr>
      <vt:lpstr>EDA with Data Visualization</vt:lpstr>
      <vt:lpstr>EDA with SQL</vt:lpstr>
      <vt:lpstr>Build an Interactive Map with Folium</vt:lpstr>
      <vt:lpstr>Predictive Analysis (Classification)</vt:lpstr>
      <vt:lpstr>Results</vt:lpstr>
      <vt:lpstr>Flight Number vs. Launch Site</vt:lpstr>
      <vt:lpstr>Success Rate vs. Orbit Type</vt:lpstr>
      <vt:lpstr>Launch Success Yearly Trend</vt:lpstr>
      <vt:lpstr>All launch sites global map markers</vt:lpstr>
      <vt:lpstr>Markers showing launch sites with color labels</vt:lpstr>
      <vt:lpstr>Classification Accuracy</vt:lpstr>
      <vt:lpstr>Confusion Matrix</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224</cp:revision>
  <dcterms:created xsi:type="dcterms:W3CDTF">2024-07-02T16:15:42Z</dcterms:created>
  <dcterms:modified xsi:type="dcterms:W3CDTF">2024-07-11T03:14:54Z</dcterms:modified>
</cp:coreProperties>
</file>