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9"/>
  </p:notesMasterIdLst>
  <p:sldIdLst>
    <p:sldId id="256" r:id="rId2"/>
    <p:sldId id="259" r:id="rId3"/>
    <p:sldId id="260" r:id="rId4"/>
    <p:sldId id="261" r:id="rId5"/>
    <p:sldId id="288" r:id="rId6"/>
    <p:sldId id="289" r:id="rId7"/>
    <p:sldId id="287" r:id="rId8"/>
    <p:sldId id="265" r:id="rId9"/>
    <p:sldId id="281" r:id="rId10"/>
    <p:sldId id="282" r:id="rId11"/>
    <p:sldId id="283" r:id="rId12"/>
    <p:sldId id="285" r:id="rId13"/>
    <p:sldId id="286" r:id="rId14"/>
    <p:sldId id="266" r:id="rId15"/>
    <p:sldId id="269" r:id="rId16"/>
    <p:sldId id="280" r:id="rId17"/>
    <p:sldId id="27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EDE05C-6077-49BC-BD20-0A7991602E03}">
  <a:tblStyle styleId="{9BEDE05C-6077-49BC-BD20-0A7991602E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79" autoAdjust="0"/>
    <p:restoredTop sz="94660"/>
  </p:normalViewPr>
  <p:slideViewPr>
    <p:cSldViewPr snapToGrid="0">
      <p:cViewPr varScale="1">
        <p:scale>
          <a:sx n="90" d="100"/>
          <a:sy n="90" d="100"/>
        </p:scale>
        <p:origin x="65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15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054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498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62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479cb4777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479cb4777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479cb4777d_1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479cb4777d_1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479cb4777d_1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479cb4777d_1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479cb4777d_1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479cb4777d_1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9cb47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9cb477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124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9cb47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9cb477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408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9cb47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9cb477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762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79cb4777d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79cb4777d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53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2513"/>
            <a:ext cx="4318200" cy="189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91301"/>
            <a:ext cx="43182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372950" y="627150"/>
            <a:ext cx="3771000" cy="388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8"/>
        <p:cNvGrpSpPr/>
        <p:nvPr/>
      </p:nvGrpSpPr>
      <p:grpSpPr>
        <a:xfrm>
          <a:off x="0" y="0"/>
          <a:ext cx="0" cy="0"/>
          <a:chOff x="0" y="0"/>
          <a:chExt cx="0" cy="0"/>
        </a:xfrm>
      </p:grpSpPr>
      <p:sp>
        <p:nvSpPr>
          <p:cNvPr id="129" name="Google Shape;129;p22"/>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txBox="1">
            <a:spLocks noGrp="1"/>
          </p:cNvSpPr>
          <p:nvPr>
            <p:ph type="subTitle" idx="1"/>
          </p:nvPr>
        </p:nvSpPr>
        <p:spPr>
          <a:xfrm>
            <a:off x="2035350" y="1760462"/>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1" name="Google Shape;131;p22"/>
          <p:cNvSpPr txBox="1">
            <a:spLocks noGrp="1"/>
          </p:cNvSpPr>
          <p:nvPr>
            <p:ph type="subTitle" idx="2"/>
          </p:nvPr>
        </p:nvSpPr>
        <p:spPr>
          <a:xfrm>
            <a:off x="2035350" y="3182437"/>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2" name="Google Shape;132;p22"/>
          <p:cNvSpPr txBox="1">
            <a:spLocks noGrp="1"/>
          </p:cNvSpPr>
          <p:nvPr>
            <p:ph type="subTitle" idx="3"/>
          </p:nvPr>
        </p:nvSpPr>
        <p:spPr>
          <a:xfrm>
            <a:off x="5754475" y="1760462"/>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algn="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3" name="Google Shape;133;p22"/>
          <p:cNvSpPr txBox="1">
            <a:spLocks noGrp="1"/>
          </p:cNvSpPr>
          <p:nvPr>
            <p:ph type="subTitle" idx="4"/>
          </p:nvPr>
        </p:nvSpPr>
        <p:spPr>
          <a:xfrm>
            <a:off x="5754475" y="3182437"/>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algn="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4" name="Google Shape;134;p22"/>
          <p:cNvSpPr txBox="1">
            <a:spLocks noGrp="1"/>
          </p:cNvSpPr>
          <p:nvPr>
            <p:ph type="title"/>
          </p:nvPr>
        </p:nvSpPr>
        <p:spPr>
          <a:xfrm>
            <a:off x="720000" y="522613"/>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5" name="Google Shape;135;p22"/>
          <p:cNvSpPr txBox="1">
            <a:spLocks noGrp="1"/>
          </p:cNvSpPr>
          <p:nvPr>
            <p:ph type="subTitle" idx="5"/>
          </p:nvPr>
        </p:nvSpPr>
        <p:spPr>
          <a:xfrm>
            <a:off x="2035350" y="2167021"/>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22"/>
          <p:cNvSpPr txBox="1">
            <a:spLocks noGrp="1"/>
          </p:cNvSpPr>
          <p:nvPr>
            <p:ph type="subTitle" idx="6"/>
          </p:nvPr>
        </p:nvSpPr>
        <p:spPr>
          <a:xfrm>
            <a:off x="5754474" y="2167021"/>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2"/>
          <p:cNvSpPr txBox="1">
            <a:spLocks noGrp="1"/>
          </p:cNvSpPr>
          <p:nvPr>
            <p:ph type="subTitle" idx="7"/>
          </p:nvPr>
        </p:nvSpPr>
        <p:spPr>
          <a:xfrm>
            <a:off x="2035350" y="3589139"/>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8" name="Google Shape;138;p22"/>
          <p:cNvSpPr txBox="1">
            <a:spLocks noGrp="1"/>
          </p:cNvSpPr>
          <p:nvPr>
            <p:ph type="subTitle" idx="8"/>
          </p:nvPr>
        </p:nvSpPr>
        <p:spPr>
          <a:xfrm>
            <a:off x="5754474" y="3589139"/>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9" name="Google Shape;139;p22"/>
          <p:cNvSpPr/>
          <p:nvPr/>
        </p:nvSpPr>
        <p:spPr>
          <a:xfrm>
            <a:off x="499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6"/>
        <p:cNvGrpSpPr/>
        <p:nvPr/>
      </p:nvGrpSpPr>
      <p:grpSpPr>
        <a:xfrm>
          <a:off x="0" y="0"/>
          <a:ext cx="0" cy="0"/>
          <a:chOff x="0" y="0"/>
          <a:chExt cx="0" cy="0"/>
        </a:xfrm>
      </p:grpSpPr>
      <p:sp>
        <p:nvSpPr>
          <p:cNvPr id="157" name="Google Shape;157;p24"/>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a:spLocks noGrp="1"/>
          </p:cNvSpPr>
          <p:nvPr>
            <p:ph type="title" hasCustomPrompt="1"/>
          </p:nvPr>
        </p:nvSpPr>
        <p:spPr>
          <a:xfrm>
            <a:off x="4312561" y="767825"/>
            <a:ext cx="41115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9" name="Google Shape;159;p24"/>
          <p:cNvSpPr txBox="1">
            <a:spLocks noGrp="1"/>
          </p:cNvSpPr>
          <p:nvPr>
            <p:ph type="subTitle" idx="1"/>
          </p:nvPr>
        </p:nvSpPr>
        <p:spPr>
          <a:xfrm>
            <a:off x="4312550" y="1539900"/>
            <a:ext cx="41115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0" name="Google Shape;160;p24"/>
          <p:cNvSpPr txBox="1">
            <a:spLocks noGrp="1"/>
          </p:cNvSpPr>
          <p:nvPr>
            <p:ph type="title" idx="2" hasCustomPrompt="1"/>
          </p:nvPr>
        </p:nvSpPr>
        <p:spPr>
          <a:xfrm>
            <a:off x="4312561" y="1957976"/>
            <a:ext cx="41115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1" name="Google Shape;161;p24"/>
          <p:cNvSpPr txBox="1">
            <a:spLocks noGrp="1"/>
          </p:cNvSpPr>
          <p:nvPr>
            <p:ph type="subTitle" idx="3"/>
          </p:nvPr>
        </p:nvSpPr>
        <p:spPr>
          <a:xfrm>
            <a:off x="4312550" y="2730050"/>
            <a:ext cx="41115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2" name="Google Shape;162;p24"/>
          <p:cNvSpPr txBox="1">
            <a:spLocks noGrp="1"/>
          </p:cNvSpPr>
          <p:nvPr>
            <p:ph type="title" idx="4" hasCustomPrompt="1"/>
          </p:nvPr>
        </p:nvSpPr>
        <p:spPr>
          <a:xfrm>
            <a:off x="4312561" y="3148127"/>
            <a:ext cx="41115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3" name="Google Shape;163;p24"/>
          <p:cNvSpPr txBox="1">
            <a:spLocks noGrp="1"/>
          </p:cNvSpPr>
          <p:nvPr>
            <p:ph type="subTitle" idx="5"/>
          </p:nvPr>
        </p:nvSpPr>
        <p:spPr>
          <a:xfrm>
            <a:off x="4312550" y="3920201"/>
            <a:ext cx="41115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4" name="Google Shape;164;p24"/>
          <p:cNvSpPr>
            <a:spLocks noGrp="1"/>
          </p:cNvSpPr>
          <p:nvPr>
            <p:ph type="pic" idx="6"/>
          </p:nvPr>
        </p:nvSpPr>
        <p:spPr>
          <a:xfrm>
            <a:off x="0" y="315550"/>
            <a:ext cx="3771000" cy="45123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5"/>
        <p:cNvGrpSpPr/>
        <p:nvPr/>
      </p:nvGrpSpPr>
      <p:grpSpPr>
        <a:xfrm>
          <a:off x="0" y="0"/>
          <a:ext cx="0" cy="0"/>
          <a:chOff x="0" y="0"/>
          <a:chExt cx="0" cy="0"/>
        </a:xfrm>
      </p:grpSpPr>
      <p:sp>
        <p:nvSpPr>
          <p:cNvPr id="206" name="Google Shape;206;p30"/>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8203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8"/>
        <p:cNvGrpSpPr/>
        <p:nvPr/>
      </p:nvGrpSpPr>
      <p:grpSpPr>
        <a:xfrm>
          <a:off x="0" y="0"/>
          <a:ext cx="0" cy="0"/>
          <a:chOff x="0" y="0"/>
          <a:chExt cx="0" cy="0"/>
        </a:xfrm>
      </p:grpSpPr>
      <p:sp>
        <p:nvSpPr>
          <p:cNvPr id="209" name="Google Shape;209;p31"/>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99050" y="46069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2125525"/>
            <a:ext cx="4062600" cy="1314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989665"/>
            <a:ext cx="1056900" cy="869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6000"/>
              <a:buNone/>
              <a:defRPr sz="4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20000" y="3440425"/>
            <a:ext cx="2501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 name="Google Shape;18;p3"/>
          <p:cNvSpPr>
            <a:spLocks noGrp="1"/>
          </p:cNvSpPr>
          <p:nvPr>
            <p:ph type="pic" idx="3"/>
          </p:nvPr>
        </p:nvSpPr>
        <p:spPr>
          <a:xfrm>
            <a:off x="5381400" y="627150"/>
            <a:ext cx="3762600" cy="388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body" idx="1"/>
          </p:nvPr>
        </p:nvSpPr>
        <p:spPr>
          <a:xfrm>
            <a:off x="720000" y="1840350"/>
            <a:ext cx="3203400" cy="2532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7"/>
          <p:cNvSpPr txBox="1">
            <a:spLocks noGrp="1"/>
          </p:cNvSpPr>
          <p:nvPr>
            <p:ph type="title"/>
          </p:nvPr>
        </p:nvSpPr>
        <p:spPr>
          <a:xfrm>
            <a:off x="720000" y="519654"/>
            <a:ext cx="3203400" cy="1180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 name="Google Shape;40;p7"/>
          <p:cNvSpPr>
            <a:spLocks noGrp="1"/>
          </p:cNvSpPr>
          <p:nvPr>
            <p:ph type="pic" idx="2"/>
          </p:nvPr>
        </p:nvSpPr>
        <p:spPr>
          <a:xfrm>
            <a:off x="5381400" y="315550"/>
            <a:ext cx="3762600" cy="45123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101250" y="1307100"/>
            <a:ext cx="69414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subTitle" idx="1"/>
          </p:nvPr>
        </p:nvSpPr>
        <p:spPr>
          <a:xfrm>
            <a:off x="4155275" y="2444238"/>
            <a:ext cx="4280700" cy="11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46" name="Google Shape;46;p9"/>
          <p:cNvSpPr txBox="1">
            <a:spLocks noGrp="1"/>
          </p:cNvSpPr>
          <p:nvPr>
            <p:ph type="title"/>
          </p:nvPr>
        </p:nvSpPr>
        <p:spPr>
          <a:xfrm>
            <a:off x="4155298" y="1605463"/>
            <a:ext cx="42807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47" name="Google Shape;47;p9"/>
          <p:cNvSpPr>
            <a:spLocks noGrp="1"/>
          </p:cNvSpPr>
          <p:nvPr>
            <p:ph type="pic" idx="2"/>
          </p:nvPr>
        </p:nvSpPr>
        <p:spPr>
          <a:xfrm>
            <a:off x="0" y="627150"/>
            <a:ext cx="3771000" cy="388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3196138" y="3077769"/>
            <a:ext cx="4959600" cy="11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3417847" y="3550350"/>
            <a:ext cx="4419000" cy="531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4"/>
          <p:cNvSpPr txBox="1">
            <a:spLocks noGrp="1"/>
          </p:cNvSpPr>
          <p:nvPr>
            <p:ph type="subTitle" idx="1"/>
          </p:nvPr>
        </p:nvSpPr>
        <p:spPr>
          <a:xfrm>
            <a:off x="3417847" y="1464950"/>
            <a:ext cx="4419000" cy="1772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ONE_COLUMN_TEXT_3_1">
    <p:spTree>
      <p:nvGrpSpPr>
        <p:cNvPr id="1" name="Shape 89"/>
        <p:cNvGrpSpPr/>
        <p:nvPr/>
      </p:nvGrpSpPr>
      <p:grpSpPr>
        <a:xfrm>
          <a:off x="0" y="0"/>
          <a:ext cx="0" cy="0"/>
          <a:chOff x="0" y="0"/>
          <a:chExt cx="0" cy="0"/>
        </a:xfrm>
      </p:grpSpPr>
      <p:sp>
        <p:nvSpPr>
          <p:cNvPr id="90" name="Google Shape;90;p17"/>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title"/>
          </p:nvPr>
        </p:nvSpPr>
        <p:spPr>
          <a:xfrm>
            <a:off x="720000" y="1219100"/>
            <a:ext cx="4086900" cy="17715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17"/>
          <p:cNvSpPr txBox="1">
            <a:spLocks noGrp="1"/>
          </p:cNvSpPr>
          <p:nvPr>
            <p:ph type="subTitle" idx="1"/>
          </p:nvPr>
        </p:nvSpPr>
        <p:spPr>
          <a:xfrm>
            <a:off x="720000" y="2990600"/>
            <a:ext cx="4086900" cy="92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7"/>
          <p:cNvSpPr>
            <a:spLocks noGrp="1"/>
          </p:cNvSpPr>
          <p:nvPr>
            <p:ph type="pic" idx="2"/>
          </p:nvPr>
        </p:nvSpPr>
        <p:spPr>
          <a:xfrm>
            <a:off x="5238175" y="630000"/>
            <a:ext cx="3905700" cy="38835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212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1pPr>
            <a:lvl2pPr lvl="1"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2pPr>
            <a:lvl3pPr lvl="2"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3pPr>
            <a:lvl4pPr lvl="3"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4pPr>
            <a:lvl5pPr lvl="4"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5pPr>
            <a:lvl6pPr lvl="5"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6pPr>
            <a:lvl7pPr lvl="6"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7pPr>
            <a:lvl8pPr lvl="7"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8pPr>
            <a:lvl9pPr lvl="8"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0" r:id="rId8"/>
    <p:sldLayoutId id="2147483663" r:id="rId9"/>
    <p:sldLayoutId id="2147483668" r:id="rId10"/>
    <p:sldLayoutId id="2147483670"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github.com/akshayanish2610/MINI-PROJECT.gi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hyperlink" Target="https://django-jazzmin.readthedocs.io/"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docs.djangoproject.com/en/4.2/" TargetMode="External"/><Relationship Id="rId5" Type="http://schemas.openxmlformats.org/officeDocument/2006/relationships/hyperlink" Target="https://www.youtube.com/watch?v=WrZ10AZYbv4&amp;list=RDCMUC7dD1bOWXiJH3lJLsTInxOQ&amp;start_radio=1&amp;rv=WrZ10AZYbv4&amp;t=0" TargetMode="External"/><Relationship Id="rId4" Type="http://schemas.openxmlformats.org/officeDocument/2006/relationships/hyperlink" Target="https://phpgurukul.com/vehicle-service-management-system-using-php-and-mysq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5"/>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343850" y="0"/>
            <a:ext cx="3800150" cy="5143499"/>
          </a:xfrm>
          <a:prstGeom prst="rect">
            <a:avLst/>
          </a:prstGeom>
        </p:spPr>
      </p:pic>
      <p:sp>
        <p:nvSpPr>
          <p:cNvPr id="222" name="Google Shape;222;p35"/>
          <p:cNvSpPr/>
          <p:nvPr/>
        </p:nvSpPr>
        <p:spPr>
          <a:xfrm>
            <a:off x="414350" y="999250"/>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sp>
        <p:nvSpPr>
          <p:cNvPr id="223" name="Google Shape;223;p35"/>
          <p:cNvSpPr txBox="1">
            <a:spLocks noGrp="1"/>
          </p:cNvSpPr>
          <p:nvPr>
            <p:ph type="ctrTitle"/>
          </p:nvPr>
        </p:nvSpPr>
        <p:spPr>
          <a:xfrm>
            <a:off x="720000" y="1392513"/>
            <a:ext cx="4318200" cy="18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r>
            <a:br>
              <a:rPr lang="en" dirty="0"/>
            </a:br>
            <a:r>
              <a:rPr lang="en" b="1" dirty="0" smtClean="0">
                <a:solidFill>
                  <a:schemeClr val="lt1"/>
                </a:solidFill>
              </a:rPr>
              <a:t>CAR CARE</a:t>
            </a:r>
            <a:endParaRPr b="1" dirty="0">
              <a:solidFill>
                <a:schemeClr val="lt1"/>
              </a:solidFill>
            </a:endParaRPr>
          </a:p>
        </p:txBody>
      </p:sp>
      <p:sp>
        <p:nvSpPr>
          <p:cNvPr id="224" name="Google Shape;224;p35"/>
          <p:cNvSpPr txBox="1">
            <a:spLocks noGrp="1"/>
          </p:cNvSpPr>
          <p:nvPr>
            <p:ph type="subTitle" idx="1"/>
          </p:nvPr>
        </p:nvSpPr>
        <p:spPr>
          <a:xfrm>
            <a:off x="414350" y="3685676"/>
            <a:ext cx="4318200" cy="919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Submitted By:</a:t>
            </a:r>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dirty="0" smtClean="0">
                <a:latin typeface="Times New Roman" panose="02020603050405020304" pitchFamily="18" charset="0"/>
                <a:cs typeface="Times New Roman" panose="02020603050405020304" pitchFamily="18" charset="0"/>
              </a:rPr>
              <a:t>             Akshay Anish</a:t>
            </a:r>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dirty="0" smtClean="0">
                <a:latin typeface="Times New Roman" panose="02020603050405020304" pitchFamily="18" charset="0"/>
                <a:cs typeface="Times New Roman" panose="02020603050405020304" pitchFamily="18" charset="0"/>
              </a:rPr>
              <a:t>             22PMC104</a:t>
            </a:r>
            <a:endParaRPr dirty="0">
              <a:latin typeface="Times New Roman" panose="02020603050405020304" pitchFamily="18" charset="0"/>
              <a:cs typeface="Times New Roman" panose="02020603050405020304" pitchFamily="18" charset="0"/>
            </a:endParaRPr>
          </a:p>
        </p:txBody>
      </p:sp>
      <p:sp>
        <p:nvSpPr>
          <p:cNvPr id="225" name="Google Shape;225;p35"/>
          <p:cNvSpPr/>
          <p:nvPr/>
        </p:nvSpPr>
        <p:spPr>
          <a:xfrm>
            <a:off x="5122159" y="409075"/>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6" name="Google Shape;226;p35"/>
          <p:cNvCxnSpPr/>
          <p:nvPr/>
        </p:nvCxnSpPr>
        <p:spPr>
          <a:xfrm>
            <a:off x="808025" y="3479401"/>
            <a:ext cx="546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p:cTn id="7" dur="500" fill="hold"/>
                                        <p:tgtEl>
                                          <p:spTgt spid="223"/>
                                        </p:tgtEl>
                                        <p:attrNameLst>
                                          <p:attrName>ppt_w</p:attrName>
                                        </p:attrNameLst>
                                      </p:cBhvr>
                                      <p:tavLst>
                                        <p:tav tm="0">
                                          <p:val>
                                            <p:fltVal val="0"/>
                                          </p:val>
                                        </p:tav>
                                        <p:tav tm="100000">
                                          <p:val>
                                            <p:strVal val="#ppt_w"/>
                                          </p:val>
                                        </p:tav>
                                      </p:tavLst>
                                    </p:anim>
                                    <p:anim calcmode="lin" valueType="num">
                                      <p:cBhvr>
                                        <p:cTn id="8" dur="500" fill="hold"/>
                                        <p:tgtEl>
                                          <p:spTgt spid="223"/>
                                        </p:tgtEl>
                                        <p:attrNameLst>
                                          <p:attrName>ppt_h</p:attrName>
                                        </p:attrNameLst>
                                      </p:cBhvr>
                                      <p:tavLst>
                                        <p:tav tm="0">
                                          <p:val>
                                            <p:fltVal val="0"/>
                                          </p:val>
                                        </p:tav>
                                        <p:tav tm="100000">
                                          <p:val>
                                            <p:strVal val="#ppt_h"/>
                                          </p:val>
                                        </p:tav>
                                      </p:tavLst>
                                    </p:anim>
                                    <p:animEffect transition="in" filter="fade">
                                      <p:cBhvr>
                                        <p:cTn id="9" dur="500"/>
                                        <p:tgtEl>
                                          <p:spTgt spid="223"/>
                                        </p:tgtEl>
                                      </p:cBhvr>
                                    </p:animEffect>
                                  </p:childTnLst>
                                </p:cTn>
                              </p:par>
                              <p:par>
                                <p:cTn id="10" presetID="10" presetClass="entr" presetSubtype="0" fill="hold" nodeType="with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500"/>
                                        <p:tgtEl>
                                          <p:spTgt spid="226"/>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24">
                                            <p:txEl>
                                              <p:pRg st="0" end="0"/>
                                            </p:txEl>
                                          </p:spTgt>
                                        </p:tgtEl>
                                        <p:attrNameLst>
                                          <p:attrName>style.visibility</p:attrName>
                                        </p:attrNameLst>
                                      </p:cBhvr>
                                      <p:to>
                                        <p:strVal val="visible"/>
                                      </p:to>
                                    </p:set>
                                    <p:anim calcmode="lin" valueType="num">
                                      <p:cBhvr additive="base">
                                        <p:cTn id="16" dur="500" fill="hold"/>
                                        <p:tgtEl>
                                          <p:spTgt spid="22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4">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24">
                                            <p:txEl>
                                              <p:pRg st="1" end="1"/>
                                            </p:txEl>
                                          </p:spTgt>
                                        </p:tgtEl>
                                        <p:attrNameLst>
                                          <p:attrName>style.visibility</p:attrName>
                                        </p:attrNameLst>
                                      </p:cBhvr>
                                      <p:to>
                                        <p:strVal val="visible"/>
                                      </p:to>
                                    </p:set>
                                    <p:anim calcmode="lin" valueType="num">
                                      <p:cBhvr additive="base">
                                        <p:cTn id="21" dur="500" fill="hold"/>
                                        <p:tgtEl>
                                          <p:spTgt spid="22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24">
                                            <p:txEl>
                                              <p:pRg st="2" end="2"/>
                                            </p:txEl>
                                          </p:spTgt>
                                        </p:tgtEl>
                                        <p:attrNameLst>
                                          <p:attrName>style.visibility</p:attrName>
                                        </p:attrNameLst>
                                      </p:cBhvr>
                                      <p:to>
                                        <p:strVal val="visible"/>
                                      </p:to>
                                    </p:set>
                                    <p:anim calcmode="lin" valueType="num">
                                      <p:cBhvr additive="base">
                                        <p:cTn id="26" dur="500" fill="hold"/>
                                        <p:tgtEl>
                                          <p:spTgt spid="22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817324" y="580601"/>
            <a:ext cx="176500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MECHANIC LOGIN</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487479" y="1116419"/>
            <a:ext cx="5558662" cy="2977116"/>
          </a:xfrm>
          <a:prstGeom prst="rect">
            <a:avLst/>
          </a:prstGeom>
        </p:spPr>
      </p:pic>
      <p:sp>
        <p:nvSpPr>
          <p:cNvPr id="6" name="TextBox 5"/>
          <p:cNvSpPr txBox="1"/>
          <p:nvPr/>
        </p:nvSpPr>
        <p:spPr>
          <a:xfrm>
            <a:off x="308344" y="1963726"/>
            <a:ext cx="2849526" cy="1569660"/>
          </a:xfrm>
          <a:prstGeom prst="rect">
            <a:avLst/>
          </a:prstGeom>
          <a:noFill/>
        </p:spPr>
        <p:txBody>
          <a:bodyPr wrap="square" rtlCol="0">
            <a:spAutoFit/>
          </a:bodyPr>
          <a:lstStyle/>
          <a:p>
            <a:pPr algn="just"/>
            <a:r>
              <a:rPr lang="en-US" sz="1600" dirty="0">
                <a:solidFill>
                  <a:schemeClr val="accent6"/>
                </a:solidFill>
                <a:latin typeface="Times New Roman" panose="02020603050405020304" pitchFamily="18" charset="0"/>
                <a:cs typeface="Times New Roman" panose="02020603050405020304" pitchFamily="18" charset="0"/>
              </a:rPr>
              <a:t>The provided screenshot shows the login page for mechanics in the web application. Mechanics can access the system by entering their unique username and password.</a:t>
            </a:r>
            <a:endParaRPr lang="en-IN" sz="16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089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85233" y="394616"/>
            <a:ext cx="182348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MECHANIC DASHBOARD</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4018505" y="197308"/>
            <a:ext cx="4455643" cy="2205650"/>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4018506" y="2555581"/>
            <a:ext cx="4455643" cy="2352391"/>
          </a:xfrm>
          <a:prstGeom prst="rect">
            <a:avLst/>
          </a:prstGeom>
        </p:spPr>
      </p:pic>
      <p:cxnSp>
        <p:nvCxnSpPr>
          <p:cNvPr id="5" name="Straight Connector 4"/>
          <p:cNvCxnSpPr/>
          <p:nvPr/>
        </p:nvCxnSpPr>
        <p:spPr>
          <a:xfrm>
            <a:off x="3742660" y="2470517"/>
            <a:ext cx="49866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8717" y="2670404"/>
            <a:ext cx="1812851"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CUSTOMER DASHBOARD</a:t>
            </a:r>
          </a:p>
        </p:txBody>
      </p:sp>
      <p:sp>
        <p:nvSpPr>
          <p:cNvPr id="10" name="TextBox 9"/>
          <p:cNvSpPr txBox="1"/>
          <p:nvPr/>
        </p:nvSpPr>
        <p:spPr>
          <a:xfrm>
            <a:off x="361507" y="1102502"/>
            <a:ext cx="2849526" cy="954107"/>
          </a:xfrm>
          <a:prstGeom prst="rect">
            <a:avLst/>
          </a:prstGeom>
          <a:noFill/>
        </p:spPr>
        <p:txBody>
          <a:bodyPr wrap="square" rtlCol="0">
            <a:spAutoFit/>
          </a:bodyPr>
          <a:lstStyle/>
          <a:p>
            <a:pPr algn="just"/>
            <a:r>
              <a:rPr lang="en-US" dirty="0">
                <a:solidFill>
                  <a:schemeClr val="accent6"/>
                </a:solidFill>
                <a:latin typeface="Times New Roman" panose="02020603050405020304" pitchFamily="18" charset="0"/>
                <a:cs typeface="Times New Roman" panose="02020603050405020304" pitchFamily="18" charset="0"/>
              </a:rPr>
              <a:t>The screenshot provided showcases the mechanic dashboard, which is the main interface for mechanics within the web application.</a:t>
            </a:r>
            <a:endParaRPr lang="en-IN" dirty="0">
              <a:solidFill>
                <a:schemeClr val="accent6"/>
              </a:solidFill>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244549" y="2470517"/>
            <a:ext cx="29133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507" y="3378290"/>
            <a:ext cx="2849526" cy="954107"/>
          </a:xfrm>
          <a:prstGeom prst="rect">
            <a:avLst/>
          </a:prstGeom>
          <a:noFill/>
        </p:spPr>
        <p:txBody>
          <a:bodyPr wrap="square" rtlCol="0">
            <a:spAutoFit/>
          </a:bodyPr>
          <a:lstStyle/>
          <a:p>
            <a:pPr algn="just"/>
            <a:r>
              <a:rPr lang="en-US" dirty="0">
                <a:solidFill>
                  <a:schemeClr val="accent6"/>
                </a:solidFill>
                <a:latin typeface="Times New Roman" panose="02020603050405020304" pitchFamily="18" charset="0"/>
                <a:cs typeface="Times New Roman" panose="02020603050405020304" pitchFamily="18" charset="0"/>
              </a:rPr>
              <a:t>The screenshot provided showcases the </a:t>
            </a:r>
            <a:r>
              <a:rPr lang="en-US" dirty="0" smtClean="0">
                <a:solidFill>
                  <a:schemeClr val="accent6"/>
                </a:solidFill>
                <a:latin typeface="Times New Roman" panose="02020603050405020304" pitchFamily="18" charset="0"/>
                <a:cs typeface="Times New Roman" panose="02020603050405020304" pitchFamily="18" charset="0"/>
              </a:rPr>
              <a:t>customer </a:t>
            </a:r>
            <a:r>
              <a:rPr lang="en-US" dirty="0">
                <a:solidFill>
                  <a:schemeClr val="accent6"/>
                </a:solidFill>
                <a:latin typeface="Times New Roman" panose="02020603050405020304" pitchFamily="18" charset="0"/>
                <a:cs typeface="Times New Roman" panose="02020603050405020304" pitchFamily="18" charset="0"/>
              </a:rPr>
              <a:t>dashboard, which is the main interface for </a:t>
            </a:r>
            <a:r>
              <a:rPr lang="en-US" dirty="0" smtClean="0">
                <a:solidFill>
                  <a:schemeClr val="accent6"/>
                </a:solidFill>
                <a:latin typeface="Times New Roman" panose="02020603050405020304" pitchFamily="18" charset="0"/>
                <a:cs typeface="Times New Roman" panose="02020603050405020304" pitchFamily="18" charset="0"/>
              </a:rPr>
              <a:t>customer </a:t>
            </a:r>
            <a:r>
              <a:rPr lang="en-US" dirty="0">
                <a:solidFill>
                  <a:schemeClr val="accent6"/>
                </a:solidFill>
                <a:latin typeface="Times New Roman" panose="02020603050405020304" pitchFamily="18" charset="0"/>
                <a:cs typeface="Times New Roman" panose="02020603050405020304" pitchFamily="18" charset="0"/>
              </a:rPr>
              <a:t>within the web application.</a:t>
            </a:r>
            <a:endParaRPr lang="en-IN"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20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750"/>
                                        <p:tgtEl>
                                          <p:spTgt spid="10"/>
                                        </p:tgtEl>
                                      </p:cBhvr>
                                    </p:animEffect>
                                    <p:anim calcmode="lin" valueType="num">
                                      <p:cBhvr>
                                        <p:cTn id="30" dur="750" fill="hold"/>
                                        <p:tgtEl>
                                          <p:spTgt spid="10"/>
                                        </p:tgtEl>
                                        <p:attrNameLst>
                                          <p:attrName>ppt_x</p:attrName>
                                        </p:attrNameLst>
                                      </p:cBhvr>
                                      <p:tavLst>
                                        <p:tav tm="0">
                                          <p:val>
                                            <p:strVal val="#ppt_x"/>
                                          </p:val>
                                        </p:tav>
                                        <p:tav tm="100000">
                                          <p:val>
                                            <p:strVal val="#ppt_x"/>
                                          </p:val>
                                        </p:tav>
                                      </p:tavLst>
                                    </p:anim>
                                    <p:anim calcmode="lin" valueType="num">
                                      <p:cBhvr>
                                        <p:cTn id="31" dur="750" fill="hold"/>
                                        <p:tgtEl>
                                          <p:spTgt spid="10"/>
                                        </p:tgtEl>
                                        <p:attrNameLst>
                                          <p:attrName>ppt_y</p:attrName>
                                        </p:attrNameLst>
                                      </p:cBhvr>
                                      <p:tavLst>
                                        <p:tav tm="0">
                                          <p:val>
                                            <p:strVal val="#ppt_y+.1"/>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750"/>
                                        <p:tgtEl>
                                          <p:spTgt spid="14"/>
                                        </p:tgtEl>
                                      </p:cBhvr>
                                    </p:animEffect>
                                    <p:anim calcmode="lin" valueType="num">
                                      <p:cBhvr>
                                        <p:cTn id="39" dur="750" fill="hold"/>
                                        <p:tgtEl>
                                          <p:spTgt spid="14"/>
                                        </p:tgtEl>
                                        <p:attrNameLst>
                                          <p:attrName>ppt_x</p:attrName>
                                        </p:attrNameLst>
                                      </p:cBhvr>
                                      <p:tavLst>
                                        <p:tav tm="0">
                                          <p:val>
                                            <p:strVal val="#ppt_x"/>
                                          </p:val>
                                        </p:tav>
                                        <p:tav tm="100000">
                                          <p:val>
                                            <p:strVal val="#ppt_x"/>
                                          </p:val>
                                        </p:tav>
                                      </p:tavLst>
                                    </p:anim>
                                    <p:anim calcmode="lin" valueType="num">
                                      <p:cBhvr>
                                        <p:cTn id="40"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817324" y="1494991"/>
            <a:ext cx="176500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CUSTOMER REQUEST</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497511" y="981962"/>
            <a:ext cx="5548630" cy="2924810"/>
          </a:xfrm>
          <a:prstGeom prst="rect">
            <a:avLst/>
          </a:prstGeom>
        </p:spPr>
      </p:pic>
      <p:sp>
        <p:nvSpPr>
          <p:cNvPr id="6" name="TextBox 5"/>
          <p:cNvSpPr txBox="1"/>
          <p:nvPr/>
        </p:nvSpPr>
        <p:spPr>
          <a:xfrm>
            <a:off x="361507" y="2315034"/>
            <a:ext cx="2849526" cy="738664"/>
          </a:xfrm>
          <a:prstGeom prst="rect">
            <a:avLst/>
          </a:prstGeom>
          <a:noFill/>
        </p:spPr>
        <p:txBody>
          <a:bodyPr wrap="square" rtlCol="0">
            <a:spAutoFit/>
          </a:bodyPr>
          <a:lstStyle/>
          <a:p>
            <a:pPr algn="just"/>
            <a:r>
              <a:rPr lang="en-US" dirty="0">
                <a:solidFill>
                  <a:schemeClr val="accent6"/>
                </a:solidFill>
                <a:latin typeface="Times New Roman" panose="02020603050405020304" pitchFamily="18" charset="0"/>
                <a:cs typeface="Times New Roman" panose="02020603050405020304" pitchFamily="18" charset="0"/>
              </a:rPr>
              <a:t>This screenshot displays the page where customers can submit their requests for service.</a:t>
            </a:r>
            <a:endParaRPr lang="en-IN"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244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72135" y="1080331"/>
            <a:ext cx="1855382"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ADMIN DASHBOARD</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3497511" y="868290"/>
            <a:ext cx="5548630" cy="3119755"/>
          </a:xfrm>
          <a:prstGeom prst="rect">
            <a:avLst/>
          </a:prstGeom>
        </p:spPr>
      </p:pic>
      <p:sp>
        <p:nvSpPr>
          <p:cNvPr id="8" name="TextBox 7"/>
          <p:cNvSpPr txBox="1"/>
          <p:nvPr/>
        </p:nvSpPr>
        <p:spPr>
          <a:xfrm>
            <a:off x="361507" y="2080863"/>
            <a:ext cx="2849526" cy="1384995"/>
          </a:xfrm>
          <a:prstGeom prst="rect">
            <a:avLst/>
          </a:prstGeom>
          <a:noFill/>
        </p:spPr>
        <p:txBody>
          <a:bodyPr wrap="square" rtlCol="0">
            <a:spAutoFit/>
          </a:bodyPr>
          <a:lstStyle/>
          <a:p>
            <a:pPr algn="just"/>
            <a:r>
              <a:rPr lang="en-US" dirty="0">
                <a:solidFill>
                  <a:schemeClr val="accent6"/>
                </a:solidFill>
                <a:latin typeface="Times New Roman" panose="02020603050405020304" pitchFamily="18" charset="0"/>
                <a:cs typeface="Times New Roman" panose="02020603050405020304" pitchFamily="18" charset="0"/>
              </a:rPr>
              <a:t>This screenshot shows the main page of the administrative dashboard. It's a control panel where administrators can manage various aspects of the system and access important information and tools.</a:t>
            </a:r>
            <a:endParaRPr lang="en-IN"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85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0" name="Google Shape;380;p45"/>
          <p:cNvSpPr txBox="1">
            <a:spLocks noGrp="1"/>
          </p:cNvSpPr>
          <p:nvPr>
            <p:ph type="title"/>
          </p:nvPr>
        </p:nvSpPr>
        <p:spPr>
          <a:xfrm>
            <a:off x="783796" y="355035"/>
            <a:ext cx="7704000" cy="572700"/>
          </a:xfrm>
          <a:prstGeom prst="rect">
            <a:avLst/>
          </a:prstGeom>
        </p:spPr>
        <p:txBody>
          <a:bodyPr spcFirstLastPara="1" wrap="square" lIns="91425" tIns="91425" rIns="91425" bIns="91425" anchor="t" anchorCtr="0">
            <a:noAutofit/>
          </a:bodyPr>
          <a:lstStyle/>
          <a:p>
            <a:pPr lvl="0"/>
            <a:r>
              <a:rPr lang="en-IN" b="1" dirty="0">
                <a:solidFill>
                  <a:schemeClr val="bg1">
                    <a:lumMod val="75000"/>
                  </a:schemeClr>
                </a:solidFill>
                <a:latin typeface="Times New Roman" panose="02020603050405020304" pitchFamily="18" charset="0"/>
                <a:cs typeface="Times New Roman" panose="02020603050405020304" pitchFamily="18" charset="0"/>
              </a:rPr>
              <a:t>FUTURE ENHANCEMENTS</a:t>
            </a:r>
            <a:endParaRPr b="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16419" y="1244009"/>
            <a:ext cx="7038754" cy="35394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Mobile Application:</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mobile app version of the system can enhance accessibility and convenience. Customers, administrators, and mechanics can manage requests and provide feedback on the go</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Integration with Payment Gateways</a:t>
            </a:r>
            <a:r>
              <a:rPr lang="en-IN" b="1" dirty="0" smtClean="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Integrating secure payment gateways can enable online payments for services, providing a seamless experience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Service Reminder Notifications:</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feature that sends automated service reminders can help customers stay proactive in servicing their vehicles and ensure timely maintenance.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4" name="Google Shape;274;p38"/>
          <p:cNvCxnSpPr/>
          <p:nvPr/>
        </p:nvCxnSpPr>
        <p:spPr>
          <a:xfrm flipV="1">
            <a:off x="3168502" y="1031358"/>
            <a:ext cx="2881424" cy="10633"/>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anim calcmode="lin" valueType="num">
                                      <p:cBhvr>
                                        <p:cTn id="8" dur="1000" fill="hold"/>
                                        <p:tgtEl>
                                          <p:spTgt spid="380"/>
                                        </p:tgtEl>
                                        <p:attrNameLst>
                                          <p:attrName>ppt_x</p:attrName>
                                        </p:attrNameLst>
                                      </p:cBhvr>
                                      <p:tavLst>
                                        <p:tav tm="0">
                                          <p:val>
                                            <p:strVal val="#ppt_x"/>
                                          </p:val>
                                        </p:tav>
                                        <p:tav tm="100000">
                                          <p:val>
                                            <p:strVal val="#ppt_x"/>
                                          </p:val>
                                        </p:tav>
                                      </p:tavLst>
                                    </p:anim>
                                    <p:anim calcmode="lin" valueType="num">
                                      <p:cBhvr>
                                        <p:cTn id="9" dur="1000" fill="hold"/>
                                        <p:tgtEl>
                                          <p:spTgt spid="38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0"/>
        <p:cNvGrpSpPr/>
        <p:nvPr/>
      </p:nvGrpSpPr>
      <p:grpSpPr>
        <a:xfrm>
          <a:off x="0" y="0"/>
          <a:ext cx="0" cy="0"/>
          <a:chOff x="0" y="0"/>
          <a:chExt cx="0" cy="0"/>
        </a:xfrm>
      </p:grpSpPr>
      <p:sp>
        <p:nvSpPr>
          <p:cNvPr id="501" name="Google Shape;501;p48"/>
          <p:cNvSpPr/>
          <p:nvPr/>
        </p:nvSpPr>
        <p:spPr>
          <a:xfrm>
            <a:off x="861237" y="871869"/>
            <a:ext cx="7328575" cy="346446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8"/>
          <p:cNvSpPr/>
          <p:nvPr/>
        </p:nvSpPr>
        <p:spPr>
          <a:xfrm>
            <a:off x="7968862" y="2348966"/>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txBox="1">
            <a:spLocks noGrp="1"/>
          </p:cNvSpPr>
          <p:nvPr>
            <p:ph type="title"/>
          </p:nvPr>
        </p:nvSpPr>
        <p:spPr>
          <a:xfrm>
            <a:off x="962245" y="871869"/>
            <a:ext cx="7126557" cy="637954"/>
          </a:xfrm>
          <a:prstGeom prst="rect">
            <a:avLst/>
          </a:prstGeom>
        </p:spPr>
        <p:txBody>
          <a:bodyPr spcFirstLastPara="1" wrap="square" lIns="91425" tIns="91425" rIns="91425" bIns="91425" anchor="t" anchorCtr="0">
            <a:noAutofit/>
          </a:bodyPr>
          <a:lstStyle/>
          <a:p>
            <a:pPr lvl="0"/>
            <a:r>
              <a:rPr lang="en-IN" b="1" dirty="0" smtClean="0">
                <a:solidFill>
                  <a:schemeClr val="bg1">
                    <a:lumMod val="75000"/>
                  </a:schemeClr>
                </a:solidFill>
                <a:latin typeface="Times New Roman" panose="02020603050405020304" pitchFamily="18" charset="0"/>
                <a:cs typeface="Times New Roman" panose="02020603050405020304" pitchFamily="18" charset="0"/>
              </a:rPr>
              <a:t>CONCLUSION</a:t>
            </a:r>
            <a:br>
              <a:rPr lang="en-IN" b="1" dirty="0" smtClean="0">
                <a:solidFill>
                  <a:schemeClr val="bg1">
                    <a:lumMod val="75000"/>
                  </a:schemeClr>
                </a:solidFill>
                <a:latin typeface="Times New Roman" panose="02020603050405020304" pitchFamily="18" charset="0"/>
                <a:cs typeface="Times New Roman" panose="02020603050405020304" pitchFamily="18" charset="0"/>
              </a:rPr>
            </a:br>
            <a:r>
              <a:rPr lang="en-IN" b="1" dirty="0">
                <a:solidFill>
                  <a:schemeClr val="bg1">
                    <a:lumMod val="75000"/>
                  </a:schemeClr>
                </a:solidFill>
                <a:latin typeface="Times New Roman" panose="02020603050405020304" pitchFamily="18" charset="0"/>
                <a:cs typeface="Times New Roman" panose="02020603050405020304" pitchFamily="18" charset="0"/>
              </a:rPr>
              <a:t/>
            </a:r>
            <a:br>
              <a:rPr lang="en-IN" b="1" dirty="0">
                <a:solidFill>
                  <a:schemeClr val="bg1">
                    <a:lumMod val="75000"/>
                  </a:schemeClr>
                </a:solidFill>
                <a:latin typeface="Times New Roman" panose="02020603050405020304" pitchFamily="18" charset="0"/>
                <a:cs typeface="Times New Roman" panose="02020603050405020304" pitchFamily="18" charset="0"/>
              </a:rPr>
            </a:br>
            <a:endParaRPr b="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37685" y="1658679"/>
            <a:ext cx="6794204" cy="267765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project was completed successfully within the given time. Each module was tested individually and then integrated into the main system. We also conducted tests using real data, and everything worked smoothly. As a result, the system has achieved all the goals we set out to accomplish. Our aim of creating this car care system has been fulfilled, and we are pleased with the </a:t>
            </a:r>
            <a:r>
              <a:rPr lang="en-US" dirty="0" smtClean="0">
                <a:latin typeface="Times New Roman" panose="02020603050405020304" pitchFamily="18" charset="0"/>
                <a:cs typeface="Times New Roman" panose="02020603050405020304" pitchFamily="18" charset="0"/>
              </a:rPr>
              <a:t>outcome.</a:t>
            </a:r>
          </a:p>
          <a:p>
            <a:pPr>
              <a:lnSpc>
                <a:spcPct val="150000"/>
              </a:lnSpc>
            </a:pPr>
            <a:endParaRPr lang="en-US" b="1" i="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b="1" i="1" dirty="0" smtClean="0">
                <a:latin typeface="Times New Roman" panose="02020603050405020304" pitchFamily="18" charset="0"/>
                <a:ea typeface="Calibri" panose="020F0502020204030204" pitchFamily="34" charset="0"/>
                <a:cs typeface="Times New Roman" panose="02020603050405020304" pitchFamily="18" charset="0"/>
              </a:rPr>
              <a:t>GitHub </a:t>
            </a:r>
            <a:r>
              <a:rPr lang="en-IN" b="1" i="1" dirty="0">
                <a:latin typeface="Times New Roman" panose="02020603050405020304" pitchFamily="18" charset="0"/>
                <a:ea typeface="Calibri" panose="020F0502020204030204" pitchFamily="34" charset="0"/>
                <a:cs typeface="Times New Roman" panose="02020603050405020304" pitchFamily="18" charset="0"/>
              </a:rPr>
              <a:t>Repository link of the </a:t>
            </a:r>
            <a:r>
              <a:rPr lang="en-IN" b="1" i="1" dirty="0" err="1" smtClean="0">
                <a:latin typeface="Times New Roman" panose="02020603050405020304" pitchFamily="18" charset="0"/>
                <a:ea typeface="Calibri" panose="020F0502020204030204" pitchFamily="34" charset="0"/>
                <a:cs typeface="Times New Roman" panose="02020603050405020304" pitchFamily="18" charset="0"/>
              </a:rPr>
              <a:t>project:</a:t>
            </a:r>
            <a:r>
              <a:rPr lang="en-IN" b="1" i="1" dirty="0" err="1" smtClean="0">
                <a:latin typeface="Times New Roman" panose="02020603050405020304" pitchFamily="18" charset="0"/>
                <a:ea typeface="Calibri" panose="020F0502020204030204" pitchFamily="34" charset="0"/>
                <a:cs typeface="Times New Roman" panose="02020603050405020304" pitchFamily="18" charset="0"/>
                <a:hlinkClick r:id="rId4"/>
              </a:rPr>
              <a:t>https</a:t>
            </a:r>
            <a:r>
              <a:rPr lang="en-IN" b="1" i="1" dirty="0" smtClean="0">
                <a:latin typeface="Times New Roman" panose="02020603050405020304" pitchFamily="18" charset="0"/>
                <a:ea typeface="Calibri" panose="020F0502020204030204" pitchFamily="34" charset="0"/>
                <a:cs typeface="Times New Roman" panose="02020603050405020304" pitchFamily="18" charset="0"/>
                <a:hlinkClick r:id="rId4"/>
              </a:rPr>
              <a:t>://github.com/akshayanish2610/MINI-</a:t>
            </a:r>
            <a:r>
              <a:rPr lang="en-IN" b="1" i="1" dirty="0" err="1" smtClean="0">
                <a:latin typeface="Times New Roman" panose="02020603050405020304" pitchFamily="18" charset="0"/>
                <a:ea typeface="Calibri" panose="020F0502020204030204" pitchFamily="34" charset="0"/>
                <a:cs typeface="Times New Roman" panose="02020603050405020304" pitchFamily="18" charset="0"/>
                <a:hlinkClick r:id="rId4"/>
              </a:rPr>
              <a:t>PROJECT.git</a:t>
            </a:r>
            <a:endParaRPr lang="en-IN" dirty="0">
              <a:latin typeface="Times New Roman" panose="02020603050405020304" pitchFamily="18" charset="0"/>
              <a:cs typeface="Times New Roman" panose="02020603050405020304" pitchFamily="18" charset="0"/>
            </a:endParaRPr>
          </a:p>
        </p:txBody>
      </p:sp>
      <p:cxnSp>
        <p:nvCxnSpPr>
          <p:cNvPr id="6" name="Google Shape;274;p38"/>
          <p:cNvCxnSpPr/>
          <p:nvPr/>
        </p:nvCxnSpPr>
        <p:spPr>
          <a:xfrm>
            <a:off x="3572540" y="1509823"/>
            <a:ext cx="199892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1000"/>
                                        <p:tgtEl>
                                          <p:spTgt spid="503"/>
                                        </p:tgtEl>
                                      </p:cBhvr>
                                    </p:animEffect>
                                    <p:anim calcmode="lin" valueType="num">
                                      <p:cBhvr>
                                        <p:cTn id="8" dur="1000" fill="hold"/>
                                        <p:tgtEl>
                                          <p:spTgt spid="503"/>
                                        </p:tgtEl>
                                        <p:attrNameLst>
                                          <p:attrName>ppt_x</p:attrName>
                                        </p:attrNameLst>
                                      </p:cBhvr>
                                      <p:tavLst>
                                        <p:tav tm="0">
                                          <p:val>
                                            <p:strVal val="#ppt_x"/>
                                          </p:val>
                                        </p:tav>
                                        <p:tav tm="100000">
                                          <p:val>
                                            <p:strVal val="#ppt_x"/>
                                          </p:val>
                                        </p:tav>
                                      </p:tavLst>
                                    </p:anim>
                                    <p:anim calcmode="lin" valueType="num">
                                      <p:cBhvr>
                                        <p:cTn id="9" dur="1000" fill="hold"/>
                                        <p:tgtEl>
                                          <p:spTgt spid="50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9"/>
          <p:cNvSpPr txBox="1">
            <a:spLocks noGrp="1"/>
          </p:cNvSpPr>
          <p:nvPr>
            <p:ph type="title"/>
          </p:nvPr>
        </p:nvSpPr>
        <p:spPr>
          <a:xfrm>
            <a:off x="4461417" y="767825"/>
            <a:ext cx="4111500" cy="666900"/>
          </a:xfrm>
          <a:prstGeom prst="rect">
            <a:avLst/>
          </a:prstGeom>
        </p:spPr>
        <p:txBody>
          <a:bodyPr spcFirstLastPara="1" wrap="square" lIns="91425" tIns="91425" rIns="91425" bIns="91425" anchor="t" anchorCtr="0">
            <a:noAutofit/>
          </a:bodyPr>
          <a:lstStyle/>
          <a:p>
            <a:pPr algn="ctr"/>
            <a:r>
              <a:rPr lang="en-US" sz="3600" b="1" dirty="0">
                <a:solidFill>
                  <a:schemeClr val="bg1">
                    <a:lumMod val="75000"/>
                  </a:schemeClr>
                </a:solidFill>
                <a:latin typeface="Times New Roman" panose="02020603050405020304" pitchFamily="18" charset="0"/>
                <a:cs typeface="Times New Roman" panose="02020603050405020304" pitchFamily="18" charset="0"/>
              </a:rPr>
              <a:t>REFERENCES</a:t>
            </a:r>
            <a:endParaRPr lang="en-IN" sz="3600" b="1" u="sng"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786" name="Google Shape;786;p59"/>
          <p:cNvPicPr preferRelativeResize="0">
            <a:picLocks noGrp="1"/>
          </p:cNvPicPr>
          <p:nvPr>
            <p:ph type="pic" idx="6"/>
          </p:nvPr>
        </p:nvPicPr>
        <p:blipFill>
          <a:blip r:embed="rId3">
            <a:extLst>
              <a:ext uri="{28A0092B-C50C-407E-A947-70E740481C1C}">
                <a14:useLocalDpi xmlns:a14="http://schemas.microsoft.com/office/drawing/2010/main" val="0"/>
              </a:ext>
            </a:extLst>
          </a:blip>
          <a:stretch>
            <a:fillRect/>
          </a:stretch>
        </p:blipFill>
        <p:spPr>
          <a:xfrm>
            <a:off x="0" y="1020726"/>
            <a:ext cx="4461417" cy="2902688"/>
          </a:xfrm>
          <a:prstGeom prst="rect">
            <a:avLst/>
          </a:prstGeom>
        </p:spPr>
      </p:pic>
      <p:sp>
        <p:nvSpPr>
          <p:cNvPr id="787" name="Google Shape;787;p59"/>
          <p:cNvSpPr/>
          <p:nvPr/>
        </p:nvSpPr>
        <p:spPr>
          <a:xfrm>
            <a:off x="4240467" y="767825"/>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ubtitle 5"/>
          <p:cNvSpPr>
            <a:spLocks noGrp="1"/>
          </p:cNvSpPr>
          <p:nvPr>
            <p:ph type="subTitle" idx="1"/>
          </p:nvPr>
        </p:nvSpPr>
        <p:spPr>
          <a:xfrm>
            <a:off x="4312549" y="1539899"/>
            <a:ext cx="4586901" cy="3287953"/>
          </a:xfrm>
        </p:spPr>
        <p:txBody>
          <a:bodyPr/>
          <a:lstStyle/>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4"/>
              </a:rPr>
              <a:t>https://phpgurukul.com/vehicle-service-management-system-using-php-and-mysql/</a:t>
            </a:r>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5"/>
              </a:rPr>
              <a:t>https://www.youtube.com/watch?v=WrZ10AZYbv4&amp;list=RDCMUC7dD1bOWXiJH3lJLsTInxOQ&amp;start_radio=1&amp;rv=WrZ10AZYbv4&amp;t=0</a:t>
            </a:r>
            <a:endParaRPr lang="en-IN" dirty="0" smtClean="0">
              <a:solidFill>
                <a:srgbClr val="0070C0"/>
              </a:solidFill>
              <a:latin typeface="Times New Roman" panose="02020603050405020304" pitchFamily="18" charset="0"/>
              <a:cs typeface="Times New Roman" panose="02020603050405020304" pitchFamily="18" charset="0"/>
            </a:endParaRPr>
          </a:p>
          <a:p>
            <a:pPr marL="139700" indent="0" algn="l"/>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6"/>
              </a:rPr>
              <a:t>https://docs.djangoproject.com/en/4.2/</a:t>
            </a:r>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7"/>
              </a:rPr>
              <a:t>https://django-jazzmin.readthedocs.io/</a:t>
            </a:r>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p:txBody>
      </p:sp>
      <p:grpSp>
        <p:nvGrpSpPr>
          <p:cNvPr id="15" name="Google Shape;6470;p84"/>
          <p:cNvGrpSpPr/>
          <p:nvPr/>
        </p:nvGrpSpPr>
        <p:grpSpPr>
          <a:xfrm>
            <a:off x="8218331" y="988775"/>
            <a:ext cx="354586" cy="356254"/>
            <a:chOff x="-34405525" y="3558075"/>
            <a:chExt cx="292225" cy="293600"/>
          </a:xfrm>
        </p:grpSpPr>
        <p:sp>
          <p:nvSpPr>
            <p:cNvPr id="16" name="Google Shape;6471;p84"/>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72;p84"/>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73;p84"/>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74;p38"/>
          <p:cNvCxnSpPr/>
          <p:nvPr/>
        </p:nvCxnSpPr>
        <p:spPr>
          <a:xfrm>
            <a:off x="5613991" y="1434725"/>
            <a:ext cx="194575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0"/>
                                        </p:tgtEl>
                                        <p:attrNameLst>
                                          <p:attrName>style.visibility</p:attrName>
                                        </p:attrNameLst>
                                      </p:cBhvr>
                                      <p:to>
                                        <p:strVal val="visible"/>
                                      </p:to>
                                    </p:set>
                                    <p:animEffect transition="in" filter="fade">
                                      <p:cBhvr>
                                        <p:cTn id="7" dur="1000"/>
                                        <p:tgtEl>
                                          <p:spTgt spid="780"/>
                                        </p:tgtEl>
                                      </p:cBhvr>
                                    </p:animEffect>
                                    <p:anim calcmode="lin" valueType="num">
                                      <p:cBhvr>
                                        <p:cTn id="8" dur="1000" fill="hold"/>
                                        <p:tgtEl>
                                          <p:spTgt spid="780"/>
                                        </p:tgtEl>
                                        <p:attrNameLst>
                                          <p:attrName>ppt_x</p:attrName>
                                        </p:attrNameLst>
                                      </p:cBhvr>
                                      <p:tavLst>
                                        <p:tav tm="0">
                                          <p:val>
                                            <p:strVal val="#ppt_x"/>
                                          </p:val>
                                        </p:tav>
                                        <p:tav tm="100000">
                                          <p:val>
                                            <p:strVal val="#ppt_x"/>
                                          </p:val>
                                        </p:tav>
                                      </p:tavLst>
                                    </p:anim>
                                    <p:anim calcmode="lin" valueType="num">
                                      <p:cBhvr>
                                        <p:cTn id="9" dur="1000" fill="hold"/>
                                        <p:tgtEl>
                                          <p:spTgt spid="78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 calcmode="lin" valueType="num">
                                      <p:cBhvr additive="base">
                                        <p:cTn id="2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p52"/>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144003" cy="4964431"/>
          </a:xfrm>
          <a:prstGeom prst="rect">
            <a:avLst/>
          </a:prstGeom>
          <a:noFill/>
          <a:ln>
            <a:noFill/>
          </a:ln>
        </p:spPr>
      </p:pic>
      <p:sp>
        <p:nvSpPr>
          <p:cNvPr id="605" name="Google Shape;605;p52"/>
          <p:cNvSpPr/>
          <p:nvPr/>
        </p:nvSpPr>
        <p:spPr>
          <a:xfrm>
            <a:off x="1076222" y="736326"/>
            <a:ext cx="7126828" cy="34308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2"/>
          <p:cNvSpPr/>
          <p:nvPr/>
        </p:nvSpPr>
        <p:spPr>
          <a:xfrm>
            <a:off x="7982100" y="534424"/>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2"/>
          <p:cNvSpPr txBox="1">
            <a:spLocks noGrp="1"/>
          </p:cNvSpPr>
          <p:nvPr>
            <p:ph type="title"/>
          </p:nvPr>
        </p:nvSpPr>
        <p:spPr>
          <a:xfrm>
            <a:off x="1101250" y="1307100"/>
            <a:ext cx="6941400" cy="25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THANK</a:t>
            </a:r>
            <a:br>
              <a:rPr lang="en" dirty="0" smtClean="0">
                <a:solidFill>
                  <a:schemeClr val="bg1"/>
                </a:solidFill>
              </a:rPr>
            </a:br>
            <a:r>
              <a:rPr lang="en" dirty="0" smtClean="0">
                <a:solidFill>
                  <a:schemeClr val="bg1"/>
                </a:solidFill>
              </a:rPr>
              <a:t>YOU!</a:t>
            </a:r>
            <a:endParaRPr b="1" dirty="0">
              <a:solidFill>
                <a:schemeClr val="bg1"/>
              </a:solidFill>
            </a:endParaRPr>
          </a:p>
        </p:txBody>
      </p:sp>
      <p:sp>
        <p:nvSpPr>
          <p:cNvPr id="608" name="Google Shape;608;p52"/>
          <p:cNvSpPr/>
          <p:nvPr/>
        </p:nvSpPr>
        <p:spPr>
          <a:xfrm>
            <a:off x="1101250" y="3302775"/>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cxnSp>
        <p:nvCxnSpPr>
          <p:cNvPr id="609" name="Google Shape;609;p52"/>
          <p:cNvCxnSpPr/>
          <p:nvPr/>
        </p:nvCxnSpPr>
        <p:spPr>
          <a:xfrm>
            <a:off x="4298500" y="4060851"/>
            <a:ext cx="546900" cy="0"/>
          </a:xfrm>
          <a:prstGeom prst="straightConnector1">
            <a:avLst/>
          </a:prstGeom>
          <a:noFill/>
          <a:ln w="9525" cap="flat" cmpd="sng">
            <a:solidFill>
              <a:schemeClr val="dk1"/>
            </a:solidFill>
            <a:prstDash val="solid"/>
            <a:round/>
            <a:headEnd type="none" w="med" len="med"/>
            <a:tailEnd type="none" w="med" len="med"/>
          </a:ln>
        </p:spPr>
      </p:cxnSp>
      <p:grpSp>
        <p:nvGrpSpPr>
          <p:cNvPr id="9" name="Google Shape;6346;p84"/>
          <p:cNvGrpSpPr/>
          <p:nvPr/>
        </p:nvGrpSpPr>
        <p:grpSpPr>
          <a:xfrm>
            <a:off x="1347411" y="904233"/>
            <a:ext cx="366052" cy="356831"/>
            <a:chOff x="-31817400" y="3910025"/>
            <a:chExt cx="301675" cy="294075"/>
          </a:xfrm>
        </p:grpSpPr>
        <p:sp>
          <p:nvSpPr>
            <p:cNvPr id="10" name="Google Shape;6347;p84"/>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48;p84"/>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49;p84"/>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7"/>
                                        </p:tgtEl>
                                        <p:attrNameLst>
                                          <p:attrName>style.visibility</p:attrName>
                                        </p:attrNameLst>
                                      </p:cBhvr>
                                      <p:to>
                                        <p:strVal val="visible"/>
                                      </p:to>
                                    </p:set>
                                    <p:animEffect transition="in" filter="barn(inVertical)">
                                      <p:cBhvr>
                                        <p:cTn id="7" dur="500"/>
                                        <p:tgtEl>
                                          <p:spTgt spid="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8"/>
          <p:cNvPicPr preferRelativeResize="0">
            <a:picLocks noGrp="1"/>
          </p:cNvPicPr>
          <p:nvPr>
            <p:ph type="pic" idx="3"/>
          </p:nvPr>
        </p:nvPicPr>
        <p:blipFill>
          <a:blip r:embed="rId3">
            <a:extLst>
              <a:ext uri="{28A0092B-C50C-407E-A947-70E740481C1C}">
                <a14:useLocalDpi xmlns:a14="http://schemas.microsoft.com/office/drawing/2010/main" val="0"/>
              </a:ext>
            </a:extLst>
          </a:blip>
          <a:stretch>
            <a:fillRect/>
          </a:stretch>
        </p:blipFill>
        <p:spPr>
          <a:xfrm>
            <a:off x="4965406" y="1314010"/>
            <a:ext cx="4178596" cy="2978539"/>
          </a:xfrm>
          <a:prstGeom prst="rect">
            <a:avLst/>
          </a:prstGeom>
        </p:spPr>
      </p:pic>
      <p:sp>
        <p:nvSpPr>
          <p:cNvPr id="270" name="Google Shape;270;p38"/>
          <p:cNvSpPr/>
          <p:nvPr/>
        </p:nvSpPr>
        <p:spPr>
          <a:xfrm>
            <a:off x="4744456" y="4071599"/>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txBox="1">
            <a:spLocks noGrp="1"/>
          </p:cNvSpPr>
          <p:nvPr>
            <p:ph type="title" idx="2"/>
          </p:nvPr>
        </p:nvSpPr>
        <p:spPr>
          <a:xfrm>
            <a:off x="294433" y="631336"/>
            <a:ext cx="2926967" cy="422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solidFill>
                  <a:srgbClr val="C00000"/>
                </a:solidFill>
                <a:latin typeface="Times New Roman" panose="02020603050405020304" pitchFamily="18" charset="0"/>
                <a:cs typeface="Times New Roman" panose="02020603050405020304" pitchFamily="18" charset="0"/>
              </a:rPr>
              <a:t>ABSTRACT</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273" name="Google Shape;273;p38"/>
          <p:cNvSpPr txBox="1">
            <a:spLocks noGrp="1"/>
          </p:cNvSpPr>
          <p:nvPr>
            <p:ph type="subTitle" idx="1"/>
          </p:nvPr>
        </p:nvSpPr>
        <p:spPr>
          <a:xfrm>
            <a:off x="294433" y="1053796"/>
            <a:ext cx="4554014" cy="3532971"/>
          </a:xfrm>
          <a:prstGeom prst="rect">
            <a:avLst/>
          </a:prstGeom>
        </p:spPr>
        <p:txBody>
          <a:bodyPr spcFirstLastPara="1" wrap="square" lIns="91425" tIns="91425" rIns="91425" bIns="91425" anchor="t" anchorCtr="0">
            <a:noAutofit/>
          </a:bodyPr>
          <a:lstStyle/>
          <a:p>
            <a:pPr marL="0" lvl="0" indent="0" algn="just">
              <a:lnSpc>
                <a:spcPct val="150000"/>
              </a:lnSpc>
              <a:spcAft>
                <a:spcPts val="1600"/>
              </a:spcAft>
            </a:pPr>
            <a:r>
              <a:rPr lang="en-US" dirty="0">
                <a:latin typeface="Times New Roman" panose="02020603050405020304" pitchFamily="18" charset="0"/>
                <a:cs typeface="Times New Roman" panose="02020603050405020304" pitchFamily="18" charset="0"/>
              </a:rPr>
              <a:t>Car Care is a </a:t>
            </a:r>
            <a:r>
              <a:rPr lang="en-US" dirty="0" smtClean="0">
                <a:latin typeface="Times New Roman" panose="02020603050405020304" pitchFamily="18" charset="0"/>
                <a:cs typeface="Times New Roman" panose="02020603050405020304" pitchFamily="18" charset="0"/>
              </a:rPr>
              <a:t>vehicle service management system web app. Developed using </a:t>
            </a:r>
            <a:r>
              <a:rPr lang="en-US" dirty="0">
                <a:latin typeface="Times New Roman" panose="02020603050405020304" pitchFamily="18" charset="0"/>
                <a:cs typeface="Times New Roman" panose="02020603050405020304" pitchFamily="18" charset="0"/>
              </a:rPr>
              <a:t>Python Django and SQLite database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Designed </a:t>
            </a:r>
            <a:r>
              <a:rPr lang="en-US" dirty="0">
                <a:latin typeface="Times New Roman" panose="02020603050405020304" pitchFamily="18" charset="0"/>
                <a:ea typeface="Times New Roman" panose="02020603050405020304" pitchFamily="18" charset="0"/>
              </a:rPr>
              <a:t>to efficiently manage vehicle service requests and facilitate communication between customers, administrators, and mechanics.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Car </a:t>
            </a:r>
            <a:r>
              <a:rPr lang="en-US" dirty="0">
                <a:latin typeface="Times New Roman" panose="02020603050405020304" pitchFamily="18" charset="0"/>
                <a:cs typeface="Times New Roman" panose="02020603050405020304" pitchFamily="18" charset="0"/>
              </a:rPr>
              <a:t>Care aims to simplify the process and improve customer satisfaction.</a:t>
            </a:r>
            <a:endParaRPr dirty="0">
              <a:latin typeface="Times New Roman" panose="02020603050405020304" pitchFamily="18" charset="0"/>
              <a:cs typeface="Times New Roman" panose="02020603050405020304" pitchFamily="18" charset="0"/>
            </a:endParaRPr>
          </a:p>
        </p:txBody>
      </p:sp>
      <p:cxnSp>
        <p:nvCxnSpPr>
          <p:cNvPr id="274" name="Google Shape;274;p38"/>
          <p:cNvCxnSpPr/>
          <p:nvPr/>
        </p:nvCxnSpPr>
        <p:spPr>
          <a:xfrm>
            <a:off x="542260" y="1053796"/>
            <a:ext cx="1031359"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anim calcmode="lin" valueType="num">
                                      <p:cBhvr>
                                        <p:cTn id="8" dur="500" fill="hold"/>
                                        <p:tgtEl>
                                          <p:spTgt spid="272"/>
                                        </p:tgtEl>
                                        <p:attrNameLst>
                                          <p:attrName>ppt_x</p:attrName>
                                        </p:attrNameLst>
                                      </p:cBhvr>
                                      <p:tavLst>
                                        <p:tav tm="0">
                                          <p:val>
                                            <p:strVal val="#ppt_x"/>
                                          </p:val>
                                        </p:tav>
                                        <p:tav tm="100000">
                                          <p:val>
                                            <p:strVal val="#ppt_x"/>
                                          </p:val>
                                        </p:tav>
                                      </p:tavLst>
                                    </p:anim>
                                    <p:anim calcmode="lin" valueType="num">
                                      <p:cBhvr>
                                        <p:cTn id="9" dur="500" fill="hold"/>
                                        <p:tgtEl>
                                          <p:spTgt spid="27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274"/>
                                        </p:tgtEl>
                                        <p:attrNameLst>
                                          <p:attrName>style.visibility</p:attrName>
                                        </p:attrNameLst>
                                      </p:cBhvr>
                                      <p:to>
                                        <p:strVal val="visible"/>
                                      </p:to>
                                    </p:set>
                                    <p:anim calcmode="lin" valueType="num">
                                      <p:cBhvr additive="base">
                                        <p:cTn id="13" dur="500" fill="hold"/>
                                        <p:tgtEl>
                                          <p:spTgt spid="274"/>
                                        </p:tgtEl>
                                        <p:attrNameLst>
                                          <p:attrName>ppt_x</p:attrName>
                                        </p:attrNameLst>
                                      </p:cBhvr>
                                      <p:tavLst>
                                        <p:tav tm="0">
                                          <p:val>
                                            <p:strVal val="0-#ppt_w/2"/>
                                          </p:val>
                                        </p:tav>
                                        <p:tav tm="100000">
                                          <p:val>
                                            <p:strVal val="#ppt_x"/>
                                          </p:val>
                                        </p:tav>
                                      </p:tavLst>
                                    </p:anim>
                                    <p:anim calcmode="lin" valueType="num">
                                      <p:cBhvr additive="base">
                                        <p:cTn id="14" dur="500" fill="hold"/>
                                        <p:tgtEl>
                                          <p:spTgt spid="27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73">
                                            <p:txEl>
                                              <p:pRg st="0" end="0"/>
                                            </p:txEl>
                                          </p:spTgt>
                                        </p:tgtEl>
                                        <p:attrNameLst>
                                          <p:attrName>style.visibility</p:attrName>
                                        </p:attrNameLst>
                                      </p:cBhvr>
                                      <p:to>
                                        <p:strVal val="visible"/>
                                      </p:to>
                                    </p:set>
                                    <p:anim calcmode="lin" valueType="num">
                                      <p:cBhvr additive="base">
                                        <p:cTn id="18" dur="500" fill="hold"/>
                                        <p:tgtEl>
                                          <p:spTgt spid="27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P spid="2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9"/>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144003" cy="5143501"/>
          </a:xfrm>
          <a:prstGeom prst="rect">
            <a:avLst/>
          </a:prstGeom>
          <a:noFill/>
          <a:ln>
            <a:noFill/>
          </a:ln>
        </p:spPr>
      </p:pic>
      <p:sp>
        <p:nvSpPr>
          <p:cNvPr id="282" name="Google Shape;282;p39"/>
          <p:cNvSpPr/>
          <p:nvPr/>
        </p:nvSpPr>
        <p:spPr>
          <a:xfrm rot="10800000">
            <a:off x="3356125" y="3365025"/>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grpSp>
        <p:nvGrpSpPr>
          <p:cNvPr id="4" name="Group 3"/>
          <p:cNvGrpSpPr/>
          <p:nvPr/>
        </p:nvGrpSpPr>
        <p:grpSpPr>
          <a:xfrm>
            <a:off x="430663" y="253852"/>
            <a:ext cx="5850921" cy="4635795"/>
            <a:chOff x="2573079" y="265813"/>
            <a:chExt cx="5850921" cy="4635795"/>
          </a:xfrm>
        </p:grpSpPr>
        <p:sp>
          <p:nvSpPr>
            <p:cNvPr id="281" name="Google Shape;281;p39"/>
            <p:cNvSpPr/>
            <p:nvPr/>
          </p:nvSpPr>
          <p:spPr>
            <a:xfrm>
              <a:off x="2573079" y="265813"/>
              <a:ext cx="5850921" cy="46357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769737" y="379260"/>
              <a:ext cx="5433313" cy="3862596"/>
            </a:xfrm>
            <a:prstGeom prst="rect">
              <a:avLst/>
            </a:prstGeom>
            <a:noFill/>
          </p:spPr>
          <p:txBody>
            <a:bodyPr wrap="square" rtlCol="0">
              <a:spAutoFit/>
            </a:bodyPr>
            <a:lstStyle/>
            <a:p>
              <a:pPr lvl="1"/>
              <a:endParaRPr lang="en-IN" sz="1050" dirty="0" smtClean="0">
                <a:latin typeface="Times New Roman" panose="02020603050405020304" pitchFamily="18" charset="0"/>
                <a:cs typeface="Times New Roman" panose="02020603050405020304" pitchFamily="18" charset="0"/>
              </a:endParaRPr>
            </a:p>
            <a:p>
              <a:pPr lvl="1"/>
              <a:endParaRPr lang="en-IN" sz="105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User registration for Customers And  login functionality for all users</a:t>
              </a: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request for Service</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view </a:t>
              </a:r>
              <a:r>
                <a:rPr lang="en-US" sz="1600" dirty="0" smtClean="0">
                  <a:latin typeface="Times New Roman" panose="02020603050405020304" pitchFamily="18" charset="0"/>
                  <a:cs typeface="Times New Roman" panose="02020603050405020304" pitchFamily="18" charset="0"/>
                </a:rPr>
                <a:t>service Status</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view </a:t>
              </a:r>
              <a:r>
                <a:rPr lang="en-US" sz="1600" dirty="0" smtClean="0">
                  <a:latin typeface="Times New Roman" panose="02020603050405020304" pitchFamily="18" charset="0"/>
                  <a:cs typeface="Times New Roman" panose="02020603050405020304" pitchFamily="18" charset="0"/>
                </a:rPr>
                <a:t>invoice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Send feedback</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add </a:t>
              </a:r>
              <a:r>
                <a:rPr lang="en-US" sz="1600" dirty="0" smtClean="0">
                  <a:latin typeface="Times New Roman" panose="02020603050405020304" pitchFamily="18" charset="0"/>
                  <a:cs typeface="Times New Roman" panose="02020603050405020304" pitchFamily="18" charset="0"/>
                </a:rPr>
                <a:t>and manage mechanics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approve service request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Assign </a:t>
              </a:r>
              <a:r>
                <a:rPr lang="en-US" sz="1600" dirty="0" smtClean="0">
                  <a:latin typeface="Times New Roman" panose="02020603050405020304" pitchFamily="18" charset="0"/>
                  <a:cs typeface="Times New Roman" panose="02020603050405020304" pitchFamily="18" charset="0"/>
                </a:rPr>
                <a:t>job to </a:t>
              </a:r>
              <a:r>
                <a:rPr lang="en-US" sz="1600" dirty="0">
                  <a:latin typeface="Times New Roman" panose="02020603050405020304" pitchFamily="18" charset="0"/>
                  <a:cs typeface="Times New Roman" panose="02020603050405020304" pitchFamily="18" charset="0"/>
                </a:rPr>
                <a:t>Mechanic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update service status</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view  </a:t>
              </a:r>
              <a:r>
                <a:rPr lang="en-US" sz="1600" dirty="0" smtClean="0">
                  <a:latin typeface="Times New Roman" panose="02020603050405020304" pitchFamily="18" charset="0"/>
                  <a:cs typeface="Times New Roman" panose="02020603050405020304" pitchFamily="18" charset="0"/>
                </a:rPr>
                <a:t>customer’s and mechanics feedback</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Mechanic can view work assigned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Mechanic can update the </a:t>
              </a:r>
              <a:r>
                <a:rPr lang="en-US" sz="1600" dirty="0" smtClean="0">
                  <a:latin typeface="Times New Roman" panose="02020603050405020304" pitchFamily="18" charset="0"/>
                  <a:cs typeface="Times New Roman" panose="02020603050405020304" pitchFamily="18" charset="0"/>
                </a:rPr>
                <a:t>service status</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Mechanic can send feedback according to the work </a:t>
              </a:r>
              <a:r>
                <a:rPr lang="en-US" sz="1600" dirty="0" smtClean="0">
                  <a:latin typeface="Times New Roman" panose="02020603050405020304" pitchFamily="18" charset="0"/>
                  <a:cs typeface="Times New Roman" panose="02020603050405020304" pitchFamily="18" charset="0"/>
                </a:rPr>
                <a:t>done  </a:t>
              </a:r>
              <a:endParaRPr lang="en-IN" sz="1600" dirty="0">
                <a:latin typeface="Times New Roman" panose="02020603050405020304" pitchFamily="18" charset="0"/>
                <a:cs typeface="Times New Roman" panose="02020603050405020304" pitchFamily="18" charset="0"/>
              </a:endParaRPr>
            </a:p>
          </p:txBody>
        </p:sp>
      </p:grpSp>
      <p:sp>
        <p:nvSpPr>
          <p:cNvPr id="285" name="Google Shape;285;p39"/>
          <p:cNvSpPr/>
          <p:nvPr/>
        </p:nvSpPr>
        <p:spPr>
          <a:xfrm>
            <a:off x="6060634" y="135716"/>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131399" y="253852"/>
            <a:ext cx="3355541" cy="369332"/>
          </a:xfrm>
          <a:prstGeom prst="rect">
            <a:avLst/>
          </a:prstGeom>
          <a:noFill/>
        </p:spPr>
        <p:txBody>
          <a:bodyPr wrap="square" rtlCol="0">
            <a:spAutoFit/>
          </a:bodyPr>
          <a:lstStyle/>
          <a:p>
            <a:pPr lvl="1"/>
            <a:r>
              <a:rPr lang="en-IN" sz="1800" b="1" dirty="0">
                <a:solidFill>
                  <a:schemeClr val="bg1"/>
                </a:solidFill>
                <a:latin typeface="Times New Roman" panose="02020603050405020304" pitchFamily="18" charset="0"/>
                <a:cs typeface="Times New Roman" panose="02020603050405020304" pitchFamily="18" charset="0"/>
              </a:rPr>
              <a:t>PROJECT REQUIREMENTS</a:t>
            </a:r>
          </a:p>
        </p:txBody>
      </p:sp>
      <p:cxnSp>
        <p:nvCxnSpPr>
          <p:cNvPr id="9" name="Google Shape;274;p38"/>
          <p:cNvCxnSpPr/>
          <p:nvPr/>
        </p:nvCxnSpPr>
        <p:spPr>
          <a:xfrm>
            <a:off x="1765005" y="623184"/>
            <a:ext cx="182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92293" y="627150"/>
            <a:ext cx="2586411" cy="3883500"/>
          </a:xfrm>
          <a:prstGeom prst="rect">
            <a:avLst/>
          </a:prstGeom>
        </p:spPr>
      </p:pic>
      <p:sp>
        <p:nvSpPr>
          <p:cNvPr id="291" name="Google Shape;291;p40"/>
          <p:cNvSpPr/>
          <p:nvPr/>
        </p:nvSpPr>
        <p:spPr>
          <a:xfrm>
            <a:off x="2957754" y="483161"/>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txBox="1">
            <a:spLocks noGrp="1"/>
          </p:cNvSpPr>
          <p:nvPr>
            <p:ph type="title"/>
          </p:nvPr>
        </p:nvSpPr>
        <p:spPr>
          <a:xfrm>
            <a:off x="4155275" y="430169"/>
            <a:ext cx="4280700" cy="845837"/>
          </a:xfrm>
          <a:prstGeom prst="rect">
            <a:avLst/>
          </a:prstGeom>
        </p:spPr>
        <p:txBody>
          <a:bodyPr spcFirstLastPara="1" wrap="square" lIns="91425" tIns="91425" rIns="91425" bIns="91425" anchor="b" anchorCtr="0">
            <a:noAutofit/>
          </a:bodyPr>
          <a:lstStyle/>
          <a:p>
            <a:pPr lvl="0" algn="ctr"/>
            <a:r>
              <a:rPr lang="en-US" sz="2000" b="1" dirty="0">
                <a:solidFill>
                  <a:schemeClr val="bg1">
                    <a:lumMod val="75000"/>
                  </a:schemeClr>
                </a:solidFill>
                <a:latin typeface="Times New Roman" panose="02020603050405020304" pitchFamily="18" charset="0"/>
                <a:cs typeface="Times New Roman" panose="02020603050405020304" pitchFamily="18" charset="0"/>
              </a:rPr>
              <a:t>FEATURES AND HIGHLIGHTS OF THE  PROJECT</a:t>
            </a:r>
            <a:endParaRPr lang="en-IN" sz="20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293" name="Google Shape;293;p40"/>
          <p:cNvSpPr txBox="1">
            <a:spLocks noGrp="1"/>
          </p:cNvSpPr>
          <p:nvPr>
            <p:ph type="subTitle" idx="1"/>
          </p:nvPr>
        </p:nvSpPr>
        <p:spPr>
          <a:xfrm>
            <a:off x="4359349" y="1286639"/>
            <a:ext cx="4076626" cy="3498012"/>
          </a:xfrm>
          <a:prstGeom prst="rect">
            <a:avLst/>
          </a:prstGeom>
        </p:spPr>
        <p:txBody>
          <a:bodyPr spcFirstLastPara="1" wrap="square" lIns="91425" tIns="91425" rIns="91425" bIns="91425" anchor="t" anchorCtr="0">
            <a:noAutofit/>
          </a:bodyPr>
          <a:lstStyle/>
          <a:p>
            <a:pPr marL="285750" lvl="0" indent="-285750" algn="just">
              <a:spcAft>
                <a:spcPts val="1600"/>
              </a:spcAf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Service </a:t>
            </a:r>
            <a:r>
              <a:rPr lang="en-IN" sz="1400" dirty="0">
                <a:latin typeface="Times New Roman" panose="02020603050405020304" pitchFamily="18" charset="0"/>
                <a:cs typeface="Times New Roman" panose="02020603050405020304" pitchFamily="18" charset="0"/>
              </a:rPr>
              <a:t>Request </a:t>
            </a:r>
            <a:r>
              <a:rPr lang="en-IN" sz="1400" dirty="0" smtClean="0">
                <a:latin typeface="Times New Roman" panose="02020603050405020304" pitchFamily="18" charset="0"/>
                <a:cs typeface="Times New Roman" panose="02020603050405020304" pitchFamily="18" charset="0"/>
              </a:rPr>
              <a:t>Submission</a:t>
            </a:r>
          </a:p>
          <a:p>
            <a:pPr marL="285750" lvl="0" indent="-285750" algn="just">
              <a:spcAft>
                <a:spcPts val="1600"/>
              </a:spcAft>
              <a:buFont typeface="Arial" panose="020B0604020202020204" pitchFamily="34" charset="0"/>
              <a:buChar char="•"/>
            </a:pPr>
            <a:r>
              <a:rPr lang="en-IN" sz="1400" smtClean="0">
                <a:latin typeface="Times New Roman" panose="02020603050405020304" pitchFamily="18" charset="0"/>
                <a:cs typeface="Times New Roman" panose="02020603050405020304" pitchFamily="18" charset="0"/>
              </a:rPr>
              <a:t>Track </a:t>
            </a:r>
            <a:r>
              <a:rPr lang="en-IN" sz="1400" dirty="0" smtClean="0">
                <a:latin typeface="Times New Roman" panose="02020603050405020304" pitchFamily="18" charset="0"/>
                <a:cs typeface="Times New Roman" panose="02020603050405020304" pitchFamily="18" charset="0"/>
              </a:rPr>
              <a:t>Status</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Cost </a:t>
            </a:r>
            <a:r>
              <a:rPr lang="en-IN" sz="1400" dirty="0" smtClean="0">
                <a:latin typeface="Times New Roman" panose="02020603050405020304" pitchFamily="18" charset="0"/>
                <a:cs typeface="Times New Roman" panose="02020603050405020304" pitchFamily="18" charset="0"/>
              </a:rPr>
              <a:t>Estimation</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Feedback </a:t>
            </a:r>
            <a:r>
              <a:rPr lang="en-IN" sz="1400" dirty="0" smtClean="0">
                <a:latin typeface="Times New Roman" panose="02020603050405020304" pitchFamily="18" charset="0"/>
                <a:cs typeface="Times New Roman" panose="02020603050405020304" pitchFamily="18" charset="0"/>
              </a:rPr>
              <a:t>Submission</a:t>
            </a:r>
          </a:p>
          <a:p>
            <a:pPr marL="285750" lvl="0" indent="-285750" algn="just">
              <a:spcAft>
                <a:spcPts val="1600"/>
              </a:spcAf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Administrative Control</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Mechanics Work </a:t>
            </a:r>
            <a:r>
              <a:rPr lang="en-IN" sz="1400" dirty="0" smtClean="0">
                <a:latin typeface="Times New Roman" panose="02020603050405020304" pitchFamily="18" charset="0"/>
                <a:cs typeface="Times New Roman" panose="02020603050405020304" pitchFamily="18" charset="0"/>
              </a:rPr>
              <a:t>Management</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User-friendly Interface</a:t>
            </a:r>
            <a:endParaRPr sz="1400" dirty="0">
              <a:latin typeface="Times New Roman" panose="02020603050405020304" pitchFamily="18" charset="0"/>
              <a:cs typeface="Times New Roman" panose="02020603050405020304" pitchFamily="18" charset="0"/>
            </a:endParaRPr>
          </a:p>
        </p:txBody>
      </p:sp>
      <p:cxnSp>
        <p:nvCxnSpPr>
          <p:cNvPr id="6" name="Google Shape;274;p38"/>
          <p:cNvCxnSpPr/>
          <p:nvPr/>
        </p:nvCxnSpPr>
        <p:spPr>
          <a:xfrm>
            <a:off x="5571460" y="1286639"/>
            <a:ext cx="1509824"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500"/>
                                        <p:tgtEl>
                                          <p:spTgt spid="292"/>
                                        </p:tgtEl>
                                      </p:cBhvr>
                                    </p:animEffect>
                                    <p:anim calcmode="lin" valueType="num">
                                      <p:cBhvr>
                                        <p:cTn id="8" dur="500" fill="hold"/>
                                        <p:tgtEl>
                                          <p:spTgt spid="292"/>
                                        </p:tgtEl>
                                        <p:attrNameLst>
                                          <p:attrName>ppt_x</p:attrName>
                                        </p:attrNameLst>
                                      </p:cBhvr>
                                      <p:tavLst>
                                        <p:tav tm="0">
                                          <p:val>
                                            <p:strVal val="#ppt_x"/>
                                          </p:val>
                                        </p:tav>
                                        <p:tav tm="100000">
                                          <p:val>
                                            <p:strVal val="#ppt_x"/>
                                          </p:val>
                                        </p:tav>
                                      </p:tavLst>
                                    </p:anim>
                                    <p:anim calcmode="lin" valueType="num">
                                      <p:cBhvr>
                                        <p:cTn id="9" dur="500" fill="hold"/>
                                        <p:tgtEl>
                                          <p:spTgt spid="29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93">
                                            <p:txEl>
                                              <p:pRg st="0" end="0"/>
                                            </p:txEl>
                                          </p:spTgt>
                                        </p:tgtEl>
                                        <p:attrNameLst>
                                          <p:attrName>style.visibility</p:attrName>
                                        </p:attrNameLst>
                                      </p:cBhvr>
                                      <p:to>
                                        <p:strVal val="visible"/>
                                      </p:to>
                                    </p:set>
                                    <p:anim calcmode="lin" valueType="num">
                                      <p:cBhvr additive="base">
                                        <p:cTn id="18" dur="500" fill="hold"/>
                                        <p:tgtEl>
                                          <p:spTgt spid="29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93">
                                            <p:txEl>
                                              <p:pRg st="1" end="1"/>
                                            </p:txEl>
                                          </p:spTgt>
                                        </p:tgtEl>
                                        <p:attrNameLst>
                                          <p:attrName>style.visibility</p:attrName>
                                        </p:attrNameLst>
                                      </p:cBhvr>
                                      <p:to>
                                        <p:strVal val="visible"/>
                                      </p:to>
                                    </p:set>
                                    <p:anim calcmode="lin" valueType="num">
                                      <p:cBhvr additive="base">
                                        <p:cTn id="22" dur="500" fill="hold"/>
                                        <p:tgtEl>
                                          <p:spTgt spid="29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3">
                                            <p:txEl>
                                              <p:pRg st="2" end="2"/>
                                            </p:txEl>
                                          </p:spTgt>
                                        </p:tgtEl>
                                        <p:attrNameLst>
                                          <p:attrName>style.visibility</p:attrName>
                                        </p:attrNameLst>
                                      </p:cBhvr>
                                      <p:to>
                                        <p:strVal val="visible"/>
                                      </p:to>
                                    </p:set>
                                    <p:anim calcmode="lin" valueType="num">
                                      <p:cBhvr additive="base">
                                        <p:cTn id="26" dur="500" fill="hold"/>
                                        <p:tgtEl>
                                          <p:spTgt spid="29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93">
                                            <p:txEl>
                                              <p:pRg st="3" end="3"/>
                                            </p:txEl>
                                          </p:spTgt>
                                        </p:tgtEl>
                                        <p:attrNameLst>
                                          <p:attrName>style.visibility</p:attrName>
                                        </p:attrNameLst>
                                      </p:cBhvr>
                                      <p:to>
                                        <p:strVal val="visible"/>
                                      </p:to>
                                    </p:set>
                                    <p:anim calcmode="lin" valueType="num">
                                      <p:cBhvr additive="base">
                                        <p:cTn id="30" dur="500" fill="hold"/>
                                        <p:tgtEl>
                                          <p:spTgt spid="29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9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93">
                                            <p:txEl>
                                              <p:pRg st="4" end="4"/>
                                            </p:txEl>
                                          </p:spTgt>
                                        </p:tgtEl>
                                        <p:attrNameLst>
                                          <p:attrName>style.visibility</p:attrName>
                                        </p:attrNameLst>
                                      </p:cBhvr>
                                      <p:to>
                                        <p:strVal val="visible"/>
                                      </p:to>
                                    </p:set>
                                    <p:anim calcmode="lin" valueType="num">
                                      <p:cBhvr additive="base">
                                        <p:cTn id="34" dur="500" fill="hold"/>
                                        <p:tgtEl>
                                          <p:spTgt spid="29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9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93">
                                            <p:txEl>
                                              <p:pRg st="5" end="5"/>
                                            </p:txEl>
                                          </p:spTgt>
                                        </p:tgtEl>
                                        <p:attrNameLst>
                                          <p:attrName>style.visibility</p:attrName>
                                        </p:attrNameLst>
                                      </p:cBhvr>
                                      <p:to>
                                        <p:strVal val="visible"/>
                                      </p:to>
                                    </p:set>
                                    <p:anim calcmode="lin" valueType="num">
                                      <p:cBhvr additive="base">
                                        <p:cTn id="38" dur="500" fill="hold"/>
                                        <p:tgtEl>
                                          <p:spTgt spid="29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9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93">
                                            <p:txEl>
                                              <p:pRg st="6" end="6"/>
                                            </p:txEl>
                                          </p:spTgt>
                                        </p:tgtEl>
                                        <p:attrNameLst>
                                          <p:attrName>style.visibility</p:attrName>
                                        </p:attrNameLst>
                                      </p:cBhvr>
                                      <p:to>
                                        <p:strVal val="visible"/>
                                      </p:to>
                                    </p:set>
                                    <p:anim calcmode="lin" valueType="num">
                                      <p:cBhvr additive="base">
                                        <p:cTn id="42" dur="500" fill="hold"/>
                                        <p:tgtEl>
                                          <p:spTgt spid="29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9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29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41"/>
          <p:cNvSpPr txBox="1">
            <a:spLocks noGrp="1"/>
          </p:cNvSpPr>
          <p:nvPr>
            <p:ph type="title"/>
          </p:nvPr>
        </p:nvSpPr>
        <p:spPr>
          <a:xfrm>
            <a:off x="720000" y="304918"/>
            <a:ext cx="3203400" cy="766886"/>
          </a:xfrm>
          <a:prstGeom prst="rect">
            <a:avLst/>
          </a:prstGeom>
        </p:spPr>
        <p:txBody>
          <a:bodyPr spcFirstLastPara="1" wrap="square" lIns="91425" tIns="91425" rIns="91425" bIns="91425" anchor="b" anchorCtr="0">
            <a:noAutofit/>
          </a:bodyPr>
          <a:lstStyle/>
          <a:p>
            <a:pPr lvl="0" algn="ctr"/>
            <a:r>
              <a:rPr lang="en-US" sz="2400" b="1" dirty="0">
                <a:solidFill>
                  <a:schemeClr val="bg1">
                    <a:lumMod val="75000"/>
                  </a:schemeClr>
                </a:solidFill>
                <a:latin typeface="Times New Roman" panose="02020603050405020304" pitchFamily="18" charset="0"/>
                <a:cs typeface="Times New Roman" panose="02020603050405020304" pitchFamily="18" charset="0"/>
              </a:rPr>
              <a:t>TECHNICAL ASPECTS</a:t>
            </a:r>
            <a:endParaRPr lang="en-IN" sz="2400" b="1" u="sng"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301" name="Google Shape;301;p41"/>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007936" y="1499191"/>
            <a:ext cx="4136064" cy="2892056"/>
          </a:xfrm>
          <a:prstGeom prst="rect">
            <a:avLst/>
          </a:prstGeom>
        </p:spPr>
      </p:pic>
      <p:sp>
        <p:nvSpPr>
          <p:cNvPr id="302" name="Google Shape;302;p41"/>
          <p:cNvSpPr/>
          <p:nvPr/>
        </p:nvSpPr>
        <p:spPr>
          <a:xfrm>
            <a:off x="4786986" y="4175632"/>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74;p38"/>
          <p:cNvCxnSpPr/>
          <p:nvPr/>
        </p:nvCxnSpPr>
        <p:spPr>
          <a:xfrm>
            <a:off x="1796901" y="958103"/>
            <a:ext cx="1031359" cy="0"/>
          </a:xfrm>
          <a:prstGeom prst="straightConnector1">
            <a:avLst/>
          </a:prstGeom>
          <a:noFill/>
          <a:ln w="9525" cap="flat" cmpd="sng">
            <a:solidFill>
              <a:schemeClr val="dk1"/>
            </a:solidFill>
            <a:prstDash val="solid"/>
            <a:round/>
            <a:headEnd type="none" w="med" len="med"/>
            <a:tailEnd type="none" w="med" len="med"/>
          </a:ln>
        </p:spPr>
      </p:cxnSp>
      <p:sp>
        <p:nvSpPr>
          <p:cNvPr id="8" name="Google Shape;250;p37"/>
          <p:cNvSpPr txBox="1">
            <a:spLocks/>
          </p:cNvSpPr>
          <p:nvPr/>
        </p:nvSpPr>
        <p:spPr>
          <a:xfrm>
            <a:off x="461368" y="1279509"/>
            <a:ext cx="3702423" cy="2707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160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1600"/>
              </a:spcBef>
              <a:spcAft>
                <a:spcPts val="160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a:buFont typeface="Wingdings" panose="05000000000000000000" pitchFamily="2" charset="2"/>
              <a:buChar char="q"/>
            </a:pPr>
            <a:r>
              <a:rPr lang="en-US" sz="1600" dirty="0" smtClean="0">
                <a:latin typeface="Amiri" panose="00000500000000000000" pitchFamily="2" charset="-78"/>
                <a:ea typeface="Amiri" panose="00000500000000000000" pitchFamily="2" charset="-78"/>
                <a:cs typeface="Amiri" panose="00000500000000000000" pitchFamily="2" charset="-78"/>
              </a:rPr>
              <a:t>Programming Language</a:t>
            </a:r>
          </a:p>
          <a:p>
            <a:pPr marL="139700" indent="0">
              <a:buFont typeface="Assistant"/>
              <a:buNone/>
            </a:pPr>
            <a:endParaRPr lang="en-US" sz="1600" dirty="0" smtClean="0">
              <a:latin typeface="Amiri" panose="00000500000000000000" pitchFamily="2" charset="-78"/>
              <a:ea typeface="Amiri" panose="00000500000000000000" pitchFamily="2" charset="-78"/>
              <a:cs typeface="Amiri" panose="00000500000000000000" pitchFamily="2" charset="-78"/>
            </a:endParaRPr>
          </a:p>
          <a:p>
            <a:pPr>
              <a:buFont typeface="Wingdings" panose="05000000000000000000" pitchFamily="2" charset="2"/>
              <a:buChar char="q"/>
            </a:pPr>
            <a:r>
              <a:rPr lang="en-US" sz="1600" dirty="0" smtClean="0">
                <a:latin typeface="Amiri" panose="00000500000000000000" pitchFamily="2" charset="-78"/>
                <a:ea typeface="Amiri" panose="00000500000000000000" pitchFamily="2" charset="-78"/>
                <a:cs typeface="Amiri" panose="00000500000000000000" pitchFamily="2" charset="-78"/>
              </a:rPr>
              <a:t>Web Framework</a:t>
            </a:r>
          </a:p>
          <a:p>
            <a:pPr marL="139700" indent="0">
              <a:buFont typeface="Assistant"/>
              <a:buNone/>
            </a:pPr>
            <a:endParaRPr lang="en-US" sz="1600" dirty="0" smtClean="0">
              <a:latin typeface="Amiri" panose="00000500000000000000" pitchFamily="2" charset="-78"/>
              <a:ea typeface="Amiri" panose="00000500000000000000" pitchFamily="2" charset="-78"/>
              <a:cs typeface="Amiri" panose="00000500000000000000" pitchFamily="2" charset="-78"/>
            </a:endParaRPr>
          </a:p>
          <a:p>
            <a:pPr>
              <a:buFont typeface="Wingdings" panose="05000000000000000000" pitchFamily="2" charset="2"/>
              <a:buChar char="q"/>
            </a:pPr>
            <a:r>
              <a:rPr lang="en-US" sz="1600" dirty="0" smtClean="0">
                <a:latin typeface="Amiri" panose="00000500000000000000" pitchFamily="2" charset="-78"/>
                <a:ea typeface="Amiri" panose="00000500000000000000" pitchFamily="2" charset="-78"/>
                <a:cs typeface="Amiri" panose="00000500000000000000" pitchFamily="2" charset="-78"/>
              </a:rPr>
              <a:t>Frontend Framework</a:t>
            </a:r>
          </a:p>
          <a:p>
            <a:pPr marL="139700" indent="0">
              <a:buFont typeface="Assistant"/>
              <a:buNone/>
            </a:pPr>
            <a:endParaRPr lang="en-US" sz="1600" dirty="0" smtClean="0">
              <a:latin typeface="Amiri" panose="00000500000000000000" pitchFamily="2" charset="-78"/>
              <a:ea typeface="Amiri" panose="00000500000000000000" pitchFamily="2" charset="-78"/>
              <a:cs typeface="Amiri" panose="00000500000000000000" pitchFamily="2" charset="-78"/>
            </a:endParaRPr>
          </a:p>
          <a:p>
            <a:pPr>
              <a:buFont typeface="Wingdings" panose="05000000000000000000" pitchFamily="2" charset="2"/>
              <a:buChar char="q"/>
            </a:pPr>
            <a:r>
              <a:rPr lang="en-US" sz="1600" dirty="0" smtClean="0">
                <a:latin typeface="Amiri" panose="00000500000000000000" pitchFamily="2" charset="-78"/>
                <a:ea typeface="Amiri" panose="00000500000000000000" pitchFamily="2" charset="-78"/>
                <a:cs typeface="Amiri" panose="00000500000000000000" pitchFamily="2" charset="-78"/>
              </a:rPr>
              <a:t>Database(SqLite3)</a:t>
            </a:r>
          </a:p>
          <a:p>
            <a:pPr>
              <a:buFont typeface="Wingdings" panose="05000000000000000000" pitchFamily="2" charset="2"/>
              <a:buChar char="q"/>
            </a:pPr>
            <a:endParaRPr lang="en-US" sz="1600" dirty="0" smtClean="0">
              <a:latin typeface="Amiri" panose="00000500000000000000" pitchFamily="2" charset="-78"/>
              <a:ea typeface="Amiri" panose="00000500000000000000" pitchFamily="2" charset="-78"/>
              <a:cs typeface="Amiri" panose="00000500000000000000" pitchFamily="2" charset="-78"/>
            </a:endParaRPr>
          </a:p>
          <a:p>
            <a:pPr>
              <a:buFont typeface="Wingdings" panose="05000000000000000000" pitchFamily="2" charset="2"/>
              <a:buChar char="q"/>
            </a:pPr>
            <a:r>
              <a:rPr lang="en-US" sz="1600" dirty="0" smtClean="0">
                <a:latin typeface="Amiri" panose="00000500000000000000" pitchFamily="2" charset="-78"/>
                <a:ea typeface="Amiri" panose="00000500000000000000" pitchFamily="2" charset="-78"/>
                <a:cs typeface="Amiri" panose="00000500000000000000" pitchFamily="2" charset="-78"/>
              </a:rPr>
              <a:t>Bootstrap</a:t>
            </a:r>
          </a:p>
          <a:p>
            <a:pPr>
              <a:buFont typeface="Wingdings" panose="05000000000000000000" pitchFamily="2" charset="2"/>
              <a:buChar char="q"/>
            </a:pPr>
            <a:endParaRPr lang="en-US" sz="1600" dirty="0">
              <a:latin typeface="Amiri" panose="00000500000000000000" pitchFamily="2" charset="-78"/>
              <a:ea typeface="Amiri" panose="00000500000000000000" pitchFamily="2" charset="-78"/>
              <a:cs typeface="Amiri" panose="00000500000000000000" pitchFamily="2" charset="-78"/>
            </a:endParaRPr>
          </a:p>
          <a:p>
            <a:pPr>
              <a:buFont typeface="Wingdings" panose="05000000000000000000" pitchFamily="2" charset="2"/>
              <a:buChar char="q"/>
            </a:pPr>
            <a:r>
              <a:rPr lang="en-US" sz="1600" dirty="0">
                <a:latin typeface="Amiri" panose="00000500000000000000" pitchFamily="2" charset="-78"/>
                <a:ea typeface="Amiri" panose="00000500000000000000" pitchFamily="2" charset="-78"/>
                <a:cs typeface="Amiri" panose="00000500000000000000" pitchFamily="2" charset="-78"/>
              </a:rPr>
              <a:t>3</a:t>
            </a:r>
            <a:r>
              <a:rPr lang="en-US" sz="1600" baseline="30000" dirty="0">
                <a:latin typeface="Amiri" panose="00000500000000000000" pitchFamily="2" charset="-78"/>
                <a:ea typeface="Amiri" panose="00000500000000000000" pitchFamily="2" charset="-78"/>
                <a:cs typeface="Amiri" panose="00000500000000000000" pitchFamily="2" charset="-78"/>
              </a:rPr>
              <a:t>rd</a:t>
            </a:r>
            <a:r>
              <a:rPr lang="en-US" sz="1600" dirty="0">
                <a:latin typeface="Amiri" panose="00000500000000000000" pitchFamily="2" charset="-78"/>
                <a:ea typeface="Amiri" panose="00000500000000000000" pitchFamily="2" charset="-78"/>
                <a:cs typeface="Amiri" panose="00000500000000000000" pitchFamily="2" charset="-78"/>
              </a:rPr>
              <a:t> party libraries</a:t>
            </a:r>
          </a:p>
          <a:p>
            <a:pPr>
              <a:buFont typeface="Wingdings" panose="05000000000000000000" pitchFamily="2" charset="2"/>
              <a:buChar char="q"/>
            </a:pPr>
            <a:endParaRPr lang="en-US" sz="1600" dirty="0">
              <a:latin typeface="Amiri" panose="00000500000000000000" pitchFamily="2" charset="-78"/>
              <a:ea typeface="Amiri" panose="00000500000000000000" pitchFamily="2" charset="-78"/>
              <a:cs typeface="Amiri" panose="00000500000000000000" pitchFamily="2" charset="-78"/>
            </a:endParaRPr>
          </a:p>
        </p:txBody>
      </p:sp>
    </p:spTree>
    <p:extLst>
      <p:ext uri="{BB962C8B-B14F-4D97-AF65-F5344CB8AC3E}">
        <p14:creationId xmlns:p14="http://schemas.microsoft.com/office/powerpoint/2010/main" val="2727788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anim calcmode="lin" valueType="num">
                                      <p:cBhvr>
                                        <p:cTn id="8" dur="1000" fill="hold"/>
                                        <p:tgtEl>
                                          <p:spTgt spid="300"/>
                                        </p:tgtEl>
                                        <p:attrNameLst>
                                          <p:attrName>ppt_x</p:attrName>
                                        </p:attrNameLst>
                                      </p:cBhvr>
                                      <p:tavLst>
                                        <p:tav tm="0">
                                          <p:val>
                                            <p:strVal val="#ppt_x"/>
                                          </p:val>
                                        </p:tav>
                                        <p:tav tm="100000">
                                          <p:val>
                                            <p:strVal val="#ppt_x"/>
                                          </p:val>
                                        </p:tav>
                                      </p:tavLst>
                                    </p:anim>
                                    <p:anim calcmode="lin" valueType="num">
                                      <p:cBhvr>
                                        <p:cTn id="9" dur="1000" fill="hold"/>
                                        <p:tgtEl>
                                          <p:spTgt spid="3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body" idx="1"/>
          </p:nvPr>
        </p:nvSpPr>
        <p:spPr>
          <a:xfrm>
            <a:off x="265815" y="1082436"/>
            <a:ext cx="4667692" cy="3524464"/>
          </a:xfrm>
          <a:prstGeom prst="rect">
            <a:avLst/>
          </a:prstGeom>
        </p:spPr>
        <p:txBody>
          <a:bodyPr spcFirstLastPara="1" wrap="square" lIns="91425" tIns="91425" rIns="91425" bIns="91425" anchor="t" anchorCtr="0">
            <a:noAutofit/>
          </a:bodyPr>
          <a:lstStyle/>
          <a:p>
            <a:pPr marL="285750" indent="-285750"/>
            <a:r>
              <a:rPr lang="en-IN" b="1" dirty="0" smtClean="0">
                <a:latin typeface="Times New Roman" panose="02020603050405020304" pitchFamily="18" charset="0"/>
                <a:cs typeface="Times New Roman" panose="02020603050405020304" pitchFamily="18" charset="0"/>
              </a:rPr>
              <a:t>Presentation layer:</a:t>
            </a:r>
          </a:p>
          <a:p>
            <a:pPr marL="0" lvl="0" indent="0">
              <a:buNone/>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presentation layer includes the UI, Django templates, </a:t>
            </a:r>
            <a:r>
              <a:rPr lang="en-IN" dirty="0" err="1">
                <a:latin typeface="Times New Roman" panose="02020603050405020304" pitchFamily="18" charset="0"/>
                <a:cs typeface="Times New Roman" panose="02020603050405020304" pitchFamily="18" charset="0"/>
              </a:rPr>
              <a:t>Jazzmin</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package. </a:t>
            </a:r>
            <a:r>
              <a:rPr lang="en-IN" dirty="0">
                <a:latin typeface="Times New Roman" panose="02020603050405020304" pitchFamily="18" charset="0"/>
                <a:cs typeface="Times New Roman" panose="02020603050405020304" pitchFamily="18" charset="0"/>
              </a:rPr>
              <a:t>The UI interacts with users. Django templates render dynamic content. </a:t>
            </a:r>
            <a:r>
              <a:rPr lang="en-IN" dirty="0" err="1">
                <a:latin typeface="Times New Roman" panose="02020603050405020304" pitchFamily="18" charset="0"/>
                <a:cs typeface="Times New Roman" panose="02020603050405020304" pitchFamily="18" charset="0"/>
              </a:rPr>
              <a:t>Jazzmin</a:t>
            </a:r>
            <a:r>
              <a:rPr lang="en-IN" dirty="0">
                <a:latin typeface="Times New Roman" panose="02020603050405020304" pitchFamily="18" charset="0"/>
                <a:cs typeface="Times New Roman" panose="02020603050405020304" pitchFamily="18" charset="0"/>
              </a:rPr>
              <a:t> provides an interactive admin panel. </a:t>
            </a: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a:latin typeface="Times New Roman" panose="02020603050405020304" pitchFamily="18" charset="0"/>
              <a:cs typeface="Times New Roman" panose="02020603050405020304" pitchFamily="18" charset="0"/>
            </a:endParaRPr>
          </a:p>
          <a:p>
            <a:pPr marL="139700" indent="0">
              <a:buNone/>
            </a:pPr>
            <a:r>
              <a:rPr lang="en-US" b="1" dirty="0">
                <a:latin typeface="Times New Roman" panose="02020603050405020304" pitchFamily="18" charset="0"/>
                <a:cs typeface="Times New Roman" panose="02020603050405020304" pitchFamily="18" charset="0"/>
              </a:rPr>
              <a:t>Application Layer:</a:t>
            </a:r>
          </a:p>
          <a:p>
            <a:r>
              <a:rPr lang="en-US" dirty="0">
                <a:latin typeface="Times New Roman" panose="02020603050405020304" pitchFamily="18" charset="0"/>
                <a:cs typeface="Times New Roman" panose="02020603050405020304" pitchFamily="18" charset="0"/>
              </a:rPr>
              <a:t>Authentication and Authorization</a:t>
            </a:r>
          </a:p>
          <a:p>
            <a:r>
              <a:rPr lang="en-US" dirty="0">
                <a:latin typeface="Times New Roman" panose="02020603050405020304" pitchFamily="18" charset="0"/>
                <a:cs typeface="Times New Roman" panose="02020603050405020304" pitchFamily="18" charset="0"/>
              </a:rPr>
              <a:t>Service Request Management</a:t>
            </a:r>
          </a:p>
          <a:p>
            <a:r>
              <a:rPr lang="en-US" dirty="0">
                <a:latin typeface="Times New Roman" panose="02020603050405020304" pitchFamily="18" charset="0"/>
                <a:cs typeface="Times New Roman" panose="02020603050405020304" pitchFamily="18" charset="0"/>
              </a:rPr>
              <a:t>Service </a:t>
            </a:r>
            <a:r>
              <a:rPr lang="en-US" dirty="0" smtClean="0">
                <a:latin typeface="Times New Roman" panose="02020603050405020304" pitchFamily="18" charset="0"/>
                <a:cs typeface="Times New Roman" panose="02020603050405020304" pitchFamily="18" charset="0"/>
              </a:rPr>
              <a:t>Scheduling</a:t>
            </a:r>
          </a:p>
          <a:p>
            <a:pPr marL="139700" indent="0">
              <a:buNone/>
            </a:pPr>
            <a:endParaRPr lang="en-US" dirty="0">
              <a:latin typeface="Times New Roman" panose="02020603050405020304" pitchFamily="18" charset="0"/>
              <a:cs typeface="Times New Roman" panose="02020603050405020304" pitchFamily="18" charset="0"/>
            </a:endParaRPr>
          </a:p>
          <a:p>
            <a:pPr marL="139700" indent="0">
              <a:buNone/>
            </a:pPr>
            <a:r>
              <a:rPr lang="en-US" b="1" dirty="0">
                <a:latin typeface="Times New Roman" panose="02020603050405020304" pitchFamily="18" charset="0"/>
                <a:cs typeface="Times New Roman" panose="02020603050405020304" pitchFamily="18" charset="0"/>
              </a:rPr>
              <a:t>Database Layer:</a:t>
            </a:r>
          </a:p>
          <a:p>
            <a:r>
              <a:rPr lang="en-US" dirty="0">
                <a:latin typeface="Times New Roman" panose="02020603050405020304" pitchFamily="18" charset="0"/>
                <a:cs typeface="Times New Roman" panose="02020603050405020304" pitchFamily="18" charset="0"/>
              </a:rPr>
              <a:t>Customer Database</a:t>
            </a:r>
          </a:p>
          <a:p>
            <a:r>
              <a:rPr lang="en-US" dirty="0">
                <a:latin typeface="Times New Roman" panose="02020603050405020304" pitchFamily="18" charset="0"/>
                <a:cs typeface="Times New Roman" panose="02020603050405020304" pitchFamily="18" charset="0"/>
              </a:rPr>
              <a:t>Service Request Database</a:t>
            </a:r>
          </a:p>
          <a:p>
            <a:pPr marL="139700" indent="0">
              <a:buNone/>
            </a:pPr>
            <a:endParaRPr lang="en-US" dirty="0">
              <a:latin typeface="Times New Roman" panose="02020603050405020304" pitchFamily="18" charset="0"/>
              <a:cs typeface="Times New Roman" panose="02020603050405020304" pitchFamily="18" charset="0"/>
            </a:endParaRPr>
          </a:p>
        </p:txBody>
      </p:sp>
      <p:sp>
        <p:nvSpPr>
          <p:cNvPr id="300" name="Google Shape;300;p41"/>
          <p:cNvSpPr txBox="1">
            <a:spLocks noGrp="1"/>
          </p:cNvSpPr>
          <p:nvPr>
            <p:ph type="title"/>
          </p:nvPr>
        </p:nvSpPr>
        <p:spPr>
          <a:xfrm>
            <a:off x="720000" y="304918"/>
            <a:ext cx="3203400" cy="766886"/>
          </a:xfrm>
          <a:prstGeom prst="rect">
            <a:avLst/>
          </a:prstGeom>
        </p:spPr>
        <p:txBody>
          <a:bodyPr spcFirstLastPara="1" wrap="square" lIns="91425" tIns="91425" rIns="91425" bIns="91425" anchor="b" anchorCtr="0">
            <a:noAutofit/>
          </a:bodyPr>
          <a:lstStyle/>
          <a:p>
            <a:pPr lvl="0" algn="ctr"/>
            <a:r>
              <a:rPr lang="en-US" sz="2400" b="1" dirty="0" smtClean="0">
                <a:solidFill>
                  <a:schemeClr val="bg1">
                    <a:lumMod val="75000"/>
                  </a:schemeClr>
                </a:solidFill>
                <a:latin typeface="Times New Roman" panose="02020603050405020304" pitchFamily="18" charset="0"/>
                <a:cs typeface="Times New Roman" panose="02020603050405020304" pitchFamily="18" charset="0"/>
              </a:rPr>
              <a:t>ARCHITECTURE</a:t>
            </a:r>
            <a:endParaRPr lang="en-IN" sz="2400" b="1" u="sng"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301" name="Google Shape;301;p41"/>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007936" y="1499191"/>
            <a:ext cx="4136064" cy="2892056"/>
          </a:xfrm>
          <a:prstGeom prst="rect">
            <a:avLst/>
          </a:prstGeom>
        </p:spPr>
      </p:pic>
      <p:sp>
        <p:nvSpPr>
          <p:cNvPr id="302" name="Google Shape;302;p41"/>
          <p:cNvSpPr/>
          <p:nvPr/>
        </p:nvSpPr>
        <p:spPr>
          <a:xfrm>
            <a:off x="4786986" y="4175632"/>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74;p38"/>
          <p:cNvCxnSpPr/>
          <p:nvPr/>
        </p:nvCxnSpPr>
        <p:spPr>
          <a:xfrm>
            <a:off x="1796901" y="958103"/>
            <a:ext cx="1031359"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08295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anim calcmode="lin" valueType="num">
                                      <p:cBhvr>
                                        <p:cTn id="8" dur="1000" fill="hold"/>
                                        <p:tgtEl>
                                          <p:spTgt spid="300"/>
                                        </p:tgtEl>
                                        <p:attrNameLst>
                                          <p:attrName>ppt_x</p:attrName>
                                        </p:attrNameLst>
                                      </p:cBhvr>
                                      <p:tavLst>
                                        <p:tav tm="0">
                                          <p:val>
                                            <p:strVal val="#ppt_x"/>
                                          </p:val>
                                        </p:tav>
                                        <p:tav tm="100000">
                                          <p:val>
                                            <p:strVal val="#ppt_x"/>
                                          </p:val>
                                        </p:tav>
                                      </p:tavLst>
                                    </p:anim>
                                    <p:anim calcmode="lin" valueType="num">
                                      <p:cBhvr>
                                        <p:cTn id="9" dur="1000" fill="hold"/>
                                        <p:tgtEl>
                                          <p:spTgt spid="3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99">
                                            <p:txEl>
                                              <p:pRg st="0" end="0"/>
                                            </p:txEl>
                                          </p:spTgt>
                                        </p:tgtEl>
                                        <p:attrNameLst>
                                          <p:attrName>style.visibility</p:attrName>
                                        </p:attrNameLst>
                                      </p:cBhvr>
                                      <p:to>
                                        <p:strVal val="visible"/>
                                      </p:to>
                                    </p:set>
                                    <p:anim calcmode="lin" valueType="num">
                                      <p:cBhvr additive="base">
                                        <p:cTn id="18" dur="500" fill="hold"/>
                                        <p:tgtEl>
                                          <p:spTgt spid="29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9">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99">
                                            <p:txEl>
                                              <p:pRg st="1" end="1"/>
                                            </p:txEl>
                                          </p:spTgt>
                                        </p:tgtEl>
                                        <p:attrNameLst>
                                          <p:attrName>style.visibility</p:attrName>
                                        </p:attrNameLst>
                                      </p:cBhvr>
                                      <p:to>
                                        <p:strVal val="visible"/>
                                      </p:to>
                                    </p:set>
                                    <p:anim calcmode="lin" valueType="num">
                                      <p:cBhvr additive="base">
                                        <p:cTn id="22" dur="500" fill="hold"/>
                                        <p:tgtEl>
                                          <p:spTgt spid="299">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9">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9">
                                            <p:txEl>
                                              <p:pRg st="3" end="3"/>
                                            </p:txEl>
                                          </p:spTgt>
                                        </p:tgtEl>
                                        <p:attrNameLst>
                                          <p:attrName>style.visibility</p:attrName>
                                        </p:attrNameLst>
                                      </p:cBhvr>
                                      <p:to>
                                        <p:strVal val="visible"/>
                                      </p:to>
                                    </p:set>
                                    <p:anim calcmode="lin" valueType="num">
                                      <p:cBhvr additive="base">
                                        <p:cTn id="26" dur="500" fill="hold"/>
                                        <p:tgtEl>
                                          <p:spTgt spid="29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9">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99">
                                            <p:txEl>
                                              <p:pRg st="4" end="4"/>
                                            </p:txEl>
                                          </p:spTgt>
                                        </p:tgtEl>
                                        <p:attrNameLst>
                                          <p:attrName>style.visibility</p:attrName>
                                        </p:attrNameLst>
                                      </p:cBhvr>
                                      <p:to>
                                        <p:strVal val="visible"/>
                                      </p:to>
                                    </p:set>
                                    <p:anim calcmode="lin" valueType="num">
                                      <p:cBhvr additive="base">
                                        <p:cTn id="30" dur="500" fill="hold"/>
                                        <p:tgtEl>
                                          <p:spTgt spid="29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99">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99">
                                            <p:txEl>
                                              <p:pRg st="5" end="5"/>
                                            </p:txEl>
                                          </p:spTgt>
                                        </p:tgtEl>
                                        <p:attrNameLst>
                                          <p:attrName>style.visibility</p:attrName>
                                        </p:attrNameLst>
                                      </p:cBhvr>
                                      <p:to>
                                        <p:strVal val="visible"/>
                                      </p:to>
                                    </p:set>
                                    <p:anim calcmode="lin" valueType="num">
                                      <p:cBhvr additive="base">
                                        <p:cTn id="34" dur="500" fill="hold"/>
                                        <p:tgtEl>
                                          <p:spTgt spid="29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99">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99">
                                            <p:txEl>
                                              <p:pRg st="6" end="6"/>
                                            </p:txEl>
                                          </p:spTgt>
                                        </p:tgtEl>
                                        <p:attrNameLst>
                                          <p:attrName>style.visibility</p:attrName>
                                        </p:attrNameLst>
                                      </p:cBhvr>
                                      <p:to>
                                        <p:strVal val="visible"/>
                                      </p:to>
                                    </p:set>
                                    <p:anim calcmode="lin" valueType="num">
                                      <p:cBhvr additive="base">
                                        <p:cTn id="38" dur="500" fill="hold"/>
                                        <p:tgtEl>
                                          <p:spTgt spid="29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99">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99">
                                            <p:txEl>
                                              <p:pRg st="8" end="8"/>
                                            </p:txEl>
                                          </p:spTgt>
                                        </p:tgtEl>
                                        <p:attrNameLst>
                                          <p:attrName>style.visibility</p:attrName>
                                        </p:attrNameLst>
                                      </p:cBhvr>
                                      <p:to>
                                        <p:strVal val="visible"/>
                                      </p:to>
                                    </p:set>
                                    <p:anim calcmode="lin" valueType="num">
                                      <p:cBhvr additive="base">
                                        <p:cTn id="42" dur="500" fill="hold"/>
                                        <p:tgtEl>
                                          <p:spTgt spid="299">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99">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99">
                                            <p:txEl>
                                              <p:pRg st="9" end="9"/>
                                            </p:txEl>
                                          </p:spTgt>
                                        </p:tgtEl>
                                        <p:attrNameLst>
                                          <p:attrName>style.visibility</p:attrName>
                                        </p:attrNameLst>
                                      </p:cBhvr>
                                      <p:to>
                                        <p:strVal val="visible"/>
                                      </p:to>
                                    </p:set>
                                    <p:anim calcmode="lin" valueType="num">
                                      <p:cBhvr additive="base">
                                        <p:cTn id="46" dur="500" fill="hold"/>
                                        <p:tgtEl>
                                          <p:spTgt spid="299">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99">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99">
                                            <p:txEl>
                                              <p:pRg st="10" end="10"/>
                                            </p:txEl>
                                          </p:spTgt>
                                        </p:tgtEl>
                                        <p:attrNameLst>
                                          <p:attrName>style.visibility</p:attrName>
                                        </p:attrNameLst>
                                      </p:cBhvr>
                                      <p:to>
                                        <p:strVal val="visible"/>
                                      </p:to>
                                    </p:set>
                                    <p:anim calcmode="lin" valueType="num">
                                      <p:cBhvr additive="base">
                                        <p:cTn id="50" dur="500" fill="hold"/>
                                        <p:tgtEl>
                                          <p:spTgt spid="299">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uiExpand="1" build="p"/>
      <p:bldP spid="3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301" name="Google Shape;301;p41"/>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8511" y="156525"/>
            <a:ext cx="6177516" cy="4776983"/>
          </a:xfrm>
          <a:prstGeom prst="rect">
            <a:avLst/>
          </a:prstGeom>
        </p:spPr>
      </p:pic>
      <p:grpSp>
        <p:nvGrpSpPr>
          <p:cNvPr id="8" name="Group 7"/>
          <p:cNvGrpSpPr/>
          <p:nvPr/>
        </p:nvGrpSpPr>
        <p:grpSpPr>
          <a:xfrm>
            <a:off x="37206" y="1668682"/>
            <a:ext cx="2493331" cy="1021355"/>
            <a:chOff x="37206" y="1668682"/>
            <a:chExt cx="2493331" cy="1021355"/>
          </a:xfrm>
        </p:grpSpPr>
        <p:grpSp>
          <p:nvGrpSpPr>
            <p:cNvPr id="7" name="Group 6"/>
            <p:cNvGrpSpPr/>
            <p:nvPr/>
          </p:nvGrpSpPr>
          <p:grpSpPr>
            <a:xfrm>
              <a:off x="255180" y="1903229"/>
              <a:ext cx="2275357" cy="786808"/>
              <a:chOff x="255180" y="1903229"/>
              <a:chExt cx="2275357" cy="786808"/>
            </a:xfrm>
          </p:grpSpPr>
          <p:sp>
            <p:nvSpPr>
              <p:cNvPr id="5" name="Rectangle 4"/>
              <p:cNvSpPr/>
              <p:nvPr/>
            </p:nvSpPr>
            <p:spPr>
              <a:xfrm>
                <a:off x="255180" y="1903229"/>
                <a:ext cx="2275357" cy="786808"/>
              </a:xfrm>
              <a:prstGeom prst="rec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55180" y="2127356"/>
                <a:ext cx="2275357" cy="338554"/>
              </a:xfrm>
              <a:prstGeom prst="rect">
                <a:avLst/>
              </a:prstGeom>
              <a:noFill/>
            </p:spPr>
            <p:txBody>
              <a:bodyPr wrap="square" rtlCol="0">
                <a:spAutoFit/>
              </a:bodyPr>
              <a:lstStyle/>
              <a:p>
                <a:pPr algn="ctr"/>
                <a:r>
                  <a:rPr lang="en-IN" sz="1600" b="1" dirty="0" smtClean="0">
                    <a:solidFill>
                      <a:schemeClr val="bg1">
                        <a:lumMod val="75000"/>
                      </a:schemeClr>
                    </a:solidFill>
                    <a:latin typeface="Times New Roman" panose="02020603050405020304" pitchFamily="18" charset="0"/>
                    <a:cs typeface="Times New Roman" panose="02020603050405020304" pitchFamily="18" charset="0"/>
                  </a:rPr>
                  <a:t>CLASS DIAGRAM</a:t>
                </a:r>
                <a:endParaRPr lang="en-IN" sz="1600" b="1" dirty="0">
                  <a:solidFill>
                    <a:schemeClr val="bg1">
                      <a:lumMod val="75000"/>
                    </a:schemeClr>
                  </a:solidFill>
                  <a:latin typeface="Times New Roman" panose="02020603050405020304" pitchFamily="18" charset="0"/>
                  <a:cs typeface="Times New Roman" panose="02020603050405020304" pitchFamily="18" charset="0"/>
                </a:endParaRPr>
              </a:p>
            </p:txBody>
          </p:sp>
        </p:grpSp>
        <p:sp>
          <p:nvSpPr>
            <p:cNvPr id="302" name="Google Shape;302;p41"/>
            <p:cNvSpPr/>
            <p:nvPr/>
          </p:nvSpPr>
          <p:spPr>
            <a:xfrm>
              <a:off x="37206" y="1668682"/>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81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p:nvPr/>
        </p:nvSpPr>
        <p:spPr>
          <a:xfrm flipH="1">
            <a:off x="8102820" y="743803"/>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
        <p:nvSpPr>
          <p:cNvPr id="367" name="Google Shape;367;p44"/>
          <p:cNvSpPr txBox="1">
            <a:spLocks noGrp="1"/>
          </p:cNvSpPr>
          <p:nvPr>
            <p:ph type="title"/>
          </p:nvPr>
        </p:nvSpPr>
        <p:spPr>
          <a:xfrm>
            <a:off x="2405604" y="461025"/>
            <a:ext cx="4086900" cy="584463"/>
          </a:xfrm>
          <a:prstGeom prst="rect">
            <a:avLst/>
          </a:prstGeom>
        </p:spPr>
        <p:txBody>
          <a:bodyPr spcFirstLastPara="1" wrap="square" lIns="91425" tIns="91425" rIns="91425" bIns="91425" anchor="t" anchorCtr="0">
            <a:noAutofit/>
          </a:bodyPr>
          <a:lstStyle/>
          <a:p>
            <a:pPr lvl="0"/>
            <a:r>
              <a:rPr lang="en-IN" sz="2400" b="1" dirty="0">
                <a:solidFill>
                  <a:schemeClr val="bg1">
                    <a:lumMod val="75000"/>
                  </a:schemeClr>
                </a:solidFill>
                <a:latin typeface="Times New Roman" panose="02020603050405020304" pitchFamily="18" charset="0"/>
                <a:cs typeface="Times New Roman" panose="02020603050405020304" pitchFamily="18" charset="0"/>
              </a:rPr>
              <a:t>CHALLENEGES FACED</a:t>
            </a:r>
            <a:endParaRPr sz="2400" b="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68" name="Google Shape;368;p44"/>
          <p:cNvSpPr txBox="1">
            <a:spLocks noGrp="1"/>
          </p:cNvSpPr>
          <p:nvPr>
            <p:ph type="subTitle" idx="1"/>
          </p:nvPr>
        </p:nvSpPr>
        <p:spPr>
          <a:xfrm>
            <a:off x="287078" y="1214463"/>
            <a:ext cx="8323952" cy="3299037"/>
          </a:xfrm>
          <a:prstGeom prst="rect">
            <a:avLst/>
          </a:prstGeom>
        </p:spPr>
        <p:txBody>
          <a:bodyPr spcFirstLastPara="1" wrap="square" lIns="91425" tIns="91425" rIns="91425" bIns="91425" anchor="t" anchorCtr="0">
            <a:noAutofit/>
          </a:bodyPr>
          <a:lstStyle/>
          <a:p>
            <a:pPr marL="0" lvl="0" indent="0"/>
            <a:r>
              <a:rPr lang="en-US" sz="1400" b="1" dirty="0">
                <a:latin typeface="Times New Roman" panose="02020603050405020304" pitchFamily="18" charset="0"/>
                <a:cs typeface="Times New Roman" panose="02020603050405020304" pitchFamily="18" charset="0"/>
              </a:rPr>
              <a:t>User Experience and User Interface</a:t>
            </a:r>
            <a:r>
              <a:rPr lang="en-US" sz="1400" b="1" dirty="0" smtClean="0">
                <a:latin typeface="Times New Roman" panose="02020603050405020304" pitchFamily="18" charset="0"/>
                <a:cs typeface="Times New Roman" panose="02020603050405020304" pitchFamily="18" charset="0"/>
              </a:rPr>
              <a:t>:</a:t>
            </a:r>
          </a:p>
          <a:p>
            <a:pPr marL="0" lvl="0" indent="0"/>
            <a:endParaRPr lang="en-US" sz="1400" b="1" dirty="0">
              <a:latin typeface="Times New Roman" panose="02020603050405020304" pitchFamily="18" charset="0"/>
              <a:cs typeface="Times New Roman" panose="02020603050405020304" pitchFamily="18" charset="0"/>
            </a:endParaRPr>
          </a:p>
          <a:p>
            <a:pPr marL="0" lvl="0" indent="0"/>
            <a:r>
              <a:rPr lang="en-US" sz="1400" dirty="0" smtClean="0">
                <a:latin typeface="Times New Roman" panose="02020603050405020304" pitchFamily="18" charset="0"/>
                <a:cs typeface="Times New Roman" panose="02020603050405020304" pitchFamily="18" charset="0"/>
              </a:rPr>
              <a:t>Designing </a:t>
            </a:r>
            <a:r>
              <a:rPr lang="en-US" sz="1400" dirty="0">
                <a:latin typeface="Times New Roman" panose="02020603050405020304" pitchFamily="18" charset="0"/>
                <a:cs typeface="Times New Roman" panose="02020603050405020304" pitchFamily="18" charset="0"/>
              </a:rPr>
              <a:t>a user-friendly interface for Car Care is important but can be challenging. To overcome this, conduct user research, gather feedback, and make improvements based on user input. Ensure the interface is easy to use, responsive to different devices, and accessible to all users</a:t>
            </a:r>
            <a:r>
              <a:rPr lang="en-US" sz="1400" dirty="0" smtClean="0">
                <a:latin typeface="Times New Roman" panose="02020603050405020304" pitchFamily="18" charset="0"/>
                <a:cs typeface="Times New Roman" panose="02020603050405020304" pitchFamily="18" charset="0"/>
              </a:rPr>
              <a:t>.</a:t>
            </a:r>
          </a:p>
          <a:p>
            <a:pPr marL="0" lvl="0" indent="0"/>
            <a:endParaRPr lang="en-US" sz="1400" dirty="0">
              <a:latin typeface="Times New Roman" panose="02020603050405020304" pitchFamily="18" charset="0"/>
              <a:cs typeface="Times New Roman" panose="02020603050405020304" pitchFamily="18" charset="0"/>
            </a:endParaRPr>
          </a:p>
          <a:p>
            <a:pPr marL="0" lvl="0" indent="0"/>
            <a:r>
              <a:rPr lang="en-IN" sz="1400" b="1" dirty="0">
                <a:latin typeface="Times New Roman" panose="02020603050405020304" pitchFamily="18" charset="0"/>
                <a:ea typeface="Calibri" panose="020F0502020204030204" pitchFamily="34" charset="0"/>
              </a:rPr>
              <a:t>Coding the </a:t>
            </a:r>
            <a:r>
              <a:rPr lang="en-IN" sz="1400" b="1" dirty="0" smtClean="0">
                <a:latin typeface="Times New Roman" panose="02020603050405020304" pitchFamily="18" charset="0"/>
                <a:ea typeface="Calibri" panose="020F0502020204030204" pitchFamily="34" charset="0"/>
              </a:rPr>
              <a:t>logic</a:t>
            </a:r>
          </a:p>
          <a:p>
            <a:pPr marL="0" lvl="0" indent="0"/>
            <a:endParaRPr lang="en-IN" sz="1400" b="1" dirty="0" smtClean="0">
              <a:latin typeface="Times New Roman" panose="02020603050405020304" pitchFamily="18" charset="0"/>
              <a:ea typeface="Calibri" panose="020F0502020204030204" pitchFamily="34" charset="0"/>
            </a:endParaRPr>
          </a:p>
          <a:p>
            <a:pPr marL="0" indent="0"/>
            <a:r>
              <a:rPr lang="en-IN" sz="1400" dirty="0">
                <a:latin typeface="Times New Roman" panose="02020603050405020304" pitchFamily="18" charset="0"/>
                <a:cs typeface="Times New Roman" panose="02020603050405020304" pitchFamily="18" charset="0"/>
              </a:rPr>
              <a:t>Coding the logic behind Car care were really difficult. It was completed after days of coding and getting help from </a:t>
            </a:r>
            <a:r>
              <a:rPr lang="en-IN" sz="1400" dirty="0" smtClean="0">
                <a:latin typeface="Times New Roman" panose="02020603050405020304" pitchFamily="18" charset="0"/>
                <a:cs typeface="Times New Roman" panose="02020603050405020304" pitchFamily="18" charset="0"/>
              </a:rPr>
              <a:t>friends</a:t>
            </a:r>
          </a:p>
          <a:p>
            <a:pPr marL="0" indent="0"/>
            <a:endParaRPr lang="en-IN" sz="1400" dirty="0">
              <a:latin typeface="Times New Roman" panose="02020603050405020304" pitchFamily="18" charset="0"/>
              <a:cs typeface="Times New Roman" panose="02020603050405020304" pitchFamily="18" charset="0"/>
            </a:endParaRPr>
          </a:p>
          <a:p>
            <a:pPr marL="0" lvl="0" indent="0"/>
            <a:r>
              <a:rPr lang="en-IN" sz="1400" b="1" dirty="0">
                <a:latin typeface="Times New Roman" panose="02020603050405020304" pitchFamily="18" charset="0"/>
                <a:ea typeface="Calibri" panose="020F0502020204030204" pitchFamily="34" charset="0"/>
              </a:rPr>
              <a:t>Security and Authentication:</a:t>
            </a:r>
            <a:endParaRPr lang="en-IN" sz="1400" dirty="0" smtClean="0">
              <a:latin typeface="Times New Roman" panose="02020603050405020304" pitchFamily="18" charset="0"/>
              <a:cs typeface="Times New Roman" panose="02020603050405020304" pitchFamily="18" charset="0"/>
            </a:endParaRPr>
          </a:p>
          <a:p>
            <a:pPr marL="0" lvl="0" indent="0"/>
            <a:endParaRPr lang="en-IN" sz="1400" dirty="0" smtClean="0">
              <a:latin typeface="Times New Roman" panose="02020603050405020304" pitchFamily="18" charset="0"/>
              <a:cs typeface="Times New Roman" panose="02020603050405020304" pitchFamily="18" charset="0"/>
            </a:endParaRPr>
          </a:p>
          <a:p>
            <a:pPr marL="0" lvl="0" indent="0"/>
            <a:r>
              <a:rPr lang="en-US" sz="1400" dirty="0">
                <a:latin typeface="Times New Roman" panose="02020603050405020304" pitchFamily="18" charset="0"/>
                <a:cs typeface="Times New Roman" panose="02020603050405020304" pitchFamily="18" charset="0"/>
              </a:rPr>
              <a:t>Implementing security measures for Car Care to protect user data, prevent unauthorized access, and ensure secure authentication can be challenging due to the need for encryption, authentication protocols, and access controls.</a:t>
            </a:r>
            <a:endParaRPr sz="1400" dirty="0">
              <a:latin typeface="Times New Roman" panose="02020603050405020304" pitchFamily="18" charset="0"/>
              <a:cs typeface="Times New Roman" panose="02020603050405020304" pitchFamily="18" charset="0"/>
            </a:endParaRPr>
          </a:p>
        </p:txBody>
      </p:sp>
      <p:sp>
        <p:nvSpPr>
          <p:cNvPr id="370" name="Google Shape;370;p44"/>
          <p:cNvSpPr/>
          <p:nvPr/>
        </p:nvSpPr>
        <p:spPr>
          <a:xfrm>
            <a:off x="8611030" y="429255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74;p38"/>
          <p:cNvCxnSpPr/>
          <p:nvPr/>
        </p:nvCxnSpPr>
        <p:spPr>
          <a:xfrm>
            <a:off x="3147237" y="935665"/>
            <a:ext cx="2190307"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anim calcmode="lin" valueType="num">
                                      <p:cBhvr>
                                        <p:cTn id="8" dur="1000" fill="hold"/>
                                        <p:tgtEl>
                                          <p:spTgt spid="367"/>
                                        </p:tgtEl>
                                        <p:attrNameLst>
                                          <p:attrName>ppt_x</p:attrName>
                                        </p:attrNameLst>
                                      </p:cBhvr>
                                      <p:tavLst>
                                        <p:tav tm="0">
                                          <p:val>
                                            <p:strVal val="#ppt_x"/>
                                          </p:val>
                                        </p:tav>
                                        <p:tav tm="100000">
                                          <p:val>
                                            <p:strVal val="#ppt_x"/>
                                          </p:val>
                                        </p:tav>
                                      </p:tavLst>
                                    </p:anim>
                                    <p:anim calcmode="lin" valueType="num">
                                      <p:cBhvr>
                                        <p:cTn id="9" dur="1000" fill="hold"/>
                                        <p:tgtEl>
                                          <p:spTgt spid="3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68">
                                            <p:txEl>
                                              <p:pRg st="0" end="0"/>
                                            </p:txEl>
                                          </p:spTgt>
                                        </p:tgtEl>
                                        <p:attrNameLst>
                                          <p:attrName>style.visibility</p:attrName>
                                        </p:attrNameLst>
                                      </p:cBhvr>
                                      <p:to>
                                        <p:strVal val="visible"/>
                                      </p:to>
                                    </p:set>
                                    <p:anim calcmode="lin" valueType="num">
                                      <p:cBhvr additive="base">
                                        <p:cTn id="18" dur="500" fill="hold"/>
                                        <p:tgtEl>
                                          <p:spTgt spid="36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8">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68">
                                            <p:txEl>
                                              <p:pRg st="2" end="2"/>
                                            </p:txEl>
                                          </p:spTgt>
                                        </p:tgtEl>
                                        <p:attrNameLst>
                                          <p:attrName>style.visibility</p:attrName>
                                        </p:attrNameLst>
                                      </p:cBhvr>
                                      <p:to>
                                        <p:strVal val="visible"/>
                                      </p:to>
                                    </p:set>
                                    <p:anim calcmode="lin" valueType="num">
                                      <p:cBhvr additive="base">
                                        <p:cTn id="22" dur="500" fill="hold"/>
                                        <p:tgtEl>
                                          <p:spTgt spid="368">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8">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68">
                                            <p:txEl>
                                              <p:pRg st="4" end="4"/>
                                            </p:txEl>
                                          </p:spTgt>
                                        </p:tgtEl>
                                        <p:attrNameLst>
                                          <p:attrName>style.visibility</p:attrName>
                                        </p:attrNameLst>
                                      </p:cBhvr>
                                      <p:to>
                                        <p:strVal val="visible"/>
                                      </p:to>
                                    </p:set>
                                    <p:anim calcmode="lin" valueType="num">
                                      <p:cBhvr additive="base">
                                        <p:cTn id="26" dur="500" fill="hold"/>
                                        <p:tgtEl>
                                          <p:spTgt spid="36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68">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68">
                                            <p:txEl>
                                              <p:pRg st="6" end="6"/>
                                            </p:txEl>
                                          </p:spTgt>
                                        </p:tgtEl>
                                        <p:attrNameLst>
                                          <p:attrName>style.visibility</p:attrName>
                                        </p:attrNameLst>
                                      </p:cBhvr>
                                      <p:to>
                                        <p:strVal val="visible"/>
                                      </p:to>
                                    </p:set>
                                    <p:anim calcmode="lin" valueType="num">
                                      <p:cBhvr additive="base">
                                        <p:cTn id="30" dur="500" fill="hold"/>
                                        <p:tgtEl>
                                          <p:spTgt spid="368">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68">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68">
                                            <p:txEl>
                                              <p:pRg st="8" end="8"/>
                                            </p:txEl>
                                          </p:spTgt>
                                        </p:tgtEl>
                                        <p:attrNameLst>
                                          <p:attrName>style.visibility</p:attrName>
                                        </p:attrNameLst>
                                      </p:cBhvr>
                                      <p:to>
                                        <p:strVal val="visible"/>
                                      </p:to>
                                    </p:set>
                                    <p:anim calcmode="lin" valueType="num">
                                      <p:cBhvr additive="base">
                                        <p:cTn id="34" dur="500" fill="hold"/>
                                        <p:tgtEl>
                                          <p:spTgt spid="368">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68">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68">
                                            <p:txEl>
                                              <p:pRg st="10" end="10"/>
                                            </p:txEl>
                                          </p:spTgt>
                                        </p:tgtEl>
                                        <p:attrNameLst>
                                          <p:attrName>style.visibility</p:attrName>
                                        </p:attrNameLst>
                                      </p:cBhvr>
                                      <p:to>
                                        <p:strVal val="visible"/>
                                      </p:to>
                                    </p:set>
                                    <p:anim calcmode="lin" valueType="num">
                                      <p:cBhvr additive="base">
                                        <p:cTn id="38" dur="500" fill="hold"/>
                                        <p:tgtEl>
                                          <p:spTgt spid="368">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6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P spid="36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817324" y="793230"/>
            <a:ext cx="176500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CUSTOMER </a:t>
            </a:r>
            <a:endParaRPr lang="en-IN" sz="2000" b="1" dirty="0" smtClean="0">
              <a:solidFill>
                <a:schemeClr val="accent2"/>
              </a:solidFill>
              <a:latin typeface="Times New Roman" panose="02020603050405020304" pitchFamily="18" charset="0"/>
              <a:cs typeface="Times New Roman" panose="02020603050405020304" pitchFamily="18" charset="0"/>
            </a:endParaRPr>
          </a:p>
          <a:p>
            <a:pPr algn="ctr"/>
            <a:r>
              <a:rPr lang="en-IN" sz="2000" b="1" dirty="0" smtClean="0">
                <a:solidFill>
                  <a:schemeClr val="accent2"/>
                </a:solidFill>
                <a:latin typeface="Times New Roman" panose="02020603050405020304" pitchFamily="18" charset="0"/>
                <a:cs typeface="Times New Roman" panose="02020603050405020304" pitchFamily="18" charset="0"/>
              </a:rPr>
              <a:t>SIGN </a:t>
            </a:r>
            <a:r>
              <a:rPr lang="en-IN" sz="2000" b="1" dirty="0">
                <a:solidFill>
                  <a:schemeClr val="accent2"/>
                </a:solidFill>
                <a:latin typeface="Times New Roman" panose="02020603050405020304" pitchFamily="18" charset="0"/>
                <a:cs typeface="Times New Roman" panose="02020603050405020304" pitchFamily="18" charset="0"/>
              </a:rPr>
              <a:t>UP</a:t>
            </a:r>
            <a:endParaRPr lang="en-IN" sz="2000" dirty="0">
              <a:solidFill>
                <a:schemeClr val="accent2"/>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3508744" y="1212112"/>
            <a:ext cx="5524943" cy="3103667"/>
          </a:xfrm>
          <a:prstGeom prst="rect">
            <a:avLst/>
          </a:prstGeom>
        </p:spPr>
      </p:pic>
      <p:sp>
        <p:nvSpPr>
          <p:cNvPr id="12" name="Google Shape;292;p40"/>
          <p:cNvSpPr txBox="1">
            <a:spLocks noGrp="1"/>
          </p:cNvSpPr>
          <p:nvPr>
            <p:ph type="title"/>
          </p:nvPr>
        </p:nvSpPr>
        <p:spPr>
          <a:xfrm>
            <a:off x="4155275" y="270559"/>
            <a:ext cx="4280700" cy="845837"/>
          </a:xfrm>
          <a:prstGeom prst="rect">
            <a:avLst/>
          </a:prstGeom>
        </p:spPr>
        <p:txBody>
          <a:bodyPr spcFirstLastPara="1" wrap="square" lIns="91425" tIns="91425" rIns="91425" bIns="91425" anchor="b" anchorCtr="0">
            <a:noAutofit/>
          </a:bodyPr>
          <a:lstStyle/>
          <a:p>
            <a:pPr algn="ctr"/>
            <a:r>
              <a:rPr lang="en-IN" sz="3200" b="1" dirty="0" smtClean="0">
                <a:solidFill>
                  <a:schemeClr val="accent2"/>
                </a:solidFill>
                <a:latin typeface="Times New Roman" panose="02020603050405020304" pitchFamily="18" charset="0"/>
                <a:cs typeface="Times New Roman" panose="02020603050405020304" pitchFamily="18" charset="0"/>
              </a:rPr>
              <a:t>SCREEN SHOTS </a:t>
            </a:r>
            <a:endParaRPr lang="en-IN" sz="3200" dirty="0">
              <a:solidFill>
                <a:schemeClr val="accent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08344" y="1963726"/>
            <a:ext cx="2849526" cy="1384995"/>
          </a:xfrm>
          <a:prstGeom prst="rect">
            <a:avLst/>
          </a:prstGeom>
          <a:noFill/>
        </p:spPr>
        <p:txBody>
          <a:bodyPr wrap="square" rtlCol="0">
            <a:spAutoFit/>
          </a:bodyPr>
          <a:lstStyle/>
          <a:p>
            <a:pPr algn="just"/>
            <a:r>
              <a:rPr lang="en-US" dirty="0">
                <a:solidFill>
                  <a:schemeClr val="accent6"/>
                </a:solidFill>
                <a:latin typeface="Times New Roman" panose="02020603050405020304" pitchFamily="18" charset="0"/>
                <a:cs typeface="Times New Roman" panose="02020603050405020304" pitchFamily="18" charset="0"/>
              </a:rPr>
              <a:t>The provided screenshot shows the customer sign-up page of the web application. Here, customers can enter their personal information and create an account to access the various features available.</a:t>
            </a:r>
            <a:endParaRPr lang="en-IN"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587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750"/>
                                        <p:tgtEl>
                                          <p:spTgt spid="4"/>
                                        </p:tgtEl>
                                      </p:cBhvr>
                                    </p:animEffect>
                                    <p:anim calcmode="lin" valueType="num">
                                      <p:cBhvr>
                                        <p:cTn id="21" dur="750" fill="hold"/>
                                        <p:tgtEl>
                                          <p:spTgt spid="4"/>
                                        </p:tgtEl>
                                        <p:attrNameLst>
                                          <p:attrName>ppt_x</p:attrName>
                                        </p:attrNameLst>
                                      </p:cBhvr>
                                      <p:tavLst>
                                        <p:tav tm="0">
                                          <p:val>
                                            <p:strVal val="#ppt_x"/>
                                          </p:val>
                                        </p:tav>
                                        <p:tav tm="100000">
                                          <p:val>
                                            <p:strVal val="#ppt_x"/>
                                          </p:val>
                                        </p:tav>
                                      </p:tavLst>
                                    </p:anim>
                                    <p:anim calcmode="lin" valueType="num">
                                      <p:cBhvr>
                                        <p:cTn id="22"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4" grpId="0"/>
    </p:bldLst>
  </p:timing>
</p:sld>
</file>

<file path=ppt/theme/theme1.xml><?xml version="1.0" encoding="utf-8"?>
<a:theme xmlns:a="http://schemas.openxmlformats.org/drawingml/2006/main" name="Luxury Cars Brand MK Campaign by Slidesgo">
  <a:themeElements>
    <a:clrScheme name="Simple Light">
      <a:dk1>
        <a:srgbClr val="000000"/>
      </a:dk1>
      <a:lt1>
        <a:srgbClr val="BD0D0D"/>
      </a:lt1>
      <a:dk2>
        <a:srgbClr val="F7F7F7"/>
      </a:dk2>
      <a:lt2>
        <a:srgbClr val="F1F1F1"/>
      </a:lt2>
      <a:accent1>
        <a:srgbClr val="E4E4E4"/>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704</Words>
  <Application>Microsoft Office PowerPoint</Application>
  <PresentationFormat>On-screen Show (16:9)</PresentationFormat>
  <Paragraphs>109</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Alata</vt:lpstr>
      <vt:lpstr>Amiri</vt:lpstr>
      <vt:lpstr>Arial</vt:lpstr>
      <vt:lpstr>Assistant</vt:lpstr>
      <vt:lpstr>Calibri</vt:lpstr>
      <vt:lpstr>Maven Pro</vt:lpstr>
      <vt:lpstr>PT Sans</vt:lpstr>
      <vt:lpstr>Times New Roman</vt:lpstr>
      <vt:lpstr>Wingdings</vt:lpstr>
      <vt:lpstr>Luxury Cars Brand MK Campaign by Slidesgo</vt:lpstr>
      <vt:lpstr> CAR CARE</vt:lpstr>
      <vt:lpstr>ABSTRACT</vt:lpstr>
      <vt:lpstr>PowerPoint Presentation</vt:lpstr>
      <vt:lpstr>FEATURES AND HIGHLIGHTS OF THE  PROJECT</vt:lpstr>
      <vt:lpstr>TECHNICAL ASPECTS</vt:lpstr>
      <vt:lpstr>ARCHITECTURE</vt:lpstr>
      <vt:lpstr>PowerPoint Presentation</vt:lpstr>
      <vt:lpstr>CHALLENEGES FACED</vt:lpstr>
      <vt:lpstr>SCREEN SHOTS </vt:lpstr>
      <vt:lpstr>PowerPoint Presentation</vt:lpstr>
      <vt:lpstr>PowerPoint Presentation</vt:lpstr>
      <vt:lpstr>PowerPoint Presentation</vt:lpstr>
      <vt:lpstr>PowerPoint Presentation</vt:lpstr>
      <vt:lpstr>FUTURE ENHANCEMENTS</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 CARE</dc:title>
  <cp:lastModifiedBy>Akshay Anish</cp:lastModifiedBy>
  <cp:revision>49</cp:revision>
  <dcterms:modified xsi:type="dcterms:W3CDTF">2023-06-01T04:17:21Z</dcterms:modified>
</cp:coreProperties>
</file>