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 id="2147483708" r:id="rId2"/>
    <p:sldMasterId id="2147483735" r:id="rId3"/>
  </p:sldMasterIdLst>
  <p:sldIdLst>
    <p:sldId id="256" r:id="rId4"/>
    <p:sldId id="257" r:id="rId5"/>
    <p:sldId id="259" r:id="rId6"/>
    <p:sldId id="258" r:id="rId7"/>
    <p:sldId id="260" r:id="rId8"/>
    <p:sldId id="261" r:id="rId9"/>
    <p:sldId id="262" r:id="rId10"/>
    <p:sldId id="263" r:id="rId11"/>
    <p:sldId id="264" r:id="rId12"/>
    <p:sldId id="265" r:id="rId13"/>
    <p:sldId id="266" r:id="rId14"/>
    <p:sldId id="267" r:id="rId15"/>
    <p:sldId id="268" r:id="rId16"/>
    <p:sldId id="270" r:id="rId17"/>
    <p:sldId id="269" r:id="rId18"/>
    <p:sldId id="271" r:id="rId19"/>
    <p:sldId id="272" r:id="rId20"/>
    <p:sldId id="273" r:id="rId21"/>
    <p:sldId id="274" r:id="rId22"/>
    <p:sldId id="275"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3D1D197-FC9C-4944-9D9B-DE888F37298A}" type="datetimeFigureOut">
              <a:rPr lang="en-IN" smtClean="0"/>
              <a:t>29-05-2021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588943-2343-4F6E-98D0-4992B993482E}" type="slidenum">
              <a:rPr lang="en-IN" smtClean="0"/>
              <a:t>‹#›</a:t>
            </a:fld>
            <a:endParaRPr lang="en-IN"/>
          </a:p>
        </p:txBody>
      </p:sp>
    </p:spTree>
    <p:extLst>
      <p:ext uri="{BB962C8B-B14F-4D97-AF65-F5344CB8AC3E}">
        <p14:creationId xmlns:p14="http://schemas.microsoft.com/office/powerpoint/2010/main" val="1183600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D1D197-FC9C-4944-9D9B-DE888F37298A}" type="datetimeFigureOut">
              <a:rPr lang="en-IN" smtClean="0"/>
              <a:t>29-05-2021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588943-2343-4F6E-98D0-4992B993482E}" type="slidenum">
              <a:rPr lang="en-IN" smtClean="0"/>
              <a:t>‹#›</a:t>
            </a:fld>
            <a:endParaRPr lang="en-IN"/>
          </a:p>
        </p:txBody>
      </p:sp>
    </p:spTree>
    <p:extLst>
      <p:ext uri="{BB962C8B-B14F-4D97-AF65-F5344CB8AC3E}">
        <p14:creationId xmlns:p14="http://schemas.microsoft.com/office/powerpoint/2010/main" val="3224328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C3D1D197-FC9C-4944-9D9B-DE888F37298A}" type="datetimeFigureOut">
              <a:rPr lang="en-IN" smtClean="0"/>
              <a:t>29-05-2021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588943-2343-4F6E-98D0-4992B993482E}" type="slidenum">
              <a:rPr lang="en-IN" smtClean="0"/>
              <a:t>‹#›</a:t>
            </a:fld>
            <a:endParaRPr lang="en-IN"/>
          </a:p>
        </p:txBody>
      </p:sp>
    </p:spTree>
    <p:extLst>
      <p:ext uri="{BB962C8B-B14F-4D97-AF65-F5344CB8AC3E}">
        <p14:creationId xmlns:p14="http://schemas.microsoft.com/office/powerpoint/2010/main" val="17892573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C3D1D197-FC9C-4944-9D9B-DE888F37298A}" type="datetimeFigureOut">
              <a:rPr lang="en-IN" smtClean="0"/>
              <a:t>29-05-2021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9588943-2343-4F6E-98D0-4992B993482E}" type="slidenum">
              <a:rPr lang="en-IN" smtClean="0"/>
              <a:t>‹#›</a:t>
            </a:fld>
            <a:endParaRPr lang="en-IN"/>
          </a:p>
        </p:txBody>
      </p:sp>
    </p:spTree>
    <p:extLst>
      <p:ext uri="{BB962C8B-B14F-4D97-AF65-F5344CB8AC3E}">
        <p14:creationId xmlns:p14="http://schemas.microsoft.com/office/powerpoint/2010/main" val="42740546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D1D197-FC9C-4944-9D9B-DE888F37298A}" type="datetimeFigureOut">
              <a:rPr lang="en-IN" smtClean="0"/>
              <a:t>29-05-2021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588943-2343-4F6E-98D0-4992B993482E}" type="slidenum">
              <a:rPr lang="en-IN" smtClean="0"/>
              <a:t>‹#›</a:t>
            </a:fld>
            <a:endParaRPr lang="en-IN"/>
          </a:p>
        </p:txBody>
      </p:sp>
    </p:spTree>
    <p:extLst>
      <p:ext uri="{BB962C8B-B14F-4D97-AF65-F5344CB8AC3E}">
        <p14:creationId xmlns:p14="http://schemas.microsoft.com/office/powerpoint/2010/main" val="28058070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D1D197-FC9C-4944-9D9B-DE888F37298A}" type="datetimeFigureOut">
              <a:rPr lang="en-IN" smtClean="0"/>
              <a:t>29-05-2021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588943-2343-4F6E-98D0-4992B993482E}" type="slidenum">
              <a:rPr lang="en-IN" smtClean="0"/>
              <a:t>‹#›</a:t>
            </a:fld>
            <a:endParaRPr lang="en-IN"/>
          </a:p>
        </p:txBody>
      </p:sp>
    </p:spTree>
    <p:extLst>
      <p:ext uri="{BB962C8B-B14F-4D97-AF65-F5344CB8AC3E}">
        <p14:creationId xmlns:p14="http://schemas.microsoft.com/office/powerpoint/2010/main" val="5589143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3D1D197-FC9C-4944-9D9B-DE888F37298A}" type="datetimeFigureOut">
              <a:rPr lang="en-IN" smtClean="0"/>
              <a:t>29-05-2021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588943-2343-4F6E-98D0-4992B993482E}" type="slidenum">
              <a:rPr lang="en-IN" smtClean="0"/>
              <a:t>‹#›</a:t>
            </a:fld>
            <a:endParaRPr lang="en-IN"/>
          </a:p>
        </p:txBody>
      </p:sp>
    </p:spTree>
    <p:extLst>
      <p:ext uri="{BB962C8B-B14F-4D97-AF65-F5344CB8AC3E}">
        <p14:creationId xmlns:p14="http://schemas.microsoft.com/office/powerpoint/2010/main" val="6670203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D1D197-FC9C-4944-9D9B-DE888F37298A}" type="datetimeFigureOut">
              <a:rPr lang="en-IN" smtClean="0"/>
              <a:t>29-05-2021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588943-2343-4F6E-98D0-4992B993482E}" type="slidenum">
              <a:rPr lang="en-IN" smtClean="0"/>
              <a:t>‹#›</a:t>
            </a:fld>
            <a:endParaRPr lang="en-IN"/>
          </a:p>
        </p:txBody>
      </p:sp>
    </p:spTree>
    <p:extLst>
      <p:ext uri="{BB962C8B-B14F-4D97-AF65-F5344CB8AC3E}">
        <p14:creationId xmlns:p14="http://schemas.microsoft.com/office/powerpoint/2010/main" val="31935146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D1D197-FC9C-4944-9D9B-DE888F37298A}" type="datetimeFigureOut">
              <a:rPr lang="en-IN" smtClean="0"/>
              <a:t>29-05-2021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588943-2343-4F6E-98D0-4992B993482E}" type="slidenum">
              <a:rPr lang="en-IN" smtClean="0"/>
              <a:t>‹#›</a:t>
            </a:fld>
            <a:endParaRPr lang="en-IN"/>
          </a:p>
        </p:txBody>
      </p:sp>
    </p:spTree>
    <p:extLst>
      <p:ext uri="{BB962C8B-B14F-4D97-AF65-F5344CB8AC3E}">
        <p14:creationId xmlns:p14="http://schemas.microsoft.com/office/powerpoint/2010/main" val="29571681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D1D197-FC9C-4944-9D9B-DE888F37298A}" type="datetimeFigureOut">
              <a:rPr lang="en-IN" smtClean="0"/>
              <a:t>29-05-2021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588943-2343-4F6E-98D0-4992B993482E}" type="slidenum">
              <a:rPr lang="en-IN" smtClean="0"/>
              <a:t>‹#›</a:t>
            </a:fld>
            <a:endParaRPr lang="en-IN"/>
          </a:p>
        </p:txBody>
      </p:sp>
    </p:spTree>
    <p:extLst>
      <p:ext uri="{BB962C8B-B14F-4D97-AF65-F5344CB8AC3E}">
        <p14:creationId xmlns:p14="http://schemas.microsoft.com/office/powerpoint/2010/main" val="37201687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D1D197-FC9C-4944-9D9B-DE888F37298A}" type="datetimeFigureOut">
              <a:rPr lang="en-IN" smtClean="0"/>
              <a:t>29-05-2021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9588943-2343-4F6E-98D0-4992B993482E}" type="slidenum">
              <a:rPr lang="en-IN" smtClean="0"/>
              <a:t>‹#›</a:t>
            </a:fld>
            <a:endParaRPr lang="en-IN"/>
          </a:p>
        </p:txBody>
      </p:sp>
    </p:spTree>
    <p:extLst>
      <p:ext uri="{BB962C8B-B14F-4D97-AF65-F5344CB8AC3E}">
        <p14:creationId xmlns:p14="http://schemas.microsoft.com/office/powerpoint/2010/main" val="635737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D1D197-FC9C-4944-9D9B-DE888F37298A}" type="datetimeFigureOut">
              <a:rPr lang="en-IN" smtClean="0"/>
              <a:t>29-05-2021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588943-2343-4F6E-98D0-4992B993482E}" type="slidenum">
              <a:rPr lang="en-IN" smtClean="0"/>
              <a:t>‹#›</a:t>
            </a:fld>
            <a:endParaRPr lang="en-IN"/>
          </a:p>
        </p:txBody>
      </p:sp>
    </p:spTree>
    <p:extLst>
      <p:ext uri="{BB962C8B-B14F-4D97-AF65-F5344CB8AC3E}">
        <p14:creationId xmlns:p14="http://schemas.microsoft.com/office/powerpoint/2010/main" val="3597042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3D1D197-FC9C-4944-9D9B-DE888F37298A}" type="datetimeFigureOut">
              <a:rPr lang="en-IN" smtClean="0"/>
              <a:t>29-05-2021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9588943-2343-4F6E-98D0-4992B993482E}" type="slidenum">
              <a:rPr lang="en-IN" smtClean="0"/>
              <a:t>‹#›</a:t>
            </a:fld>
            <a:endParaRPr lang="en-IN"/>
          </a:p>
        </p:txBody>
      </p:sp>
    </p:spTree>
    <p:extLst>
      <p:ext uri="{BB962C8B-B14F-4D97-AF65-F5344CB8AC3E}">
        <p14:creationId xmlns:p14="http://schemas.microsoft.com/office/powerpoint/2010/main" val="31214984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D1D197-FC9C-4944-9D9B-DE888F37298A}" type="datetimeFigureOut">
              <a:rPr lang="en-IN" smtClean="0"/>
              <a:t>29-05-2021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9588943-2343-4F6E-98D0-4992B993482E}" type="slidenum">
              <a:rPr lang="en-IN" smtClean="0"/>
              <a:t>‹#›</a:t>
            </a:fld>
            <a:endParaRPr lang="en-IN"/>
          </a:p>
        </p:txBody>
      </p:sp>
    </p:spTree>
    <p:extLst>
      <p:ext uri="{BB962C8B-B14F-4D97-AF65-F5344CB8AC3E}">
        <p14:creationId xmlns:p14="http://schemas.microsoft.com/office/powerpoint/2010/main" val="14611115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D1D197-FC9C-4944-9D9B-DE888F37298A}" type="datetimeFigureOut">
              <a:rPr lang="en-IN" smtClean="0"/>
              <a:t>29-05-2021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588943-2343-4F6E-98D0-4992B993482E}" type="slidenum">
              <a:rPr lang="en-IN" smtClean="0"/>
              <a:t>‹#›</a:t>
            </a:fld>
            <a:endParaRPr lang="en-IN"/>
          </a:p>
        </p:txBody>
      </p:sp>
    </p:spTree>
    <p:extLst>
      <p:ext uri="{BB962C8B-B14F-4D97-AF65-F5344CB8AC3E}">
        <p14:creationId xmlns:p14="http://schemas.microsoft.com/office/powerpoint/2010/main" val="36847951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C3D1D197-FC9C-4944-9D9B-DE888F37298A}" type="datetimeFigureOut">
              <a:rPr lang="en-IN" smtClean="0"/>
              <a:t>29-05-2021</a:t>
            </a:fld>
            <a:endParaRPr lang="en-IN"/>
          </a:p>
        </p:txBody>
      </p:sp>
      <p:sp>
        <p:nvSpPr>
          <p:cNvPr id="6" name="Footer Placeholder 5"/>
          <p:cNvSpPr>
            <a:spLocks noGrp="1"/>
          </p:cNvSpPr>
          <p:nvPr>
            <p:ph type="ftr" sz="quarter" idx="11"/>
          </p:nvPr>
        </p:nvSpPr>
        <p:spPr>
          <a:xfrm>
            <a:off x="590396" y="6041362"/>
            <a:ext cx="3295413" cy="365125"/>
          </a:xfrm>
        </p:spPr>
        <p:txBody>
          <a:bodyPr/>
          <a:lstStyle/>
          <a:p>
            <a:endParaRPr lang="en-IN"/>
          </a:p>
        </p:txBody>
      </p:sp>
      <p:sp>
        <p:nvSpPr>
          <p:cNvPr id="7" name="Slide Number Placeholder 6"/>
          <p:cNvSpPr>
            <a:spLocks noGrp="1"/>
          </p:cNvSpPr>
          <p:nvPr>
            <p:ph type="sldNum" sz="quarter" idx="12"/>
          </p:nvPr>
        </p:nvSpPr>
        <p:spPr>
          <a:xfrm>
            <a:off x="4862689" y="5915888"/>
            <a:ext cx="1062155" cy="490599"/>
          </a:xfrm>
        </p:spPr>
        <p:txBody>
          <a:bodyPr/>
          <a:lstStyle/>
          <a:p>
            <a:fld id="{79588943-2343-4F6E-98D0-4992B993482E}" type="slidenum">
              <a:rPr lang="en-IN" smtClean="0"/>
              <a:t>‹#›</a:t>
            </a:fld>
            <a:endParaRPr lang="en-IN"/>
          </a:p>
        </p:txBody>
      </p:sp>
    </p:spTree>
    <p:extLst>
      <p:ext uri="{BB962C8B-B14F-4D97-AF65-F5344CB8AC3E}">
        <p14:creationId xmlns:p14="http://schemas.microsoft.com/office/powerpoint/2010/main" val="14607270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D1D197-FC9C-4944-9D9B-DE888F37298A}" type="datetimeFigureOut">
              <a:rPr lang="en-IN" smtClean="0"/>
              <a:t>29-05-2021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588943-2343-4F6E-98D0-4992B993482E}" type="slidenum">
              <a:rPr lang="en-IN" smtClean="0"/>
              <a:t>‹#›</a:t>
            </a:fld>
            <a:endParaRPr lang="en-IN"/>
          </a:p>
        </p:txBody>
      </p:sp>
    </p:spTree>
    <p:extLst>
      <p:ext uri="{BB962C8B-B14F-4D97-AF65-F5344CB8AC3E}">
        <p14:creationId xmlns:p14="http://schemas.microsoft.com/office/powerpoint/2010/main" val="265995287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C3D1D197-FC9C-4944-9D9B-DE888F37298A}" type="datetimeFigureOut">
              <a:rPr lang="en-IN" smtClean="0"/>
              <a:t>29-05-2021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588943-2343-4F6E-98D0-4992B993482E}" type="slidenum">
              <a:rPr lang="en-IN" smtClean="0"/>
              <a:t>‹#›</a:t>
            </a:fld>
            <a:endParaRPr lang="en-IN"/>
          </a:p>
        </p:txBody>
      </p:sp>
    </p:spTree>
    <p:extLst>
      <p:ext uri="{BB962C8B-B14F-4D97-AF65-F5344CB8AC3E}">
        <p14:creationId xmlns:p14="http://schemas.microsoft.com/office/powerpoint/2010/main" val="8185334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C3D1D197-FC9C-4944-9D9B-DE888F37298A}" type="datetimeFigureOut">
              <a:rPr lang="en-IN" smtClean="0"/>
              <a:t>29-05-2021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9588943-2343-4F6E-98D0-4992B993482E}" type="slidenum">
              <a:rPr lang="en-IN" smtClean="0"/>
              <a:t>‹#›</a:t>
            </a:fld>
            <a:endParaRPr lang="en-IN"/>
          </a:p>
        </p:txBody>
      </p:sp>
    </p:spTree>
    <p:extLst>
      <p:ext uri="{BB962C8B-B14F-4D97-AF65-F5344CB8AC3E}">
        <p14:creationId xmlns:p14="http://schemas.microsoft.com/office/powerpoint/2010/main" val="369353479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D1D197-FC9C-4944-9D9B-DE888F37298A}" type="datetimeFigureOut">
              <a:rPr lang="en-IN" smtClean="0"/>
              <a:t>29-05-2021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588943-2343-4F6E-98D0-4992B993482E}" type="slidenum">
              <a:rPr lang="en-IN" smtClean="0"/>
              <a:t>‹#›</a:t>
            </a:fld>
            <a:endParaRPr lang="en-IN"/>
          </a:p>
        </p:txBody>
      </p:sp>
    </p:spTree>
    <p:extLst>
      <p:ext uri="{BB962C8B-B14F-4D97-AF65-F5344CB8AC3E}">
        <p14:creationId xmlns:p14="http://schemas.microsoft.com/office/powerpoint/2010/main" val="35003421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D1D197-FC9C-4944-9D9B-DE888F37298A}" type="datetimeFigureOut">
              <a:rPr lang="en-IN" smtClean="0"/>
              <a:t>29-05-2021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588943-2343-4F6E-98D0-4992B993482E}" type="slidenum">
              <a:rPr lang="en-IN" smtClean="0"/>
              <a:t>‹#›</a:t>
            </a:fld>
            <a:endParaRPr lang="en-IN"/>
          </a:p>
        </p:txBody>
      </p:sp>
    </p:spTree>
    <p:extLst>
      <p:ext uri="{BB962C8B-B14F-4D97-AF65-F5344CB8AC3E}">
        <p14:creationId xmlns:p14="http://schemas.microsoft.com/office/powerpoint/2010/main" val="181319073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3D1D197-FC9C-4944-9D9B-DE888F37298A}" type="datetimeFigureOut">
              <a:rPr lang="en-IN" smtClean="0"/>
              <a:t>29-05-2021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588943-2343-4F6E-98D0-4992B993482E}" type="slidenum">
              <a:rPr lang="en-IN" smtClean="0"/>
              <a:t>‹#›</a:t>
            </a:fld>
            <a:endParaRPr lang="en-IN"/>
          </a:p>
        </p:txBody>
      </p:sp>
    </p:spTree>
    <p:extLst>
      <p:ext uri="{BB962C8B-B14F-4D97-AF65-F5344CB8AC3E}">
        <p14:creationId xmlns:p14="http://schemas.microsoft.com/office/powerpoint/2010/main" val="1052822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D1D197-FC9C-4944-9D9B-DE888F37298A}" type="datetimeFigureOut">
              <a:rPr lang="en-IN" smtClean="0"/>
              <a:t>29-05-2021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588943-2343-4F6E-98D0-4992B993482E}" type="slidenum">
              <a:rPr lang="en-IN" smtClean="0"/>
              <a:t>‹#›</a:t>
            </a:fld>
            <a:endParaRPr lang="en-IN"/>
          </a:p>
        </p:txBody>
      </p:sp>
    </p:spTree>
    <p:extLst>
      <p:ext uri="{BB962C8B-B14F-4D97-AF65-F5344CB8AC3E}">
        <p14:creationId xmlns:p14="http://schemas.microsoft.com/office/powerpoint/2010/main" val="341051431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D1D197-FC9C-4944-9D9B-DE888F37298A}" type="datetimeFigureOut">
              <a:rPr lang="en-IN" smtClean="0"/>
              <a:t>29-05-2021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588943-2343-4F6E-98D0-4992B993482E}" type="slidenum">
              <a:rPr lang="en-IN" smtClean="0"/>
              <a:t>‹#›</a:t>
            </a:fld>
            <a:endParaRPr lang="en-IN"/>
          </a:p>
        </p:txBody>
      </p:sp>
    </p:spTree>
    <p:extLst>
      <p:ext uri="{BB962C8B-B14F-4D97-AF65-F5344CB8AC3E}">
        <p14:creationId xmlns:p14="http://schemas.microsoft.com/office/powerpoint/2010/main" val="332334021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D1D197-FC9C-4944-9D9B-DE888F37298A}" type="datetimeFigureOut">
              <a:rPr lang="en-IN" smtClean="0"/>
              <a:t>29-05-2021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588943-2343-4F6E-98D0-4992B993482E}" type="slidenum">
              <a:rPr lang="en-IN" smtClean="0"/>
              <a:t>‹#›</a:t>
            </a:fld>
            <a:endParaRPr lang="en-IN"/>
          </a:p>
        </p:txBody>
      </p:sp>
    </p:spTree>
    <p:extLst>
      <p:ext uri="{BB962C8B-B14F-4D97-AF65-F5344CB8AC3E}">
        <p14:creationId xmlns:p14="http://schemas.microsoft.com/office/powerpoint/2010/main" val="230058520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D1D197-FC9C-4944-9D9B-DE888F37298A}" type="datetimeFigureOut">
              <a:rPr lang="en-IN" smtClean="0"/>
              <a:t>29-05-2021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588943-2343-4F6E-98D0-4992B993482E}" type="slidenum">
              <a:rPr lang="en-IN" smtClean="0"/>
              <a:t>‹#›</a:t>
            </a:fld>
            <a:endParaRPr lang="en-IN"/>
          </a:p>
        </p:txBody>
      </p:sp>
    </p:spTree>
    <p:extLst>
      <p:ext uri="{BB962C8B-B14F-4D97-AF65-F5344CB8AC3E}">
        <p14:creationId xmlns:p14="http://schemas.microsoft.com/office/powerpoint/2010/main" val="359761760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D1D197-FC9C-4944-9D9B-DE888F37298A}" type="datetimeFigureOut">
              <a:rPr lang="en-IN" smtClean="0"/>
              <a:t>29-05-2021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9588943-2343-4F6E-98D0-4992B993482E}" type="slidenum">
              <a:rPr lang="en-IN" smtClean="0"/>
              <a:t>‹#›</a:t>
            </a:fld>
            <a:endParaRPr lang="en-IN"/>
          </a:p>
        </p:txBody>
      </p:sp>
    </p:spTree>
    <p:extLst>
      <p:ext uri="{BB962C8B-B14F-4D97-AF65-F5344CB8AC3E}">
        <p14:creationId xmlns:p14="http://schemas.microsoft.com/office/powerpoint/2010/main" val="177754361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3D1D197-FC9C-4944-9D9B-DE888F37298A}" type="datetimeFigureOut">
              <a:rPr lang="en-IN" smtClean="0"/>
              <a:t>29-05-2021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9588943-2343-4F6E-98D0-4992B993482E}" type="slidenum">
              <a:rPr lang="en-IN" smtClean="0"/>
              <a:t>‹#›</a:t>
            </a:fld>
            <a:endParaRPr lang="en-IN"/>
          </a:p>
        </p:txBody>
      </p:sp>
    </p:spTree>
    <p:extLst>
      <p:ext uri="{BB962C8B-B14F-4D97-AF65-F5344CB8AC3E}">
        <p14:creationId xmlns:p14="http://schemas.microsoft.com/office/powerpoint/2010/main" val="294622187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D1D197-FC9C-4944-9D9B-DE888F37298A}" type="datetimeFigureOut">
              <a:rPr lang="en-IN" smtClean="0"/>
              <a:t>29-05-2021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9588943-2343-4F6E-98D0-4992B993482E}" type="slidenum">
              <a:rPr lang="en-IN" smtClean="0"/>
              <a:t>‹#›</a:t>
            </a:fld>
            <a:endParaRPr lang="en-IN"/>
          </a:p>
        </p:txBody>
      </p:sp>
    </p:spTree>
    <p:extLst>
      <p:ext uri="{BB962C8B-B14F-4D97-AF65-F5344CB8AC3E}">
        <p14:creationId xmlns:p14="http://schemas.microsoft.com/office/powerpoint/2010/main" val="166836959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D1D197-FC9C-4944-9D9B-DE888F37298A}" type="datetimeFigureOut">
              <a:rPr lang="en-IN" smtClean="0"/>
              <a:t>29-05-2021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588943-2343-4F6E-98D0-4992B993482E}" type="slidenum">
              <a:rPr lang="en-IN" smtClean="0"/>
              <a:t>‹#›</a:t>
            </a:fld>
            <a:endParaRPr lang="en-IN"/>
          </a:p>
        </p:txBody>
      </p:sp>
    </p:spTree>
    <p:extLst>
      <p:ext uri="{BB962C8B-B14F-4D97-AF65-F5344CB8AC3E}">
        <p14:creationId xmlns:p14="http://schemas.microsoft.com/office/powerpoint/2010/main" val="137807651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C3D1D197-FC9C-4944-9D9B-DE888F37298A}" type="datetimeFigureOut">
              <a:rPr lang="en-IN" smtClean="0"/>
              <a:t>29-05-2021</a:t>
            </a:fld>
            <a:endParaRPr lang="en-IN"/>
          </a:p>
        </p:txBody>
      </p:sp>
      <p:sp>
        <p:nvSpPr>
          <p:cNvPr id="6" name="Footer Placeholder 5"/>
          <p:cNvSpPr>
            <a:spLocks noGrp="1"/>
          </p:cNvSpPr>
          <p:nvPr>
            <p:ph type="ftr" sz="quarter" idx="11"/>
          </p:nvPr>
        </p:nvSpPr>
        <p:spPr>
          <a:xfrm>
            <a:off x="590396" y="6041362"/>
            <a:ext cx="3295413" cy="365125"/>
          </a:xfrm>
        </p:spPr>
        <p:txBody>
          <a:bodyPr/>
          <a:lstStyle/>
          <a:p>
            <a:endParaRPr lang="en-IN"/>
          </a:p>
        </p:txBody>
      </p:sp>
      <p:sp>
        <p:nvSpPr>
          <p:cNvPr id="7" name="Slide Number Placeholder 6"/>
          <p:cNvSpPr>
            <a:spLocks noGrp="1"/>
          </p:cNvSpPr>
          <p:nvPr>
            <p:ph type="sldNum" sz="quarter" idx="12"/>
          </p:nvPr>
        </p:nvSpPr>
        <p:spPr>
          <a:xfrm>
            <a:off x="4862689" y="5915888"/>
            <a:ext cx="1062155" cy="490599"/>
          </a:xfrm>
        </p:spPr>
        <p:txBody>
          <a:bodyPr/>
          <a:lstStyle/>
          <a:p>
            <a:fld id="{79588943-2343-4F6E-98D0-4992B993482E}" type="slidenum">
              <a:rPr lang="en-IN" smtClean="0"/>
              <a:t>‹#›</a:t>
            </a:fld>
            <a:endParaRPr lang="en-IN"/>
          </a:p>
        </p:txBody>
      </p:sp>
    </p:spTree>
    <p:extLst>
      <p:ext uri="{BB962C8B-B14F-4D97-AF65-F5344CB8AC3E}">
        <p14:creationId xmlns:p14="http://schemas.microsoft.com/office/powerpoint/2010/main" val="69179787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D1D197-FC9C-4944-9D9B-DE888F37298A}" type="datetimeFigureOut">
              <a:rPr lang="en-IN" smtClean="0"/>
              <a:t>29-05-2021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588943-2343-4F6E-98D0-4992B993482E}" type="slidenum">
              <a:rPr lang="en-IN" smtClean="0"/>
              <a:t>‹#›</a:t>
            </a:fld>
            <a:endParaRPr lang="en-IN"/>
          </a:p>
        </p:txBody>
      </p:sp>
    </p:spTree>
    <p:extLst>
      <p:ext uri="{BB962C8B-B14F-4D97-AF65-F5344CB8AC3E}">
        <p14:creationId xmlns:p14="http://schemas.microsoft.com/office/powerpoint/2010/main" val="246197489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C3D1D197-FC9C-4944-9D9B-DE888F37298A}" type="datetimeFigureOut">
              <a:rPr lang="en-IN" smtClean="0"/>
              <a:t>29-05-2021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588943-2343-4F6E-98D0-4992B993482E}" type="slidenum">
              <a:rPr lang="en-IN" smtClean="0"/>
              <a:t>‹#›</a:t>
            </a:fld>
            <a:endParaRPr lang="en-IN"/>
          </a:p>
        </p:txBody>
      </p:sp>
    </p:spTree>
    <p:extLst>
      <p:ext uri="{BB962C8B-B14F-4D97-AF65-F5344CB8AC3E}">
        <p14:creationId xmlns:p14="http://schemas.microsoft.com/office/powerpoint/2010/main" val="1753421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D1D197-FC9C-4944-9D9B-DE888F37298A}" type="datetimeFigureOut">
              <a:rPr lang="en-IN" smtClean="0"/>
              <a:t>29-05-2021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588943-2343-4F6E-98D0-4992B993482E}" type="slidenum">
              <a:rPr lang="en-IN" smtClean="0"/>
              <a:t>‹#›</a:t>
            </a:fld>
            <a:endParaRPr lang="en-IN"/>
          </a:p>
        </p:txBody>
      </p:sp>
    </p:spTree>
    <p:extLst>
      <p:ext uri="{BB962C8B-B14F-4D97-AF65-F5344CB8AC3E}">
        <p14:creationId xmlns:p14="http://schemas.microsoft.com/office/powerpoint/2010/main" val="247572674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C3D1D197-FC9C-4944-9D9B-DE888F37298A}" type="datetimeFigureOut">
              <a:rPr lang="en-IN" smtClean="0"/>
              <a:t>29-05-2021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9588943-2343-4F6E-98D0-4992B993482E}" type="slidenum">
              <a:rPr lang="en-IN" smtClean="0"/>
              <a:t>‹#›</a:t>
            </a:fld>
            <a:endParaRPr lang="en-IN"/>
          </a:p>
        </p:txBody>
      </p:sp>
    </p:spTree>
    <p:extLst>
      <p:ext uri="{BB962C8B-B14F-4D97-AF65-F5344CB8AC3E}">
        <p14:creationId xmlns:p14="http://schemas.microsoft.com/office/powerpoint/2010/main" val="34859574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D1D197-FC9C-4944-9D9B-DE888F37298A}" type="datetimeFigureOut">
              <a:rPr lang="en-IN" smtClean="0"/>
              <a:t>29-05-2021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588943-2343-4F6E-98D0-4992B993482E}" type="slidenum">
              <a:rPr lang="en-IN" smtClean="0"/>
              <a:t>‹#›</a:t>
            </a:fld>
            <a:endParaRPr lang="en-IN"/>
          </a:p>
        </p:txBody>
      </p:sp>
    </p:spTree>
    <p:extLst>
      <p:ext uri="{BB962C8B-B14F-4D97-AF65-F5344CB8AC3E}">
        <p14:creationId xmlns:p14="http://schemas.microsoft.com/office/powerpoint/2010/main" val="405737390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D1D197-FC9C-4944-9D9B-DE888F37298A}" type="datetimeFigureOut">
              <a:rPr lang="en-IN" smtClean="0"/>
              <a:t>29-05-2021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588943-2343-4F6E-98D0-4992B993482E}" type="slidenum">
              <a:rPr lang="en-IN" smtClean="0"/>
              <a:t>‹#›</a:t>
            </a:fld>
            <a:endParaRPr lang="en-IN"/>
          </a:p>
        </p:txBody>
      </p:sp>
    </p:spTree>
    <p:extLst>
      <p:ext uri="{BB962C8B-B14F-4D97-AF65-F5344CB8AC3E}">
        <p14:creationId xmlns:p14="http://schemas.microsoft.com/office/powerpoint/2010/main" val="1974197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cSld name="1_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D75AE-F714-48D7-8632-6A685F16DD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E6A0F2B-6E46-42D2-B376-E05022711F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206A3C8-937B-4252-8730-F08B83A301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F03BC8-EC99-4FD6-8C97-86D61FFD6B3F}"/>
              </a:ext>
            </a:extLst>
          </p:cNvPr>
          <p:cNvSpPr>
            <a:spLocks noGrp="1"/>
          </p:cNvSpPr>
          <p:nvPr>
            <p:ph type="dt" sz="half" idx="10"/>
          </p:nvPr>
        </p:nvSpPr>
        <p:spPr/>
        <p:txBody>
          <a:bodyPr/>
          <a:lstStyle/>
          <a:p>
            <a:fld id="{C3D1D197-FC9C-4944-9D9B-DE888F37298A}" type="datetimeFigureOut">
              <a:rPr lang="en-IN" smtClean="0"/>
              <a:t>29-05-2021</a:t>
            </a:fld>
            <a:endParaRPr lang="en-IN"/>
          </a:p>
        </p:txBody>
      </p:sp>
      <p:sp>
        <p:nvSpPr>
          <p:cNvPr id="6" name="Footer Placeholder 5">
            <a:extLst>
              <a:ext uri="{FF2B5EF4-FFF2-40B4-BE49-F238E27FC236}">
                <a16:creationId xmlns:a16="http://schemas.microsoft.com/office/drawing/2014/main" id="{16960125-C2AE-4C8B-9E09-4A01B32086B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0C56718-8874-4E67-B0A6-AD6A8FE549CE}"/>
              </a:ext>
            </a:extLst>
          </p:cNvPr>
          <p:cNvSpPr>
            <a:spLocks noGrp="1"/>
          </p:cNvSpPr>
          <p:nvPr>
            <p:ph type="sldNum" sz="quarter" idx="12"/>
          </p:nvPr>
        </p:nvSpPr>
        <p:spPr/>
        <p:txBody>
          <a:bodyPr/>
          <a:lstStyle/>
          <a:p>
            <a:fld id="{79588943-2343-4F6E-98D0-4992B993482E}" type="slidenum">
              <a:rPr lang="en-IN" smtClean="0"/>
              <a:t>‹#›</a:t>
            </a:fld>
            <a:endParaRPr lang="en-IN"/>
          </a:p>
        </p:txBody>
      </p:sp>
    </p:spTree>
    <p:extLst>
      <p:ext uri="{BB962C8B-B14F-4D97-AF65-F5344CB8AC3E}">
        <p14:creationId xmlns:p14="http://schemas.microsoft.com/office/powerpoint/2010/main" val="829534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D1D197-FC9C-4944-9D9B-DE888F37298A}" type="datetimeFigureOut">
              <a:rPr lang="en-IN" smtClean="0"/>
              <a:t>29-05-2021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9588943-2343-4F6E-98D0-4992B993482E}" type="slidenum">
              <a:rPr lang="en-IN" smtClean="0"/>
              <a:t>‹#›</a:t>
            </a:fld>
            <a:endParaRPr lang="en-IN"/>
          </a:p>
        </p:txBody>
      </p:sp>
    </p:spTree>
    <p:extLst>
      <p:ext uri="{BB962C8B-B14F-4D97-AF65-F5344CB8AC3E}">
        <p14:creationId xmlns:p14="http://schemas.microsoft.com/office/powerpoint/2010/main" val="4259391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3D1D197-FC9C-4944-9D9B-DE888F37298A}" type="datetimeFigureOut">
              <a:rPr lang="en-IN" smtClean="0"/>
              <a:t>29-05-2021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9588943-2343-4F6E-98D0-4992B993482E}" type="slidenum">
              <a:rPr lang="en-IN" smtClean="0"/>
              <a:t>‹#›</a:t>
            </a:fld>
            <a:endParaRPr lang="en-IN"/>
          </a:p>
        </p:txBody>
      </p:sp>
    </p:spTree>
    <p:extLst>
      <p:ext uri="{BB962C8B-B14F-4D97-AF65-F5344CB8AC3E}">
        <p14:creationId xmlns:p14="http://schemas.microsoft.com/office/powerpoint/2010/main" val="1302975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D1D197-FC9C-4944-9D9B-DE888F37298A}" type="datetimeFigureOut">
              <a:rPr lang="en-IN" smtClean="0"/>
              <a:t>29-05-2021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9588943-2343-4F6E-98D0-4992B993482E}" type="slidenum">
              <a:rPr lang="en-IN" smtClean="0"/>
              <a:t>‹#›</a:t>
            </a:fld>
            <a:endParaRPr lang="en-IN"/>
          </a:p>
        </p:txBody>
      </p:sp>
    </p:spTree>
    <p:extLst>
      <p:ext uri="{BB962C8B-B14F-4D97-AF65-F5344CB8AC3E}">
        <p14:creationId xmlns:p14="http://schemas.microsoft.com/office/powerpoint/2010/main" val="2736151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D1D197-FC9C-4944-9D9B-DE888F37298A}" type="datetimeFigureOut">
              <a:rPr lang="en-IN" smtClean="0"/>
              <a:t>29-05-2021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588943-2343-4F6E-98D0-4992B993482E}" type="slidenum">
              <a:rPr lang="en-IN" smtClean="0"/>
              <a:t>‹#›</a:t>
            </a:fld>
            <a:endParaRPr lang="en-IN"/>
          </a:p>
        </p:txBody>
      </p:sp>
    </p:spTree>
    <p:extLst>
      <p:ext uri="{BB962C8B-B14F-4D97-AF65-F5344CB8AC3E}">
        <p14:creationId xmlns:p14="http://schemas.microsoft.com/office/powerpoint/2010/main" val="1761106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C3D1D197-FC9C-4944-9D9B-DE888F37298A}" type="datetimeFigureOut">
              <a:rPr lang="en-IN" smtClean="0"/>
              <a:t>29-05-2021</a:t>
            </a:fld>
            <a:endParaRPr lang="en-IN"/>
          </a:p>
        </p:txBody>
      </p:sp>
      <p:sp>
        <p:nvSpPr>
          <p:cNvPr id="6" name="Footer Placeholder 5"/>
          <p:cNvSpPr>
            <a:spLocks noGrp="1"/>
          </p:cNvSpPr>
          <p:nvPr>
            <p:ph type="ftr" sz="quarter" idx="11"/>
          </p:nvPr>
        </p:nvSpPr>
        <p:spPr>
          <a:xfrm>
            <a:off x="590396" y="6041362"/>
            <a:ext cx="3295413" cy="365125"/>
          </a:xfrm>
        </p:spPr>
        <p:txBody>
          <a:bodyPr/>
          <a:lstStyle/>
          <a:p>
            <a:endParaRPr lang="en-IN"/>
          </a:p>
        </p:txBody>
      </p:sp>
      <p:sp>
        <p:nvSpPr>
          <p:cNvPr id="7" name="Slide Number Placeholder 6"/>
          <p:cNvSpPr>
            <a:spLocks noGrp="1"/>
          </p:cNvSpPr>
          <p:nvPr>
            <p:ph type="sldNum" sz="quarter" idx="12"/>
          </p:nvPr>
        </p:nvSpPr>
        <p:spPr>
          <a:xfrm>
            <a:off x="4862689" y="5915888"/>
            <a:ext cx="1062155" cy="490599"/>
          </a:xfrm>
        </p:spPr>
        <p:txBody>
          <a:bodyPr/>
          <a:lstStyle/>
          <a:p>
            <a:fld id="{79588943-2343-4F6E-98D0-4992B993482E}" type="slidenum">
              <a:rPr lang="en-IN" smtClean="0"/>
              <a:t>‹#›</a:t>
            </a:fld>
            <a:endParaRPr lang="en-IN"/>
          </a:p>
        </p:txBody>
      </p:sp>
    </p:spTree>
    <p:extLst>
      <p:ext uri="{BB962C8B-B14F-4D97-AF65-F5344CB8AC3E}">
        <p14:creationId xmlns:p14="http://schemas.microsoft.com/office/powerpoint/2010/main" val="3768572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2" Type="http://schemas.openxmlformats.org/officeDocument/2006/relationships/slideLayout" Target="../slideLayouts/slideLayout30.xml"/><Relationship Id="rId16" Type="http://schemas.openxmlformats.org/officeDocument/2006/relationships/theme" Target="../theme/theme3.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IN"/>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C3D1D197-FC9C-4944-9D9B-DE888F37298A}" type="datetimeFigureOut">
              <a:rPr lang="en-IN" smtClean="0"/>
              <a:t>29-05-2021</a:t>
            </a:fld>
            <a:endParaRPr lang="en-IN"/>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79588943-2343-4F6E-98D0-4992B993482E}" type="slidenum">
              <a:rPr lang="en-IN" smtClean="0"/>
              <a:t>‹#›</a:t>
            </a:fld>
            <a:endParaRPr lang="en-IN"/>
          </a:p>
        </p:txBody>
      </p:sp>
    </p:spTree>
    <p:extLst>
      <p:ext uri="{BB962C8B-B14F-4D97-AF65-F5344CB8AC3E}">
        <p14:creationId xmlns:p14="http://schemas.microsoft.com/office/powerpoint/2010/main" val="4053593316"/>
      </p:ext>
    </p:extLst>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IN"/>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C3D1D197-FC9C-4944-9D9B-DE888F37298A}" type="datetimeFigureOut">
              <a:rPr lang="en-IN" smtClean="0"/>
              <a:t>29-05-2021</a:t>
            </a:fld>
            <a:endParaRPr lang="en-IN"/>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79588943-2343-4F6E-98D0-4992B993482E}" type="slidenum">
              <a:rPr lang="en-IN" smtClean="0"/>
              <a:t>‹#›</a:t>
            </a:fld>
            <a:endParaRPr lang="en-IN"/>
          </a:p>
        </p:txBody>
      </p:sp>
    </p:spTree>
    <p:extLst>
      <p:ext uri="{BB962C8B-B14F-4D97-AF65-F5344CB8AC3E}">
        <p14:creationId xmlns:p14="http://schemas.microsoft.com/office/powerpoint/2010/main" val="3205259616"/>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IN"/>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C3D1D197-FC9C-4944-9D9B-DE888F37298A}" type="datetimeFigureOut">
              <a:rPr lang="en-IN" smtClean="0"/>
              <a:t>29-05-2021</a:t>
            </a:fld>
            <a:endParaRPr lang="en-IN"/>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79588943-2343-4F6E-98D0-4992B993482E}" type="slidenum">
              <a:rPr lang="en-IN" smtClean="0"/>
              <a:t>‹#›</a:t>
            </a:fld>
            <a:endParaRPr lang="en-IN"/>
          </a:p>
        </p:txBody>
      </p:sp>
    </p:spTree>
    <p:extLst>
      <p:ext uri="{BB962C8B-B14F-4D97-AF65-F5344CB8AC3E}">
        <p14:creationId xmlns:p14="http://schemas.microsoft.com/office/powerpoint/2010/main" val="2572913598"/>
      </p:ext>
    </p:extLst>
  </p:cSld>
  <p:clrMap bg1="dk1" tx1="lt1" bg2="dk2" tx2="lt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 id="2147483749" r:id="rId14"/>
    <p:sldLayoutId id="2147483750" r:id="rId15"/>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image" Target="../media/image16.tmp"/><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image" Target="../media/image18.tmp"/><Relationship Id="rId1" Type="http://schemas.openxmlformats.org/officeDocument/2006/relationships/slideLayout" Target="../slideLayouts/slideLayout35.xml"/><Relationship Id="rId4" Type="http://schemas.openxmlformats.org/officeDocument/2006/relationships/image" Target="../media/image20.tmp"/></Relationships>
</file>

<file path=ppt/slides/_rels/slide15.xml.rels><?xml version="1.0" encoding="UTF-8" standalone="yes"?>
<Relationships xmlns="http://schemas.openxmlformats.org/package/2006/relationships"><Relationship Id="rId3" Type="http://schemas.openxmlformats.org/officeDocument/2006/relationships/image" Target="../media/image22.tmp"/><Relationship Id="rId2" Type="http://schemas.openxmlformats.org/officeDocument/2006/relationships/image" Target="../media/image21.tmp"/><Relationship Id="rId1" Type="http://schemas.openxmlformats.org/officeDocument/2006/relationships/slideLayout" Target="../slideLayouts/slideLayout3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7.xml.rels><?xml version="1.0" encoding="UTF-8" standalone="yes"?>
<Relationships xmlns="http://schemas.openxmlformats.org/package/2006/relationships"><Relationship Id="rId3" Type="http://schemas.openxmlformats.org/officeDocument/2006/relationships/image" Target="../media/image24.tmp"/><Relationship Id="rId2" Type="http://schemas.openxmlformats.org/officeDocument/2006/relationships/image" Target="../media/image23.tmp"/><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2" Type="http://schemas.openxmlformats.org/officeDocument/2006/relationships/image" Target="../media/image25.tmp"/><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2" Type="http://schemas.openxmlformats.org/officeDocument/2006/relationships/image" Target="../media/image26.tmp"/><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8" Type="http://schemas.openxmlformats.org/officeDocument/2006/relationships/image" Target="../media/image8.tmp"/><Relationship Id="rId3" Type="http://schemas.openxmlformats.org/officeDocument/2006/relationships/image" Target="../media/image3.tmp"/><Relationship Id="rId7" Type="http://schemas.openxmlformats.org/officeDocument/2006/relationships/image" Target="../media/image7.tmp"/><Relationship Id="rId2" Type="http://schemas.openxmlformats.org/officeDocument/2006/relationships/image" Target="../media/image2.tmp"/><Relationship Id="rId1" Type="http://schemas.openxmlformats.org/officeDocument/2006/relationships/slideLayout" Target="../slideLayouts/slideLayout43.xml"/><Relationship Id="rId6" Type="http://schemas.openxmlformats.org/officeDocument/2006/relationships/image" Target="../media/image6.tmp"/><Relationship Id="rId5" Type="http://schemas.openxmlformats.org/officeDocument/2006/relationships/image" Target="../media/image5.tmp"/><Relationship Id="rId4" Type="http://schemas.openxmlformats.org/officeDocument/2006/relationships/image" Target="../media/image4.tmp"/></Relationships>
</file>

<file path=ppt/slides/_rels/slide6.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43.xml"/></Relationships>
</file>

<file path=ppt/slides/_rels/slide7.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tmp"/><Relationship Id="rId1" Type="http://schemas.openxmlformats.org/officeDocument/2006/relationships/slideLayout" Target="../slideLayouts/slideLayout43.xml"/></Relationships>
</file>

<file path=ppt/slides/_rels/slide8.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38F2B43-1CF6-4882-A82D-C4260C793C45}"/>
              </a:ext>
            </a:extLst>
          </p:cNvPr>
          <p:cNvSpPr>
            <a:spLocks noGrp="1"/>
          </p:cNvSpPr>
          <p:nvPr>
            <p:ph type="ctrTitle"/>
          </p:nvPr>
        </p:nvSpPr>
        <p:spPr/>
        <p:txBody>
          <a:bodyPr/>
          <a:lstStyle/>
          <a:p>
            <a:r>
              <a:rPr lang="en-IN" dirty="0"/>
              <a:t>MRA- Automobile Sales Segmentation</a:t>
            </a:r>
          </a:p>
        </p:txBody>
      </p:sp>
      <p:sp>
        <p:nvSpPr>
          <p:cNvPr id="7" name="Subtitle 6">
            <a:extLst>
              <a:ext uri="{FF2B5EF4-FFF2-40B4-BE49-F238E27FC236}">
                <a16:creationId xmlns:a16="http://schemas.microsoft.com/office/drawing/2014/main" id="{FEB269EC-9070-4236-96AE-95C51B20BB5B}"/>
              </a:ext>
            </a:extLst>
          </p:cNvPr>
          <p:cNvSpPr>
            <a:spLocks noGrp="1"/>
          </p:cNvSpPr>
          <p:nvPr>
            <p:ph type="subTitle" idx="1"/>
          </p:nvPr>
        </p:nvSpPr>
        <p:spPr>
          <a:xfrm>
            <a:off x="2236004" y="5294980"/>
            <a:ext cx="6987645" cy="1388534"/>
          </a:xfrm>
        </p:spPr>
        <p:txBody>
          <a:bodyPr>
            <a:normAutofit/>
          </a:bodyPr>
          <a:lstStyle/>
          <a:p>
            <a:r>
              <a:rPr lang="en-IN" dirty="0"/>
              <a:t>By</a:t>
            </a:r>
          </a:p>
          <a:p>
            <a:r>
              <a:rPr lang="en-IN" dirty="0"/>
              <a:t>Akshaya Parthasarathy</a:t>
            </a:r>
          </a:p>
          <a:p>
            <a:r>
              <a:rPr lang="en-IN" dirty="0"/>
              <a:t>DSBA July-E_2020</a:t>
            </a:r>
          </a:p>
        </p:txBody>
      </p:sp>
    </p:spTree>
    <p:extLst>
      <p:ext uri="{BB962C8B-B14F-4D97-AF65-F5344CB8AC3E}">
        <p14:creationId xmlns:p14="http://schemas.microsoft.com/office/powerpoint/2010/main" val="39691877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5DCB070-14B9-486C-BB6D-78C6297B9D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100" y="39838"/>
            <a:ext cx="11777799" cy="5353797"/>
          </a:xfrm>
          <a:prstGeom prst="rect">
            <a:avLst/>
          </a:prstGeom>
        </p:spPr>
      </p:pic>
      <p:sp>
        <p:nvSpPr>
          <p:cNvPr id="4" name="TextBox 3">
            <a:extLst>
              <a:ext uri="{FF2B5EF4-FFF2-40B4-BE49-F238E27FC236}">
                <a16:creationId xmlns:a16="http://schemas.microsoft.com/office/drawing/2014/main" id="{34EDE536-0DF5-4DE7-8662-56FE7E00A666}"/>
              </a:ext>
            </a:extLst>
          </p:cNvPr>
          <p:cNvSpPr txBox="1"/>
          <p:nvPr/>
        </p:nvSpPr>
        <p:spPr>
          <a:xfrm>
            <a:off x="207100" y="5393635"/>
            <a:ext cx="11777799" cy="1692771"/>
          </a:xfrm>
          <a:prstGeom prst="rect">
            <a:avLst/>
          </a:prstGeom>
          <a:noFill/>
        </p:spPr>
        <p:txBody>
          <a:bodyPr wrap="square" rtlCol="0">
            <a:spAutoFit/>
          </a:bodyPr>
          <a:lstStyle/>
          <a:p>
            <a:pPr marL="285750" indent="-285750">
              <a:buFont typeface="Arial" panose="020B0604020202020204" pitchFamily="34" charset="0"/>
              <a:buChar char="•"/>
            </a:pPr>
            <a:r>
              <a:rPr lang="en-IN" sz="1300" dirty="0"/>
              <a:t>Dataset contains transaction data starting from January 2018 till May 2020. Hence considering the data till January of 2020 in order to have two entire cycle.</a:t>
            </a:r>
          </a:p>
          <a:p>
            <a:pPr marL="285750" indent="-285750">
              <a:buFont typeface="Arial" panose="020B0604020202020204" pitchFamily="34" charset="0"/>
              <a:buChar char="•"/>
            </a:pPr>
            <a:r>
              <a:rPr lang="en-IN" sz="1300" dirty="0"/>
              <a:t>Yearly sales shows an increase in trend from 2018 to 2019. Since data for 2020 ends in May, we cannot be certain about the increasing trend.</a:t>
            </a:r>
          </a:p>
          <a:p>
            <a:pPr marL="285750" indent="-285750">
              <a:buFont typeface="Arial" panose="020B0604020202020204" pitchFamily="34" charset="0"/>
              <a:buChar char="•"/>
            </a:pPr>
            <a:r>
              <a:rPr lang="en-IN" sz="1300" dirty="0"/>
              <a:t>Quarterly sales shows a pattern present. Increase in sales in observed in fourth quarter of each year and that increase is little higher in 2019 showing multiplicative seasonality at a very small rate.</a:t>
            </a:r>
          </a:p>
          <a:p>
            <a:pPr marL="285750" indent="-285750">
              <a:buFont typeface="Arial" panose="020B0604020202020204" pitchFamily="34" charset="0"/>
              <a:buChar char="•"/>
            </a:pPr>
            <a:r>
              <a:rPr lang="en-IN" sz="1300" dirty="0"/>
              <a:t>Monthly sales shows a peak in November with the sales going up to 10.6% in 2018 and 10.8% in 2019. If the trend and seasonality continues we can see a peak in November of 2020 as well.</a:t>
            </a:r>
          </a:p>
          <a:p>
            <a:pPr marL="285750" indent="-285750">
              <a:buFont typeface="Arial" panose="020B0604020202020204" pitchFamily="34" charset="0"/>
              <a:buChar char="•"/>
            </a:pPr>
            <a:endParaRPr lang="en-IN" sz="1300" dirty="0"/>
          </a:p>
        </p:txBody>
      </p:sp>
    </p:spTree>
    <p:extLst>
      <p:ext uri="{BB962C8B-B14F-4D97-AF65-F5344CB8AC3E}">
        <p14:creationId xmlns:p14="http://schemas.microsoft.com/office/powerpoint/2010/main" val="3741578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017E229-6FDA-4F42-9881-FE64670366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760" y="180183"/>
            <a:ext cx="11784214" cy="5412234"/>
          </a:xfrm>
          <a:prstGeom prst="rect">
            <a:avLst/>
          </a:prstGeom>
        </p:spPr>
      </p:pic>
      <p:sp>
        <p:nvSpPr>
          <p:cNvPr id="4" name="TextBox 3">
            <a:extLst>
              <a:ext uri="{FF2B5EF4-FFF2-40B4-BE49-F238E27FC236}">
                <a16:creationId xmlns:a16="http://schemas.microsoft.com/office/drawing/2014/main" id="{42E46662-4900-48D3-9547-D1750551614A}"/>
              </a:ext>
            </a:extLst>
          </p:cNvPr>
          <p:cNvSpPr txBox="1"/>
          <p:nvPr/>
        </p:nvSpPr>
        <p:spPr>
          <a:xfrm>
            <a:off x="248760" y="5857461"/>
            <a:ext cx="11784214" cy="492443"/>
          </a:xfrm>
          <a:prstGeom prst="rect">
            <a:avLst/>
          </a:prstGeom>
          <a:noFill/>
        </p:spPr>
        <p:txBody>
          <a:bodyPr wrap="square" rtlCol="0">
            <a:spAutoFit/>
          </a:bodyPr>
          <a:lstStyle/>
          <a:p>
            <a:pPr marL="285750" indent="-285750">
              <a:buFont typeface="Arial" panose="020B0604020202020204" pitchFamily="34" charset="0"/>
              <a:buChar char="•"/>
            </a:pPr>
            <a:r>
              <a:rPr lang="en-IN" sz="1300" dirty="0"/>
              <a:t>These two are discrete plots of monthly and weekly sales.</a:t>
            </a:r>
          </a:p>
          <a:p>
            <a:pPr marL="285750" indent="-285750">
              <a:buFont typeface="Arial" panose="020B0604020202020204" pitchFamily="34" charset="0"/>
              <a:buChar char="•"/>
            </a:pPr>
            <a:r>
              <a:rPr lang="en-IN" sz="1300" dirty="0"/>
              <a:t>As we can see November month has the highest total sales and specifically week 45.</a:t>
            </a:r>
          </a:p>
        </p:txBody>
      </p:sp>
    </p:spTree>
    <p:extLst>
      <p:ext uri="{BB962C8B-B14F-4D97-AF65-F5344CB8AC3E}">
        <p14:creationId xmlns:p14="http://schemas.microsoft.com/office/powerpoint/2010/main" val="237013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D2AC3-9542-461D-952B-61724579EF4D}"/>
              </a:ext>
            </a:extLst>
          </p:cNvPr>
          <p:cNvSpPr>
            <a:spLocks noGrp="1"/>
          </p:cNvSpPr>
          <p:nvPr>
            <p:ph type="title"/>
          </p:nvPr>
        </p:nvSpPr>
        <p:spPr/>
        <p:txBody>
          <a:bodyPr/>
          <a:lstStyle/>
          <a:p>
            <a:r>
              <a:rPr lang="en-IN" dirty="0"/>
              <a:t>Customer Segmentation using RFM</a:t>
            </a:r>
          </a:p>
        </p:txBody>
      </p:sp>
      <p:sp>
        <p:nvSpPr>
          <p:cNvPr id="3" name="Content Placeholder 2">
            <a:extLst>
              <a:ext uri="{FF2B5EF4-FFF2-40B4-BE49-F238E27FC236}">
                <a16:creationId xmlns:a16="http://schemas.microsoft.com/office/drawing/2014/main" id="{6E416B21-D513-43D3-855E-99F5E0032862}"/>
              </a:ext>
            </a:extLst>
          </p:cNvPr>
          <p:cNvSpPr>
            <a:spLocks noGrp="1"/>
          </p:cNvSpPr>
          <p:nvPr>
            <p:ph idx="1"/>
          </p:nvPr>
        </p:nvSpPr>
        <p:spPr>
          <a:xfrm>
            <a:off x="1" y="2191704"/>
            <a:ext cx="5857461" cy="4048344"/>
          </a:xfrm>
        </p:spPr>
        <p:txBody>
          <a:bodyPr numCol="1">
            <a:normAutofit fontScale="92500" lnSpcReduction="20000"/>
          </a:bodyPr>
          <a:lstStyle/>
          <a:p>
            <a:pPr marL="0" indent="0" algn="just">
              <a:buNone/>
            </a:pPr>
            <a:r>
              <a:rPr lang="en-IN" sz="1700" dirty="0"/>
              <a:t>Three key assumptions for RFM analysis:</a:t>
            </a:r>
          </a:p>
          <a:p>
            <a:pPr algn="just">
              <a:buFont typeface="Courier New" panose="02070309020205020404" pitchFamily="49" charset="0"/>
              <a:buChar char="o"/>
            </a:pPr>
            <a:r>
              <a:rPr lang="en-IN" sz="1700" dirty="0"/>
              <a:t>Customers who have purchased from manufacturing company recently are more likely to make a purchase in the near future – Recency.</a:t>
            </a:r>
          </a:p>
          <a:p>
            <a:pPr algn="just">
              <a:buFont typeface="Courier New" panose="02070309020205020404" pitchFamily="49" charset="0"/>
              <a:buChar char="o"/>
            </a:pPr>
            <a:r>
              <a:rPr lang="en-IN" sz="1700" dirty="0"/>
              <a:t>Frequent buyers are more likely to make another purchase than less frequent buyers – Frequency.</a:t>
            </a:r>
          </a:p>
          <a:p>
            <a:pPr algn="just">
              <a:buFont typeface="Courier New" panose="02070309020205020404" pitchFamily="49" charset="0"/>
              <a:buChar char="o"/>
            </a:pPr>
            <a:r>
              <a:rPr lang="en-IN" sz="1700" dirty="0"/>
              <a:t>Big spenders are more likely to spend more money in the future than low spenders – Monetary.</a:t>
            </a:r>
          </a:p>
          <a:p>
            <a:pPr marL="0" indent="0" algn="just">
              <a:buNone/>
            </a:pPr>
            <a:r>
              <a:rPr lang="en-IN" sz="1700" dirty="0"/>
              <a:t>This report is based on RFM key assumptions to identify customer segments according to RFM scores and characterize their purchasing behaviours.</a:t>
            </a:r>
          </a:p>
          <a:p>
            <a:pPr marL="0" indent="0" algn="just">
              <a:buNone/>
            </a:pPr>
            <a:endParaRPr lang="en-IN" sz="1700" dirty="0"/>
          </a:p>
          <a:p>
            <a:pPr marL="0" indent="0" algn="just">
              <a:buNone/>
            </a:pPr>
            <a:r>
              <a:rPr lang="en-IN" sz="1700" dirty="0"/>
              <a:t>Analysis variables that are set are – Recency, Frequency, Monetary, RFM score(concatenated values). Each variable divides the data into four quantiles (0-0.25, 0.25-0.5, 0.5-0.75, 0.75-1).</a:t>
            </a:r>
          </a:p>
          <a:p>
            <a:pPr marL="0" indent="0" algn="just">
              <a:buNone/>
            </a:pPr>
            <a:endParaRPr lang="en-IN" sz="1600" dirty="0"/>
          </a:p>
        </p:txBody>
      </p:sp>
      <p:sp>
        <p:nvSpPr>
          <p:cNvPr id="4" name="TextBox 3">
            <a:extLst>
              <a:ext uri="{FF2B5EF4-FFF2-40B4-BE49-F238E27FC236}">
                <a16:creationId xmlns:a16="http://schemas.microsoft.com/office/drawing/2014/main" id="{BCEA84BE-9A2A-485F-9380-2BC03287DC24}"/>
              </a:ext>
            </a:extLst>
          </p:cNvPr>
          <p:cNvSpPr txBox="1"/>
          <p:nvPr/>
        </p:nvSpPr>
        <p:spPr>
          <a:xfrm>
            <a:off x="5857462" y="2191704"/>
            <a:ext cx="6096000" cy="3785652"/>
          </a:xfrm>
          <a:prstGeom prst="rect">
            <a:avLst/>
          </a:prstGeom>
          <a:noFill/>
        </p:spPr>
        <p:txBody>
          <a:bodyPr wrap="square" rtlCol="0">
            <a:spAutoFit/>
          </a:bodyPr>
          <a:lstStyle/>
          <a:p>
            <a:pPr marL="0" indent="0" algn="just">
              <a:buNone/>
            </a:pPr>
            <a:r>
              <a:rPr lang="en-IN" sz="1600" dirty="0"/>
              <a:t>Four bins are created Bin1, Bin2, Bin3, Bin4 and assigned a value of 1,2,3,4 respectively.</a:t>
            </a:r>
          </a:p>
          <a:p>
            <a:pPr marL="285750" indent="-285750" algn="just">
              <a:buFont typeface="Courier New" panose="02070309020205020404" pitchFamily="49" charset="0"/>
              <a:buChar char="o"/>
            </a:pPr>
            <a:r>
              <a:rPr lang="en-IN" sz="1600" dirty="0"/>
              <a:t>For recency, days are calculated using max(order date). 4 being the recent purchased order and 1 being the farthest purchased order.</a:t>
            </a:r>
          </a:p>
          <a:p>
            <a:pPr marL="285750" indent="-285750" algn="just">
              <a:buFont typeface="Courier New" panose="02070309020205020404" pitchFamily="49" charset="0"/>
              <a:buChar char="o"/>
            </a:pPr>
            <a:r>
              <a:rPr lang="en-IN" sz="1600" dirty="0"/>
              <a:t>Frequency is the number of orders placed. 4 for highest count of orders and 1 for lowest count.</a:t>
            </a:r>
          </a:p>
          <a:p>
            <a:pPr marL="285750" indent="-285750" algn="just">
              <a:buFont typeface="Courier New" panose="02070309020205020404" pitchFamily="49" charset="0"/>
              <a:buChar char="o"/>
            </a:pPr>
            <a:r>
              <a:rPr lang="en-IN" sz="1600" dirty="0"/>
              <a:t>Monetary value is the sum product of quantity ordered and price each. Customers with high sales has a monetary value of 4, while customers with low sales has a monetary value of 1.</a:t>
            </a:r>
          </a:p>
          <a:p>
            <a:pPr algn="just"/>
            <a:endParaRPr lang="en-IN" sz="1600" dirty="0"/>
          </a:p>
          <a:p>
            <a:pPr algn="just"/>
            <a:r>
              <a:rPr lang="en-IN" sz="1600" dirty="0"/>
              <a:t>RFM score is the concatenated value. 444 represents best customers with high recency, frequency and monetary. 111 denotes to gone customers with low RFM.</a:t>
            </a:r>
            <a:endParaRPr lang="en-IN" dirty="0"/>
          </a:p>
        </p:txBody>
      </p:sp>
      <p:sp>
        <p:nvSpPr>
          <p:cNvPr id="5" name="TextBox 4">
            <a:extLst>
              <a:ext uri="{FF2B5EF4-FFF2-40B4-BE49-F238E27FC236}">
                <a16:creationId xmlns:a16="http://schemas.microsoft.com/office/drawing/2014/main" id="{DA764426-69EA-4B01-BD6C-7C4F6B925909}"/>
              </a:ext>
            </a:extLst>
          </p:cNvPr>
          <p:cNvSpPr txBox="1"/>
          <p:nvPr/>
        </p:nvSpPr>
        <p:spPr>
          <a:xfrm>
            <a:off x="9011480" y="6407572"/>
            <a:ext cx="2941982" cy="276999"/>
          </a:xfrm>
          <a:prstGeom prst="rect">
            <a:avLst/>
          </a:prstGeom>
          <a:noFill/>
        </p:spPr>
        <p:txBody>
          <a:bodyPr wrap="square" rtlCol="0">
            <a:spAutoFit/>
          </a:bodyPr>
          <a:lstStyle/>
          <a:p>
            <a:pPr marL="285750" indent="-285750">
              <a:buFont typeface="Arial" panose="020B0604020202020204" pitchFamily="34" charset="0"/>
              <a:buChar char="•"/>
            </a:pPr>
            <a:r>
              <a:rPr lang="en-IN" sz="1200" dirty="0"/>
              <a:t>RFM analysis is done using KNIME.</a:t>
            </a:r>
          </a:p>
        </p:txBody>
      </p:sp>
    </p:spTree>
    <p:extLst>
      <p:ext uri="{BB962C8B-B14F-4D97-AF65-F5344CB8AC3E}">
        <p14:creationId xmlns:p14="http://schemas.microsoft.com/office/powerpoint/2010/main" val="190124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D20E4BA-B9FA-4851-B91D-23AF0AEA6539}"/>
              </a:ext>
            </a:extLst>
          </p:cNvPr>
          <p:cNvSpPr txBox="1"/>
          <p:nvPr/>
        </p:nvSpPr>
        <p:spPr>
          <a:xfrm>
            <a:off x="251791" y="119270"/>
            <a:ext cx="4717774" cy="369332"/>
          </a:xfrm>
          <a:prstGeom prst="rect">
            <a:avLst/>
          </a:prstGeom>
          <a:noFill/>
        </p:spPr>
        <p:txBody>
          <a:bodyPr wrap="square" rtlCol="0">
            <a:spAutoFit/>
          </a:bodyPr>
          <a:lstStyle/>
          <a:p>
            <a:r>
              <a:rPr lang="en-IN" b="1" dirty="0"/>
              <a:t>KNIME WORKFLOW</a:t>
            </a:r>
          </a:p>
        </p:txBody>
      </p:sp>
      <p:pic>
        <p:nvPicPr>
          <p:cNvPr id="6" name="Picture 5">
            <a:extLst>
              <a:ext uri="{FF2B5EF4-FFF2-40B4-BE49-F238E27FC236}">
                <a16:creationId xmlns:a16="http://schemas.microsoft.com/office/drawing/2014/main" id="{DC6363C0-E3B2-4CAA-A94A-ACB3819927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488602"/>
            <a:ext cx="9382540" cy="3467584"/>
          </a:xfrm>
          <a:prstGeom prst="rect">
            <a:avLst/>
          </a:prstGeom>
        </p:spPr>
      </p:pic>
      <p:sp>
        <p:nvSpPr>
          <p:cNvPr id="7" name="TextBox 6">
            <a:extLst>
              <a:ext uri="{FF2B5EF4-FFF2-40B4-BE49-F238E27FC236}">
                <a16:creationId xmlns:a16="http://schemas.microsoft.com/office/drawing/2014/main" id="{2425BE2A-ADD4-4034-BCA9-903E6AFE5866}"/>
              </a:ext>
            </a:extLst>
          </p:cNvPr>
          <p:cNvSpPr txBox="1"/>
          <p:nvPr/>
        </p:nvSpPr>
        <p:spPr>
          <a:xfrm>
            <a:off x="7920139" y="3956186"/>
            <a:ext cx="4152591" cy="2693045"/>
          </a:xfrm>
          <a:prstGeom prst="rect">
            <a:avLst/>
          </a:prstGeom>
          <a:noFill/>
        </p:spPr>
        <p:txBody>
          <a:bodyPr wrap="square" rtlCol="0">
            <a:spAutoFit/>
          </a:bodyPr>
          <a:lstStyle/>
          <a:p>
            <a:pPr marL="285750" indent="-285750">
              <a:buFont typeface="Arial" panose="020B0604020202020204" pitchFamily="34" charset="0"/>
              <a:buChar char="•"/>
            </a:pPr>
            <a:r>
              <a:rPr lang="en-IN" sz="1300" dirty="0"/>
              <a:t>Dataset is grouped by Customer name. There are a total of 89 unique customers.</a:t>
            </a:r>
          </a:p>
          <a:p>
            <a:pPr marL="285750" indent="-285750">
              <a:buFont typeface="Arial" panose="020B0604020202020204" pitchFamily="34" charset="0"/>
              <a:buChar char="•"/>
            </a:pPr>
            <a:r>
              <a:rPr lang="en-IN" sz="1300" dirty="0"/>
              <a:t>Recency, Frequency and Monetary columns have been created by binning the customers into four bins.</a:t>
            </a:r>
          </a:p>
          <a:p>
            <a:pPr marL="285750" indent="-285750">
              <a:buFont typeface="Arial" panose="020B0604020202020204" pitchFamily="34" charset="0"/>
              <a:buChar char="•"/>
            </a:pPr>
            <a:r>
              <a:rPr lang="en-IN" sz="1300" dirty="0"/>
              <a:t>For Frequency and Monetary, Bin1 – 1, Bin2 – 2, Bin3 – 3 and Bin4 – 4.</a:t>
            </a:r>
          </a:p>
          <a:p>
            <a:pPr marL="285750" indent="-285750">
              <a:buFont typeface="Arial" panose="020B0604020202020204" pitchFamily="34" charset="0"/>
              <a:buChar char="•"/>
            </a:pPr>
            <a:r>
              <a:rPr lang="en-IN" sz="1300" dirty="0"/>
              <a:t>For Recency, Bin1 – 4, Bin2 – 3, Bin3 – 2 and Bin4 – 1.</a:t>
            </a:r>
          </a:p>
          <a:p>
            <a:pPr marL="285750" indent="-285750">
              <a:buFont typeface="Arial" panose="020B0604020202020204" pitchFamily="34" charset="0"/>
              <a:buChar char="•"/>
            </a:pPr>
            <a:r>
              <a:rPr lang="en-IN" sz="1300" dirty="0"/>
              <a:t>RFM score is found out by concatenating the above values and grouped according to the assumptions which were made initially.</a:t>
            </a:r>
          </a:p>
          <a:p>
            <a:pPr marL="285750" indent="-285750">
              <a:buFont typeface="Arial" panose="020B0604020202020204" pitchFamily="34" charset="0"/>
              <a:buChar char="•"/>
            </a:pPr>
            <a:endParaRPr lang="en-IN" sz="1300" dirty="0"/>
          </a:p>
        </p:txBody>
      </p:sp>
      <p:sp>
        <p:nvSpPr>
          <p:cNvPr id="8" name="TextBox 7">
            <a:extLst>
              <a:ext uri="{FF2B5EF4-FFF2-40B4-BE49-F238E27FC236}">
                <a16:creationId xmlns:a16="http://schemas.microsoft.com/office/drawing/2014/main" id="{597B190D-72EB-462B-B8F9-B66BDF652393}"/>
              </a:ext>
            </a:extLst>
          </p:cNvPr>
          <p:cNvSpPr txBox="1"/>
          <p:nvPr/>
        </p:nvSpPr>
        <p:spPr>
          <a:xfrm>
            <a:off x="251791" y="4140852"/>
            <a:ext cx="1878244" cy="369332"/>
          </a:xfrm>
          <a:prstGeom prst="rect">
            <a:avLst/>
          </a:prstGeom>
          <a:noFill/>
        </p:spPr>
        <p:txBody>
          <a:bodyPr wrap="square" rtlCol="0">
            <a:spAutoFit/>
          </a:bodyPr>
          <a:lstStyle/>
          <a:p>
            <a:r>
              <a:rPr lang="en-IN" b="1" dirty="0"/>
              <a:t>Output head</a:t>
            </a:r>
          </a:p>
        </p:txBody>
      </p:sp>
      <p:pic>
        <p:nvPicPr>
          <p:cNvPr id="10" name="Picture 9">
            <a:extLst>
              <a:ext uri="{FF2B5EF4-FFF2-40B4-BE49-F238E27FC236}">
                <a16:creationId xmlns:a16="http://schemas.microsoft.com/office/drawing/2014/main" id="{E126FEB6-EE20-41B7-8A0F-200DFEAB0A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867" y="4740396"/>
            <a:ext cx="7449590" cy="1629002"/>
          </a:xfrm>
          <a:prstGeom prst="rect">
            <a:avLst/>
          </a:prstGeom>
        </p:spPr>
      </p:pic>
    </p:spTree>
    <p:extLst>
      <p:ext uri="{BB962C8B-B14F-4D97-AF65-F5344CB8AC3E}">
        <p14:creationId xmlns:p14="http://schemas.microsoft.com/office/powerpoint/2010/main" val="4905779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E5A066C-CEE9-4CDD-98AB-421DE62C092E}"/>
              </a:ext>
            </a:extLst>
          </p:cNvPr>
          <p:cNvSpPr txBox="1"/>
          <p:nvPr/>
        </p:nvSpPr>
        <p:spPr>
          <a:xfrm>
            <a:off x="265044" y="172278"/>
            <a:ext cx="4545496" cy="338554"/>
          </a:xfrm>
          <a:prstGeom prst="rect">
            <a:avLst/>
          </a:prstGeom>
          <a:noFill/>
        </p:spPr>
        <p:txBody>
          <a:bodyPr wrap="square" rtlCol="0">
            <a:spAutoFit/>
          </a:bodyPr>
          <a:lstStyle/>
          <a:p>
            <a:r>
              <a:rPr lang="en-IN" sz="1600" b="1" dirty="0"/>
              <a:t>Summary statistics of Recency bins</a:t>
            </a:r>
          </a:p>
        </p:txBody>
      </p:sp>
      <p:pic>
        <p:nvPicPr>
          <p:cNvPr id="5" name="Picture 4">
            <a:extLst>
              <a:ext uri="{FF2B5EF4-FFF2-40B4-BE49-F238E27FC236}">
                <a16:creationId xmlns:a16="http://schemas.microsoft.com/office/drawing/2014/main" id="{E70EE6BB-7ED0-4818-8491-8B6DE92FD9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044" y="682793"/>
            <a:ext cx="7063408" cy="1543265"/>
          </a:xfrm>
          <a:prstGeom prst="rect">
            <a:avLst/>
          </a:prstGeom>
        </p:spPr>
      </p:pic>
      <p:sp>
        <p:nvSpPr>
          <p:cNvPr id="6" name="TextBox 5">
            <a:extLst>
              <a:ext uri="{FF2B5EF4-FFF2-40B4-BE49-F238E27FC236}">
                <a16:creationId xmlns:a16="http://schemas.microsoft.com/office/drawing/2014/main" id="{560F94EA-2565-4016-AC8A-2FEAC493FC6E}"/>
              </a:ext>
            </a:extLst>
          </p:cNvPr>
          <p:cNvSpPr txBox="1"/>
          <p:nvPr/>
        </p:nvSpPr>
        <p:spPr>
          <a:xfrm>
            <a:off x="265044" y="2408270"/>
            <a:ext cx="4545496" cy="338554"/>
          </a:xfrm>
          <a:prstGeom prst="rect">
            <a:avLst/>
          </a:prstGeom>
          <a:noFill/>
        </p:spPr>
        <p:txBody>
          <a:bodyPr wrap="square" rtlCol="0">
            <a:spAutoFit/>
          </a:bodyPr>
          <a:lstStyle/>
          <a:p>
            <a:r>
              <a:rPr lang="en-IN" sz="1600" b="1" dirty="0"/>
              <a:t>Summary statistics of Frequency bins</a:t>
            </a:r>
          </a:p>
        </p:txBody>
      </p:sp>
      <p:pic>
        <p:nvPicPr>
          <p:cNvPr id="8" name="Picture 7">
            <a:extLst>
              <a:ext uri="{FF2B5EF4-FFF2-40B4-BE49-F238E27FC236}">
                <a16:creationId xmlns:a16="http://schemas.microsoft.com/office/drawing/2014/main" id="{063593B7-9147-4B40-804C-24F98ED941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045" y="2929036"/>
            <a:ext cx="7063408" cy="1543265"/>
          </a:xfrm>
          <a:prstGeom prst="rect">
            <a:avLst/>
          </a:prstGeom>
        </p:spPr>
      </p:pic>
      <p:sp>
        <p:nvSpPr>
          <p:cNvPr id="9" name="TextBox 8">
            <a:extLst>
              <a:ext uri="{FF2B5EF4-FFF2-40B4-BE49-F238E27FC236}">
                <a16:creationId xmlns:a16="http://schemas.microsoft.com/office/drawing/2014/main" id="{8FD34D64-9473-4B88-8896-08677800B501}"/>
              </a:ext>
            </a:extLst>
          </p:cNvPr>
          <p:cNvSpPr txBox="1"/>
          <p:nvPr/>
        </p:nvSpPr>
        <p:spPr>
          <a:xfrm>
            <a:off x="265044" y="4684018"/>
            <a:ext cx="4545496" cy="338554"/>
          </a:xfrm>
          <a:prstGeom prst="rect">
            <a:avLst/>
          </a:prstGeom>
          <a:noFill/>
        </p:spPr>
        <p:txBody>
          <a:bodyPr wrap="square" rtlCol="0">
            <a:spAutoFit/>
          </a:bodyPr>
          <a:lstStyle/>
          <a:p>
            <a:r>
              <a:rPr lang="en-IN" sz="1600" b="1" dirty="0"/>
              <a:t>Summary statistics of Monetary bins</a:t>
            </a:r>
          </a:p>
        </p:txBody>
      </p:sp>
      <p:pic>
        <p:nvPicPr>
          <p:cNvPr id="11" name="Picture 10">
            <a:extLst>
              <a:ext uri="{FF2B5EF4-FFF2-40B4-BE49-F238E27FC236}">
                <a16:creationId xmlns:a16="http://schemas.microsoft.com/office/drawing/2014/main" id="{AE5ADDDB-42CB-428B-9D7B-42A4693E44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5045" y="5175279"/>
            <a:ext cx="7063408" cy="1333686"/>
          </a:xfrm>
          <a:prstGeom prst="rect">
            <a:avLst/>
          </a:prstGeom>
        </p:spPr>
      </p:pic>
      <p:sp>
        <p:nvSpPr>
          <p:cNvPr id="12" name="TextBox 11">
            <a:extLst>
              <a:ext uri="{FF2B5EF4-FFF2-40B4-BE49-F238E27FC236}">
                <a16:creationId xmlns:a16="http://schemas.microsoft.com/office/drawing/2014/main" id="{F21650D9-493C-45E5-BFB4-9BE63AED9AAC}"/>
              </a:ext>
            </a:extLst>
          </p:cNvPr>
          <p:cNvSpPr txBox="1"/>
          <p:nvPr/>
        </p:nvSpPr>
        <p:spPr>
          <a:xfrm>
            <a:off x="7633253" y="510832"/>
            <a:ext cx="4161181" cy="5509200"/>
          </a:xfrm>
          <a:prstGeom prst="rect">
            <a:avLst/>
          </a:prstGeom>
          <a:noFill/>
        </p:spPr>
        <p:txBody>
          <a:bodyPr wrap="square" rtlCol="0">
            <a:spAutoFit/>
          </a:bodyPr>
          <a:lstStyle/>
          <a:p>
            <a:pPr marL="285750" indent="-285750">
              <a:buFont typeface="Arial" panose="020B0604020202020204" pitchFamily="34" charset="0"/>
              <a:buChar char="•"/>
            </a:pPr>
            <a:r>
              <a:rPr lang="en-IN" sz="1600" dirty="0"/>
              <a:t>The dataset is into four quantiles more equally when recency or monetary is set as an analysis variable than frequency.</a:t>
            </a:r>
          </a:p>
          <a:p>
            <a:pPr marL="285750" indent="-285750">
              <a:buFont typeface="Arial" panose="020B0604020202020204" pitchFamily="34" charset="0"/>
              <a:buChar char="•"/>
            </a:pPr>
            <a:r>
              <a:rPr lang="en-IN" sz="1600" dirty="0"/>
              <a:t>One fourth of the customers have purchased from the company within three months with a total sales value of 40% and have placed maximum orders.</a:t>
            </a:r>
          </a:p>
          <a:p>
            <a:endParaRPr lang="en-IN" sz="1600" dirty="0"/>
          </a:p>
          <a:p>
            <a:endParaRPr lang="en-IN" sz="1600" dirty="0"/>
          </a:p>
          <a:p>
            <a:pPr marL="285750" indent="-285750">
              <a:buFont typeface="Arial" panose="020B0604020202020204" pitchFamily="34" charset="0"/>
              <a:buChar char="•"/>
            </a:pPr>
            <a:r>
              <a:rPr lang="en-IN" sz="1600" dirty="0"/>
              <a:t>Customers who have not placed a lot of orders are not the recent ones and they only contribute to 15% of total sales.</a:t>
            </a:r>
          </a:p>
          <a:p>
            <a:endParaRPr lang="en-IN" sz="1600" dirty="0"/>
          </a:p>
          <a:p>
            <a:endParaRPr lang="en-IN" sz="1600" dirty="0"/>
          </a:p>
          <a:p>
            <a:endParaRPr lang="en-IN" sz="1600" dirty="0"/>
          </a:p>
          <a:p>
            <a:endParaRPr lang="en-IN" sz="1600" dirty="0"/>
          </a:p>
          <a:p>
            <a:endParaRPr lang="en-IN" sz="1600" dirty="0"/>
          </a:p>
          <a:p>
            <a:pPr marL="285750" indent="-285750">
              <a:buFont typeface="Arial" panose="020B0604020202020204" pitchFamily="34" charset="0"/>
              <a:buChar char="•"/>
            </a:pPr>
            <a:r>
              <a:rPr lang="en-IN" sz="1600" dirty="0"/>
              <a:t>Three fourth of the customers corresponds to 88.5% of total sales.</a:t>
            </a:r>
          </a:p>
        </p:txBody>
      </p:sp>
    </p:spTree>
    <p:extLst>
      <p:ext uri="{BB962C8B-B14F-4D97-AF65-F5344CB8AC3E}">
        <p14:creationId xmlns:p14="http://schemas.microsoft.com/office/powerpoint/2010/main" val="3315708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403FD-4FE8-47BA-8F50-77BD48AD71D5}"/>
              </a:ext>
            </a:extLst>
          </p:cNvPr>
          <p:cNvSpPr>
            <a:spLocks noGrp="1"/>
          </p:cNvSpPr>
          <p:nvPr>
            <p:ph type="title"/>
          </p:nvPr>
        </p:nvSpPr>
        <p:spPr/>
        <p:txBody>
          <a:bodyPr/>
          <a:lstStyle/>
          <a:p>
            <a:r>
              <a:rPr lang="en-IN" dirty="0"/>
              <a:t>Segments from the output</a:t>
            </a:r>
          </a:p>
        </p:txBody>
      </p:sp>
      <p:pic>
        <p:nvPicPr>
          <p:cNvPr id="4" name="Picture 3">
            <a:extLst>
              <a:ext uri="{FF2B5EF4-FFF2-40B4-BE49-F238E27FC236}">
                <a16:creationId xmlns:a16="http://schemas.microsoft.com/office/drawing/2014/main" id="{D3A70291-5A2B-42DF-BB70-CF1483C8A7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096" y="2190648"/>
            <a:ext cx="7268589" cy="4220164"/>
          </a:xfrm>
          <a:prstGeom prst="rect">
            <a:avLst/>
          </a:prstGeom>
        </p:spPr>
      </p:pic>
      <p:pic>
        <p:nvPicPr>
          <p:cNvPr id="6" name="Picture 5">
            <a:extLst>
              <a:ext uri="{FF2B5EF4-FFF2-40B4-BE49-F238E27FC236}">
                <a16:creationId xmlns:a16="http://schemas.microsoft.com/office/drawing/2014/main" id="{30D634CD-F954-4984-9925-D802FA08C6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7669" y="2190647"/>
            <a:ext cx="2172051" cy="1533213"/>
          </a:xfrm>
          <a:prstGeom prst="rect">
            <a:avLst/>
          </a:prstGeom>
        </p:spPr>
      </p:pic>
      <p:sp>
        <p:nvSpPr>
          <p:cNvPr id="7" name="TextBox 6">
            <a:extLst>
              <a:ext uri="{FF2B5EF4-FFF2-40B4-BE49-F238E27FC236}">
                <a16:creationId xmlns:a16="http://schemas.microsoft.com/office/drawing/2014/main" id="{04E87EED-AC2B-4B95-A7FD-C3BFE4DDA2E8}"/>
              </a:ext>
            </a:extLst>
          </p:cNvPr>
          <p:cNvSpPr txBox="1"/>
          <p:nvPr/>
        </p:nvSpPr>
        <p:spPr>
          <a:xfrm>
            <a:off x="7777669" y="4267200"/>
            <a:ext cx="3725218" cy="692497"/>
          </a:xfrm>
          <a:prstGeom prst="rect">
            <a:avLst/>
          </a:prstGeom>
          <a:noFill/>
        </p:spPr>
        <p:txBody>
          <a:bodyPr wrap="square" rtlCol="0">
            <a:spAutoFit/>
          </a:bodyPr>
          <a:lstStyle/>
          <a:p>
            <a:r>
              <a:rPr lang="en-IN" sz="1300" dirty="0"/>
              <a:t>Tabular column is constructed by using Pivot table from Excel and four segments have been created based on the RFM values.</a:t>
            </a:r>
          </a:p>
        </p:txBody>
      </p:sp>
    </p:spTree>
    <p:extLst>
      <p:ext uri="{BB962C8B-B14F-4D97-AF65-F5344CB8AC3E}">
        <p14:creationId xmlns:p14="http://schemas.microsoft.com/office/powerpoint/2010/main" val="1200809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8FA71-F839-452B-AF17-A43701B7F0D2}"/>
              </a:ext>
            </a:extLst>
          </p:cNvPr>
          <p:cNvSpPr>
            <a:spLocks noGrp="1"/>
          </p:cNvSpPr>
          <p:nvPr>
            <p:ph type="title"/>
          </p:nvPr>
        </p:nvSpPr>
        <p:spPr>
          <a:xfrm>
            <a:off x="437322" y="447188"/>
            <a:ext cx="11754678" cy="970450"/>
          </a:xfrm>
        </p:spPr>
        <p:txBody>
          <a:bodyPr/>
          <a:lstStyle/>
          <a:p>
            <a:r>
              <a:rPr lang="en-IN" dirty="0"/>
              <a:t>Segments Description and Recommendations</a:t>
            </a:r>
          </a:p>
        </p:txBody>
      </p:sp>
      <p:sp>
        <p:nvSpPr>
          <p:cNvPr id="3" name="Scroll: Horizontal 2">
            <a:extLst>
              <a:ext uri="{FF2B5EF4-FFF2-40B4-BE49-F238E27FC236}">
                <a16:creationId xmlns:a16="http://schemas.microsoft.com/office/drawing/2014/main" id="{34AE4B45-F816-4E3B-9EEC-A7954392C942}"/>
              </a:ext>
            </a:extLst>
          </p:cNvPr>
          <p:cNvSpPr/>
          <p:nvPr/>
        </p:nvSpPr>
        <p:spPr>
          <a:xfrm>
            <a:off x="530087" y="2332383"/>
            <a:ext cx="2014330" cy="874643"/>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Platinum</a:t>
            </a:r>
          </a:p>
        </p:txBody>
      </p:sp>
      <p:sp>
        <p:nvSpPr>
          <p:cNvPr id="4" name="Scroll: Horizontal 3">
            <a:extLst>
              <a:ext uri="{FF2B5EF4-FFF2-40B4-BE49-F238E27FC236}">
                <a16:creationId xmlns:a16="http://schemas.microsoft.com/office/drawing/2014/main" id="{06B9B774-7ACE-4D1D-9F70-D65264346ECE}"/>
              </a:ext>
            </a:extLst>
          </p:cNvPr>
          <p:cNvSpPr/>
          <p:nvPr/>
        </p:nvSpPr>
        <p:spPr>
          <a:xfrm>
            <a:off x="530087" y="3359426"/>
            <a:ext cx="2014330" cy="874643"/>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Gold</a:t>
            </a:r>
          </a:p>
        </p:txBody>
      </p:sp>
      <p:sp>
        <p:nvSpPr>
          <p:cNvPr id="5" name="Scroll: Horizontal 4">
            <a:extLst>
              <a:ext uri="{FF2B5EF4-FFF2-40B4-BE49-F238E27FC236}">
                <a16:creationId xmlns:a16="http://schemas.microsoft.com/office/drawing/2014/main" id="{18C9F871-444E-4BDD-A648-B8013DDC6734}"/>
              </a:ext>
            </a:extLst>
          </p:cNvPr>
          <p:cNvSpPr/>
          <p:nvPr/>
        </p:nvSpPr>
        <p:spPr>
          <a:xfrm>
            <a:off x="530087" y="4386469"/>
            <a:ext cx="2014330" cy="874643"/>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Silver</a:t>
            </a:r>
          </a:p>
        </p:txBody>
      </p:sp>
      <p:sp>
        <p:nvSpPr>
          <p:cNvPr id="6" name="Scroll: Horizontal 5">
            <a:extLst>
              <a:ext uri="{FF2B5EF4-FFF2-40B4-BE49-F238E27FC236}">
                <a16:creationId xmlns:a16="http://schemas.microsoft.com/office/drawing/2014/main" id="{D3ECB48F-0B7C-47C9-8913-E84F6728E3F5}"/>
              </a:ext>
            </a:extLst>
          </p:cNvPr>
          <p:cNvSpPr/>
          <p:nvPr/>
        </p:nvSpPr>
        <p:spPr>
          <a:xfrm>
            <a:off x="530087" y="5413512"/>
            <a:ext cx="2014330" cy="874643"/>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Bronze</a:t>
            </a:r>
          </a:p>
        </p:txBody>
      </p:sp>
      <p:sp>
        <p:nvSpPr>
          <p:cNvPr id="8" name="TextBox 7">
            <a:extLst>
              <a:ext uri="{FF2B5EF4-FFF2-40B4-BE49-F238E27FC236}">
                <a16:creationId xmlns:a16="http://schemas.microsoft.com/office/drawing/2014/main" id="{CA81144E-3F5D-441E-B758-C533F049118D}"/>
              </a:ext>
            </a:extLst>
          </p:cNvPr>
          <p:cNvSpPr txBox="1"/>
          <p:nvPr/>
        </p:nvSpPr>
        <p:spPr>
          <a:xfrm>
            <a:off x="3233529" y="2332383"/>
            <a:ext cx="8640417" cy="830997"/>
          </a:xfrm>
          <a:prstGeom prst="rect">
            <a:avLst/>
          </a:prstGeom>
          <a:noFill/>
        </p:spPr>
        <p:txBody>
          <a:bodyPr wrap="square" rtlCol="0">
            <a:spAutoFit/>
          </a:bodyPr>
          <a:lstStyle/>
          <a:p>
            <a:r>
              <a:rPr lang="en-US" sz="1600" dirty="0"/>
              <a:t>These are the top customers who are current, frequent and generate huge sales. Focusing on value added offers through product recommendations of previous orders.</a:t>
            </a:r>
            <a:endParaRPr lang="en-IN" sz="1600" dirty="0"/>
          </a:p>
        </p:txBody>
      </p:sp>
      <p:sp>
        <p:nvSpPr>
          <p:cNvPr id="9" name="TextBox 8">
            <a:extLst>
              <a:ext uri="{FF2B5EF4-FFF2-40B4-BE49-F238E27FC236}">
                <a16:creationId xmlns:a16="http://schemas.microsoft.com/office/drawing/2014/main" id="{EC2A6F8A-AD70-41AB-A189-52D7934F5FEB}"/>
              </a:ext>
            </a:extLst>
          </p:cNvPr>
          <p:cNvSpPr txBox="1"/>
          <p:nvPr/>
        </p:nvSpPr>
        <p:spPr>
          <a:xfrm>
            <a:off x="3233530" y="3309251"/>
            <a:ext cx="8640418" cy="830997"/>
          </a:xfrm>
          <a:prstGeom prst="rect">
            <a:avLst/>
          </a:prstGeom>
          <a:noFill/>
        </p:spPr>
        <p:txBody>
          <a:bodyPr wrap="square" rtlCol="0">
            <a:spAutoFit/>
          </a:bodyPr>
          <a:lstStyle/>
          <a:p>
            <a:r>
              <a:rPr lang="en-US" sz="1600" dirty="0"/>
              <a:t>Gold represents active and emerging customers who either generate continuous sales or place lots of orders. Consider rewarding these customers with free shipping benefits, premium offers on luxury products and cross/up-selling.</a:t>
            </a:r>
            <a:endParaRPr lang="en-IN" sz="1600" dirty="0"/>
          </a:p>
        </p:txBody>
      </p:sp>
      <p:sp>
        <p:nvSpPr>
          <p:cNvPr id="10" name="TextBox 9">
            <a:extLst>
              <a:ext uri="{FF2B5EF4-FFF2-40B4-BE49-F238E27FC236}">
                <a16:creationId xmlns:a16="http://schemas.microsoft.com/office/drawing/2014/main" id="{E963A5AC-B356-43BB-8BBC-0BFB9E1635A5}"/>
              </a:ext>
            </a:extLst>
          </p:cNvPr>
          <p:cNvSpPr txBox="1"/>
          <p:nvPr/>
        </p:nvSpPr>
        <p:spPr>
          <a:xfrm>
            <a:off x="3233529" y="4302107"/>
            <a:ext cx="8428384" cy="830997"/>
          </a:xfrm>
          <a:prstGeom prst="rect">
            <a:avLst/>
          </a:prstGeom>
          <a:noFill/>
        </p:spPr>
        <p:txBody>
          <a:bodyPr wrap="square" rtlCol="0">
            <a:spAutoFit/>
          </a:bodyPr>
          <a:lstStyle/>
          <a:p>
            <a:r>
              <a:rPr lang="en-US" sz="1600" dirty="0"/>
              <a:t>This represents unsteady customers or at-risk customers who are non current but partly place lots of orders or generate huge sales. Focus on creating loyalty and offering incentives tied to specific threshold on the sales.</a:t>
            </a:r>
            <a:endParaRPr lang="en-IN" sz="1600" dirty="0"/>
          </a:p>
        </p:txBody>
      </p:sp>
      <p:sp>
        <p:nvSpPr>
          <p:cNvPr id="11" name="TextBox 10">
            <a:extLst>
              <a:ext uri="{FF2B5EF4-FFF2-40B4-BE49-F238E27FC236}">
                <a16:creationId xmlns:a16="http://schemas.microsoft.com/office/drawing/2014/main" id="{8D4AB04F-968F-4BCB-9DBF-C89B89689B53}"/>
              </a:ext>
            </a:extLst>
          </p:cNvPr>
          <p:cNvSpPr txBox="1"/>
          <p:nvPr/>
        </p:nvSpPr>
        <p:spPr>
          <a:xfrm>
            <a:off x="3286539" y="5334720"/>
            <a:ext cx="8229600" cy="1077218"/>
          </a:xfrm>
          <a:prstGeom prst="rect">
            <a:avLst/>
          </a:prstGeom>
          <a:noFill/>
        </p:spPr>
        <p:txBody>
          <a:bodyPr wrap="square" rtlCol="0">
            <a:spAutoFit/>
          </a:bodyPr>
          <a:lstStyle/>
          <a:p>
            <a:r>
              <a:rPr lang="en-US" sz="1600" dirty="0"/>
              <a:t>These are potential lost customers or inactive customers who churned as they are non current, rare and not contributing to sales. Focusing on these customers will be a strain on the resources since they are long gone and the purchase might have been just one time.</a:t>
            </a:r>
            <a:endParaRPr lang="en-IN" sz="1600" dirty="0"/>
          </a:p>
        </p:txBody>
      </p:sp>
    </p:spTree>
    <p:extLst>
      <p:ext uri="{BB962C8B-B14F-4D97-AF65-F5344CB8AC3E}">
        <p14:creationId xmlns:p14="http://schemas.microsoft.com/office/powerpoint/2010/main" val="41750732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8086214-34E1-416D-9E14-141D6B527DD3}"/>
              </a:ext>
            </a:extLst>
          </p:cNvPr>
          <p:cNvSpPr>
            <a:spLocks noGrp="1"/>
          </p:cNvSpPr>
          <p:nvPr>
            <p:ph type="title" idx="4294967295"/>
          </p:nvPr>
        </p:nvSpPr>
        <p:spPr>
          <a:xfrm>
            <a:off x="0" y="67096"/>
            <a:ext cx="3896139" cy="532986"/>
          </a:xfrm>
        </p:spPr>
        <p:txBody>
          <a:bodyPr/>
          <a:lstStyle/>
          <a:p>
            <a:r>
              <a:rPr lang="en-IN" sz="2800" dirty="0"/>
              <a:t>Identifying customers</a:t>
            </a:r>
          </a:p>
        </p:txBody>
      </p:sp>
      <p:sp>
        <p:nvSpPr>
          <p:cNvPr id="9" name="Scroll: Horizontal 8">
            <a:extLst>
              <a:ext uri="{FF2B5EF4-FFF2-40B4-BE49-F238E27FC236}">
                <a16:creationId xmlns:a16="http://schemas.microsoft.com/office/drawing/2014/main" id="{77A028D5-A4C0-4849-9E66-D86F3833245D}"/>
              </a:ext>
            </a:extLst>
          </p:cNvPr>
          <p:cNvSpPr/>
          <p:nvPr/>
        </p:nvSpPr>
        <p:spPr>
          <a:xfrm>
            <a:off x="106016" y="692849"/>
            <a:ext cx="3021495" cy="649356"/>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Best customers</a:t>
            </a:r>
          </a:p>
        </p:txBody>
      </p:sp>
      <p:sp>
        <p:nvSpPr>
          <p:cNvPr id="11" name="TextBox 10">
            <a:extLst>
              <a:ext uri="{FF2B5EF4-FFF2-40B4-BE49-F238E27FC236}">
                <a16:creationId xmlns:a16="http://schemas.microsoft.com/office/drawing/2014/main" id="{61D337B1-8FB4-4BEA-AA3B-11E619A1F107}"/>
              </a:ext>
            </a:extLst>
          </p:cNvPr>
          <p:cNvSpPr txBox="1"/>
          <p:nvPr/>
        </p:nvSpPr>
        <p:spPr>
          <a:xfrm>
            <a:off x="3419062" y="680625"/>
            <a:ext cx="7394713" cy="584775"/>
          </a:xfrm>
          <a:prstGeom prst="rect">
            <a:avLst/>
          </a:prstGeom>
          <a:noFill/>
        </p:spPr>
        <p:txBody>
          <a:bodyPr wrap="square" rtlCol="0">
            <a:spAutoFit/>
          </a:bodyPr>
          <a:lstStyle/>
          <a:p>
            <a:r>
              <a:rPr lang="en-IN" sz="1600" dirty="0"/>
              <a:t>Highly engaged customers who have bought most recently, most often and generated the most sales. Typically customers having 444 RFM score.</a:t>
            </a:r>
          </a:p>
        </p:txBody>
      </p:sp>
      <p:pic>
        <p:nvPicPr>
          <p:cNvPr id="13" name="Picture 12">
            <a:extLst>
              <a:ext uri="{FF2B5EF4-FFF2-40B4-BE49-F238E27FC236}">
                <a16:creationId xmlns:a16="http://schemas.microsoft.com/office/drawing/2014/main" id="{9E13D72B-6DCA-4D3C-B616-5BC16E6547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826" y="1358167"/>
            <a:ext cx="11052313" cy="2239618"/>
          </a:xfrm>
          <a:prstGeom prst="rect">
            <a:avLst/>
          </a:prstGeom>
        </p:spPr>
      </p:pic>
      <p:sp>
        <p:nvSpPr>
          <p:cNvPr id="18" name="Scroll: Horizontal 17">
            <a:extLst>
              <a:ext uri="{FF2B5EF4-FFF2-40B4-BE49-F238E27FC236}">
                <a16:creationId xmlns:a16="http://schemas.microsoft.com/office/drawing/2014/main" id="{1D42A2D9-73C5-4DC5-9090-7C540D3A2F0E}"/>
              </a:ext>
            </a:extLst>
          </p:cNvPr>
          <p:cNvSpPr/>
          <p:nvPr/>
        </p:nvSpPr>
        <p:spPr>
          <a:xfrm>
            <a:off x="106016" y="3684237"/>
            <a:ext cx="3021495" cy="649356"/>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Lost customers</a:t>
            </a:r>
          </a:p>
        </p:txBody>
      </p:sp>
      <p:sp>
        <p:nvSpPr>
          <p:cNvPr id="19" name="TextBox 18">
            <a:extLst>
              <a:ext uri="{FF2B5EF4-FFF2-40B4-BE49-F238E27FC236}">
                <a16:creationId xmlns:a16="http://schemas.microsoft.com/office/drawing/2014/main" id="{34ABDC21-A65B-456D-A888-26288285FD50}"/>
              </a:ext>
            </a:extLst>
          </p:cNvPr>
          <p:cNvSpPr txBox="1"/>
          <p:nvPr/>
        </p:nvSpPr>
        <p:spPr>
          <a:xfrm>
            <a:off x="3419062" y="3574969"/>
            <a:ext cx="8534399" cy="830997"/>
          </a:xfrm>
          <a:prstGeom prst="rect">
            <a:avLst/>
          </a:prstGeom>
          <a:noFill/>
        </p:spPr>
        <p:txBody>
          <a:bodyPr wrap="square" rtlCol="0">
            <a:spAutoFit/>
          </a:bodyPr>
          <a:lstStyle/>
          <a:p>
            <a:r>
              <a:rPr lang="en-IN" sz="1600" dirty="0"/>
              <a:t>Customers who did not purchase recently. They leave for a variety of reasons depending on the price deals, new product launches. Typically these are the customers who have least RFM score, 111.</a:t>
            </a:r>
          </a:p>
        </p:txBody>
      </p:sp>
      <p:pic>
        <p:nvPicPr>
          <p:cNvPr id="21" name="Picture 20">
            <a:extLst>
              <a:ext uri="{FF2B5EF4-FFF2-40B4-BE49-F238E27FC236}">
                <a16:creationId xmlns:a16="http://schemas.microsoft.com/office/drawing/2014/main" id="{0EED0AFD-2F3A-4BD2-A61B-C148600C00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825" y="4333593"/>
            <a:ext cx="11052313" cy="2476846"/>
          </a:xfrm>
          <a:prstGeom prst="rect">
            <a:avLst/>
          </a:prstGeom>
        </p:spPr>
      </p:pic>
    </p:spTree>
    <p:extLst>
      <p:ext uri="{BB962C8B-B14F-4D97-AF65-F5344CB8AC3E}">
        <p14:creationId xmlns:p14="http://schemas.microsoft.com/office/powerpoint/2010/main" val="1232716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65A20DB-F1D7-4159-8BA2-91BFD61798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039" y="1670330"/>
            <a:ext cx="11075921" cy="4238020"/>
          </a:xfrm>
          <a:prstGeom prst="rect">
            <a:avLst/>
          </a:prstGeom>
        </p:spPr>
      </p:pic>
      <p:sp>
        <p:nvSpPr>
          <p:cNvPr id="3" name="Scroll: Horizontal 2">
            <a:extLst>
              <a:ext uri="{FF2B5EF4-FFF2-40B4-BE49-F238E27FC236}">
                <a16:creationId xmlns:a16="http://schemas.microsoft.com/office/drawing/2014/main" id="{D7DF3B71-61A5-4A7B-9C16-F480A1383E21}"/>
              </a:ext>
            </a:extLst>
          </p:cNvPr>
          <p:cNvSpPr/>
          <p:nvPr/>
        </p:nvSpPr>
        <p:spPr>
          <a:xfrm>
            <a:off x="558039" y="383120"/>
            <a:ext cx="3021495" cy="682485"/>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Loyal customers</a:t>
            </a:r>
          </a:p>
        </p:txBody>
      </p:sp>
      <p:sp>
        <p:nvSpPr>
          <p:cNvPr id="4" name="TextBox 3">
            <a:extLst>
              <a:ext uri="{FF2B5EF4-FFF2-40B4-BE49-F238E27FC236}">
                <a16:creationId xmlns:a16="http://schemas.microsoft.com/office/drawing/2014/main" id="{1F6F4813-61F6-415A-8E02-A5282AE51883}"/>
              </a:ext>
            </a:extLst>
          </p:cNvPr>
          <p:cNvSpPr txBox="1"/>
          <p:nvPr/>
        </p:nvSpPr>
        <p:spPr>
          <a:xfrm>
            <a:off x="4532245" y="383120"/>
            <a:ext cx="7659755" cy="584775"/>
          </a:xfrm>
          <a:prstGeom prst="rect">
            <a:avLst/>
          </a:prstGeom>
          <a:noFill/>
        </p:spPr>
        <p:txBody>
          <a:bodyPr wrap="square" rtlCol="0">
            <a:spAutoFit/>
          </a:bodyPr>
          <a:lstStyle/>
          <a:p>
            <a:r>
              <a:rPr lang="en-IN" sz="1600" dirty="0"/>
              <a:t>Customers who places more orders. They belong to platinum and gold segments who have frequency value of 4.</a:t>
            </a:r>
          </a:p>
        </p:txBody>
      </p:sp>
    </p:spTree>
    <p:extLst>
      <p:ext uri="{BB962C8B-B14F-4D97-AF65-F5344CB8AC3E}">
        <p14:creationId xmlns:p14="http://schemas.microsoft.com/office/powerpoint/2010/main" val="5023282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croll: Horizontal 1">
            <a:extLst>
              <a:ext uri="{FF2B5EF4-FFF2-40B4-BE49-F238E27FC236}">
                <a16:creationId xmlns:a16="http://schemas.microsoft.com/office/drawing/2014/main" id="{46538824-521E-4215-A1D6-84CF58F65A80}"/>
              </a:ext>
            </a:extLst>
          </p:cNvPr>
          <p:cNvSpPr/>
          <p:nvPr/>
        </p:nvSpPr>
        <p:spPr>
          <a:xfrm>
            <a:off x="675861" y="371061"/>
            <a:ext cx="3034748" cy="874643"/>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Customers on the verge of churning</a:t>
            </a:r>
          </a:p>
        </p:txBody>
      </p:sp>
      <p:sp>
        <p:nvSpPr>
          <p:cNvPr id="4" name="TextBox 3">
            <a:extLst>
              <a:ext uri="{FF2B5EF4-FFF2-40B4-BE49-F238E27FC236}">
                <a16:creationId xmlns:a16="http://schemas.microsoft.com/office/drawing/2014/main" id="{1853B51E-17A3-45EF-AE3B-8213BC1C735F}"/>
              </a:ext>
            </a:extLst>
          </p:cNvPr>
          <p:cNvSpPr txBox="1"/>
          <p:nvPr/>
        </p:nvSpPr>
        <p:spPr>
          <a:xfrm>
            <a:off x="4253948" y="371061"/>
            <a:ext cx="6997148" cy="1077218"/>
          </a:xfrm>
          <a:prstGeom prst="rect">
            <a:avLst/>
          </a:prstGeom>
          <a:noFill/>
        </p:spPr>
        <p:txBody>
          <a:bodyPr wrap="square" rtlCol="0">
            <a:spAutoFit/>
          </a:bodyPr>
          <a:lstStyle/>
          <a:p>
            <a:r>
              <a:rPr lang="en-IN" sz="1600" dirty="0"/>
              <a:t>Customers who belong to silver segment with recency less than 3, frequency can be 1-4, monetary value greater than 2. These are the customers who have not ordered recently, but their monetary value is high and number of orders are more than average.</a:t>
            </a:r>
          </a:p>
        </p:txBody>
      </p:sp>
      <p:pic>
        <p:nvPicPr>
          <p:cNvPr id="6" name="Picture 5">
            <a:extLst>
              <a:ext uri="{FF2B5EF4-FFF2-40B4-BE49-F238E27FC236}">
                <a16:creationId xmlns:a16="http://schemas.microsoft.com/office/drawing/2014/main" id="{19D4C24D-AE69-4AC7-B415-378C91ABFA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861" y="1731471"/>
            <a:ext cx="10734261" cy="3529642"/>
          </a:xfrm>
          <a:prstGeom prst="rect">
            <a:avLst/>
          </a:prstGeom>
        </p:spPr>
      </p:pic>
    </p:spTree>
    <p:extLst>
      <p:ext uri="{BB962C8B-B14F-4D97-AF65-F5344CB8AC3E}">
        <p14:creationId xmlns:p14="http://schemas.microsoft.com/office/powerpoint/2010/main" val="3452479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7958D7-55D1-4813-9105-B54F8D589580}"/>
              </a:ext>
            </a:extLst>
          </p:cNvPr>
          <p:cNvSpPr>
            <a:spLocks noGrp="1"/>
          </p:cNvSpPr>
          <p:nvPr>
            <p:ph type="title"/>
          </p:nvPr>
        </p:nvSpPr>
        <p:spPr/>
        <p:txBody>
          <a:bodyPr/>
          <a:lstStyle/>
          <a:p>
            <a:r>
              <a:rPr lang="en-IN" dirty="0"/>
              <a:t>Table of Content</a:t>
            </a:r>
          </a:p>
        </p:txBody>
      </p:sp>
      <p:sp>
        <p:nvSpPr>
          <p:cNvPr id="5" name="Content Placeholder 4">
            <a:extLst>
              <a:ext uri="{FF2B5EF4-FFF2-40B4-BE49-F238E27FC236}">
                <a16:creationId xmlns:a16="http://schemas.microsoft.com/office/drawing/2014/main" id="{FB30A2B6-7006-4C35-BBC2-E4DFF2C26093}"/>
              </a:ext>
            </a:extLst>
          </p:cNvPr>
          <p:cNvSpPr>
            <a:spLocks noGrp="1"/>
          </p:cNvSpPr>
          <p:nvPr>
            <p:ph idx="1"/>
          </p:nvPr>
        </p:nvSpPr>
        <p:spPr>
          <a:xfrm>
            <a:off x="818712" y="2447574"/>
            <a:ext cx="10554574" cy="3636511"/>
          </a:xfrm>
        </p:spPr>
        <p:txBody>
          <a:bodyPr/>
          <a:lstStyle/>
          <a:p>
            <a:r>
              <a:rPr lang="en-IN" dirty="0"/>
              <a:t>Executive Summary</a:t>
            </a:r>
          </a:p>
          <a:p>
            <a:r>
              <a:rPr lang="en-IN" dirty="0"/>
              <a:t>Initial Data Analysis</a:t>
            </a:r>
          </a:p>
          <a:p>
            <a:r>
              <a:rPr lang="en-IN" dirty="0"/>
              <a:t>Sales overview – Exploratory data analysis</a:t>
            </a:r>
          </a:p>
          <a:p>
            <a:r>
              <a:rPr lang="en-IN" dirty="0"/>
              <a:t>Customer Segmentation using RFM</a:t>
            </a:r>
          </a:p>
          <a:p>
            <a:r>
              <a:rPr lang="en-IN" dirty="0"/>
              <a:t>Inferences</a:t>
            </a:r>
          </a:p>
          <a:p>
            <a:r>
              <a:rPr lang="en-IN" dirty="0"/>
              <a:t>Segment Recommendations</a:t>
            </a:r>
          </a:p>
          <a:p>
            <a:endParaRPr lang="en-IN" dirty="0"/>
          </a:p>
        </p:txBody>
      </p:sp>
    </p:spTree>
    <p:extLst>
      <p:ext uri="{BB962C8B-B14F-4D97-AF65-F5344CB8AC3E}">
        <p14:creationId xmlns:p14="http://schemas.microsoft.com/office/powerpoint/2010/main" val="14875574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1A76D-6BC8-4D0B-A9C7-59140FB56BC3}"/>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036A9D80-06F9-4E10-92C7-5CB63A149CA3}"/>
              </a:ext>
            </a:extLst>
          </p:cNvPr>
          <p:cNvSpPr>
            <a:spLocks noGrp="1"/>
          </p:cNvSpPr>
          <p:nvPr>
            <p:ph idx="1"/>
          </p:nvPr>
        </p:nvSpPr>
        <p:spPr/>
        <p:txBody>
          <a:bodyPr/>
          <a:lstStyle/>
          <a:p>
            <a:pPr marL="0" indent="0">
              <a:buNone/>
            </a:pPr>
            <a:r>
              <a:rPr lang="en-IN" dirty="0"/>
              <a:t>In conclusion, the analysis result from the RFM is a base mapping for future response testing of customer migrations among the RFM cells. RFM scores can be analysed over time with the recommendation results. This would eliminate the non-responsive customers and improve marketing campaigns. </a:t>
            </a:r>
          </a:p>
        </p:txBody>
      </p:sp>
    </p:spTree>
    <p:extLst>
      <p:ext uri="{BB962C8B-B14F-4D97-AF65-F5344CB8AC3E}">
        <p14:creationId xmlns:p14="http://schemas.microsoft.com/office/powerpoint/2010/main" val="1438835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39C37-04EA-49A6-887A-26E935A2C533}"/>
              </a:ext>
            </a:extLst>
          </p:cNvPr>
          <p:cNvSpPr>
            <a:spLocks noGrp="1"/>
          </p:cNvSpPr>
          <p:nvPr>
            <p:ph type="title"/>
          </p:nvPr>
        </p:nvSpPr>
        <p:spPr/>
        <p:txBody>
          <a:bodyPr/>
          <a:lstStyle/>
          <a:p>
            <a:r>
              <a:rPr lang="en-IN" dirty="0"/>
              <a:t>Executive Summary	</a:t>
            </a:r>
          </a:p>
        </p:txBody>
      </p:sp>
      <p:sp>
        <p:nvSpPr>
          <p:cNvPr id="3" name="Content Placeholder 2">
            <a:extLst>
              <a:ext uri="{FF2B5EF4-FFF2-40B4-BE49-F238E27FC236}">
                <a16:creationId xmlns:a16="http://schemas.microsoft.com/office/drawing/2014/main" id="{90E7272D-B227-4741-AB60-5AD80EFF2526}"/>
              </a:ext>
            </a:extLst>
          </p:cNvPr>
          <p:cNvSpPr>
            <a:spLocks noGrp="1"/>
          </p:cNvSpPr>
          <p:nvPr>
            <p:ph idx="1"/>
          </p:nvPr>
        </p:nvSpPr>
        <p:spPr>
          <a:xfrm>
            <a:off x="3122974" y="2046819"/>
            <a:ext cx="8179512" cy="4121499"/>
          </a:xfrm>
        </p:spPr>
        <p:txBody>
          <a:bodyPr>
            <a:normAutofit/>
          </a:bodyPr>
          <a:lstStyle/>
          <a:p>
            <a:r>
              <a:rPr lang="en-IN" dirty="0"/>
              <a:t>This project aims to find the underlying buying patterns of customers based on past 3 years of transaction data and hence recommend customized marketing strategies for different segments.</a:t>
            </a:r>
          </a:p>
          <a:p>
            <a:r>
              <a:rPr lang="en-IN" dirty="0"/>
              <a:t>In the dataset, there are 2747 data rows of customer records for the past three years. There are 89 unique customers spread across 19 countries.</a:t>
            </a:r>
          </a:p>
          <a:p>
            <a:r>
              <a:rPr lang="en-IN" dirty="0"/>
              <a:t>The report applied RFM analysis for the automobile sales part manufacturing data, scoring each customer based on recency – how recent did a customer visit a store, frequency – how often did the customer ordered, and monetary – how much did the customer order (price each * quantity ordered). Combining these three scores as RFM could provide a mapping and help us understand customers in different aspects. </a:t>
            </a:r>
          </a:p>
        </p:txBody>
      </p:sp>
      <p:sp>
        <p:nvSpPr>
          <p:cNvPr id="4" name="Scroll: Horizontal 3">
            <a:extLst>
              <a:ext uri="{FF2B5EF4-FFF2-40B4-BE49-F238E27FC236}">
                <a16:creationId xmlns:a16="http://schemas.microsoft.com/office/drawing/2014/main" id="{032BA1D9-929C-43F9-8CDC-698765F8D9EF}"/>
              </a:ext>
            </a:extLst>
          </p:cNvPr>
          <p:cNvSpPr/>
          <p:nvPr/>
        </p:nvSpPr>
        <p:spPr>
          <a:xfrm>
            <a:off x="503582" y="2222287"/>
            <a:ext cx="2266121" cy="831574"/>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Problem statement</a:t>
            </a:r>
          </a:p>
        </p:txBody>
      </p:sp>
      <p:sp>
        <p:nvSpPr>
          <p:cNvPr id="7" name="Scroll: Horizontal 6">
            <a:extLst>
              <a:ext uri="{FF2B5EF4-FFF2-40B4-BE49-F238E27FC236}">
                <a16:creationId xmlns:a16="http://schemas.microsoft.com/office/drawing/2014/main" id="{E3EE88B9-0323-4184-B5A6-A20CD988C580}"/>
              </a:ext>
            </a:extLst>
          </p:cNvPr>
          <p:cNvSpPr/>
          <p:nvPr/>
        </p:nvSpPr>
        <p:spPr>
          <a:xfrm>
            <a:off x="503581" y="3275995"/>
            <a:ext cx="2266121" cy="831574"/>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 Analysis</a:t>
            </a:r>
          </a:p>
        </p:txBody>
      </p:sp>
      <p:sp>
        <p:nvSpPr>
          <p:cNvPr id="8" name="Scroll: Horizontal 7">
            <a:extLst>
              <a:ext uri="{FF2B5EF4-FFF2-40B4-BE49-F238E27FC236}">
                <a16:creationId xmlns:a16="http://schemas.microsoft.com/office/drawing/2014/main" id="{0D423079-51D4-4D44-93E3-0BFEFBDD1FFA}"/>
              </a:ext>
            </a:extLst>
          </p:cNvPr>
          <p:cNvSpPr/>
          <p:nvPr/>
        </p:nvSpPr>
        <p:spPr>
          <a:xfrm>
            <a:off x="503581" y="4329703"/>
            <a:ext cx="2266121" cy="831574"/>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RFM Analysis</a:t>
            </a:r>
          </a:p>
        </p:txBody>
      </p:sp>
    </p:spTree>
    <p:extLst>
      <p:ext uri="{BB962C8B-B14F-4D97-AF65-F5344CB8AC3E}">
        <p14:creationId xmlns:p14="http://schemas.microsoft.com/office/powerpoint/2010/main" val="1015935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89F74-0957-4156-B3A1-430DCCAE012F}"/>
              </a:ext>
            </a:extLst>
          </p:cNvPr>
          <p:cNvSpPr>
            <a:spLocks noGrp="1"/>
          </p:cNvSpPr>
          <p:nvPr>
            <p:ph type="title"/>
          </p:nvPr>
        </p:nvSpPr>
        <p:spPr/>
        <p:txBody>
          <a:bodyPr/>
          <a:lstStyle/>
          <a:p>
            <a:r>
              <a:rPr lang="en-IN" dirty="0"/>
              <a:t>Initial and Exploratory Data Analysis</a:t>
            </a:r>
          </a:p>
        </p:txBody>
      </p:sp>
      <p:sp>
        <p:nvSpPr>
          <p:cNvPr id="3" name="Content Placeholder 2">
            <a:extLst>
              <a:ext uri="{FF2B5EF4-FFF2-40B4-BE49-F238E27FC236}">
                <a16:creationId xmlns:a16="http://schemas.microsoft.com/office/drawing/2014/main" id="{EDAD6B54-B1A5-4AD3-8F8E-D725D0042C40}"/>
              </a:ext>
            </a:extLst>
          </p:cNvPr>
          <p:cNvSpPr>
            <a:spLocks noGrp="1"/>
          </p:cNvSpPr>
          <p:nvPr>
            <p:ph idx="1"/>
          </p:nvPr>
        </p:nvSpPr>
        <p:spPr>
          <a:xfrm>
            <a:off x="655145" y="2332382"/>
            <a:ext cx="10571998" cy="4359966"/>
          </a:xfrm>
        </p:spPr>
        <p:txBody>
          <a:bodyPr>
            <a:normAutofit/>
          </a:bodyPr>
          <a:lstStyle/>
          <a:p>
            <a:r>
              <a:rPr lang="en-IN" sz="1600" dirty="0"/>
              <a:t>Given dataset contains 2747 rows and 20 columns.</a:t>
            </a:r>
          </a:p>
          <a:p>
            <a:r>
              <a:rPr lang="en-IN" sz="1600" dirty="0"/>
              <a:t>Dataset does not contain any null or duplicate values.</a:t>
            </a:r>
          </a:p>
          <a:p>
            <a:r>
              <a:rPr lang="en-IN" sz="1600" dirty="0"/>
              <a:t>Out of 7 numerical variables, three are of importance (sales, quantity ordered and price each) and they contain outliers. (No treatment for outlier is performed since we are focused on segmentation)</a:t>
            </a:r>
          </a:p>
          <a:p>
            <a:r>
              <a:rPr lang="en-IN" sz="1600" dirty="0"/>
              <a:t>There are 7 different product lines offered by the company. Among these product lines major chunk of orders are for parts related to domestic vehicles (cars and motorcycles)</a:t>
            </a:r>
          </a:p>
          <a:p>
            <a:r>
              <a:rPr lang="en-IN" sz="1600" dirty="0"/>
              <a:t>89 unique customers have placed ordered in which Euro Shopping channel is the highest.</a:t>
            </a:r>
          </a:p>
          <a:p>
            <a:r>
              <a:rPr lang="en-IN" sz="1600" dirty="0"/>
              <a:t>Sales of automobile parts are spread across the globe.</a:t>
            </a:r>
          </a:p>
          <a:p>
            <a:r>
              <a:rPr lang="en-IN" sz="1600" dirty="0"/>
              <a:t>Maximum orders are placed by the customers in USA which are dispersed across cities. Looking at city wise orders Madrid is the highest.</a:t>
            </a:r>
          </a:p>
          <a:p>
            <a:endParaRPr lang="en-IN" dirty="0"/>
          </a:p>
          <a:p>
            <a:pPr lvl="8"/>
            <a:r>
              <a:rPr lang="en-IN" dirty="0"/>
              <a:t>Insights are derived from initial analysis of the dataset using python and tableau for visualisations.</a:t>
            </a:r>
          </a:p>
          <a:p>
            <a:endParaRPr lang="en-IN" dirty="0"/>
          </a:p>
        </p:txBody>
      </p:sp>
    </p:spTree>
    <p:extLst>
      <p:ext uri="{BB962C8B-B14F-4D97-AF65-F5344CB8AC3E}">
        <p14:creationId xmlns:p14="http://schemas.microsoft.com/office/powerpoint/2010/main" val="2204550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75D2AE4-8DA8-40D5-94F1-C505AF741DDC}"/>
              </a:ext>
            </a:extLst>
          </p:cNvPr>
          <p:cNvSpPr>
            <a:spLocks noGrp="1"/>
          </p:cNvSpPr>
          <p:nvPr>
            <p:ph type="body" sz="half" idx="2"/>
          </p:nvPr>
        </p:nvSpPr>
        <p:spPr>
          <a:xfrm>
            <a:off x="442223" y="203275"/>
            <a:ext cx="3932237" cy="460513"/>
          </a:xfrm>
        </p:spPr>
        <p:txBody>
          <a:bodyPr>
            <a:normAutofit/>
          </a:bodyPr>
          <a:lstStyle/>
          <a:p>
            <a:r>
              <a:rPr lang="en-IN" sz="2000" b="1" dirty="0">
                <a:latin typeface="+mj-lt"/>
              </a:rPr>
              <a:t>Information of the dataset:</a:t>
            </a:r>
          </a:p>
        </p:txBody>
      </p:sp>
      <p:pic>
        <p:nvPicPr>
          <p:cNvPr id="8" name="Picture 7">
            <a:extLst>
              <a:ext uri="{FF2B5EF4-FFF2-40B4-BE49-F238E27FC236}">
                <a16:creationId xmlns:a16="http://schemas.microsoft.com/office/drawing/2014/main" id="{E208D742-2440-4840-A8E5-1409BFC258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223" y="834888"/>
            <a:ext cx="4486901" cy="4458322"/>
          </a:xfrm>
          <a:prstGeom prst="rect">
            <a:avLst/>
          </a:prstGeom>
        </p:spPr>
      </p:pic>
      <p:sp>
        <p:nvSpPr>
          <p:cNvPr id="9" name="TextBox 8">
            <a:extLst>
              <a:ext uri="{FF2B5EF4-FFF2-40B4-BE49-F238E27FC236}">
                <a16:creationId xmlns:a16="http://schemas.microsoft.com/office/drawing/2014/main" id="{5323E6AC-DDB4-41A3-8919-2F332423DB5D}"/>
              </a:ext>
            </a:extLst>
          </p:cNvPr>
          <p:cNvSpPr txBox="1"/>
          <p:nvPr/>
        </p:nvSpPr>
        <p:spPr>
          <a:xfrm>
            <a:off x="5671930" y="203275"/>
            <a:ext cx="4929809" cy="400110"/>
          </a:xfrm>
          <a:prstGeom prst="rect">
            <a:avLst/>
          </a:prstGeom>
          <a:noFill/>
        </p:spPr>
        <p:txBody>
          <a:bodyPr wrap="square" rtlCol="0">
            <a:spAutoFit/>
          </a:bodyPr>
          <a:lstStyle/>
          <a:p>
            <a:r>
              <a:rPr lang="en-IN" sz="2000" b="1" dirty="0">
                <a:latin typeface="+mj-lt"/>
              </a:rPr>
              <a:t>Univariate analysis:</a:t>
            </a:r>
          </a:p>
        </p:txBody>
      </p:sp>
      <p:pic>
        <p:nvPicPr>
          <p:cNvPr id="11" name="Picture 10">
            <a:extLst>
              <a:ext uri="{FF2B5EF4-FFF2-40B4-BE49-F238E27FC236}">
                <a16:creationId xmlns:a16="http://schemas.microsoft.com/office/drawing/2014/main" id="{A42656AD-01A7-4E15-8B4E-2BA324A304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4867" y="663788"/>
            <a:ext cx="1688298" cy="4133499"/>
          </a:xfrm>
          <a:prstGeom prst="rect">
            <a:avLst/>
          </a:prstGeom>
        </p:spPr>
      </p:pic>
      <p:pic>
        <p:nvPicPr>
          <p:cNvPr id="13" name="Picture 12">
            <a:extLst>
              <a:ext uri="{FF2B5EF4-FFF2-40B4-BE49-F238E27FC236}">
                <a16:creationId xmlns:a16="http://schemas.microsoft.com/office/drawing/2014/main" id="{79DD8708-9574-43D1-AB3B-656AB88725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72427" y="4897446"/>
            <a:ext cx="1831265" cy="1516606"/>
          </a:xfrm>
          <a:prstGeom prst="rect">
            <a:avLst/>
          </a:prstGeom>
        </p:spPr>
      </p:pic>
      <p:pic>
        <p:nvPicPr>
          <p:cNvPr id="15" name="Picture 14">
            <a:extLst>
              <a:ext uri="{FF2B5EF4-FFF2-40B4-BE49-F238E27FC236}">
                <a16:creationId xmlns:a16="http://schemas.microsoft.com/office/drawing/2014/main" id="{578CCB33-03E8-42BC-B3C4-DE065E3865F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34457" y="689618"/>
            <a:ext cx="1238423" cy="4081836"/>
          </a:xfrm>
          <a:prstGeom prst="rect">
            <a:avLst/>
          </a:prstGeom>
        </p:spPr>
      </p:pic>
      <p:pic>
        <p:nvPicPr>
          <p:cNvPr id="17" name="Picture 16">
            <a:extLst>
              <a:ext uri="{FF2B5EF4-FFF2-40B4-BE49-F238E27FC236}">
                <a16:creationId xmlns:a16="http://schemas.microsoft.com/office/drawing/2014/main" id="{13A445BA-55D4-4EE0-B2A7-2E7D3F2678B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35944" y="4897446"/>
            <a:ext cx="2076952" cy="1516605"/>
          </a:xfrm>
          <a:prstGeom prst="rect">
            <a:avLst/>
          </a:prstGeom>
        </p:spPr>
      </p:pic>
      <p:pic>
        <p:nvPicPr>
          <p:cNvPr id="19" name="Picture 18">
            <a:extLst>
              <a:ext uri="{FF2B5EF4-FFF2-40B4-BE49-F238E27FC236}">
                <a16:creationId xmlns:a16="http://schemas.microsoft.com/office/drawing/2014/main" id="{858DB4BC-BCC0-4B3F-86AF-34D7B2D74D0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208498" y="663787"/>
            <a:ext cx="1228896" cy="4133499"/>
          </a:xfrm>
          <a:prstGeom prst="rect">
            <a:avLst/>
          </a:prstGeom>
        </p:spPr>
      </p:pic>
      <p:pic>
        <p:nvPicPr>
          <p:cNvPr id="21" name="Picture 20">
            <a:extLst>
              <a:ext uri="{FF2B5EF4-FFF2-40B4-BE49-F238E27FC236}">
                <a16:creationId xmlns:a16="http://schemas.microsoft.com/office/drawing/2014/main" id="{703CBDCD-5877-424E-B56A-5A1348EFDAE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045148" y="4897445"/>
            <a:ext cx="1922116" cy="1516605"/>
          </a:xfrm>
          <a:prstGeom prst="rect">
            <a:avLst/>
          </a:prstGeom>
        </p:spPr>
      </p:pic>
      <p:sp>
        <p:nvSpPr>
          <p:cNvPr id="23" name="TextBox 22">
            <a:extLst>
              <a:ext uri="{FF2B5EF4-FFF2-40B4-BE49-F238E27FC236}">
                <a16:creationId xmlns:a16="http://schemas.microsoft.com/office/drawing/2014/main" id="{56458073-35ED-494A-BA11-C2632B699275}"/>
              </a:ext>
            </a:extLst>
          </p:cNvPr>
          <p:cNvSpPr txBox="1"/>
          <p:nvPr/>
        </p:nvSpPr>
        <p:spPr>
          <a:xfrm>
            <a:off x="291548" y="5579165"/>
            <a:ext cx="4956313" cy="954107"/>
          </a:xfrm>
          <a:prstGeom prst="rect">
            <a:avLst/>
          </a:prstGeom>
          <a:noFill/>
        </p:spPr>
        <p:txBody>
          <a:bodyPr wrap="square" rtlCol="0">
            <a:spAutoFit/>
          </a:bodyPr>
          <a:lstStyle/>
          <a:p>
            <a:r>
              <a:rPr lang="en-IN" sz="1400" dirty="0"/>
              <a:t>Out of 7 numerical variables, three are of importance (sales, quantity ordered and price each) and they contain outliers. (No treatment for outlier is performed since we are focusing on segmentation)</a:t>
            </a:r>
          </a:p>
        </p:txBody>
      </p:sp>
    </p:spTree>
    <p:extLst>
      <p:ext uri="{BB962C8B-B14F-4D97-AF65-F5344CB8AC3E}">
        <p14:creationId xmlns:p14="http://schemas.microsoft.com/office/powerpoint/2010/main" val="4121970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B517B06-6415-48FA-88A9-7217FA851CE8}"/>
              </a:ext>
            </a:extLst>
          </p:cNvPr>
          <p:cNvSpPr>
            <a:spLocks noGrp="1"/>
          </p:cNvSpPr>
          <p:nvPr>
            <p:ph type="body" sz="half" idx="2"/>
          </p:nvPr>
        </p:nvSpPr>
        <p:spPr>
          <a:xfrm>
            <a:off x="0" y="5566709"/>
            <a:ext cx="12192000" cy="1291291"/>
          </a:xfrm>
        </p:spPr>
        <p:txBody>
          <a:bodyPr>
            <a:normAutofit fontScale="92500" lnSpcReduction="10000"/>
          </a:bodyPr>
          <a:lstStyle/>
          <a:p>
            <a:pPr marL="285750" indent="-252000">
              <a:lnSpc>
                <a:spcPct val="100000"/>
              </a:lnSpc>
              <a:spcBef>
                <a:spcPts val="0"/>
              </a:spcBef>
              <a:buFont typeface="Arial" panose="020B0604020202020204" pitchFamily="34" charset="0"/>
              <a:buChar char="•"/>
            </a:pPr>
            <a:r>
              <a:rPr lang="en-IN" sz="1400" dirty="0"/>
              <a:t>Left side word map shows the countries which has placed orders. Color shows the sum of sales and size shows the count of orders.</a:t>
            </a:r>
          </a:p>
          <a:p>
            <a:pPr marL="285750" indent="-252000">
              <a:lnSpc>
                <a:spcPct val="100000"/>
              </a:lnSpc>
              <a:spcBef>
                <a:spcPts val="0"/>
              </a:spcBef>
              <a:buFont typeface="Arial" panose="020B0604020202020204" pitchFamily="34" charset="0"/>
              <a:buChar char="•"/>
            </a:pPr>
            <a:r>
              <a:rPr lang="en-IN" sz="1400" dirty="0"/>
              <a:t>Country wise table contains count of orders, min days since last order, sum of quantity ordered, total sales and total number of city in that particular country.</a:t>
            </a:r>
          </a:p>
          <a:p>
            <a:pPr marL="285750" indent="-252000">
              <a:lnSpc>
                <a:spcPct val="100000"/>
              </a:lnSpc>
              <a:spcBef>
                <a:spcPts val="0"/>
              </a:spcBef>
              <a:buFont typeface="Arial" panose="020B0604020202020204" pitchFamily="34" charset="0"/>
              <a:buChar char="•"/>
            </a:pPr>
            <a:r>
              <a:rPr lang="en-IN" sz="1400" dirty="0"/>
              <a:t>USA has given highest sales followed by Spain and France. </a:t>
            </a:r>
          </a:p>
          <a:p>
            <a:pPr marL="285750" indent="-252000">
              <a:lnSpc>
                <a:spcPct val="100000"/>
              </a:lnSpc>
              <a:spcBef>
                <a:spcPts val="0"/>
              </a:spcBef>
              <a:buFont typeface="Arial" panose="020B0604020202020204" pitchFamily="34" charset="0"/>
              <a:buChar char="•"/>
            </a:pPr>
            <a:r>
              <a:rPr lang="en-IN" sz="1400" dirty="0"/>
              <a:t>Spain and France has ordered recently followed by USA and Belgium. </a:t>
            </a:r>
          </a:p>
          <a:p>
            <a:pPr marL="285750" indent="-252000">
              <a:lnSpc>
                <a:spcPct val="100000"/>
              </a:lnSpc>
              <a:spcBef>
                <a:spcPts val="0"/>
              </a:spcBef>
              <a:buFont typeface="Arial" panose="020B0604020202020204" pitchFamily="34" charset="0"/>
              <a:buChar char="•"/>
            </a:pPr>
            <a:endParaRPr lang="en-IN" sz="1400" dirty="0"/>
          </a:p>
        </p:txBody>
      </p:sp>
      <p:pic>
        <p:nvPicPr>
          <p:cNvPr id="10" name="Picture 9">
            <a:extLst>
              <a:ext uri="{FF2B5EF4-FFF2-40B4-BE49-F238E27FC236}">
                <a16:creationId xmlns:a16="http://schemas.microsoft.com/office/drawing/2014/main" id="{5A17A136-DE55-49E0-B455-BD294495E7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542" y="123068"/>
            <a:ext cx="11910935" cy="5249976"/>
          </a:xfrm>
          <a:prstGeom prst="rect">
            <a:avLst/>
          </a:prstGeom>
        </p:spPr>
      </p:pic>
    </p:spTree>
    <p:extLst>
      <p:ext uri="{BB962C8B-B14F-4D97-AF65-F5344CB8AC3E}">
        <p14:creationId xmlns:p14="http://schemas.microsoft.com/office/powerpoint/2010/main" val="2975608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B1B59E9A-B355-4E5E-95DB-F9D8C5F6F414}"/>
              </a:ext>
            </a:extLst>
          </p:cNvPr>
          <p:cNvSpPr txBox="1"/>
          <p:nvPr/>
        </p:nvSpPr>
        <p:spPr>
          <a:xfrm>
            <a:off x="6484270" y="4095786"/>
            <a:ext cx="5611008" cy="1892826"/>
          </a:xfrm>
          <a:prstGeom prst="rect">
            <a:avLst/>
          </a:prstGeom>
          <a:noFill/>
        </p:spPr>
        <p:txBody>
          <a:bodyPr wrap="square" rtlCol="0">
            <a:spAutoFit/>
          </a:bodyPr>
          <a:lstStyle/>
          <a:p>
            <a:pPr marL="285750" indent="-285750">
              <a:buFont typeface="Arial" panose="020B0604020202020204" pitchFamily="34" charset="0"/>
              <a:buChar char="•"/>
            </a:pPr>
            <a:r>
              <a:rPr lang="en-IN" sz="1300" dirty="0"/>
              <a:t>Both the plots are showing top 10 cities based on sales.</a:t>
            </a:r>
          </a:p>
          <a:p>
            <a:pPr marL="285750" indent="-285750">
              <a:buFont typeface="Arial" panose="020B0604020202020204" pitchFamily="34" charset="0"/>
              <a:buChar char="•"/>
            </a:pPr>
            <a:r>
              <a:rPr lang="en-IN" sz="1300" dirty="0"/>
              <a:t>Madrid’s share of total sales is 11.09% with 304 orders.</a:t>
            </a:r>
          </a:p>
          <a:p>
            <a:pPr marL="285750" indent="-285750">
              <a:buFont typeface="Arial" panose="020B0604020202020204" pitchFamily="34" charset="0"/>
              <a:buChar char="•"/>
            </a:pPr>
            <a:r>
              <a:rPr lang="en-IN" sz="1300" dirty="0"/>
              <a:t>Euro Shopping Channel happens to be the highest contributor among the customers present in Spain and it has purchased recently. </a:t>
            </a:r>
          </a:p>
          <a:p>
            <a:pPr marL="285750" indent="-285750">
              <a:buFont typeface="Arial" panose="020B0604020202020204" pitchFamily="34" charset="0"/>
              <a:buChar char="•"/>
            </a:pPr>
            <a:r>
              <a:rPr lang="en-IN" sz="1300" dirty="0"/>
              <a:t>Even though USA has comparatively more number of orders and highest sales totally, it is dispersed across 21 cities. On the other hand, Spain has only 3 cities in which products are being bought. </a:t>
            </a:r>
          </a:p>
        </p:txBody>
      </p:sp>
      <p:pic>
        <p:nvPicPr>
          <p:cNvPr id="16" name="Picture 15">
            <a:extLst>
              <a:ext uri="{FF2B5EF4-FFF2-40B4-BE49-F238E27FC236}">
                <a16:creationId xmlns:a16="http://schemas.microsoft.com/office/drawing/2014/main" id="{CF642EAA-FA63-4F86-922A-9C1B6A5443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22" y="172308"/>
            <a:ext cx="6290826" cy="6506788"/>
          </a:xfrm>
          <a:prstGeom prst="rect">
            <a:avLst/>
          </a:prstGeom>
        </p:spPr>
      </p:pic>
      <p:pic>
        <p:nvPicPr>
          <p:cNvPr id="18" name="Picture 17">
            <a:extLst>
              <a:ext uri="{FF2B5EF4-FFF2-40B4-BE49-F238E27FC236}">
                <a16:creationId xmlns:a16="http://schemas.microsoft.com/office/drawing/2014/main" id="{768B67D3-333B-4589-A580-93FC65B312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4270" y="172308"/>
            <a:ext cx="5544324" cy="3670822"/>
          </a:xfrm>
          <a:prstGeom prst="rect">
            <a:avLst/>
          </a:prstGeom>
        </p:spPr>
      </p:pic>
    </p:spTree>
    <p:extLst>
      <p:ext uri="{BB962C8B-B14F-4D97-AF65-F5344CB8AC3E}">
        <p14:creationId xmlns:p14="http://schemas.microsoft.com/office/powerpoint/2010/main" val="884177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163FB58-6C21-4D05-96E6-0C570CBFB965}"/>
              </a:ext>
            </a:extLst>
          </p:cNvPr>
          <p:cNvSpPr txBox="1"/>
          <p:nvPr/>
        </p:nvSpPr>
        <p:spPr>
          <a:xfrm>
            <a:off x="199478" y="5565338"/>
            <a:ext cx="11833496" cy="1292662"/>
          </a:xfrm>
          <a:prstGeom prst="rect">
            <a:avLst/>
          </a:prstGeom>
          <a:noFill/>
        </p:spPr>
        <p:txBody>
          <a:bodyPr wrap="square" rtlCol="0">
            <a:spAutoFit/>
          </a:bodyPr>
          <a:lstStyle/>
          <a:p>
            <a:pPr marL="285750" indent="-285750">
              <a:buFont typeface="Arial" panose="020B0604020202020204" pitchFamily="34" charset="0"/>
              <a:buChar char="•"/>
            </a:pPr>
            <a:r>
              <a:rPr lang="en-IN" sz="1300" dirty="0"/>
              <a:t>All the countries buy parts for Classic Cars product line and medium size which resonates with the highest % of total sales, number of orders and the recency.</a:t>
            </a:r>
          </a:p>
          <a:p>
            <a:pPr marL="285750" indent="-285750">
              <a:buFont typeface="Arial" panose="020B0604020202020204" pitchFamily="34" charset="0"/>
              <a:buChar char="•"/>
            </a:pPr>
            <a:r>
              <a:rPr lang="en-IN" sz="1300" dirty="0"/>
              <a:t>On the other hand, Large Train parts has been ordered by only one country that too not recently. Hence, we can say that easy moving parts are the ones which are used by domestic vehicles (like cars and motorcycles) whereas parts related to heavy duty automobiles are less frequently bought and also does not contribute much to the total sales of the company.</a:t>
            </a:r>
          </a:p>
          <a:p>
            <a:pPr marL="285750" indent="-285750">
              <a:buFont typeface="Arial" panose="020B0604020202020204" pitchFamily="34" charset="0"/>
              <a:buChar char="•"/>
            </a:pPr>
            <a:r>
              <a:rPr lang="en-IN" sz="1300" dirty="0"/>
              <a:t>Even among cars, Classic cars, Trucks and buses have been purchased recently rather than large vintage cars.</a:t>
            </a:r>
          </a:p>
        </p:txBody>
      </p:sp>
      <p:pic>
        <p:nvPicPr>
          <p:cNvPr id="8" name="Picture 7">
            <a:extLst>
              <a:ext uri="{FF2B5EF4-FFF2-40B4-BE49-F238E27FC236}">
                <a16:creationId xmlns:a16="http://schemas.microsoft.com/office/drawing/2014/main" id="{B4ACA088-9721-4AF6-9328-12F2DE1117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478" y="116278"/>
            <a:ext cx="11793044" cy="5449060"/>
          </a:xfrm>
          <a:prstGeom prst="rect">
            <a:avLst/>
          </a:prstGeom>
        </p:spPr>
      </p:pic>
    </p:spTree>
    <p:extLst>
      <p:ext uri="{BB962C8B-B14F-4D97-AF65-F5344CB8AC3E}">
        <p14:creationId xmlns:p14="http://schemas.microsoft.com/office/powerpoint/2010/main" val="741863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693670B-5203-4A5D-A16D-914124A83447}"/>
              </a:ext>
            </a:extLst>
          </p:cNvPr>
          <p:cNvSpPr txBox="1"/>
          <p:nvPr/>
        </p:nvSpPr>
        <p:spPr>
          <a:xfrm>
            <a:off x="766018" y="5844209"/>
            <a:ext cx="10659963" cy="1092607"/>
          </a:xfrm>
          <a:prstGeom prst="rect">
            <a:avLst/>
          </a:prstGeom>
          <a:noFill/>
        </p:spPr>
        <p:txBody>
          <a:bodyPr wrap="square" rtlCol="0">
            <a:spAutoFit/>
          </a:bodyPr>
          <a:lstStyle/>
          <a:p>
            <a:pPr marL="285750" indent="-285750">
              <a:buFont typeface="Arial" panose="020B0604020202020204" pitchFamily="34" charset="0"/>
              <a:buChar char="•"/>
            </a:pPr>
            <a:r>
              <a:rPr lang="en-IN" sz="1300" dirty="0"/>
              <a:t>There are 32 customers in USA alone whereas Switzerland, Philippines and Ireland have only 1 customer each.</a:t>
            </a:r>
          </a:p>
          <a:p>
            <a:pPr marL="285750" indent="-285750">
              <a:buFont typeface="Arial" panose="020B0604020202020204" pitchFamily="34" charset="0"/>
              <a:buChar char="•"/>
            </a:pPr>
            <a:r>
              <a:rPr lang="en-IN" sz="1300" dirty="0"/>
              <a:t>Out of 89 customers, 86 customers orders parts for Classic cars.</a:t>
            </a:r>
          </a:p>
          <a:p>
            <a:pPr marL="285750" indent="-285750">
              <a:buFont typeface="Arial" panose="020B0604020202020204" pitchFamily="34" charset="0"/>
              <a:buChar char="•"/>
            </a:pPr>
            <a:r>
              <a:rPr lang="en-IN" sz="1300" dirty="0"/>
              <a:t>Second plot gives an idea about which product lines generates the highest sales, evidently it is Classic cars, rest of the product lines does not contribute as high as above.</a:t>
            </a:r>
          </a:p>
          <a:p>
            <a:pPr marL="285750" indent="-285750">
              <a:buFont typeface="Arial" panose="020B0604020202020204" pitchFamily="34" charset="0"/>
              <a:buChar char="•"/>
            </a:pPr>
            <a:endParaRPr lang="en-IN" sz="1300" dirty="0"/>
          </a:p>
        </p:txBody>
      </p:sp>
      <p:pic>
        <p:nvPicPr>
          <p:cNvPr id="8" name="Picture 7">
            <a:extLst>
              <a:ext uri="{FF2B5EF4-FFF2-40B4-BE49-F238E27FC236}">
                <a16:creationId xmlns:a16="http://schemas.microsoft.com/office/drawing/2014/main" id="{70E74DD5-4934-4721-B527-43D7AE08DF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177" y="92766"/>
            <a:ext cx="11701780" cy="5751444"/>
          </a:xfrm>
          <a:prstGeom prst="rect">
            <a:avLst/>
          </a:prstGeom>
        </p:spPr>
      </p:pic>
    </p:spTree>
    <p:extLst>
      <p:ext uri="{BB962C8B-B14F-4D97-AF65-F5344CB8AC3E}">
        <p14:creationId xmlns:p14="http://schemas.microsoft.com/office/powerpoint/2010/main" val="42753789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3.xml><?xml version="1.0" encoding="utf-8"?>
<a:theme xmlns:a="http://schemas.openxmlformats.org/drawingml/2006/main" name="2_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1910</TotalTime>
  <Words>1718</Words>
  <Application>Microsoft Office PowerPoint</Application>
  <PresentationFormat>Widescreen</PresentationFormat>
  <Paragraphs>109</Paragraphs>
  <Slides>20</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20</vt:i4>
      </vt:variant>
    </vt:vector>
  </HeadingPairs>
  <TitlesOfParts>
    <vt:vector size="27" baseType="lpstr">
      <vt:lpstr>Arial</vt:lpstr>
      <vt:lpstr>Century Gothic</vt:lpstr>
      <vt:lpstr>Courier New</vt:lpstr>
      <vt:lpstr>Wingdings 2</vt:lpstr>
      <vt:lpstr>1_Quotable</vt:lpstr>
      <vt:lpstr>Quotable</vt:lpstr>
      <vt:lpstr>2_Quotable</vt:lpstr>
      <vt:lpstr>MRA- Automobile Sales Segmentation</vt:lpstr>
      <vt:lpstr>Table of Content</vt:lpstr>
      <vt:lpstr>Executive Summary </vt:lpstr>
      <vt:lpstr>Initial and Exploratory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Customer Segmentation using RFM</vt:lpstr>
      <vt:lpstr>PowerPoint Presentation</vt:lpstr>
      <vt:lpstr>PowerPoint Presentation</vt:lpstr>
      <vt:lpstr>Segments from the output</vt:lpstr>
      <vt:lpstr>Segments Description and Recommendations</vt:lpstr>
      <vt:lpstr>Identifying customers</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akshaya</dc:creator>
  <cp:lastModifiedBy>akshaya</cp:lastModifiedBy>
  <cp:revision>49</cp:revision>
  <dcterms:created xsi:type="dcterms:W3CDTF">2021-05-29T07:13:43Z</dcterms:created>
  <dcterms:modified xsi:type="dcterms:W3CDTF">2021-05-30T15:04:09Z</dcterms:modified>
</cp:coreProperties>
</file>