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5" r:id="rId8"/>
    <p:sldId id="266" r:id="rId9"/>
    <p:sldId id="267" r:id="rId10"/>
    <p:sldId id="2146847055" r:id="rId11"/>
    <p:sldId id="268"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59" d="100"/>
          <a:sy n="59" d="100"/>
        </p:scale>
        <p:origin x="956"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dle Akshaya" userId="2c5ac61e6f85ae0a" providerId="LiveId" clId="{5586B013-6B32-40A6-8785-EBF0505A3D98}"/>
    <pc:docChg chg="modSld">
      <pc:chgData name="Dodle Akshaya" userId="2c5ac61e6f85ae0a" providerId="LiveId" clId="{5586B013-6B32-40A6-8785-EBF0505A3D98}" dt="2025-06-30T08:48:40.889" v="39" actId="20577"/>
      <pc:docMkLst>
        <pc:docMk/>
      </pc:docMkLst>
      <pc:sldChg chg="modSp mod">
        <pc:chgData name="Dodle Akshaya" userId="2c5ac61e6f85ae0a" providerId="LiveId" clId="{5586B013-6B32-40A6-8785-EBF0505A3D98}" dt="2025-06-30T08:48:40.889" v="39" actId="20577"/>
        <pc:sldMkLst>
          <pc:docMk/>
          <pc:sldMk cId="2474171806" sldId="2146847055"/>
        </pc:sldMkLst>
        <pc:spChg chg="mod">
          <ac:chgData name="Dodle Akshaya" userId="2c5ac61e6f85ae0a" providerId="LiveId" clId="{5586B013-6B32-40A6-8785-EBF0505A3D98}" dt="2025-06-30T08:48:40.889" v="39" actId="20577"/>
          <ac:spMkLst>
            <pc:docMk/>
            <pc:sldMk cId="2474171806" sldId="2146847055"/>
            <ac:spMk id="4" creationId="{3E714DD8-75F9-E298-D54F-759729B9E249}"/>
          </ac:spMkLst>
        </pc:spChg>
        <pc:picChg chg="mod">
          <ac:chgData name="Dodle Akshaya" userId="2c5ac61e6f85ae0a" providerId="LiveId" clId="{5586B013-6B32-40A6-8785-EBF0505A3D98}" dt="2025-06-30T08:40:57.702" v="0" actId="1076"/>
          <ac:picMkLst>
            <pc:docMk/>
            <pc:sldMk cId="2474171806" sldId="2146847055"/>
            <ac:picMk id="6" creationId="{457122E0-E2B1-D563-0B03-92DE40F1186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6/30/2025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6/30/2025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6/30/2025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6/30/2025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6/30/2025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6/30/2025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6/30/2025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6/30/2025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6/30/2025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6/30/2025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6/30/2025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6/30/2025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odleakshaya123@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numpy.org/doc/" TargetMode="External"/><Relationship Id="rId2" Type="http://schemas.openxmlformats.org/officeDocument/2006/relationships/hyperlink" Target="https://pillow.readthedocs.io/en/stabl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701892"/>
            <a:ext cx="9144000" cy="977778"/>
          </a:xfrm>
        </p:spPr>
        <p:txBody>
          <a:bodyPr>
            <a:normAutofit fontScale="90000"/>
          </a:bodyPr>
          <a:lstStyle/>
          <a:p>
            <a:pPr algn="ctr"/>
            <a:r>
              <a:rPr lang="en-US" b="1" dirty="0">
                <a:solidFill>
                  <a:srgbClr val="FF0000"/>
                </a:solidFill>
                <a:latin typeface="Times New Roman" panose="02020603050405020304" pitchFamily="18" charset="0"/>
                <a:cs typeface="Times New Roman" panose="02020603050405020304" pitchFamily="18" charset="0"/>
              </a:rPr>
              <a:t>STENOGRAPHY- HIDING A TEXT IN IMAGE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458686" y="3624943"/>
            <a:ext cx="7980183" cy="25545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Presented By:</a:t>
            </a:r>
            <a:br>
              <a:rPr lang="en-US" sz="2000" b="1" dirty="0">
                <a:solidFill>
                  <a:schemeClr val="accent1">
                    <a:lumMod val="75000"/>
                  </a:schemeClr>
                </a:solidFill>
                <a:latin typeface="Times New Roman" panose="02020603050405020304" pitchFamily="18" charset="0"/>
                <a:cs typeface="Times New Roman" panose="02020603050405020304" pitchFamily="18" charset="0"/>
              </a:rPr>
            </a:br>
            <a:r>
              <a:rPr lang="en-US" sz="2000" b="1" dirty="0">
                <a:solidFill>
                  <a:schemeClr val="accent1">
                    <a:lumMod val="75000"/>
                  </a:schemeClr>
                </a:solidFill>
                <a:latin typeface="Times New Roman" panose="02020603050405020304" pitchFamily="18" charset="0"/>
                <a:cs typeface="Times New Roman" panose="02020603050405020304" pitchFamily="18" charset="0"/>
              </a:rPr>
              <a:t>Name : DODLE AKSHAYA</a:t>
            </a:r>
            <a:br>
              <a:rPr lang="en-US" sz="2000" b="1" dirty="0">
                <a:solidFill>
                  <a:schemeClr val="accent1">
                    <a:lumMod val="75000"/>
                  </a:schemeClr>
                </a:solidFill>
                <a:latin typeface="Times New Roman" panose="02020603050405020304" pitchFamily="18" charset="0"/>
                <a:cs typeface="Times New Roman" panose="02020603050405020304" pitchFamily="18" charset="0"/>
              </a:rPr>
            </a:br>
            <a:r>
              <a:rPr lang="en-US" sz="2000" b="1" dirty="0">
                <a:solidFill>
                  <a:schemeClr val="accent1">
                    <a:lumMod val="75000"/>
                  </a:schemeClr>
                </a:solidFill>
                <a:latin typeface="Times New Roman" panose="02020603050405020304" pitchFamily="18" charset="0"/>
                <a:cs typeface="Times New Roman" panose="02020603050405020304" pitchFamily="18" charset="0"/>
              </a:rPr>
              <a:t>Dept:  CSM </a:t>
            </a:r>
            <a:br>
              <a:rPr lang="en-US" sz="2000" b="1" dirty="0">
                <a:solidFill>
                  <a:schemeClr val="accent1">
                    <a:lumMod val="75000"/>
                  </a:schemeClr>
                </a:solidFill>
                <a:latin typeface="Times New Roman" panose="02020603050405020304" pitchFamily="18" charset="0"/>
                <a:cs typeface="Times New Roman" panose="02020603050405020304" pitchFamily="18" charset="0"/>
              </a:rPr>
            </a:br>
            <a:r>
              <a:rPr lang="en-US" sz="2000" b="1" dirty="0">
                <a:solidFill>
                  <a:schemeClr val="accent1">
                    <a:lumMod val="75000"/>
                  </a:schemeClr>
                </a:solidFill>
                <a:latin typeface="Times New Roman" panose="02020603050405020304" pitchFamily="18" charset="0"/>
                <a:cs typeface="Times New Roman" panose="02020603050405020304" pitchFamily="18" charset="0"/>
              </a:rPr>
              <a:t>Email:  </a:t>
            </a:r>
            <a:r>
              <a:rPr lang="en-US" sz="2000" b="1" dirty="0">
                <a:solidFill>
                  <a:schemeClr val="accent1">
                    <a:lumMod val="75000"/>
                  </a:schemeClr>
                </a:solidFill>
                <a:latin typeface="Times New Roman" panose="02020603050405020304" pitchFamily="18" charset="0"/>
                <a:cs typeface="Times New Roman" panose="02020603050405020304" pitchFamily="18" charset="0"/>
                <a:hlinkClick r:id="rId2"/>
              </a:rPr>
              <a:t>dodleakshaya123@gmail.com</a:t>
            </a:r>
            <a:br>
              <a:rPr lang="en-US" sz="2000" b="1" dirty="0">
                <a:solidFill>
                  <a:schemeClr val="accent1">
                    <a:lumMod val="75000"/>
                  </a:schemeClr>
                </a:solidFill>
                <a:latin typeface="Times New Roman" panose="02020603050405020304" pitchFamily="18" charset="0"/>
                <a:cs typeface="Times New Roman" panose="02020603050405020304" pitchFamily="18" charset="0"/>
              </a:rPr>
            </a:br>
            <a:r>
              <a:rPr lang="en-US" sz="2000" b="1" dirty="0">
                <a:solidFill>
                  <a:schemeClr val="accent1">
                    <a:lumMod val="75000"/>
                  </a:schemeClr>
                </a:solidFill>
                <a:latin typeface="Times New Roman" panose="02020603050405020304" pitchFamily="18" charset="0"/>
                <a:cs typeface="Times New Roman" panose="02020603050405020304" pitchFamily="18" charset="0"/>
              </a:rPr>
              <a:t>AICTE ID : STU664366d688b881715693270</a:t>
            </a:r>
            <a:br>
              <a:rPr lang="en-US" sz="2000" b="1" dirty="0">
                <a:solidFill>
                  <a:schemeClr val="accent1">
                    <a:lumMod val="75000"/>
                  </a:schemeClr>
                </a:solidFill>
                <a:latin typeface="Times New Roman" panose="02020603050405020304" pitchFamily="18" charset="0"/>
                <a:cs typeface="Times New Roman" panose="02020603050405020304" pitchFamily="18" charset="0"/>
              </a:rPr>
            </a:br>
            <a:r>
              <a:rPr lang="en-US" sz="2000" b="1" dirty="0">
                <a:solidFill>
                  <a:schemeClr val="accent1">
                    <a:lumMod val="75000"/>
                  </a:schemeClr>
                </a:solidFill>
                <a:latin typeface="Times New Roman" panose="02020603050405020304" pitchFamily="18" charset="0"/>
                <a:cs typeface="Times New Roman" panose="02020603050405020304" pitchFamily="18" charset="0"/>
              </a:rPr>
              <a:t>College Name:  MALLA REDDY ENGINEERING COLLEGE FOR WOMEN</a:t>
            </a:r>
            <a:br>
              <a:rPr lang="en-US" sz="2000" b="1" dirty="0">
                <a:solidFill>
                  <a:schemeClr val="accent1">
                    <a:lumMod val="75000"/>
                  </a:schemeClr>
                </a:solidFill>
                <a:latin typeface="Times New Roman" panose="02020603050405020304" pitchFamily="18" charset="0"/>
                <a:cs typeface="Times New Roman" panose="02020603050405020304" pitchFamily="18" charset="0"/>
              </a:rPr>
            </a:br>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373411"/>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latin typeface="Times New Roman" panose="02020603050405020304" pitchFamily="18" charset="0"/>
                <a:ea typeface="+mn-lt"/>
                <a:cs typeface="Times New Roman" panose="02020603050405020304" pitchFamily="18" charset="0"/>
              </a:rPr>
              <a:t>Problem Statement </a:t>
            </a:r>
          </a:p>
          <a:p>
            <a:pPr marL="305435" indent="-305435"/>
            <a:r>
              <a:rPr lang="en-US" sz="2400" b="1" dirty="0">
                <a:latin typeface="Times New Roman" panose="02020603050405020304" pitchFamily="18" charset="0"/>
                <a:ea typeface="+mn-lt"/>
                <a:cs typeface="Times New Roman" panose="02020603050405020304" pitchFamily="18" charset="0"/>
              </a:rPr>
              <a:t>System Development Approach </a:t>
            </a:r>
          </a:p>
          <a:p>
            <a:pPr marL="305435" indent="-305435"/>
            <a:r>
              <a:rPr lang="en-US" sz="2400" b="1" dirty="0">
                <a:latin typeface="Times New Roman" panose="02020603050405020304" pitchFamily="18" charset="0"/>
                <a:ea typeface="+mn-lt"/>
                <a:cs typeface="Times New Roman" panose="02020603050405020304" pitchFamily="18" charset="0"/>
              </a:rPr>
              <a:t>Algorithm &amp; Deployment (Step by Step  Procedure) </a:t>
            </a:r>
            <a:endParaRPr lang="en-US" sz="2400"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Result</a:t>
            </a:r>
          </a:p>
          <a:p>
            <a:pPr marL="305435" indent="-305435"/>
            <a:r>
              <a:rPr lang="en-US" sz="2400" b="1"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85185"/>
            <a:ext cx="11029616" cy="530296"/>
          </a:xfrm>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AF5122F4-17EA-A188-A1CF-6619DC88F8FA}"/>
              </a:ext>
            </a:extLst>
          </p:cNvPr>
          <p:cNvSpPr txBox="1"/>
          <p:nvPr/>
        </p:nvSpPr>
        <p:spPr>
          <a:xfrm>
            <a:off x="805542" y="1733195"/>
            <a:ext cx="10700657" cy="3076291"/>
          </a:xfrm>
          <a:prstGeom prst="rect">
            <a:avLst/>
          </a:prstGeom>
          <a:noFill/>
        </p:spPr>
        <p:txBody>
          <a:bodyPr wrap="square" rtlCol="0">
            <a:spAutoFit/>
          </a:bodyPr>
          <a:lstStyle/>
          <a:p>
            <a:pPr algn="just">
              <a:lnSpc>
                <a:spcPct val="200000"/>
              </a:lnSpc>
            </a:pPr>
            <a:r>
              <a:rPr lang="en-US" sz="2000" dirty="0">
                <a:latin typeface="Times New Roman" panose="02020603050405020304" pitchFamily="18" charset="0"/>
                <a:cs typeface="Times New Roman" panose="02020603050405020304" pitchFamily="18" charset="0"/>
              </a:rPr>
              <a:t>The increasing need for secure and discreet digital communication presents a challenge. Traditional encryption often highlights the presence of sensitive data, inviting unwanted attention. This project tackles the issue of covert communication through steganography. Our aim is to develop a method to conceal text within digital images, making the hidden message imperceptible. This approach provides plausible deniability, as communication appears as a normal image, reducing interception risks</a:t>
            </a:r>
            <a:r>
              <a:rPr lang="en-US" dirty="0"/>
              <a:t>.</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84847"/>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4400" dirty="0">
              <a:solidFill>
                <a:schemeClr val="accent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6A064BA-39C4-4DFD-B8C3-D9EF8EC43003}"/>
              </a:ext>
            </a:extLst>
          </p:cNvPr>
          <p:cNvSpPr txBox="1"/>
          <p:nvPr/>
        </p:nvSpPr>
        <p:spPr>
          <a:xfrm>
            <a:off x="581192" y="1415143"/>
            <a:ext cx="10837922" cy="3076291"/>
          </a:xfrm>
          <a:prstGeom prst="rect">
            <a:avLst/>
          </a:prstGeom>
          <a:noFill/>
        </p:spPr>
        <p:txBody>
          <a:bodyPr wrap="square" rtlCol="0">
            <a:spAutoFit/>
          </a:bodyPr>
          <a:lstStyle/>
          <a:p>
            <a:pPr>
              <a:lnSpc>
                <a:spcPct val="200000"/>
              </a:lnSpc>
            </a:pPr>
            <a:r>
              <a:rPr lang="en-US" sz="2000" dirty="0">
                <a:latin typeface="Times New Roman" panose="02020603050405020304" pitchFamily="18" charset="0"/>
                <a:cs typeface="Times New Roman" panose="02020603050405020304" pitchFamily="18" charset="0"/>
              </a:rPr>
              <a:t>This section outlines the strategy for developing and implementing the text steganography solution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System Requirements</a:t>
            </a:r>
            <a:r>
              <a:rPr lang="en-US" sz="2000" dirty="0">
                <a:latin typeface="Times New Roman" panose="02020603050405020304" pitchFamily="18" charset="0"/>
                <a:cs typeface="Times New Roman" panose="02020603050405020304" pitchFamily="18" charset="0"/>
              </a:rPr>
              <a:t>: Encode/decode text in RCB images. Imperceptible messages, P NG  </a:t>
            </a:r>
          </a:p>
          <a:p>
            <a:pPr>
              <a:lnSpc>
                <a:spcPct val="200000"/>
              </a:lnSpc>
            </a:pP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compatibility, message delimiter</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Libraries: </a:t>
            </a:r>
            <a:r>
              <a:rPr lang="en-US" sz="2000" dirty="0">
                <a:latin typeface="Times New Roman" panose="02020603050405020304" pitchFamily="18" charset="0"/>
                <a:cs typeface="Times New Roman" panose="02020603050405020304" pitchFamily="18" charset="0"/>
              </a:rPr>
              <a:t>Pillow (image manipulation), </a:t>
            </a:r>
            <a:r>
              <a:rPr lang="en-US" sz="2000" dirty="0" err="1">
                <a:latin typeface="Times New Roman" panose="02020603050405020304" pitchFamily="18" charset="0"/>
                <a:cs typeface="Times New Roman" panose="02020603050405020304" pitchFamily="18" charset="0"/>
              </a:rPr>
              <a:t>Numpy</a:t>
            </a:r>
            <a:r>
              <a:rPr lang="en-US" sz="2000" dirty="0">
                <a:latin typeface="Times New Roman" panose="02020603050405020304" pitchFamily="18" charset="0"/>
                <a:cs typeface="Times New Roman" panose="02020603050405020304" pitchFamily="18" charset="0"/>
              </a:rPr>
              <a:t>(numerical operations)</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Technology Used : </a:t>
            </a:r>
            <a:r>
              <a:rPr lang="en-US" sz="2000" dirty="0">
                <a:latin typeface="Times New Roman" panose="02020603050405020304" pitchFamily="18" charset="0"/>
                <a:cs typeface="Times New Roman" panose="02020603050405020304" pitchFamily="18" charset="0"/>
              </a:rPr>
              <a:t>Python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Algorithm &amp; Deployment</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69339FC-C4CE-38E2-D1E4-FF57DE2968D8}"/>
              </a:ext>
            </a:extLst>
          </p:cNvPr>
          <p:cNvSpPr txBox="1"/>
          <p:nvPr/>
        </p:nvSpPr>
        <p:spPr>
          <a:xfrm>
            <a:off x="439678" y="1232452"/>
            <a:ext cx="10744534" cy="5028556"/>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This project uses Least Significant Bit (LSB) steganography to embed text in RGB images.</a:t>
            </a:r>
          </a:p>
          <a:p>
            <a:pPr>
              <a:lnSpc>
                <a:spcPct val="150000"/>
              </a:lnSpc>
            </a:pPr>
            <a:r>
              <a:rPr lang="en-US" b="1" dirty="0">
                <a:latin typeface="Times New Roman" panose="02020603050405020304" pitchFamily="18" charset="0"/>
                <a:cs typeface="Times New Roman" panose="02020603050405020304" pitchFamily="18" charset="0"/>
              </a:rPr>
              <a:t>Step-by-Step Procedure:</a:t>
            </a:r>
            <a:endParaRPr lang="en-US"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           Image Loading:</a:t>
            </a:r>
            <a:r>
              <a:rPr lang="en-US" dirty="0">
                <a:latin typeface="Times New Roman" panose="02020603050405020304" pitchFamily="18" charset="0"/>
                <a:cs typeface="Times New Roman" panose="02020603050405020304" pitchFamily="18" charset="0"/>
              </a:rPr>
              <a:t> Open image, get width/height.</a:t>
            </a:r>
          </a:p>
          <a:p>
            <a:pPr>
              <a:lnSpc>
                <a:spcPct val="150000"/>
              </a:lnSpc>
            </a:pPr>
            <a:r>
              <a:rPr lang="en-IN" b="1" dirty="0">
                <a:latin typeface="Times New Roman" panose="02020603050405020304" pitchFamily="18" charset="0"/>
                <a:cs typeface="Times New Roman" panose="02020603050405020304" pitchFamily="18" charset="0"/>
              </a:rPr>
              <a:t>           Text to Binary: </a:t>
            </a:r>
            <a:r>
              <a:rPr lang="en-IN" dirty="0">
                <a:latin typeface="Times New Roman" panose="02020603050405020304" pitchFamily="18" charset="0"/>
                <a:cs typeface="Times New Roman" panose="02020603050405020304" pitchFamily="18" charset="0"/>
              </a:rPr>
              <a:t>Convert text to 8 but binary , </a:t>
            </a:r>
            <a:r>
              <a:rPr lang="en-IN" dirty="0" err="1">
                <a:latin typeface="Times New Roman" panose="02020603050405020304" pitchFamily="18" charset="0"/>
                <a:cs typeface="Times New Roman" panose="02020603050405020304" pitchFamily="18" charset="0"/>
              </a:rPr>
              <a:t>appenf</a:t>
            </a:r>
            <a:r>
              <a:rPr lang="en-IN" dirty="0">
                <a:latin typeface="Times New Roman" panose="02020603050405020304" pitchFamily="18" charset="0"/>
                <a:cs typeface="Times New Roman" panose="02020603050405020304" pitchFamily="18" charset="0"/>
              </a:rPr>
              <a:t> a 16 bit delimiter.</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Capacity Check: </a:t>
            </a:r>
            <a:r>
              <a:rPr lang="en-IN" dirty="0">
                <a:latin typeface="Times New Roman" panose="02020603050405020304" pitchFamily="18" charset="0"/>
                <a:cs typeface="Times New Roman" panose="02020603050405020304" pitchFamily="18" charset="0"/>
              </a:rPr>
              <a:t>Verify image size can hold the binary message.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Message Embedding : </a:t>
            </a:r>
            <a:r>
              <a:rPr lang="en-IN" dirty="0">
                <a:latin typeface="Times New Roman" panose="02020603050405020304" pitchFamily="18" charset="0"/>
                <a:cs typeface="Times New Roman" panose="02020603050405020304" pitchFamily="18" charset="0"/>
              </a:rPr>
              <a:t>Modify LSB of each R, G, B pixel component (odd for ‘1’, even for ‘0’).</a:t>
            </a:r>
          </a:p>
          <a:p>
            <a:pPr>
              <a:lnSpc>
                <a:spcPct val="150000"/>
              </a:lnSpc>
            </a:pPr>
            <a:r>
              <a:rPr lang="en-IN" b="1" dirty="0">
                <a:latin typeface="Times New Roman" panose="02020603050405020304" pitchFamily="18" charset="0"/>
                <a:cs typeface="Times New Roman" panose="02020603050405020304" pitchFamily="18" charset="0"/>
              </a:rPr>
              <a:t>           Image Saving : </a:t>
            </a:r>
            <a:r>
              <a:rPr lang="en-IN" dirty="0">
                <a:latin typeface="Times New Roman" panose="02020603050405020304" pitchFamily="18" charset="0"/>
                <a:cs typeface="Times New Roman" panose="02020603050405020304" pitchFamily="18" charset="0"/>
              </a:rPr>
              <a:t>Save the modified image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Message Extraction: </a:t>
            </a:r>
            <a:r>
              <a:rPr lang="en-IN" dirty="0">
                <a:latin typeface="Times New Roman" panose="02020603050405020304" pitchFamily="18" charset="0"/>
                <a:cs typeface="Times New Roman" panose="02020603050405020304" pitchFamily="18" charset="0"/>
              </a:rPr>
              <a:t>Read LSBs from R, G, B components until the delimiter is found.</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Binary to Text: </a:t>
            </a:r>
            <a:r>
              <a:rPr lang="en-IN" dirty="0">
                <a:latin typeface="Times New Roman" panose="02020603050405020304" pitchFamily="18" charset="0"/>
                <a:cs typeface="Times New Roman" panose="02020603050405020304" pitchFamily="18" charset="0"/>
              </a:rPr>
              <a:t>Convert extracted binary back to readable text.</a:t>
            </a:r>
            <a:br>
              <a:rPr lang="en-IN"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Deployment:</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Encode : </a:t>
            </a:r>
            <a:r>
              <a:rPr lang="en-IN" dirty="0" err="1">
                <a:latin typeface="Times New Roman" panose="02020603050405020304" pitchFamily="18" charset="0"/>
                <a:cs typeface="Times New Roman" panose="02020603050405020304" pitchFamily="18" charset="0"/>
              </a:rPr>
              <a:t>cacher_texte_dans_image</a:t>
            </a:r>
            <a:r>
              <a:rPr lang="en-IN" dirty="0">
                <a:latin typeface="Times New Roman" panose="02020603050405020304" pitchFamily="18" charset="0"/>
                <a:cs typeface="Times New Roman" panose="02020603050405020304" pitchFamily="18" charset="0"/>
              </a:rPr>
              <a:t>('input.png', 'message', 'output.png’)</a:t>
            </a:r>
            <a:br>
              <a:rPr lang="en-IN"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Decode:  </a:t>
            </a:r>
            <a:r>
              <a:rPr lang="fr-FR" dirty="0" err="1">
                <a:latin typeface="Times New Roman" panose="02020603050405020304" pitchFamily="18" charset="0"/>
                <a:cs typeface="Times New Roman" panose="02020603050405020304" pitchFamily="18" charset="0"/>
              </a:rPr>
              <a:t>decoder_texte_dans_image</a:t>
            </a:r>
            <a:r>
              <a:rPr lang="fr-FR" dirty="0">
                <a:latin typeface="Times New Roman" panose="02020603050405020304" pitchFamily="18" charset="0"/>
                <a:cs typeface="Times New Roman" panose="02020603050405020304" pitchFamily="18" charset="0"/>
              </a:rPr>
              <a:t>('output.png')</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65698" y="774920"/>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181233B-A9A7-0049-583A-E16F372F360A}"/>
              </a:ext>
            </a:extLst>
          </p:cNvPr>
          <p:cNvPicPr>
            <a:picLocks noChangeAspect="1"/>
          </p:cNvPicPr>
          <p:nvPr/>
        </p:nvPicPr>
        <p:blipFill>
          <a:blip r:embed="rId2"/>
          <a:stretch>
            <a:fillRect/>
          </a:stretch>
        </p:blipFill>
        <p:spPr>
          <a:xfrm>
            <a:off x="1299411" y="1845327"/>
            <a:ext cx="3737810" cy="1957137"/>
          </a:xfrm>
          <a:prstGeom prst="rect">
            <a:avLst/>
          </a:prstGeom>
        </p:spPr>
      </p:pic>
      <p:pic>
        <p:nvPicPr>
          <p:cNvPr id="10" name="Picture 9">
            <a:extLst>
              <a:ext uri="{FF2B5EF4-FFF2-40B4-BE49-F238E27FC236}">
                <a16:creationId xmlns:a16="http://schemas.microsoft.com/office/drawing/2014/main" id="{A72D507B-3CE9-49C7-9FBA-060859022911}"/>
              </a:ext>
            </a:extLst>
          </p:cNvPr>
          <p:cNvPicPr>
            <a:picLocks noChangeAspect="1"/>
          </p:cNvPicPr>
          <p:nvPr/>
        </p:nvPicPr>
        <p:blipFill>
          <a:blip r:embed="rId2"/>
          <a:stretch>
            <a:fillRect/>
          </a:stretch>
        </p:blipFill>
        <p:spPr>
          <a:xfrm>
            <a:off x="1299411" y="4415341"/>
            <a:ext cx="3737810" cy="1957137"/>
          </a:xfrm>
          <a:prstGeom prst="rect">
            <a:avLst/>
          </a:prstGeom>
        </p:spPr>
      </p:pic>
      <p:pic>
        <p:nvPicPr>
          <p:cNvPr id="12" name="Picture 11">
            <a:extLst>
              <a:ext uri="{FF2B5EF4-FFF2-40B4-BE49-F238E27FC236}">
                <a16:creationId xmlns:a16="http://schemas.microsoft.com/office/drawing/2014/main" id="{1F880199-A6F8-5103-EC73-2FF70DB391AF}"/>
              </a:ext>
            </a:extLst>
          </p:cNvPr>
          <p:cNvPicPr>
            <a:picLocks noChangeAspect="1"/>
          </p:cNvPicPr>
          <p:nvPr/>
        </p:nvPicPr>
        <p:blipFill>
          <a:blip r:embed="rId3"/>
          <a:stretch>
            <a:fillRect/>
          </a:stretch>
        </p:blipFill>
        <p:spPr>
          <a:xfrm>
            <a:off x="6302955" y="1845327"/>
            <a:ext cx="4117084" cy="1957137"/>
          </a:xfrm>
          <a:prstGeom prst="rect">
            <a:avLst/>
          </a:prstGeom>
        </p:spPr>
      </p:pic>
      <p:pic>
        <p:nvPicPr>
          <p:cNvPr id="14" name="Picture 13">
            <a:extLst>
              <a:ext uri="{FF2B5EF4-FFF2-40B4-BE49-F238E27FC236}">
                <a16:creationId xmlns:a16="http://schemas.microsoft.com/office/drawing/2014/main" id="{EA5E6E98-2827-15A4-F61D-A1FF0550E8B9}"/>
              </a:ext>
            </a:extLst>
          </p:cNvPr>
          <p:cNvPicPr>
            <a:picLocks noChangeAspect="1"/>
          </p:cNvPicPr>
          <p:nvPr/>
        </p:nvPicPr>
        <p:blipFill>
          <a:blip r:embed="rId4"/>
          <a:stretch>
            <a:fillRect/>
          </a:stretch>
        </p:blipFill>
        <p:spPr>
          <a:xfrm>
            <a:off x="6158576" y="4497669"/>
            <a:ext cx="4405842" cy="2022874"/>
          </a:xfrm>
          <a:prstGeom prst="rect">
            <a:avLst/>
          </a:prstGeom>
        </p:spPr>
      </p:pic>
      <p:sp>
        <p:nvSpPr>
          <p:cNvPr id="15" name="TextBox 14">
            <a:extLst>
              <a:ext uri="{FF2B5EF4-FFF2-40B4-BE49-F238E27FC236}">
                <a16:creationId xmlns:a16="http://schemas.microsoft.com/office/drawing/2014/main" id="{AEAFF9CF-7838-64B8-A754-92EE63DC6C42}"/>
              </a:ext>
            </a:extLst>
          </p:cNvPr>
          <p:cNvSpPr txBox="1"/>
          <p:nvPr/>
        </p:nvSpPr>
        <p:spPr>
          <a:xfrm>
            <a:off x="696686" y="1295400"/>
            <a:ext cx="10559143" cy="3139321"/>
          </a:xfrm>
          <a:prstGeom prst="rect">
            <a:avLst/>
          </a:prstGeom>
          <a:noFill/>
        </p:spPr>
        <p:txBody>
          <a:bodyPr wrap="square" rtlCol="0">
            <a:spAutoFit/>
          </a:bodyPr>
          <a:lstStyle/>
          <a:p>
            <a:r>
              <a:rPr lang="en-IN" dirty="0"/>
              <a:t> 	</a:t>
            </a:r>
            <a:r>
              <a:rPr lang="en-IN" dirty="0">
                <a:latin typeface="Times New Roman" panose="02020603050405020304" pitchFamily="18" charset="0"/>
                <a:cs typeface="Times New Roman" panose="02020603050405020304" pitchFamily="18" charset="0"/>
              </a:rPr>
              <a:t>1. Original image 					2. Encoding Code Snippet					</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 Encoded Image Output				4. Encoded Image Output</a:t>
            </a:r>
            <a:r>
              <a:rPr lang="en-IN" dirty="0"/>
              <a:t>	</a:t>
            </a:r>
          </a:p>
        </p:txBody>
      </p:sp>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42B2C-0061-DDE3-812D-FAFAF450FC30}"/>
              </a:ext>
            </a:extLst>
          </p:cNvPr>
          <p:cNvSpPr>
            <a:spLocks noGrp="1"/>
          </p:cNvSpPr>
          <p:nvPr>
            <p:ph type="title"/>
          </p:nvPr>
        </p:nvSpPr>
        <p:spPr>
          <a:xfrm>
            <a:off x="581191" y="835384"/>
            <a:ext cx="11029616" cy="530296"/>
          </a:xfrm>
        </p:spPr>
        <p:txBody>
          <a:bodyPr>
            <a:noAutofit/>
          </a:bodyPr>
          <a:lstStyle/>
          <a:p>
            <a:r>
              <a:rPr lang="en-US" sz="4000" b="1" dirty="0">
                <a:solidFill>
                  <a:schemeClr val="accent1"/>
                </a:solidFill>
                <a:latin typeface="Times New Roman" panose="02020603050405020304" pitchFamily="18" charset="0"/>
                <a:ea typeface="+mj-lt"/>
                <a:cs typeface="Times New Roman" panose="02020603050405020304" pitchFamily="18" charset="0"/>
              </a:rPr>
              <a:t>Result</a:t>
            </a:r>
            <a:endParaRPr lang="en-IN"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E714DD8-75F9-E298-D54F-759729B9E249}"/>
              </a:ext>
            </a:extLst>
          </p:cNvPr>
          <p:cNvSpPr txBox="1"/>
          <p:nvPr/>
        </p:nvSpPr>
        <p:spPr>
          <a:xfrm>
            <a:off x="767442" y="1580750"/>
            <a:ext cx="10657115" cy="4093428"/>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 5. </a:t>
            </a:r>
            <a:r>
              <a:rPr lang="en-US" sz="2000" dirty="0">
                <a:latin typeface="Times New Roman" panose="02020603050405020304" pitchFamily="18" charset="0"/>
                <a:cs typeface="Times New Roman" panose="02020603050405020304" pitchFamily="18" charset="0"/>
              </a:rPr>
              <a:t>Terminal Output of Decoded Message</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57122E0-E2B1-D563-0B03-92DE40F11864}"/>
              </a:ext>
            </a:extLst>
          </p:cNvPr>
          <p:cNvPicPr>
            <a:picLocks noChangeAspect="1"/>
          </p:cNvPicPr>
          <p:nvPr/>
        </p:nvPicPr>
        <p:blipFill>
          <a:blip r:embed="rId2"/>
          <a:stretch>
            <a:fillRect/>
          </a:stretch>
        </p:blipFill>
        <p:spPr>
          <a:xfrm>
            <a:off x="767442" y="2209769"/>
            <a:ext cx="10240804" cy="2667372"/>
          </a:xfrm>
          <a:prstGeom prst="rect">
            <a:avLst/>
          </a:prstGeom>
        </p:spPr>
      </p:pic>
    </p:spTree>
    <p:extLst>
      <p:ext uri="{BB962C8B-B14F-4D97-AF65-F5344CB8AC3E}">
        <p14:creationId xmlns:p14="http://schemas.microsoft.com/office/powerpoint/2010/main" val="2474171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09241" y="976369"/>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1B56236-C98A-83EC-67DE-5CC60E64DDB7}"/>
              </a:ext>
            </a:extLst>
          </p:cNvPr>
          <p:cNvSpPr txBox="1"/>
          <p:nvPr/>
        </p:nvSpPr>
        <p:spPr>
          <a:xfrm>
            <a:off x="581192" y="1689650"/>
            <a:ext cx="10885715" cy="4191981"/>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This project successfully implemented a text steganography system utilizing the Least Significant Bit (LSB) method. The core functionality involved imperceptibly hiding text messages within RGB images, ensuring the visual integrity of the cover image was maintained throughout the process. During implementation, challenges were encountered regarding image capacity limits, particularly with larger text messages, and the ongoing effort to maintain perfect imperceptibility when embedding significant amounts of data. Moving forward, potential improvements include incorporating adaptive LSB techniques for enhanced robustness, adding an encryption layer for the message before embedding, developing a user-friendly graphical interface (GUI), and expanding support for a wider array of image formats.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319" y="1083156"/>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D954AB1-AEF4-5BF0-B8E0-13CA598B3681}"/>
              </a:ext>
            </a:extLst>
          </p:cNvPr>
          <p:cNvSpPr txBox="1"/>
          <p:nvPr/>
        </p:nvSpPr>
        <p:spPr>
          <a:xfrm>
            <a:off x="729342" y="2071320"/>
            <a:ext cx="10613571" cy="271535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Solanki, J. (2018). </a:t>
            </a:r>
            <a:r>
              <a:rPr lang="en-US" sz="2000" i="1" dirty="0">
                <a:latin typeface="Times New Roman" panose="02020603050405020304" pitchFamily="18" charset="0"/>
                <a:cs typeface="Times New Roman" panose="02020603050405020304" pitchFamily="18" charset="0"/>
              </a:rPr>
              <a:t>A Survey on Least Significant Bit (LSB) Steganography and its Limitations.</a:t>
            </a:r>
            <a:br>
              <a:rPr lang="en-US" sz="2000" i="1" dirty="0">
                <a:latin typeface="Times New Roman" panose="02020603050405020304" pitchFamily="18" charset="0"/>
                <a:cs typeface="Times New Roman" panose="02020603050405020304" pitchFamily="18" charset="0"/>
              </a:rPr>
            </a:br>
            <a:br>
              <a:rPr lang="en-US" sz="2000" i="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Cox, I. J., Miller, M. L., &amp; Bloom, J. A. (2007). </a:t>
            </a:r>
            <a:r>
              <a:rPr lang="en-US" sz="2000" i="1" dirty="0">
                <a:latin typeface="Times New Roman" panose="02020603050405020304" pitchFamily="18" charset="0"/>
                <a:cs typeface="Times New Roman" panose="02020603050405020304" pitchFamily="18" charset="0"/>
              </a:rPr>
              <a:t>Digital Watermarking and Steganography</a:t>
            </a:r>
            <a:r>
              <a:rPr lang="en-US" sz="2000" dirty="0">
                <a:latin typeface="Times New Roman" panose="02020603050405020304" pitchFamily="18" charset="0"/>
                <a:cs typeface="Times New Roman" panose="02020603050405020304" pitchFamily="18" charset="0"/>
              </a:rPr>
              <a:t>.</a:t>
            </a:r>
          </a:p>
          <a:p>
            <a:pPr>
              <a:lnSpc>
                <a:spcPct val="200000"/>
              </a:lnSpc>
            </a:pPr>
            <a:r>
              <a:rPr lang="en-US" sz="2000" dirty="0" err="1">
                <a:latin typeface="Times New Roman" panose="02020603050405020304" pitchFamily="18" charset="0"/>
                <a:cs typeface="Times New Roman" panose="02020603050405020304" pitchFamily="18" charset="0"/>
              </a:rPr>
              <a:t>Pyton</a:t>
            </a:r>
            <a:r>
              <a:rPr lang="en-US" sz="2000" dirty="0">
                <a:latin typeface="Times New Roman" panose="02020603050405020304" pitchFamily="18" charset="0"/>
                <a:cs typeface="Times New Roman" panose="02020603050405020304" pitchFamily="18" charset="0"/>
              </a:rPr>
              <a:t> Pillow Documentation: </a:t>
            </a:r>
            <a:r>
              <a:rPr 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hlinkClick r:id="rId2"/>
              </a:rPr>
              <a:t>https://pillow.readthedocs.io/en/stable/</a:t>
            </a:r>
            <a:br>
              <a:rPr lang="en-IN" sz="2000" dirty="0">
                <a:latin typeface="Times New Roman" panose="02020603050405020304" pitchFamily="18" charset="0"/>
                <a:cs typeface="Times New Roman" panose="02020603050405020304" pitchFamily="18" charset="0"/>
              </a:rPr>
            </a:br>
            <a:r>
              <a:rPr lang="en-IN" sz="2000" dirty="0" err="1">
                <a:latin typeface="Times New Roman" panose="02020603050405020304" pitchFamily="18" charset="0"/>
                <a:cs typeface="Times New Roman" panose="02020603050405020304" pitchFamily="18" charset="0"/>
              </a:rPr>
              <a:t>Numpy</a:t>
            </a:r>
            <a:r>
              <a:rPr lang="en-IN" sz="2000" dirty="0">
                <a:latin typeface="Times New Roman" panose="02020603050405020304" pitchFamily="18" charset="0"/>
                <a:cs typeface="Times New Roman" panose="02020603050405020304" pitchFamily="18" charset="0"/>
              </a:rPr>
              <a:t> Documentation:  </a:t>
            </a:r>
            <a:r>
              <a:rPr lang="en-IN" sz="2000" dirty="0">
                <a:latin typeface="Times New Roman" panose="02020603050405020304" pitchFamily="18" charset="0"/>
                <a:cs typeface="Times New Roman" panose="02020603050405020304" pitchFamily="18" charset="0"/>
                <a:hlinkClick r:id="rId3"/>
              </a:rPr>
              <a:t>https://numpy.org/doc/</a:t>
            </a:r>
            <a:br>
              <a:rPr lang="en-US" sz="2000" dirty="0">
                <a:latin typeface="Times New Roman" panose="02020603050405020304" pitchFamily="18" charset="0"/>
                <a:cs typeface="Times New Roman" panose="02020603050405020304" pitchFamily="18" charset="0"/>
              </a:rPr>
            </a:br>
            <a:r>
              <a:rPr lang="en-US" dirty="0"/>
              <a:t>..</a:t>
            </a:r>
            <a:endParaRPr lang="en-IN" dirty="0"/>
          </a:p>
        </p:txBody>
      </p:sp>
    </p:spTree>
    <p:extLst>
      <p:ext uri="{BB962C8B-B14F-4D97-AF65-F5344CB8AC3E}">
        <p14:creationId xmlns:p14="http://schemas.microsoft.com/office/powerpoint/2010/main"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131</TotalTime>
  <Words>648</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Franklin Gothic Book</vt:lpstr>
      <vt:lpstr>Franklin Gothic Demi</vt:lpstr>
      <vt:lpstr>Times New Roman</vt:lpstr>
      <vt:lpstr>Wingdings 2</vt:lpstr>
      <vt:lpstr>DividendVTI</vt:lpstr>
      <vt:lpstr>STENOGRAPHY- HIDING A TEXT IN IMAGE</vt:lpstr>
      <vt:lpstr>OUTLINE</vt:lpstr>
      <vt:lpstr>Problem Statement</vt:lpstr>
      <vt:lpstr>System  Approach</vt:lpstr>
      <vt:lpstr>Algorithm &amp; Deployment</vt:lpstr>
      <vt:lpstr>Result</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Dodle Akshaya</cp:lastModifiedBy>
  <cp:revision>38</cp:revision>
  <dcterms:created xsi:type="dcterms:W3CDTF">2021-05-26T16:50:10Z</dcterms:created>
  <dcterms:modified xsi:type="dcterms:W3CDTF">2025-06-30T08:48:42Z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