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76" r:id="rId2"/>
    <p:sldId id="282" r:id="rId3"/>
    <p:sldId id="283" r:id="rId4"/>
    <p:sldId id="356" r:id="rId5"/>
    <p:sldId id="351" r:id="rId6"/>
    <p:sldId id="357" r:id="rId7"/>
    <p:sldId id="352" r:id="rId8"/>
    <p:sldId id="353" r:id="rId9"/>
    <p:sldId id="354" r:id="rId10"/>
    <p:sldId id="355" r:id="rId11"/>
    <p:sldId id="305" r:id="rId12"/>
    <p:sldId id="350" r:id="rId13"/>
    <p:sldId id="306" r:id="rId14"/>
    <p:sldId id="358" r:id="rId15"/>
    <p:sldId id="359" r:id="rId16"/>
    <p:sldId id="361" r:id="rId17"/>
    <p:sldId id="360" r:id="rId18"/>
    <p:sldId id="339" r:id="rId19"/>
    <p:sldId id="340" r:id="rId20"/>
    <p:sldId id="309" r:id="rId21"/>
    <p:sldId id="310"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536" autoAdjust="0"/>
    <p:restoredTop sz="93548" autoAdjust="0"/>
  </p:normalViewPr>
  <p:slideViewPr>
    <p:cSldViewPr>
      <p:cViewPr>
        <p:scale>
          <a:sx n="80" d="100"/>
          <a:sy n="80" d="100"/>
        </p:scale>
        <p:origin x="-1128" y="4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29B43510-19B5-4F6E-B7A0-1B2035BA7FB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p>
            <a:pPr>
              <a:defRPr/>
            </a:pPr>
            <a:fld id="{F0C29213-2E7F-45F7-A69D-FE0FFABD950D}" type="slidenum">
              <a:rPr lang="en-US" smtClean="0">
                <a:latin typeface="Arial" pitchFamily="34" charset="0"/>
              </a:rPr>
              <a:pPr>
                <a:defRPr/>
              </a:pPr>
              <a:t>1</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0180"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A8BEA281-55F0-446C-B4A4-7442E0930598}" type="slidenum">
              <a:rPr lang="en-US" smtClean="0">
                <a:latin typeface="Arial" pitchFamily="34" charset="0"/>
              </a:rPr>
              <a:pPr>
                <a:defRPr/>
              </a:pPr>
              <a:t>19</a:t>
            </a:fld>
            <a:endParaRPr lang="en-US" smtClean="0">
              <a:latin typeface="Arial" pitchFamily="34" charset="0"/>
            </a:endParaRPr>
          </a:p>
        </p:txBody>
      </p:sp>
      <p:sp>
        <p:nvSpPr>
          <p:cNvPr id="7680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6804"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B44D9849-756F-4D56-93E4-ADDFD137E1AD}" type="slidenum">
              <a:rPr lang="en-US" smtClean="0">
                <a:latin typeface="Arial" pitchFamily="34" charset="0"/>
              </a:rPr>
              <a:pPr>
                <a:defRPr/>
              </a:pPr>
              <a:t>20</a:t>
            </a:fld>
            <a:endParaRPr lang="en-US" smtClean="0">
              <a:latin typeface="Arial" pitchFamily="34" charset="0"/>
            </a:endParaRPr>
          </a:p>
        </p:txBody>
      </p:sp>
      <p:sp>
        <p:nvSpPr>
          <p:cNvPr id="7782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7828"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EA4EBED1-769A-4D5B-9CE8-73A0EF0B5173}" type="slidenum">
              <a:rPr lang="en-US" smtClean="0">
                <a:latin typeface="Arial" pitchFamily="34" charset="0"/>
              </a:rPr>
              <a:pPr>
                <a:defRPr/>
              </a:pPr>
              <a:t>21</a:t>
            </a:fld>
            <a:endParaRPr lang="en-US" smtClean="0">
              <a:latin typeface="Arial" pitchFamily="34" charset="0"/>
            </a:endParaRPr>
          </a:p>
        </p:txBody>
      </p:sp>
      <p:sp>
        <p:nvSpPr>
          <p:cNvPr id="7885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8852"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6893B4CF-0CC7-4ECB-86BB-53BF13FCE3B7}" type="slidenum">
              <a:rPr lang="en-US" smtClean="0">
                <a:latin typeface="Arial" pitchFamily="34" charset="0"/>
              </a:rPr>
              <a:pPr>
                <a:defRPr/>
              </a:pPr>
              <a:t>2</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5300"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3B35A2BF-EE12-47FF-B57B-C6749F51CB9A}" type="slidenum">
              <a:rPr lang="en-US" smtClean="0">
                <a:latin typeface="Arial" pitchFamily="34" charset="0"/>
              </a:rPr>
              <a:pPr>
                <a:defRPr/>
              </a:pPr>
              <a:t>3</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6324"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7FAF41-1790-4133-AA96-235F57DB931A}" type="slidenum">
              <a:rPr lang="en-US"/>
              <a:pPr/>
              <a:t>7</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pPr algn="just"/>
            <a:r>
              <a:rPr lang="en-US" dirty="0">
                <a:latin typeface="CMR10" charset="0"/>
                <a:cs typeface="Times New Roman" pitchFamily="18" charset="0"/>
              </a:rPr>
              <a:t>The first thing to do when using </a:t>
            </a:r>
            <a:r>
              <a:rPr lang="en-US" dirty="0" err="1">
                <a:latin typeface="CMR10" charset="0"/>
                <a:cs typeface="Times New Roman" pitchFamily="18" charset="0"/>
              </a:rPr>
              <a:t>Webots</a:t>
            </a:r>
            <a:r>
              <a:rPr lang="en-US" dirty="0">
                <a:latin typeface="CMR10" charset="0"/>
                <a:cs typeface="Times New Roman" pitchFamily="18" charset="0"/>
              </a:rPr>
              <a:t> is to build the model of the robot. That mainly means deciding what will be the shape of the robot, and placing all the joints and motors that will allow the robot to move.</a:t>
            </a:r>
          </a:p>
          <a:p>
            <a:pPr lvl="1" algn="just">
              <a:lnSpc>
                <a:spcPct val="90000"/>
              </a:lnSpc>
              <a:spcBef>
                <a:spcPct val="20000"/>
              </a:spcBef>
            </a:pPr>
            <a:r>
              <a:rPr lang="en-US" sz="2400" dirty="0">
                <a:latin typeface="CMR10" charset="0"/>
                <a:cs typeface="Times New Roman" pitchFamily="18" charset="0"/>
              </a:rPr>
              <a:t>The user can simply add the elements one by one with the GUI and directly see the result on the screen.</a:t>
            </a:r>
          </a:p>
          <a:p>
            <a:pPr algn="just"/>
            <a:r>
              <a:rPr lang="en-US" dirty="0">
                <a:latin typeface="CMR10" charset="0"/>
                <a:cs typeface="Times New Roman" pitchFamily="18" charset="0"/>
              </a:rPr>
              <a:t>Each node represents one of the primitive offered by </a:t>
            </a:r>
            <a:r>
              <a:rPr lang="en-US" dirty="0" err="1">
                <a:latin typeface="CMR10" charset="0"/>
                <a:cs typeface="Times New Roman" pitchFamily="18" charset="0"/>
              </a:rPr>
              <a:t>Webots</a:t>
            </a:r>
            <a:r>
              <a:rPr lang="en-US" dirty="0">
                <a:latin typeface="CMR10" charset="0"/>
                <a:cs typeface="Times New Roman" pitchFamily="18" charset="0"/>
              </a:rPr>
              <a:t> to create the world. For example, one subset of these nodes are used to describe all the sensors that can be directly plugged into a robot; here is the list of these sensors:</a:t>
            </a:r>
            <a:endParaRPr lang="en-US" dirty="0">
              <a:cs typeface="Times New Roman" pitchFamily="18" charset="0"/>
            </a:endParaRPr>
          </a:p>
          <a:p>
            <a:pPr algn="just"/>
            <a:r>
              <a:rPr lang="en-US" dirty="0">
                <a:latin typeface="CMR10" charset="0"/>
                <a:cs typeface="Times New Roman" pitchFamily="18" charset="0"/>
              </a:rPr>
              <a:t>• Distance sensors (Infrared &amp; Ultrasound)</a:t>
            </a:r>
            <a:endParaRPr lang="en-US" dirty="0">
              <a:cs typeface="Times New Roman" pitchFamily="18" charset="0"/>
            </a:endParaRPr>
          </a:p>
          <a:p>
            <a:pPr algn="just"/>
            <a:r>
              <a:rPr lang="en-US" dirty="0">
                <a:latin typeface="CMR10" charset="0"/>
                <a:cs typeface="Times New Roman" pitchFamily="18" charset="0"/>
              </a:rPr>
              <a:t>• Range finders</a:t>
            </a:r>
            <a:endParaRPr lang="en-US" dirty="0">
              <a:cs typeface="Times New Roman" pitchFamily="18" charset="0"/>
            </a:endParaRPr>
          </a:p>
          <a:p>
            <a:pPr algn="just"/>
            <a:r>
              <a:rPr lang="en-US" dirty="0">
                <a:latin typeface="CMR10" charset="0"/>
                <a:cs typeface="Times New Roman" pitchFamily="18" charset="0"/>
              </a:rPr>
              <a:t>• Light sensors</a:t>
            </a:r>
            <a:endParaRPr lang="en-US" dirty="0">
              <a:cs typeface="Times New Roman" pitchFamily="18" charset="0"/>
            </a:endParaRPr>
          </a:p>
          <a:p>
            <a:pPr algn="just"/>
            <a:r>
              <a:rPr lang="en-US" dirty="0">
                <a:latin typeface="CMR10" charset="0"/>
                <a:cs typeface="Times New Roman" pitchFamily="18" charset="0"/>
              </a:rPr>
              <a:t>• Touch sensors</a:t>
            </a:r>
            <a:endParaRPr lang="en-US" dirty="0">
              <a:cs typeface="Times New Roman" pitchFamily="18" charset="0"/>
            </a:endParaRPr>
          </a:p>
          <a:p>
            <a:pPr algn="just"/>
            <a:r>
              <a:rPr lang="en-US" dirty="0">
                <a:latin typeface="CMR10" charset="0"/>
                <a:cs typeface="Times New Roman" pitchFamily="18" charset="0"/>
              </a:rPr>
              <a:t>• Global Positioning Sensor (GPS)</a:t>
            </a:r>
            <a:endParaRPr lang="en-US" dirty="0">
              <a:cs typeface="Times New Roman" pitchFamily="18" charset="0"/>
            </a:endParaRPr>
          </a:p>
          <a:p>
            <a:pPr algn="just"/>
            <a:r>
              <a:rPr lang="en-US" dirty="0">
                <a:latin typeface="CMR10" charset="0"/>
                <a:cs typeface="Times New Roman" pitchFamily="18" charset="0"/>
              </a:rPr>
              <a:t>• Cameras (1D, 2D, color, black and white)</a:t>
            </a:r>
            <a:endParaRPr lang="en-US" dirty="0">
              <a:cs typeface="Times New Roman" pitchFamily="18" charset="0"/>
            </a:endParaRPr>
          </a:p>
          <a:p>
            <a:pPr algn="just"/>
            <a:r>
              <a:rPr lang="en-US" dirty="0">
                <a:latin typeface="CMR10" charset="0"/>
                <a:cs typeface="Times New Roman" pitchFamily="18" charset="0"/>
              </a:rPr>
              <a:t>• Receivers</a:t>
            </a:r>
            <a:endParaRPr lang="en-US" dirty="0">
              <a:cs typeface="Times New Roman" pitchFamily="18" charset="0"/>
            </a:endParaRPr>
          </a:p>
          <a:p>
            <a:pPr algn="just"/>
            <a:r>
              <a:rPr lang="en-US" dirty="0">
                <a:latin typeface="CMR10" charset="0"/>
                <a:cs typeface="Times New Roman" pitchFamily="18" charset="0"/>
              </a:rPr>
              <a:t>• Position sensors for the joints</a:t>
            </a:r>
            <a:endParaRPr lang="en-US" dirty="0">
              <a:cs typeface="Times New Roman" pitchFamily="18" charset="0"/>
            </a:endParaRPr>
          </a:p>
          <a:p>
            <a:pPr algn="just"/>
            <a:r>
              <a:rPr lang="en-US" dirty="0">
                <a:latin typeface="CMR10" charset="0"/>
                <a:cs typeface="Times New Roman" pitchFamily="18" charset="0"/>
              </a:rPr>
              <a:t>• Incremental encoders for wheels</a:t>
            </a:r>
            <a:endParaRPr lang="en-US" dirty="0">
              <a:cs typeface="Times New Roman" pitchFamily="18" charset="0"/>
            </a:endParaRPr>
          </a:p>
          <a:p>
            <a:pPr algn="just"/>
            <a:r>
              <a:rPr lang="en-US" dirty="0">
                <a:latin typeface="CMR10" charset="0"/>
                <a:cs typeface="Times New Roman" pitchFamily="18" charset="0"/>
              </a:rPr>
              <a:t> </a:t>
            </a:r>
            <a:endParaRPr lang="en-US" dirty="0">
              <a:cs typeface="Times New Roman" pitchFamily="18" charset="0"/>
            </a:endParaRPr>
          </a:p>
          <a:p>
            <a:pPr algn="just"/>
            <a:r>
              <a:rPr lang="en-US" dirty="0">
                <a:latin typeface="CMR10" charset="0"/>
                <a:cs typeface="Times New Roman" pitchFamily="18" charset="0"/>
              </a:rPr>
              <a:t>The number of these primitives furnished by </a:t>
            </a:r>
            <a:r>
              <a:rPr lang="en-US" dirty="0" err="1">
                <a:latin typeface="CMR10" charset="0"/>
                <a:cs typeface="Times New Roman" pitchFamily="18" charset="0"/>
              </a:rPr>
              <a:t>Webots</a:t>
            </a:r>
            <a:r>
              <a:rPr lang="en-US" dirty="0">
                <a:latin typeface="CMR10" charset="0"/>
                <a:cs typeface="Times New Roman" pitchFamily="18" charset="0"/>
              </a:rPr>
              <a:t> is huge. That allows us to create a very complete and accurate robot's model. So, the next step is to see how we can control and give life to a robot.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7F7213-4DBB-41BC-8036-92B883751559}" type="slidenum">
              <a:rPr lang="en-US"/>
              <a:pPr/>
              <a:t>8</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dirty="0">
                <a:latin typeface="CMR10" charset="0"/>
                <a:cs typeface="Times New Roman" pitchFamily="18" charset="0"/>
              </a:rPr>
              <a:t>In the previous section the model of the robot was built with a nice looking GUI.</a:t>
            </a:r>
            <a:r>
              <a:rPr lang="en-US" dirty="0"/>
              <a:t> </a:t>
            </a:r>
          </a:p>
          <a:p>
            <a:pPr lvl="1" algn="just"/>
            <a:r>
              <a:rPr lang="en-US" dirty="0">
                <a:latin typeface="CMR10" charset="0"/>
                <a:cs typeface="Times New Roman" pitchFamily="18" charset="0"/>
              </a:rPr>
              <a:t>The code can be written in C, C++ or in Java. But the functions available are the same for the three languages.</a:t>
            </a:r>
          </a:p>
          <a:p>
            <a:pPr algn="just"/>
            <a:r>
              <a:rPr lang="en-US" dirty="0">
                <a:latin typeface="CMR10" charset="0"/>
                <a:cs typeface="Times New Roman" pitchFamily="18" charset="0"/>
              </a:rPr>
              <a:t>So the choice is mostly a matter of taste. For this thesis, the controllers were programmed in C.</a:t>
            </a:r>
            <a:endParaRPr lang="en-US" dirty="0">
              <a:cs typeface="Times New Roman" pitchFamily="18" charset="0"/>
            </a:endParaRPr>
          </a:p>
          <a:p>
            <a:pPr lvl="1" algn="just"/>
            <a:r>
              <a:rPr lang="en-US" dirty="0">
                <a:latin typeface="CMR10" charset="0"/>
                <a:cs typeface="Times New Roman" pitchFamily="18" charset="0"/>
              </a:rPr>
              <a:t>Once the controller is written and compiled, the binary file generated must simply be put in a particular directory and </a:t>
            </a:r>
            <a:r>
              <a:rPr lang="en-US" dirty="0" err="1">
                <a:latin typeface="CMR10" charset="0"/>
                <a:cs typeface="Times New Roman" pitchFamily="18" charset="0"/>
              </a:rPr>
              <a:t>Webots</a:t>
            </a:r>
            <a:r>
              <a:rPr lang="en-US" dirty="0">
                <a:latin typeface="CMR10" charset="0"/>
                <a:cs typeface="Times New Roman" pitchFamily="18" charset="0"/>
              </a:rPr>
              <a:t> will use it.</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800897-255D-4613-B567-3EDBBCE711E7}" type="slidenum">
              <a:rPr lang="en-US"/>
              <a:pPr/>
              <a:t>9</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dirty="0">
                <a:latin typeface="CMR10" charset="0"/>
                <a:cs typeface="Times New Roman" pitchFamily="18" charset="0"/>
              </a:rPr>
              <a:t>To summarize the situation we now have a WRML file describing the world, and a C program describing the behavior of the robot. No more is needed to launch a simulation and to see our robot moving in his 3D virtual environment.</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p>
            <a:pPr>
              <a:defRPr/>
            </a:pPr>
            <a:fld id="{37571CAD-15FD-41D9-A69E-26FBA671485F}" type="slidenum">
              <a:rPr lang="en-US" smtClean="0">
                <a:latin typeface="Arial" pitchFamily="34" charset="0"/>
              </a:rPr>
              <a:pPr>
                <a:defRPr/>
              </a:pPr>
              <a:t>11</a:t>
            </a:fld>
            <a:endParaRPr lang="en-US" smtClean="0">
              <a:latin typeface="Arial" pitchFamily="34" charset="0"/>
            </a:endParaRPr>
          </a:p>
        </p:txBody>
      </p:sp>
      <p:sp>
        <p:nvSpPr>
          <p:cNvPr id="7270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2708"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F69D74F6-3C3C-4D04-B102-175709F283CD}" type="slidenum">
              <a:rPr lang="en-US" smtClean="0">
                <a:latin typeface="Arial" pitchFamily="34" charset="0"/>
              </a:rPr>
              <a:pPr>
                <a:defRPr/>
              </a:pPr>
              <a:t>13</a:t>
            </a:fld>
            <a:endParaRPr lang="en-US" smtClean="0">
              <a:latin typeface="Arial" pitchFamily="34" charset="0"/>
            </a:endParaRPr>
          </a:p>
        </p:txBody>
      </p:sp>
      <p:sp>
        <p:nvSpPr>
          <p:cNvPr id="7373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3732"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4AF7FD12-2961-4471-80C0-C8E68594B620}" type="slidenum">
              <a:rPr lang="en-US" smtClean="0">
                <a:latin typeface="Arial" pitchFamily="34" charset="0"/>
              </a:rPr>
              <a:pPr>
                <a:defRPr/>
              </a:pPr>
              <a:t>18</a:t>
            </a:fld>
            <a:endParaRPr lang="en-US" smtClean="0">
              <a:latin typeface="Arial" pitchFamily="34" charset="0"/>
            </a:endParaRPr>
          </a:p>
        </p:txBody>
      </p:sp>
      <p:sp>
        <p:nvSpPr>
          <p:cNvPr id="7577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75780"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6213" y="568325"/>
            <a:ext cx="1951037" cy="565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1513" y="568325"/>
            <a:ext cx="5702300" cy="565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513" y="568325"/>
            <a:ext cx="7805737" cy="11445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71513" y="1906588"/>
            <a:ext cx="3825875" cy="4319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906588"/>
            <a:ext cx="3827462" cy="4319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1625" y="228600"/>
            <a:ext cx="854075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1625" y="1600200"/>
            <a:ext cx="4194175" cy="2173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194175" cy="2173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01625" y="3925888"/>
            <a:ext cx="4194175" cy="2173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25888"/>
            <a:ext cx="4194175" cy="21732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01625" y="6245225"/>
            <a:ext cx="2289175" cy="476250"/>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289175" cy="476250"/>
          </a:xfrm>
          <a:prstGeom prst="rect">
            <a:avLst/>
          </a:prstGeom>
        </p:spPr>
        <p:txBody>
          <a:bodyPr/>
          <a:lstStyle>
            <a:lvl1pPr>
              <a:defRPr/>
            </a:lvl1pPr>
          </a:lstStyle>
          <a:p>
            <a:fld id="{26C93410-B137-46B1-AC28-9AF926671C6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1513" y="1906588"/>
            <a:ext cx="3825875"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906588"/>
            <a:ext cx="3827462"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71513" y="568325"/>
            <a:ext cx="7805737" cy="11445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the title text format</a:t>
            </a:r>
          </a:p>
        </p:txBody>
      </p:sp>
      <p:sp>
        <p:nvSpPr>
          <p:cNvPr id="1027" name="Rectangle 3"/>
          <p:cNvSpPr>
            <a:spLocks noGrp="1" noChangeArrowheads="1"/>
          </p:cNvSpPr>
          <p:nvPr>
            <p:ph type="body" idx="1"/>
          </p:nvPr>
        </p:nvSpPr>
        <p:spPr bwMode="auto">
          <a:xfrm>
            <a:off x="671513" y="1906588"/>
            <a:ext cx="7805737" cy="43195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lvl1pPr marL="1306513" indent="-1306513" algn="l" defTabSz="414338" rtl="0" eaLnBrk="0" fontAlgn="base" hangingPunct="0">
        <a:spcBef>
          <a:spcPct val="0"/>
        </a:spcBef>
        <a:spcAft>
          <a:spcPct val="0"/>
        </a:spcAft>
        <a:buClr>
          <a:srgbClr val="000000"/>
        </a:buClr>
        <a:buSzPct val="45000"/>
        <a:buFont typeface="StarSymbol"/>
        <a:defRPr sz="4000">
          <a:solidFill>
            <a:srgbClr val="000000"/>
          </a:solidFill>
          <a:latin typeface="+mj-lt"/>
          <a:ea typeface="+mj-ea"/>
          <a:cs typeface="+mj-cs"/>
        </a:defRPr>
      </a:lvl1pPr>
      <a:lvl2pPr marL="1306513" indent="-1306513" algn="l" defTabSz="414338" rtl="0" eaLnBrk="0" fontAlgn="base" hangingPunct="0">
        <a:spcBef>
          <a:spcPct val="0"/>
        </a:spcBef>
        <a:spcAft>
          <a:spcPct val="0"/>
        </a:spcAft>
        <a:buClr>
          <a:srgbClr val="000000"/>
        </a:buClr>
        <a:buSzPct val="45000"/>
        <a:buFont typeface="StarSymbol"/>
        <a:defRPr sz="4000">
          <a:solidFill>
            <a:srgbClr val="000000"/>
          </a:solidFill>
          <a:latin typeface="Times New Roman" pitchFamily="18" charset="0"/>
        </a:defRPr>
      </a:lvl2pPr>
      <a:lvl3pPr marL="1306513" indent="-1306513" algn="l" defTabSz="414338" rtl="0" eaLnBrk="0" fontAlgn="base" hangingPunct="0">
        <a:spcBef>
          <a:spcPct val="0"/>
        </a:spcBef>
        <a:spcAft>
          <a:spcPct val="0"/>
        </a:spcAft>
        <a:buClr>
          <a:srgbClr val="000000"/>
        </a:buClr>
        <a:buSzPct val="45000"/>
        <a:buFont typeface="StarSymbol"/>
        <a:defRPr sz="4000">
          <a:solidFill>
            <a:srgbClr val="000000"/>
          </a:solidFill>
          <a:latin typeface="Times New Roman" pitchFamily="18" charset="0"/>
        </a:defRPr>
      </a:lvl3pPr>
      <a:lvl4pPr marL="1306513" indent="-1306513" algn="l" defTabSz="414338" rtl="0" eaLnBrk="0" fontAlgn="base" hangingPunct="0">
        <a:spcBef>
          <a:spcPct val="0"/>
        </a:spcBef>
        <a:spcAft>
          <a:spcPct val="0"/>
        </a:spcAft>
        <a:buClr>
          <a:srgbClr val="000000"/>
        </a:buClr>
        <a:buSzPct val="45000"/>
        <a:buFont typeface="StarSymbol"/>
        <a:defRPr sz="4000">
          <a:solidFill>
            <a:srgbClr val="000000"/>
          </a:solidFill>
          <a:latin typeface="Times New Roman" pitchFamily="18" charset="0"/>
        </a:defRPr>
      </a:lvl4pPr>
      <a:lvl5pPr marL="1306513" indent="-1306513" algn="l" defTabSz="414338" rtl="0" eaLnBrk="0" fontAlgn="base" hangingPunct="0">
        <a:spcBef>
          <a:spcPct val="0"/>
        </a:spcBef>
        <a:spcAft>
          <a:spcPct val="0"/>
        </a:spcAft>
        <a:buClr>
          <a:srgbClr val="000000"/>
        </a:buClr>
        <a:buSzPct val="45000"/>
        <a:buFont typeface="StarSymbol"/>
        <a:defRPr sz="4000">
          <a:solidFill>
            <a:srgbClr val="000000"/>
          </a:solidFill>
          <a:latin typeface="Times New Roman" pitchFamily="18" charset="0"/>
        </a:defRPr>
      </a:lvl5pPr>
      <a:lvl6pPr marL="1763713" algn="l" defTabSz="414338" rtl="0" fontAlgn="base" hangingPunct="0">
        <a:spcBef>
          <a:spcPct val="0"/>
        </a:spcBef>
        <a:spcAft>
          <a:spcPct val="0"/>
        </a:spcAft>
        <a:buClr>
          <a:srgbClr val="000000"/>
        </a:buClr>
        <a:buSzPct val="45000"/>
        <a:buFont typeface="StarSymbol" charset="0"/>
        <a:defRPr sz="4000">
          <a:solidFill>
            <a:srgbClr val="000000"/>
          </a:solidFill>
          <a:latin typeface="Times New Roman" pitchFamily="18" charset="0"/>
        </a:defRPr>
      </a:lvl6pPr>
      <a:lvl7pPr marL="2220913" algn="l" defTabSz="414338" rtl="0" fontAlgn="base" hangingPunct="0">
        <a:spcBef>
          <a:spcPct val="0"/>
        </a:spcBef>
        <a:spcAft>
          <a:spcPct val="0"/>
        </a:spcAft>
        <a:buClr>
          <a:srgbClr val="000000"/>
        </a:buClr>
        <a:buSzPct val="45000"/>
        <a:buFont typeface="StarSymbol" charset="0"/>
        <a:defRPr sz="4000">
          <a:solidFill>
            <a:srgbClr val="000000"/>
          </a:solidFill>
          <a:latin typeface="Times New Roman" pitchFamily="18" charset="0"/>
        </a:defRPr>
      </a:lvl7pPr>
      <a:lvl8pPr marL="2678113" algn="l" defTabSz="414338" rtl="0" fontAlgn="base" hangingPunct="0">
        <a:spcBef>
          <a:spcPct val="0"/>
        </a:spcBef>
        <a:spcAft>
          <a:spcPct val="0"/>
        </a:spcAft>
        <a:buClr>
          <a:srgbClr val="000000"/>
        </a:buClr>
        <a:buSzPct val="45000"/>
        <a:buFont typeface="StarSymbol" charset="0"/>
        <a:defRPr sz="4000">
          <a:solidFill>
            <a:srgbClr val="000000"/>
          </a:solidFill>
          <a:latin typeface="Times New Roman" pitchFamily="18" charset="0"/>
        </a:defRPr>
      </a:lvl8pPr>
      <a:lvl9pPr marL="3135313" algn="l" defTabSz="414338" rtl="0" fontAlgn="base" hangingPunct="0">
        <a:spcBef>
          <a:spcPct val="0"/>
        </a:spcBef>
        <a:spcAft>
          <a:spcPct val="0"/>
        </a:spcAft>
        <a:buClr>
          <a:srgbClr val="000000"/>
        </a:buClr>
        <a:buSzPct val="45000"/>
        <a:buFont typeface="StarSymbol" charset="0"/>
        <a:defRPr sz="4000">
          <a:solidFill>
            <a:srgbClr val="000000"/>
          </a:solidFill>
          <a:latin typeface="Times New Roman" pitchFamily="18" charset="0"/>
        </a:defRPr>
      </a:lvl9pPr>
    </p:titleStyle>
    <p:bodyStyle>
      <a:lvl1pPr marL="392113" indent="-293688" algn="l" defTabSz="414338" rtl="0" eaLnBrk="0" fontAlgn="base" hangingPunct="0">
        <a:lnSpc>
          <a:spcPct val="95000"/>
        </a:lnSpc>
        <a:spcBef>
          <a:spcPct val="0"/>
        </a:spcBef>
        <a:spcAft>
          <a:spcPts val="1288"/>
        </a:spcAft>
        <a:buClr>
          <a:srgbClr val="000000"/>
        </a:buClr>
        <a:buSzPct val="45000"/>
        <a:buFont typeface="StarSymbol"/>
        <a:buChar char="●"/>
        <a:defRPr sz="2900">
          <a:solidFill>
            <a:srgbClr val="000000"/>
          </a:solidFill>
          <a:latin typeface="+mn-lt"/>
          <a:ea typeface="+mn-ea"/>
          <a:cs typeface="+mn-cs"/>
        </a:defRPr>
      </a:lvl1pPr>
      <a:lvl2pPr marL="782638" indent="-260350" algn="l" defTabSz="414338" rtl="0" eaLnBrk="0" fontAlgn="base" hangingPunct="0">
        <a:lnSpc>
          <a:spcPct val="95000"/>
        </a:lnSpc>
        <a:spcBef>
          <a:spcPct val="0"/>
        </a:spcBef>
        <a:spcAft>
          <a:spcPts val="1025"/>
        </a:spcAft>
        <a:buClr>
          <a:srgbClr val="000000"/>
        </a:buClr>
        <a:buSzPct val="75000"/>
        <a:buFont typeface="StarSymbol"/>
        <a:buChar char="–"/>
        <a:defRPr sz="2500">
          <a:solidFill>
            <a:srgbClr val="000000"/>
          </a:solidFill>
          <a:latin typeface="+mn-lt"/>
        </a:defRPr>
      </a:lvl2pPr>
      <a:lvl3pPr marL="1174750" indent="-195263" algn="l" defTabSz="414338" rtl="0" eaLnBrk="0" fontAlgn="base" hangingPunct="0">
        <a:lnSpc>
          <a:spcPct val="95000"/>
        </a:lnSpc>
        <a:spcBef>
          <a:spcPct val="0"/>
        </a:spcBef>
        <a:spcAft>
          <a:spcPts val="775"/>
        </a:spcAft>
        <a:buClr>
          <a:srgbClr val="000000"/>
        </a:buClr>
        <a:buSzPct val="45000"/>
        <a:buFont typeface="StarSymbol"/>
        <a:buChar char="●"/>
        <a:defRPr sz="2200">
          <a:solidFill>
            <a:srgbClr val="000000"/>
          </a:solidFill>
          <a:latin typeface="+mn-lt"/>
        </a:defRPr>
      </a:lvl3pPr>
      <a:lvl4pPr marL="1566863" indent="-195263" algn="l" defTabSz="414338" rtl="0" eaLnBrk="0" fontAlgn="base" hangingPunct="0">
        <a:lnSpc>
          <a:spcPct val="95000"/>
        </a:lnSpc>
        <a:spcBef>
          <a:spcPct val="0"/>
        </a:spcBef>
        <a:spcAft>
          <a:spcPts val="513"/>
        </a:spcAft>
        <a:buClr>
          <a:srgbClr val="000000"/>
        </a:buClr>
        <a:buSzPct val="75000"/>
        <a:buFont typeface="StarSymbol"/>
        <a:buChar char="–"/>
        <a:defRPr sz="2000">
          <a:solidFill>
            <a:srgbClr val="000000"/>
          </a:solidFill>
          <a:latin typeface="+mn-lt"/>
        </a:defRPr>
      </a:lvl4pPr>
      <a:lvl5pPr marL="1958975" indent="-196850" algn="l" defTabSz="414338" rtl="0" eaLnBrk="0" fontAlgn="base" hangingPunct="0">
        <a:lnSpc>
          <a:spcPct val="95000"/>
        </a:lnSpc>
        <a:spcBef>
          <a:spcPct val="0"/>
        </a:spcBef>
        <a:spcAft>
          <a:spcPts val="250"/>
        </a:spcAft>
        <a:buClr>
          <a:srgbClr val="000000"/>
        </a:buClr>
        <a:buSzPct val="45000"/>
        <a:buFont typeface="StarSymbol"/>
        <a:buChar char="●"/>
        <a:defRPr sz="2000">
          <a:solidFill>
            <a:srgbClr val="000000"/>
          </a:solidFill>
          <a:latin typeface="+mn-lt"/>
        </a:defRPr>
      </a:lvl5pPr>
      <a:lvl6pPr marL="2416175" indent="-196850" algn="l" defTabSz="414338" rtl="0" fontAlgn="base" hangingPunct="0">
        <a:lnSpc>
          <a:spcPct val="95000"/>
        </a:lnSpc>
        <a:spcBef>
          <a:spcPct val="0"/>
        </a:spcBef>
        <a:spcAft>
          <a:spcPts val="250"/>
        </a:spcAft>
        <a:buClr>
          <a:srgbClr val="000000"/>
        </a:buClr>
        <a:buSzPct val="45000"/>
        <a:buFont typeface="StarSymbol" charset="0"/>
        <a:buChar char="●"/>
        <a:defRPr>
          <a:solidFill>
            <a:srgbClr val="000000"/>
          </a:solidFill>
          <a:latin typeface="+mn-lt"/>
        </a:defRPr>
      </a:lvl6pPr>
      <a:lvl7pPr marL="2873375" indent="-196850" algn="l" defTabSz="414338" rtl="0" fontAlgn="base" hangingPunct="0">
        <a:lnSpc>
          <a:spcPct val="95000"/>
        </a:lnSpc>
        <a:spcBef>
          <a:spcPct val="0"/>
        </a:spcBef>
        <a:spcAft>
          <a:spcPts val="250"/>
        </a:spcAft>
        <a:buClr>
          <a:srgbClr val="000000"/>
        </a:buClr>
        <a:buSzPct val="45000"/>
        <a:buFont typeface="StarSymbol" charset="0"/>
        <a:buChar char="●"/>
        <a:defRPr>
          <a:solidFill>
            <a:srgbClr val="000000"/>
          </a:solidFill>
          <a:latin typeface="+mn-lt"/>
        </a:defRPr>
      </a:lvl7pPr>
      <a:lvl8pPr marL="3330575" indent="-196850" algn="l" defTabSz="414338" rtl="0" fontAlgn="base" hangingPunct="0">
        <a:lnSpc>
          <a:spcPct val="95000"/>
        </a:lnSpc>
        <a:spcBef>
          <a:spcPct val="0"/>
        </a:spcBef>
        <a:spcAft>
          <a:spcPts val="250"/>
        </a:spcAft>
        <a:buClr>
          <a:srgbClr val="000000"/>
        </a:buClr>
        <a:buSzPct val="45000"/>
        <a:buFont typeface="StarSymbol" charset="0"/>
        <a:buChar char="●"/>
        <a:defRPr>
          <a:solidFill>
            <a:srgbClr val="000000"/>
          </a:solidFill>
          <a:latin typeface="+mn-lt"/>
        </a:defRPr>
      </a:lvl8pPr>
      <a:lvl9pPr marL="3787775" indent="-196850" algn="l" defTabSz="414338" rtl="0" fontAlgn="base" hangingPunct="0">
        <a:lnSpc>
          <a:spcPct val="95000"/>
        </a:lnSpc>
        <a:spcBef>
          <a:spcPct val="0"/>
        </a:spcBef>
        <a:spcAft>
          <a:spcPts val="250"/>
        </a:spcAft>
        <a:buClr>
          <a:srgbClr val="000000"/>
        </a:buClr>
        <a:buSzPct val="45000"/>
        <a:buFont typeface="StarSymbol"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video" Target="file:///F:\ISL%20Video%20capture\arise\09081207.avi" TargetMode="External"/><Relationship Id="rId7" Type="http://schemas.openxmlformats.org/officeDocument/2006/relationships/image" Target="../media/image5.png"/><Relationship Id="rId2" Type="http://schemas.openxmlformats.org/officeDocument/2006/relationships/video" Target="file:///I:\HUR\advance6.avi" TargetMode="External"/><Relationship Id="rId1" Type="http://schemas.openxmlformats.org/officeDocument/2006/relationships/video" Target="file:///I:\HUR\above1.avi" TargetMode="External"/><Relationship Id="rId6" Type="http://schemas.openxmlformats.org/officeDocument/2006/relationships/image" Target="../media/image1.png"/><Relationship Id="rId5" Type="http://schemas.openxmlformats.org/officeDocument/2006/relationships/notesSlide" Target="../notesSlides/notesSlide2.xml"/><Relationship Id="rId10" Type="http://schemas.openxmlformats.org/officeDocument/2006/relationships/image" Target="../media/image8.png"/><Relationship Id="rId4" Type="http://schemas.openxmlformats.org/officeDocument/2006/relationships/slideLayout" Target="../slideLayouts/slideLayout12.xml"/><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12.xml"/><Relationship Id="rId7" Type="http://schemas.openxmlformats.org/officeDocument/2006/relationships/image" Target="../media/image27.png"/><Relationship Id="rId2" Type="http://schemas.openxmlformats.org/officeDocument/2006/relationships/video" Target="file:///I:\HUR\isl_below.avi" TargetMode="External"/><Relationship Id="rId1" Type="http://schemas.openxmlformats.org/officeDocument/2006/relationships/video" Target="file:///I:\HUR\isl_above2.avi" TargetMode="External"/><Relationship Id="rId6" Type="http://schemas.openxmlformats.org/officeDocument/2006/relationships/image" Target="../media/image26.jpeg"/><Relationship Id="rId5" Type="http://schemas.openxmlformats.org/officeDocument/2006/relationships/image" Target="../media/image2.jpeg"/><Relationship Id="rId4"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2.xml"/><Relationship Id="rId7" Type="http://schemas.openxmlformats.org/officeDocument/2006/relationships/hyperlink" Target="thesis_video/hoap_arise.avi" TargetMode="External"/><Relationship Id="rId2" Type="http://schemas.openxmlformats.org/officeDocument/2006/relationships/slideLayout" Target="../slideLayouts/slideLayout12.xml"/><Relationship Id="rId1" Type="http://schemas.openxmlformats.org/officeDocument/2006/relationships/video" Target="file:///I:\HUR\isl_afraid.avi" TargetMode="Externa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video" Target="file:///I:\HUR\afraid1.avi" TargetMode="External"/><Relationship Id="rId7" Type="http://schemas.openxmlformats.org/officeDocument/2006/relationships/image" Target="../media/image1.png"/><Relationship Id="rId2" Type="http://schemas.openxmlformats.org/officeDocument/2006/relationships/video" Target="file:///I:\HUR\09081219.avi" TargetMode="External"/><Relationship Id="rId1" Type="http://schemas.openxmlformats.org/officeDocument/2006/relationships/video" Target="file:///I:\HUR\across1.avi" TargetMode="External"/><Relationship Id="rId6" Type="http://schemas.openxmlformats.org/officeDocument/2006/relationships/image" Target="../media/image9.png"/><Relationship Id="rId5" Type="http://schemas.openxmlformats.org/officeDocument/2006/relationships/notesSlide" Target="../notesSlides/notesSlide3.xml"/><Relationship Id="rId10" Type="http://schemas.openxmlformats.org/officeDocument/2006/relationships/image" Target="../media/image12.png"/><Relationship Id="rId4" Type="http://schemas.openxmlformats.org/officeDocument/2006/relationships/slideLayout" Target="../slideLayouts/slideLayout12.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3"/>
          <p:cNvSpPr>
            <a:spLocks noChangeArrowheads="1"/>
          </p:cNvSpPr>
          <p:nvPr/>
        </p:nvSpPr>
        <p:spPr bwMode="auto">
          <a:xfrm>
            <a:off x="0" y="0"/>
            <a:ext cx="9144000" cy="60960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2051"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2052"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2053"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2054"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2055" name="Rectangle 9"/>
          <p:cNvSpPr>
            <a:spLocks noGrp="1" noChangeArrowheads="1"/>
          </p:cNvSpPr>
          <p:nvPr>
            <p:ph type="body" idx="1"/>
          </p:nvPr>
        </p:nvSpPr>
        <p:spPr>
          <a:xfrm>
            <a:off x="457200" y="1600200"/>
            <a:ext cx="8229600" cy="5257800"/>
          </a:xfrm>
        </p:spPr>
        <p:txBody>
          <a:bodyPr/>
          <a:lstStyle/>
          <a:p>
            <a:pPr eaLnBrk="1">
              <a:spcBef>
                <a:spcPct val="50000"/>
              </a:spcBef>
              <a:buClr>
                <a:srgbClr val="CC0000"/>
              </a:buClr>
              <a:buFont typeface="Wingdings" pitchFamily="2" charset="2"/>
              <a:buBlip>
                <a:blip r:embed="rId3"/>
              </a:buBlip>
            </a:pPr>
            <a:endParaRPr lang="en-US" sz="2100" b="1" dirty="0" smtClean="0">
              <a:solidFill>
                <a:srgbClr val="000066"/>
              </a:solidFill>
            </a:endParaRPr>
          </a:p>
          <a:p>
            <a:pPr algn="ctr" eaLnBrk="1">
              <a:spcBef>
                <a:spcPct val="50000"/>
              </a:spcBef>
              <a:buClr>
                <a:srgbClr val="CC0000"/>
              </a:buClr>
              <a:buFont typeface="StarSymbol"/>
              <a:buNone/>
            </a:pPr>
            <a:r>
              <a:rPr lang="en-US" sz="2100" b="1" dirty="0" smtClean="0">
                <a:solidFill>
                  <a:srgbClr val="000066"/>
                </a:solidFill>
              </a:rPr>
              <a:t> </a:t>
            </a:r>
          </a:p>
          <a:p>
            <a:pPr algn="ctr" eaLnBrk="1">
              <a:spcBef>
                <a:spcPct val="50000"/>
              </a:spcBef>
              <a:buClr>
                <a:srgbClr val="CC0000"/>
              </a:buClr>
              <a:buFont typeface="StarSymbol"/>
              <a:buNone/>
            </a:pPr>
            <a:endParaRPr lang="en-US" sz="2100" b="1" dirty="0" smtClean="0">
              <a:solidFill>
                <a:srgbClr val="000066"/>
              </a:solidFill>
              <a:latin typeface="Arial" pitchFamily="34" charset="0"/>
              <a:cs typeface="Arial" pitchFamily="34" charset="0"/>
            </a:endParaRPr>
          </a:p>
          <a:p>
            <a:pPr algn="ctr" eaLnBrk="1">
              <a:spcBef>
                <a:spcPct val="50000"/>
              </a:spcBef>
              <a:buClr>
                <a:srgbClr val="CC0000"/>
              </a:buClr>
              <a:buFont typeface="StarSymbol"/>
              <a:buNone/>
            </a:pPr>
            <a:r>
              <a:rPr lang="en-US" sz="2800" b="1" dirty="0" smtClean="0">
                <a:solidFill>
                  <a:schemeClr val="tx1"/>
                </a:solidFill>
                <a:latin typeface="Arial" pitchFamily="34" charset="0"/>
                <a:cs typeface="Arial" pitchFamily="34" charset="0"/>
              </a:rPr>
              <a:t>Imitation based Learning using human Gesture for Human  Robot Interaction </a:t>
            </a:r>
            <a:endParaRPr lang="en-US" sz="2100" b="1" dirty="0" smtClean="0">
              <a:solidFill>
                <a:schemeClr val="tx1"/>
              </a:solidFill>
              <a:latin typeface="Arial" pitchFamily="34" charset="0"/>
              <a:cs typeface="Arial" pitchFamily="34" charset="0"/>
            </a:endParaRPr>
          </a:p>
          <a:p>
            <a:pPr eaLnBrk="1">
              <a:spcBef>
                <a:spcPct val="50000"/>
              </a:spcBef>
              <a:buClr>
                <a:srgbClr val="CC0000"/>
              </a:buClr>
              <a:buFont typeface="Wingdings" pitchFamily="2" charset="2"/>
              <a:buBlip>
                <a:blip r:embed="rId3"/>
              </a:buBlip>
            </a:pPr>
            <a:endParaRPr lang="en-US" sz="2100" b="1" dirty="0" smtClean="0">
              <a:solidFill>
                <a:srgbClr val="000066"/>
              </a:solidFill>
            </a:endParaRPr>
          </a:p>
          <a:p>
            <a:pPr eaLnBrk="1">
              <a:spcBef>
                <a:spcPct val="50000"/>
              </a:spcBef>
              <a:buClr>
                <a:srgbClr val="CC0000"/>
              </a:buClr>
              <a:buFont typeface="StarSymbol"/>
              <a:buNone/>
            </a:pPr>
            <a:r>
              <a:rPr lang="en-US" sz="2400" b="1" dirty="0" smtClean="0">
                <a:solidFill>
                  <a:srgbClr val="000066"/>
                </a:solidFill>
              </a:rPr>
              <a:t>	</a:t>
            </a:r>
            <a:endParaRPr lang="en-US" sz="2100" b="1" dirty="0" smtClean="0">
              <a:solidFill>
                <a:srgbClr val="000066"/>
              </a:solidFill>
            </a:endParaRPr>
          </a:p>
          <a:p>
            <a:pPr eaLnBrk="1">
              <a:spcBef>
                <a:spcPct val="50000"/>
              </a:spcBef>
              <a:buClr>
                <a:srgbClr val="CC0000"/>
              </a:buClr>
              <a:buFont typeface="Wingdings" pitchFamily="2" charset="2"/>
              <a:buBlip>
                <a:blip r:embed="rId3"/>
              </a:buBlip>
            </a:pPr>
            <a:endParaRPr lang="en-US" sz="2100" b="1" dirty="0" smtClean="0">
              <a:solidFill>
                <a:srgbClr val="000066"/>
              </a:solidFill>
            </a:endParaRPr>
          </a:p>
          <a:p>
            <a:pPr eaLnBrk="1">
              <a:spcBef>
                <a:spcPct val="50000"/>
              </a:spcBef>
              <a:buClr>
                <a:srgbClr val="CC0000"/>
              </a:buClr>
              <a:buFont typeface="Wingdings" pitchFamily="2" charset="2"/>
              <a:buBlip>
                <a:blip r:embed="rId3"/>
              </a:buBlip>
            </a:pPr>
            <a:endParaRPr lang="en-US" sz="2100" b="1" dirty="0" smtClean="0">
              <a:solidFill>
                <a:srgbClr val="000066"/>
              </a:solidFill>
            </a:endParaRPr>
          </a:p>
          <a:p>
            <a:pPr eaLnBrk="1">
              <a:spcBef>
                <a:spcPct val="50000"/>
              </a:spcBef>
              <a:buClr>
                <a:srgbClr val="CC0000"/>
              </a:buClr>
              <a:buFont typeface="Wingdings" pitchFamily="2" charset="2"/>
              <a:buBlip>
                <a:blip r:embed="rId3"/>
              </a:buBlip>
            </a:pPr>
            <a:endParaRPr lang="en-US" sz="2100" b="1" dirty="0" smtClean="0">
              <a:solidFill>
                <a:srgbClr val="000066"/>
              </a:solidFill>
            </a:endParaRPr>
          </a:p>
          <a:p>
            <a:pPr eaLnBrk="1">
              <a:spcBef>
                <a:spcPct val="50000"/>
              </a:spcBef>
              <a:buClr>
                <a:srgbClr val="CC0000"/>
              </a:buClr>
              <a:buFont typeface="Wingdings" pitchFamily="2" charset="2"/>
              <a:buBlip>
                <a:blip r:embed="rId3"/>
              </a:buBlip>
            </a:pPr>
            <a:endParaRPr lang="en-US" sz="2100" b="1" dirty="0" smtClean="0">
              <a:solidFill>
                <a:srgbClr val="000066"/>
              </a:solidFill>
            </a:endParaRPr>
          </a:p>
        </p:txBody>
      </p:sp>
      <p:pic>
        <p:nvPicPr>
          <p:cNvPr id="2056" name="Picture 9" descr="F:\ISL frames\above_m frames\rgb\above2\above131.jpg"/>
          <p:cNvPicPr>
            <a:picLocks noChangeAspect="1" noChangeArrowheads="1"/>
          </p:cNvPicPr>
          <p:nvPr/>
        </p:nvPicPr>
        <p:blipFill>
          <a:blip r:embed="rId4" cstate="print"/>
          <a:srcRect/>
          <a:stretch>
            <a:fillRect/>
          </a:stretch>
        </p:blipFill>
        <p:spPr bwMode="auto">
          <a:xfrm>
            <a:off x="1219200" y="657225"/>
            <a:ext cx="1219200" cy="866775"/>
          </a:xfrm>
          <a:prstGeom prst="rect">
            <a:avLst/>
          </a:prstGeom>
          <a:noFill/>
          <a:ln w="9525">
            <a:noFill/>
            <a:miter lim="800000"/>
            <a:headEnd/>
            <a:tailEnd/>
          </a:ln>
        </p:spPr>
      </p:pic>
      <p:pic>
        <p:nvPicPr>
          <p:cNvPr id="2057" name="Picture 10"/>
          <p:cNvPicPr>
            <a:picLocks noChangeAspect="1" noChangeArrowheads="1"/>
          </p:cNvPicPr>
          <p:nvPr/>
        </p:nvPicPr>
        <p:blipFill>
          <a:blip r:embed="rId5" cstate="print"/>
          <a:srcRect/>
          <a:stretch>
            <a:fillRect/>
          </a:stretch>
        </p:blipFill>
        <p:spPr bwMode="auto">
          <a:xfrm>
            <a:off x="7086600" y="633413"/>
            <a:ext cx="1219200" cy="890587"/>
          </a:xfrm>
          <a:prstGeom prst="rect">
            <a:avLst/>
          </a:prstGeom>
          <a:noFill/>
          <a:ln w="9525">
            <a:noFill/>
            <a:miter lim="800000"/>
            <a:headEnd/>
            <a:tailEnd/>
          </a:ln>
        </p:spPr>
      </p:pic>
      <p:pic>
        <p:nvPicPr>
          <p:cNvPr id="2058" name="Picture 11" descr="logo"/>
          <p:cNvPicPr>
            <a:picLocks noChangeAspect="1" noChangeArrowheads="1"/>
          </p:cNvPicPr>
          <p:nvPr/>
        </p:nvPicPr>
        <p:blipFill>
          <a:blip r:embed="rId6" cstate="print"/>
          <a:srcRect/>
          <a:stretch>
            <a:fillRect/>
          </a:stretch>
        </p:blipFill>
        <p:spPr bwMode="auto">
          <a:xfrm>
            <a:off x="3943350" y="627063"/>
            <a:ext cx="1085850" cy="896937"/>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457200" y="2438400"/>
            <a:ext cx="8229600" cy="4114800"/>
          </a:xfrm>
        </p:spPr>
        <p:txBody>
          <a:bodyPr/>
          <a:lstStyle/>
          <a:p>
            <a:pPr>
              <a:lnSpc>
                <a:spcPct val="90000"/>
              </a:lnSpc>
            </a:pPr>
            <a:r>
              <a:rPr lang="en-US" sz="2800" dirty="0">
                <a:latin typeface="CMR10" charset="0"/>
                <a:cs typeface="Times New Roman" pitchFamily="18" charset="0"/>
              </a:rPr>
              <a:t>Once the simulation runs well and fits the will of the user, the program doing the control can easily be uploaded to the real robot.</a:t>
            </a:r>
          </a:p>
          <a:p>
            <a:pPr>
              <a:lnSpc>
                <a:spcPct val="90000"/>
              </a:lnSpc>
            </a:pPr>
            <a:r>
              <a:rPr lang="en-US" sz="2800" dirty="0">
                <a:latin typeface="CMR10" charset="0"/>
                <a:cs typeface="Times New Roman" pitchFamily="18" charset="0"/>
              </a:rPr>
              <a:t>Of course, this feature is limited to a very limited set of robots, like the </a:t>
            </a:r>
            <a:r>
              <a:rPr lang="en-US" sz="2800" dirty="0" err="1">
                <a:latin typeface="CMR10" charset="0"/>
                <a:cs typeface="Times New Roman" pitchFamily="18" charset="0"/>
              </a:rPr>
              <a:t>Khepera</a:t>
            </a:r>
            <a:r>
              <a:rPr lang="en-US" sz="2800" dirty="0">
                <a:latin typeface="CMR10" charset="0"/>
                <a:cs typeface="Times New Roman" pitchFamily="18" charset="0"/>
              </a:rPr>
              <a:t> or the Koala robot.</a:t>
            </a:r>
          </a:p>
          <a:p>
            <a:pPr>
              <a:lnSpc>
                <a:spcPct val="90000"/>
              </a:lnSpc>
            </a:pPr>
            <a:r>
              <a:rPr lang="en-US" sz="2800" dirty="0">
                <a:latin typeface="CMR10" charset="0"/>
                <a:cs typeface="Times New Roman" pitchFamily="18" charset="0"/>
              </a:rPr>
              <a:t>Unfortunately, at present,  it is not available for Hoap-2 robot because of the unavailability of a cross compiler for transferring the code to the robot.</a:t>
            </a:r>
          </a:p>
        </p:txBody>
      </p:sp>
      <p:sp>
        <p:nvSpPr>
          <p:cNvPr id="40964" name="Rectangle 4"/>
          <p:cNvSpPr>
            <a:spLocks noGrp="1" noChangeArrowheads="1"/>
          </p:cNvSpPr>
          <p:nvPr>
            <p:ph type="title"/>
          </p:nvPr>
        </p:nvSpPr>
        <p:spPr>
          <a:xfrm>
            <a:off x="1328738" y="0"/>
            <a:ext cx="7815262" cy="1295400"/>
          </a:xfrm>
          <a:noFill/>
          <a:ln/>
        </p:spPr>
        <p:txBody>
          <a:bodyPr/>
          <a:lstStyle/>
          <a:p>
            <a:r>
              <a:rPr lang="en-US">
                <a:solidFill>
                  <a:srgbClr val="0000FF"/>
                </a:solidFill>
                <a:latin typeface="Times New Roman" pitchFamily="18" charset="0"/>
              </a:rPr>
              <a:t>Methodology &amp; Implementation </a:t>
            </a:r>
            <a:r>
              <a:rPr lang="en-US">
                <a:solidFill>
                  <a:srgbClr val="FF0000"/>
                </a:solidFill>
                <a:latin typeface="Times New Roman" pitchFamily="18" charset="0"/>
              </a:rPr>
              <a:t>(Webots) -</a:t>
            </a:r>
            <a:r>
              <a:rPr lang="en-US" sz="3600">
                <a:solidFill>
                  <a:srgbClr val="FF0000"/>
                </a:solidFill>
                <a:latin typeface="Times New Roman" pitchFamily="18" charset="0"/>
              </a:rPr>
              <a:t>Webots Phases</a:t>
            </a:r>
          </a:p>
        </p:txBody>
      </p:sp>
      <p:grpSp>
        <p:nvGrpSpPr>
          <p:cNvPr id="2" name="Group 5"/>
          <p:cNvGrpSpPr>
            <a:grpSpLocks/>
          </p:cNvGrpSpPr>
          <p:nvPr/>
        </p:nvGrpSpPr>
        <p:grpSpPr bwMode="auto">
          <a:xfrm>
            <a:off x="49213" y="400050"/>
            <a:ext cx="9009062" cy="1219200"/>
            <a:chOff x="0" y="1536"/>
            <a:chExt cx="5675" cy="663"/>
          </a:xfrm>
        </p:grpSpPr>
        <p:grpSp>
          <p:nvGrpSpPr>
            <p:cNvPr id="3" name="Group 6"/>
            <p:cNvGrpSpPr>
              <a:grpSpLocks/>
            </p:cNvGrpSpPr>
            <p:nvPr/>
          </p:nvGrpSpPr>
          <p:grpSpPr bwMode="auto">
            <a:xfrm>
              <a:off x="183" y="1604"/>
              <a:ext cx="448" cy="299"/>
              <a:chOff x="720" y="336"/>
              <a:chExt cx="624" cy="432"/>
            </a:xfrm>
          </p:grpSpPr>
          <p:sp>
            <p:nvSpPr>
              <p:cNvPr id="40967" name="Rectangle 7"/>
              <p:cNvSpPr>
                <a:spLocks noChangeArrowheads="1"/>
              </p:cNvSpPr>
              <p:nvPr/>
            </p:nvSpPr>
            <p:spPr bwMode="auto">
              <a:xfrm>
                <a:off x="720" y="336"/>
                <a:ext cx="384" cy="432"/>
              </a:xfrm>
              <a:prstGeom prst="rect">
                <a:avLst/>
              </a:prstGeom>
              <a:solidFill>
                <a:srgbClr val="0000FF"/>
              </a:solidFill>
              <a:ln w="9525">
                <a:noFill/>
                <a:miter lim="800000"/>
                <a:headEnd/>
                <a:tailEnd/>
              </a:ln>
              <a:effectLst/>
            </p:spPr>
            <p:txBody>
              <a:bodyPr wrap="none" anchor="ctr"/>
              <a:lstStyle/>
              <a:p>
                <a:endParaRPr lang="en-US"/>
              </a:p>
            </p:txBody>
          </p:sp>
          <p:sp>
            <p:nvSpPr>
              <p:cNvPr id="40968" name="Rectangle 8"/>
              <p:cNvSpPr>
                <a:spLocks noChangeArrowheads="1"/>
              </p:cNvSpPr>
              <p:nvPr/>
            </p:nvSpPr>
            <p:spPr bwMode="auto">
              <a:xfrm>
                <a:off x="1056" y="336"/>
                <a:ext cx="288" cy="432"/>
              </a:xfrm>
              <a:prstGeom prst="rect">
                <a:avLst/>
              </a:prstGeom>
              <a:gradFill rotWithShape="0">
                <a:gsLst>
                  <a:gs pos="0">
                    <a:srgbClr val="0033CC"/>
                  </a:gs>
                  <a:gs pos="100000">
                    <a:srgbClr val="99CCFF"/>
                  </a:gs>
                </a:gsLst>
                <a:lin ang="0" scaled="1"/>
              </a:gradFill>
              <a:ln w="9525">
                <a:noFill/>
                <a:miter lim="800000"/>
                <a:headEnd/>
                <a:tailEnd/>
              </a:ln>
              <a:effectLst/>
            </p:spPr>
            <p:txBody>
              <a:bodyPr wrap="none" anchor="ctr"/>
              <a:lstStyle/>
              <a:p>
                <a:endParaRPr lang="en-US"/>
              </a:p>
            </p:txBody>
          </p:sp>
        </p:grpSp>
        <p:grpSp>
          <p:nvGrpSpPr>
            <p:cNvPr id="4" name="Group 9"/>
            <p:cNvGrpSpPr>
              <a:grpSpLocks/>
            </p:cNvGrpSpPr>
            <p:nvPr/>
          </p:nvGrpSpPr>
          <p:grpSpPr bwMode="auto">
            <a:xfrm>
              <a:off x="261" y="1870"/>
              <a:ext cx="465" cy="299"/>
              <a:chOff x="912" y="2640"/>
              <a:chExt cx="672" cy="432"/>
            </a:xfrm>
          </p:grpSpPr>
          <p:sp>
            <p:nvSpPr>
              <p:cNvPr id="40970" name="Rectangle 10"/>
              <p:cNvSpPr>
                <a:spLocks noChangeArrowheads="1"/>
              </p:cNvSpPr>
              <p:nvPr/>
            </p:nvSpPr>
            <p:spPr bwMode="auto">
              <a:xfrm>
                <a:off x="912" y="2640"/>
                <a:ext cx="384" cy="432"/>
              </a:xfrm>
              <a:prstGeom prst="rect">
                <a:avLst/>
              </a:prstGeom>
              <a:solidFill>
                <a:srgbClr val="FFFF00"/>
              </a:solidFill>
              <a:ln w="9525">
                <a:noFill/>
                <a:miter lim="800000"/>
                <a:headEnd/>
                <a:tailEnd/>
              </a:ln>
              <a:effectLst/>
            </p:spPr>
            <p:txBody>
              <a:bodyPr wrap="none" anchor="ctr"/>
              <a:lstStyle/>
              <a:p>
                <a:endParaRPr lang="en-US"/>
              </a:p>
            </p:txBody>
          </p:sp>
          <p:sp>
            <p:nvSpPr>
              <p:cNvPr id="40971" name="Rectangle 11"/>
              <p:cNvSpPr>
                <a:spLocks noChangeArrowheads="1"/>
              </p:cNvSpPr>
              <p:nvPr/>
            </p:nvSpPr>
            <p:spPr bwMode="auto">
              <a:xfrm>
                <a:off x="1248" y="2640"/>
                <a:ext cx="336" cy="432"/>
              </a:xfrm>
              <a:prstGeom prst="rect">
                <a:avLst/>
              </a:prstGeom>
              <a:gradFill rotWithShape="0">
                <a:gsLst>
                  <a:gs pos="0">
                    <a:srgbClr val="FFFF00"/>
                  </a:gs>
                  <a:gs pos="100000">
                    <a:srgbClr val="99CCFF"/>
                  </a:gs>
                </a:gsLst>
                <a:lin ang="0" scaled="1"/>
              </a:gradFill>
              <a:ln w="9525">
                <a:noFill/>
                <a:miter lim="800000"/>
                <a:headEnd/>
                <a:tailEnd/>
              </a:ln>
              <a:effectLst/>
            </p:spPr>
            <p:txBody>
              <a:bodyPr wrap="none" anchor="ctr"/>
              <a:lstStyle/>
              <a:p>
                <a:endParaRPr lang="en-US"/>
              </a:p>
            </p:txBody>
          </p:sp>
        </p:grpSp>
        <p:sp>
          <p:nvSpPr>
            <p:cNvPr id="40972" name="Rectangle 12"/>
            <p:cNvSpPr>
              <a:spLocks noChangeArrowheads="1"/>
            </p:cNvSpPr>
            <p:nvPr/>
          </p:nvSpPr>
          <p:spPr bwMode="auto">
            <a:xfrm>
              <a:off x="0" y="1824"/>
              <a:ext cx="353" cy="266"/>
            </a:xfrm>
            <a:prstGeom prst="rect">
              <a:avLst/>
            </a:prstGeom>
            <a:gradFill rotWithShape="1">
              <a:gsLst>
                <a:gs pos="0">
                  <a:srgbClr val="CC0000"/>
                </a:gs>
                <a:gs pos="100000">
                  <a:srgbClr val="99CCFF"/>
                </a:gs>
              </a:gsLst>
              <a:lin ang="5400000" scaled="1"/>
            </a:gradFill>
            <a:ln w="9525">
              <a:noFill/>
              <a:miter lim="800000"/>
              <a:headEnd/>
              <a:tailEnd/>
            </a:ln>
            <a:effectLst/>
          </p:spPr>
          <p:txBody>
            <a:bodyPr wrap="none" anchor="ctr"/>
            <a:lstStyle/>
            <a:p>
              <a:endParaRPr lang="en-US"/>
            </a:p>
          </p:txBody>
        </p:sp>
        <p:sp>
          <p:nvSpPr>
            <p:cNvPr id="40973" name="Rectangle 13"/>
            <p:cNvSpPr>
              <a:spLocks noChangeArrowheads="1"/>
            </p:cNvSpPr>
            <p:nvPr/>
          </p:nvSpPr>
          <p:spPr bwMode="auto">
            <a:xfrm>
              <a:off x="400" y="1536"/>
              <a:ext cx="20" cy="663"/>
            </a:xfrm>
            <a:prstGeom prst="rect">
              <a:avLst/>
            </a:prstGeom>
            <a:solidFill>
              <a:schemeClr val="tx2"/>
            </a:solidFill>
            <a:ln w="9525">
              <a:noFill/>
              <a:miter lim="800000"/>
              <a:headEnd/>
              <a:tailEnd/>
            </a:ln>
            <a:effectLst/>
          </p:spPr>
          <p:txBody>
            <a:bodyPr wrap="none" anchor="ctr"/>
            <a:lstStyle/>
            <a:p>
              <a:endParaRPr lang="en-US"/>
            </a:p>
          </p:txBody>
        </p:sp>
        <p:sp>
          <p:nvSpPr>
            <p:cNvPr id="40974" name="Rectangle 14"/>
            <p:cNvSpPr>
              <a:spLocks noChangeArrowheads="1"/>
            </p:cNvSpPr>
            <p:nvPr/>
          </p:nvSpPr>
          <p:spPr bwMode="auto">
            <a:xfrm flipV="1">
              <a:off x="199" y="2054"/>
              <a:ext cx="5476" cy="35"/>
            </a:xfrm>
            <a:prstGeom prst="rect">
              <a:avLst/>
            </a:prstGeom>
            <a:gradFill rotWithShape="1">
              <a:gsLst>
                <a:gs pos="0">
                  <a:schemeClr val="tx1"/>
                </a:gs>
                <a:gs pos="100000">
                  <a:schemeClr val="bg2">
                    <a:alpha val="8000"/>
                  </a:schemeClr>
                </a:gs>
              </a:gsLst>
              <a:lin ang="0" scaled="1"/>
            </a:gradFill>
            <a:ln w="9525">
              <a:noFill/>
              <a:miter lim="800000"/>
              <a:headEnd/>
              <a:tailEnd/>
            </a:ln>
            <a:effectLst/>
          </p:spPr>
          <p:txBody>
            <a:bodyPr wrap="none" anchor="ctr"/>
            <a:lstStyle/>
            <a:p>
              <a:endParaRPr lang="en-US"/>
            </a:p>
          </p:txBody>
        </p:sp>
      </p:grpSp>
      <p:sp>
        <p:nvSpPr>
          <p:cNvPr id="40975" name="Text Box 15"/>
          <p:cNvSpPr txBox="1">
            <a:spLocks noChangeArrowheads="1"/>
          </p:cNvSpPr>
          <p:nvPr/>
        </p:nvSpPr>
        <p:spPr bwMode="auto">
          <a:xfrm>
            <a:off x="1828800" y="1447800"/>
            <a:ext cx="5715000" cy="530225"/>
          </a:xfrm>
          <a:prstGeom prst="rect">
            <a:avLst/>
          </a:prstGeom>
          <a:noFill/>
          <a:ln w="9525">
            <a:noFill/>
            <a:miter lim="800000"/>
            <a:headEnd/>
            <a:tailEnd/>
          </a:ln>
          <a:effectLst/>
        </p:spPr>
        <p:txBody>
          <a:bodyPr>
            <a:spAutoFit/>
          </a:bodyPr>
          <a:lstStyle/>
          <a:p>
            <a:pPr marL="914400" lvl="1" indent="-457200" algn="just">
              <a:lnSpc>
                <a:spcPct val="90000"/>
              </a:lnSpc>
              <a:spcBef>
                <a:spcPct val="20000"/>
              </a:spcBef>
            </a:pPr>
            <a:r>
              <a:rPr lang="en-US" sz="3200" dirty="0">
                <a:solidFill>
                  <a:srgbClr val="000000"/>
                </a:solidFill>
                <a:latin typeface="CMR10" charset="0"/>
                <a:cs typeface="Times New Roman" pitchFamily="18" charset="0"/>
              </a:rPr>
              <a:t>4.  The transfer to a real robot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568325"/>
            <a:ext cx="9144000" cy="1144588"/>
          </a:xfrm>
        </p:spPr>
        <p:txBody>
          <a:bodyPr/>
          <a:lstStyle/>
          <a:p>
            <a:pPr marL="0" indent="0" algn="ctr" defTabSz="457200"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dirty="0" smtClean="0">
                <a:solidFill>
                  <a:srgbClr val="E4005C"/>
                </a:solidFill>
                <a:latin typeface="Arial" pitchFamily="34" charset="0"/>
              </a:rPr>
              <a:t>Learning of human gesture</a:t>
            </a:r>
          </a:p>
        </p:txBody>
      </p:sp>
      <p:sp>
        <p:nvSpPr>
          <p:cNvPr id="24579"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24580"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24581"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24582"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2458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24584" name="Rectangle 10"/>
          <p:cNvSpPr>
            <a:spLocks noGrp="1" noChangeArrowheads="1"/>
          </p:cNvSpPr>
          <p:nvPr>
            <p:ph sz="half" idx="2"/>
          </p:nvPr>
        </p:nvSpPr>
        <p:spPr>
          <a:xfrm>
            <a:off x="457200" y="1906588"/>
            <a:ext cx="8020050" cy="4319587"/>
          </a:xfrm>
        </p:spPr>
        <p:txBody>
          <a:bodyPr/>
          <a:lstStyle/>
          <a:p>
            <a:pPr marL="311150" indent="-311150" algn="just" eaLnBrk="1">
              <a:lnSpc>
                <a:spcPct val="80000"/>
              </a:lnSpc>
              <a:spcBef>
                <a:spcPct val="50000"/>
              </a:spcBef>
              <a:spcAft>
                <a:spcPct val="0"/>
              </a:spcAft>
              <a:buClr>
                <a:schemeClr val="tx1"/>
              </a:buClr>
              <a:buSzPct val="100000"/>
              <a:buFont typeface="Wingdings" pitchFamily="2" charset="2"/>
              <a:buNone/>
            </a:pPr>
            <a:r>
              <a:rPr lang="en-US" sz="2400" smtClean="0">
                <a:solidFill>
                  <a:srgbClr val="000066"/>
                </a:solidFill>
                <a:latin typeface="Arial" pitchFamily="34" charset="0"/>
              </a:rPr>
              <a:t> </a:t>
            </a:r>
          </a:p>
          <a:p>
            <a:pPr marL="311150" indent="-311150" eaLnBrk="1">
              <a:lnSpc>
                <a:spcPct val="100000"/>
              </a:lnSpc>
              <a:spcBef>
                <a:spcPct val="20000"/>
              </a:spcBef>
              <a:spcAft>
                <a:spcPct val="0"/>
              </a:spcAft>
              <a:buSzPct val="100000"/>
              <a:buFont typeface="StarSymbol"/>
              <a:buNone/>
            </a:pPr>
            <a:endParaRPr lang="en-US" sz="2400" smtClean="0">
              <a:solidFill>
                <a:srgbClr val="000066"/>
              </a:solidFill>
              <a:latin typeface="Arial" pitchFamily="34" charset="0"/>
            </a:endParaRPr>
          </a:p>
        </p:txBody>
      </p:sp>
      <p:sp>
        <p:nvSpPr>
          <p:cNvPr id="13" name="Rectangle 10"/>
          <p:cNvSpPr txBox="1">
            <a:spLocks noChangeArrowheads="1"/>
          </p:cNvSpPr>
          <p:nvPr/>
        </p:nvSpPr>
        <p:spPr bwMode="auto">
          <a:xfrm>
            <a:off x="457200" y="1676400"/>
            <a:ext cx="8534400" cy="4319588"/>
          </a:xfrm>
          <a:prstGeom prst="rect">
            <a:avLst/>
          </a:prstGeom>
          <a:noFill/>
          <a:ln w="9525">
            <a:noFill/>
            <a:miter lim="800000"/>
            <a:headEnd/>
            <a:tailEnd/>
          </a:ln>
          <a:effectLst/>
        </p:spPr>
        <p:txBody>
          <a:bodyPr lIns="0" tIns="0" rIns="0" bIns="0"/>
          <a:lstStyle/>
          <a:p>
            <a:pPr marL="311150" indent="-311150" algn="just" defTabSz="414338" hangingPunct="0">
              <a:lnSpc>
                <a:spcPct val="90000"/>
              </a:lnSpc>
              <a:spcBef>
                <a:spcPct val="20000"/>
              </a:spcBef>
              <a:buClr>
                <a:schemeClr val="tx1"/>
              </a:buClr>
              <a:buSzPct val="100000"/>
              <a:buFont typeface="StarSymbol" charset="0"/>
              <a:buNone/>
              <a:defRPr/>
            </a:pPr>
            <a:r>
              <a:rPr lang="en-US" sz="2400" b="1" kern="0" dirty="0">
                <a:solidFill>
                  <a:srgbClr val="000066"/>
                </a:solidFill>
                <a:latin typeface="Arial" charset="0"/>
                <a:cs typeface="+mn-cs"/>
              </a:rPr>
              <a:t>Webots Specification </a:t>
            </a:r>
            <a:endParaRPr lang="en-US" sz="2400" kern="0" dirty="0">
              <a:solidFill>
                <a:srgbClr val="000066"/>
              </a:solidFill>
              <a:latin typeface="Arial" charset="0"/>
              <a:cs typeface="+mn-cs"/>
            </a:endParaRPr>
          </a:p>
          <a:p>
            <a:pPr marL="311150" indent="-311150" algn="just" defTabSz="414338" hangingPunct="0">
              <a:lnSpc>
                <a:spcPct val="90000"/>
              </a:lnSpc>
              <a:spcBef>
                <a:spcPct val="20000"/>
              </a:spcBef>
              <a:buClr>
                <a:schemeClr val="tx1"/>
              </a:buClr>
              <a:buSzPct val="100000"/>
              <a:buFont typeface="Wingdings" pitchFamily="2" charset="2"/>
              <a:buNone/>
              <a:defRPr/>
            </a:pPr>
            <a:endParaRPr lang="en-US" sz="2400" kern="0" dirty="0">
              <a:solidFill>
                <a:srgbClr val="000066"/>
              </a:solidFill>
              <a:latin typeface="Arial" charset="0"/>
              <a:cs typeface="+mn-cs"/>
            </a:endParaRPr>
          </a:p>
          <a:p>
            <a:pPr marL="311150" indent="-311150" algn="just" defTabSz="414338" hangingPunct="0">
              <a:lnSpc>
                <a:spcPct val="150000"/>
              </a:lnSpc>
              <a:spcBef>
                <a:spcPct val="20000"/>
              </a:spcBef>
              <a:buClr>
                <a:srgbClr val="DF0587"/>
              </a:buClr>
              <a:buSzPct val="100000"/>
              <a:buFontTx/>
              <a:buBlip>
                <a:blip r:embed="rId3"/>
              </a:buBlip>
              <a:defRPr/>
            </a:pPr>
            <a:r>
              <a:rPr lang="en-US" sz="2000" dirty="0">
                <a:latin typeface="Arial" charset="0"/>
                <a:cs typeface="+mn-cs"/>
              </a:rPr>
              <a:t>WEBOTS is simulation robotics software which provides comprehensive facilities towards modeling, programming (with C, C++ and Java) and simulating for any kinds of robots.</a:t>
            </a:r>
            <a:r>
              <a:rPr lang="en-US" sz="2000" kern="0" dirty="0">
                <a:solidFill>
                  <a:srgbClr val="000000"/>
                </a:solidFill>
              </a:rPr>
              <a:t> </a:t>
            </a:r>
          </a:p>
          <a:p>
            <a:pPr marL="311150" indent="-311150" algn="just" defTabSz="414338" hangingPunct="0">
              <a:lnSpc>
                <a:spcPct val="80000"/>
              </a:lnSpc>
              <a:spcBef>
                <a:spcPct val="20000"/>
              </a:spcBef>
              <a:buClr>
                <a:srgbClr val="DF0587"/>
              </a:buClr>
              <a:buSzPct val="100000"/>
              <a:buFont typeface="StarSymbol" charset="0"/>
              <a:buNone/>
              <a:defRPr/>
            </a:pPr>
            <a:endParaRPr lang="en-US" sz="2400" kern="0" dirty="0">
              <a:solidFill>
                <a:srgbClr val="000066"/>
              </a:solidFill>
            </a:endParaRPr>
          </a:p>
        </p:txBody>
      </p:sp>
      <p:pic>
        <p:nvPicPr>
          <p:cNvPr id="24586" name="Picture 13" descr="F:\My thesis\CSV for ISL\hoap2 screen.JPG"/>
          <p:cNvPicPr>
            <a:picLocks noChangeAspect="1" noChangeArrowheads="1"/>
          </p:cNvPicPr>
          <p:nvPr/>
        </p:nvPicPr>
        <p:blipFill>
          <a:blip r:embed="rId4" cstate="print"/>
          <a:srcRect/>
          <a:stretch>
            <a:fillRect/>
          </a:stretch>
        </p:blipFill>
        <p:spPr bwMode="auto">
          <a:xfrm>
            <a:off x="1905000" y="3886200"/>
            <a:ext cx="5086350" cy="28098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152400" y="1219200"/>
            <a:ext cx="4800600" cy="5257800"/>
          </a:xfrm>
        </p:spPr>
        <p:txBody>
          <a:bodyPr/>
          <a:lstStyle/>
          <a:p>
            <a:pPr algn="just">
              <a:lnSpc>
                <a:spcPct val="90000"/>
              </a:lnSpc>
              <a:buFontTx/>
              <a:buNone/>
            </a:pPr>
            <a:r>
              <a:rPr lang="en-US" sz="2000" dirty="0">
                <a:solidFill>
                  <a:srgbClr val="000000"/>
                </a:solidFill>
                <a:latin typeface="CMR10" charset="0"/>
                <a:cs typeface="Times New Roman" pitchFamily="18" charset="0"/>
              </a:rPr>
              <a:t>parts that belong to upper body:</a:t>
            </a:r>
          </a:p>
          <a:p>
            <a:pPr algn="just">
              <a:lnSpc>
                <a:spcPct val="90000"/>
              </a:lnSpc>
              <a:buFontTx/>
              <a:buNone/>
            </a:pPr>
            <a:r>
              <a:rPr lang="en-US" sz="1800" dirty="0">
                <a:latin typeface="CMR10" charset="0"/>
                <a:cs typeface="Times New Roman" pitchFamily="18" charset="0"/>
              </a:rPr>
              <a:t>	head_joint_1,head_joint_2, larm_joint_1,larm_joint_2, larm_joint_3,larm_joint_4, larm_joint_5,rarm_joint_1, rarm_joint_2,rarm_joint_3, rarm_joint_4,rarm_joint_5</a:t>
            </a:r>
          </a:p>
          <a:p>
            <a:pPr algn="just">
              <a:lnSpc>
                <a:spcPct val="90000"/>
              </a:lnSpc>
              <a:buFontTx/>
              <a:buNone/>
            </a:pPr>
            <a:r>
              <a:rPr lang="en-US" sz="2000" dirty="0">
                <a:solidFill>
                  <a:srgbClr val="000000"/>
                </a:solidFill>
                <a:latin typeface="CMR10" charset="0"/>
                <a:cs typeface="Times New Roman" pitchFamily="18" charset="0"/>
              </a:rPr>
              <a:t>parts that belong to lower body:</a:t>
            </a:r>
          </a:p>
          <a:p>
            <a:pPr algn="just">
              <a:lnSpc>
                <a:spcPct val="90000"/>
              </a:lnSpc>
              <a:buFontTx/>
              <a:buNone/>
            </a:pPr>
            <a:r>
              <a:rPr lang="en-US" sz="1800" dirty="0">
                <a:latin typeface="CMR10" charset="0"/>
                <a:cs typeface="Times New Roman" pitchFamily="18" charset="0"/>
              </a:rPr>
              <a:t>	body_joint_1,lleg_joint_1, lleg_joint_2,lleg_joint_3, lleg_joint_4,lleg_joint_5, lleg_joint_6,rleg_joint_1, rleg_joint_2,rleg_joint_3, rleg_joint_4,rleg_joint_5, rleg_joint_6</a:t>
            </a:r>
            <a:endParaRPr lang="en-US" sz="2000" dirty="0"/>
          </a:p>
        </p:txBody>
      </p:sp>
      <p:sp>
        <p:nvSpPr>
          <p:cNvPr id="50180" name="Rectangle 4"/>
          <p:cNvSpPr>
            <a:spLocks noGrp="1" noChangeArrowheads="1"/>
          </p:cNvSpPr>
          <p:nvPr>
            <p:ph type="title"/>
          </p:nvPr>
        </p:nvSpPr>
        <p:spPr>
          <a:xfrm>
            <a:off x="1328738" y="0"/>
            <a:ext cx="7815262" cy="990600"/>
          </a:xfrm>
          <a:noFill/>
          <a:ln/>
        </p:spPr>
        <p:txBody>
          <a:bodyPr/>
          <a:lstStyle/>
          <a:p>
            <a:r>
              <a:rPr lang="en-US">
                <a:solidFill>
                  <a:srgbClr val="0000FF"/>
                </a:solidFill>
                <a:latin typeface="Times New Roman" pitchFamily="18" charset="0"/>
              </a:rPr>
              <a:t>Methodology &amp; Implementation</a:t>
            </a:r>
            <a:endParaRPr lang="en-US">
              <a:solidFill>
                <a:srgbClr val="FF0000"/>
              </a:solidFill>
              <a:latin typeface="Times New Roman" pitchFamily="18" charset="0"/>
            </a:endParaRPr>
          </a:p>
        </p:txBody>
      </p:sp>
      <p:grpSp>
        <p:nvGrpSpPr>
          <p:cNvPr id="2" name="Group 5"/>
          <p:cNvGrpSpPr>
            <a:grpSpLocks/>
          </p:cNvGrpSpPr>
          <p:nvPr/>
        </p:nvGrpSpPr>
        <p:grpSpPr bwMode="auto">
          <a:xfrm>
            <a:off x="0" y="0"/>
            <a:ext cx="9009063" cy="1219200"/>
            <a:chOff x="0" y="1536"/>
            <a:chExt cx="5675" cy="663"/>
          </a:xfrm>
        </p:grpSpPr>
        <p:grpSp>
          <p:nvGrpSpPr>
            <p:cNvPr id="3" name="Group 6"/>
            <p:cNvGrpSpPr>
              <a:grpSpLocks/>
            </p:cNvGrpSpPr>
            <p:nvPr/>
          </p:nvGrpSpPr>
          <p:grpSpPr bwMode="auto">
            <a:xfrm>
              <a:off x="183" y="1604"/>
              <a:ext cx="448" cy="299"/>
              <a:chOff x="720" y="336"/>
              <a:chExt cx="624" cy="432"/>
            </a:xfrm>
          </p:grpSpPr>
          <p:sp>
            <p:nvSpPr>
              <p:cNvPr id="50183" name="Rectangle 7"/>
              <p:cNvSpPr>
                <a:spLocks noChangeArrowheads="1"/>
              </p:cNvSpPr>
              <p:nvPr/>
            </p:nvSpPr>
            <p:spPr bwMode="auto">
              <a:xfrm>
                <a:off x="720" y="336"/>
                <a:ext cx="384" cy="432"/>
              </a:xfrm>
              <a:prstGeom prst="rect">
                <a:avLst/>
              </a:prstGeom>
              <a:solidFill>
                <a:srgbClr val="0000FF"/>
              </a:solidFill>
              <a:ln w="9525">
                <a:noFill/>
                <a:miter lim="800000"/>
                <a:headEnd/>
                <a:tailEnd/>
              </a:ln>
              <a:effectLst/>
            </p:spPr>
            <p:txBody>
              <a:bodyPr wrap="none" anchor="ctr"/>
              <a:lstStyle/>
              <a:p>
                <a:endParaRPr lang="en-US"/>
              </a:p>
            </p:txBody>
          </p:sp>
          <p:sp>
            <p:nvSpPr>
              <p:cNvPr id="50184" name="Rectangle 8"/>
              <p:cNvSpPr>
                <a:spLocks noChangeArrowheads="1"/>
              </p:cNvSpPr>
              <p:nvPr/>
            </p:nvSpPr>
            <p:spPr bwMode="auto">
              <a:xfrm>
                <a:off x="1056" y="336"/>
                <a:ext cx="288" cy="432"/>
              </a:xfrm>
              <a:prstGeom prst="rect">
                <a:avLst/>
              </a:prstGeom>
              <a:gradFill rotWithShape="0">
                <a:gsLst>
                  <a:gs pos="0">
                    <a:srgbClr val="0033CC"/>
                  </a:gs>
                  <a:gs pos="100000">
                    <a:srgbClr val="99CCFF"/>
                  </a:gs>
                </a:gsLst>
                <a:lin ang="0" scaled="1"/>
              </a:gradFill>
              <a:ln w="9525">
                <a:noFill/>
                <a:miter lim="800000"/>
                <a:headEnd/>
                <a:tailEnd/>
              </a:ln>
              <a:effectLst/>
            </p:spPr>
            <p:txBody>
              <a:bodyPr wrap="none" anchor="ctr"/>
              <a:lstStyle/>
              <a:p>
                <a:endParaRPr lang="en-US"/>
              </a:p>
            </p:txBody>
          </p:sp>
        </p:grpSp>
        <p:grpSp>
          <p:nvGrpSpPr>
            <p:cNvPr id="4" name="Group 9"/>
            <p:cNvGrpSpPr>
              <a:grpSpLocks/>
            </p:cNvGrpSpPr>
            <p:nvPr/>
          </p:nvGrpSpPr>
          <p:grpSpPr bwMode="auto">
            <a:xfrm>
              <a:off x="261" y="1870"/>
              <a:ext cx="465" cy="299"/>
              <a:chOff x="912" y="2640"/>
              <a:chExt cx="672" cy="432"/>
            </a:xfrm>
          </p:grpSpPr>
          <p:sp>
            <p:nvSpPr>
              <p:cNvPr id="50186" name="Rectangle 10"/>
              <p:cNvSpPr>
                <a:spLocks noChangeArrowheads="1"/>
              </p:cNvSpPr>
              <p:nvPr/>
            </p:nvSpPr>
            <p:spPr bwMode="auto">
              <a:xfrm>
                <a:off x="912" y="2640"/>
                <a:ext cx="384" cy="432"/>
              </a:xfrm>
              <a:prstGeom prst="rect">
                <a:avLst/>
              </a:prstGeom>
              <a:solidFill>
                <a:srgbClr val="FFFF00"/>
              </a:solidFill>
              <a:ln w="9525">
                <a:noFill/>
                <a:miter lim="800000"/>
                <a:headEnd/>
                <a:tailEnd/>
              </a:ln>
              <a:effectLst/>
            </p:spPr>
            <p:txBody>
              <a:bodyPr wrap="none" anchor="ctr"/>
              <a:lstStyle/>
              <a:p>
                <a:endParaRPr lang="en-US"/>
              </a:p>
            </p:txBody>
          </p:sp>
          <p:sp>
            <p:nvSpPr>
              <p:cNvPr id="50187" name="Rectangle 11"/>
              <p:cNvSpPr>
                <a:spLocks noChangeArrowheads="1"/>
              </p:cNvSpPr>
              <p:nvPr/>
            </p:nvSpPr>
            <p:spPr bwMode="auto">
              <a:xfrm>
                <a:off x="1248" y="2640"/>
                <a:ext cx="336" cy="432"/>
              </a:xfrm>
              <a:prstGeom prst="rect">
                <a:avLst/>
              </a:prstGeom>
              <a:gradFill rotWithShape="0">
                <a:gsLst>
                  <a:gs pos="0">
                    <a:srgbClr val="FFFF00"/>
                  </a:gs>
                  <a:gs pos="100000">
                    <a:srgbClr val="99CCFF"/>
                  </a:gs>
                </a:gsLst>
                <a:lin ang="0" scaled="1"/>
              </a:gradFill>
              <a:ln w="9525">
                <a:noFill/>
                <a:miter lim="800000"/>
                <a:headEnd/>
                <a:tailEnd/>
              </a:ln>
              <a:effectLst/>
            </p:spPr>
            <p:txBody>
              <a:bodyPr wrap="none" anchor="ctr"/>
              <a:lstStyle/>
              <a:p>
                <a:endParaRPr lang="en-US"/>
              </a:p>
            </p:txBody>
          </p:sp>
        </p:grpSp>
        <p:sp>
          <p:nvSpPr>
            <p:cNvPr id="50188" name="Rectangle 12"/>
            <p:cNvSpPr>
              <a:spLocks noChangeArrowheads="1"/>
            </p:cNvSpPr>
            <p:nvPr/>
          </p:nvSpPr>
          <p:spPr bwMode="auto">
            <a:xfrm>
              <a:off x="0" y="1824"/>
              <a:ext cx="353" cy="266"/>
            </a:xfrm>
            <a:prstGeom prst="rect">
              <a:avLst/>
            </a:prstGeom>
            <a:gradFill rotWithShape="1">
              <a:gsLst>
                <a:gs pos="0">
                  <a:srgbClr val="CC0000"/>
                </a:gs>
                <a:gs pos="100000">
                  <a:srgbClr val="99CCFF"/>
                </a:gs>
              </a:gsLst>
              <a:lin ang="5400000" scaled="1"/>
            </a:gradFill>
            <a:ln w="9525">
              <a:noFill/>
              <a:miter lim="800000"/>
              <a:headEnd/>
              <a:tailEnd/>
            </a:ln>
            <a:effectLst/>
          </p:spPr>
          <p:txBody>
            <a:bodyPr wrap="none" anchor="ctr"/>
            <a:lstStyle/>
            <a:p>
              <a:endParaRPr lang="en-US"/>
            </a:p>
          </p:txBody>
        </p:sp>
        <p:sp>
          <p:nvSpPr>
            <p:cNvPr id="50189" name="Rectangle 13"/>
            <p:cNvSpPr>
              <a:spLocks noChangeArrowheads="1"/>
            </p:cNvSpPr>
            <p:nvPr/>
          </p:nvSpPr>
          <p:spPr bwMode="auto">
            <a:xfrm>
              <a:off x="400" y="1536"/>
              <a:ext cx="20" cy="663"/>
            </a:xfrm>
            <a:prstGeom prst="rect">
              <a:avLst/>
            </a:prstGeom>
            <a:solidFill>
              <a:schemeClr val="tx2"/>
            </a:solidFill>
            <a:ln w="9525">
              <a:noFill/>
              <a:miter lim="800000"/>
              <a:headEnd/>
              <a:tailEnd/>
            </a:ln>
            <a:effectLst/>
          </p:spPr>
          <p:txBody>
            <a:bodyPr wrap="none" anchor="ctr"/>
            <a:lstStyle/>
            <a:p>
              <a:endParaRPr lang="en-US"/>
            </a:p>
          </p:txBody>
        </p:sp>
        <p:sp>
          <p:nvSpPr>
            <p:cNvPr id="50190" name="Rectangle 14"/>
            <p:cNvSpPr>
              <a:spLocks noChangeArrowheads="1"/>
            </p:cNvSpPr>
            <p:nvPr/>
          </p:nvSpPr>
          <p:spPr bwMode="auto">
            <a:xfrm flipV="1">
              <a:off x="199" y="2054"/>
              <a:ext cx="5476" cy="35"/>
            </a:xfrm>
            <a:prstGeom prst="rect">
              <a:avLst/>
            </a:prstGeom>
            <a:gradFill rotWithShape="1">
              <a:gsLst>
                <a:gs pos="0">
                  <a:schemeClr val="tx1"/>
                </a:gs>
                <a:gs pos="100000">
                  <a:schemeClr val="bg2">
                    <a:alpha val="8000"/>
                  </a:schemeClr>
                </a:gs>
              </a:gsLst>
              <a:lin ang="0" scaled="1"/>
            </a:gradFill>
            <a:ln w="9525">
              <a:noFill/>
              <a:miter lim="800000"/>
              <a:headEnd/>
              <a:tailEnd/>
            </a:ln>
            <a:effectLst/>
          </p:spPr>
          <p:txBody>
            <a:bodyPr wrap="none" anchor="ctr"/>
            <a:lstStyle/>
            <a:p>
              <a:endParaRPr lang="en-US"/>
            </a:p>
          </p:txBody>
        </p:sp>
      </p:grpSp>
      <p:graphicFrame>
        <p:nvGraphicFramePr>
          <p:cNvPr id="50191" name="Object 15"/>
          <p:cNvGraphicFramePr>
            <a:graphicFrameLocks noChangeAspect="1"/>
          </p:cNvGraphicFramePr>
          <p:nvPr/>
        </p:nvGraphicFramePr>
        <p:xfrm>
          <a:off x="5084763" y="1533525"/>
          <a:ext cx="3916362" cy="5181600"/>
        </p:xfrm>
        <a:graphic>
          <a:graphicData uri="http://schemas.openxmlformats.org/presentationml/2006/ole">
            <p:oleObj spid="_x0000_s1026" r:id="rId3" imgW="3839111" imgH="4057143" progId="PBrush">
              <p:embed/>
            </p:oleObj>
          </a:graphicData>
        </a:graphic>
      </p:graphicFrame>
      <p:sp>
        <p:nvSpPr>
          <p:cNvPr id="50192" name="Line 16"/>
          <p:cNvSpPr>
            <a:spLocks noChangeShapeType="1"/>
          </p:cNvSpPr>
          <p:nvPr/>
        </p:nvSpPr>
        <p:spPr bwMode="auto">
          <a:xfrm>
            <a:off x="6605588" y="3700463"/>
            <a:ext cx="685800" cy="0"/>
          </a:xfrm>
          <a:prstGeom prst="line">
            <a:avLst/>
          </a:prstGeom>
          <a:noFill/>
          <a:ln w="38100">
            <a:solidFill>
              <a:srgbClr val="00FF00"/>
            </a:solidFill>
            <a:round/>
            <a:headEnd/>
            <a:tailEnd/>
          </a:ln>
          <a:effectLst/>
        </p:spPr>
        <p:txBody>
          <a:bodyPr/>
          <a:lstStyle/>
          <a:p>
            <a:endParaRPr lang="en-US"/>
          </a:p>
        </p:txBody>
      </p:sp>
      <p:sp>
        <p:nvSpPr>
          <p:cNvPr id="50193" name="Line 17"/>
          <p:cNvSpPr>
            <a:spLocks noChangeShapeType="1"/>
          </p:cNvSpPr>
          <p:nvPr/>
        </p:nvSpPr>
        <p:spPr bwMode="auto">
          <a:xfrm>
            <a:off x="6429375" y="3581400"/>
            <a:ext cx="1066800" cy="0"/>
          </a:xfrm>
          <a:prstGeom prst="line">
            <a:avLst/>
          </a:prstGeom>
          <a:noFill/>
          <a:ln w="76200">
            <a:solidFill>
              <a:srgbClr val="0000FF"/>
            </a:solidFill>
            <a:prstDash val="sysDot"/>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568325"/>
            <a:ext cx="9144000" cy="1144588"/>
          </a:xfrm>
        </p:spPr>
        <p:txBody>
          <a:bodyPr/>
          <a:lstStyle/>
          <a:p>
            <a:pPr marL="0" indent="0" algn="ctr" defTabSz="457200"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smtClean="0">
                <a:solidFill>
                  <a:srgbClr val="E4005C"/>
                </a:solidFill>
                <a:latin typeface="Arial" pitchFamily="34" charset="0"/>
              </a:rPr>
              <a:t>Learning of ISL gesture</a:t>
            </a:r>
          </a:p>
        </p:txBody>
      </p:sp>
      <p:sp>
        <p:nvSpPr>
          <p:cNvPr id="25603"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25604"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25605"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25606"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2560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25608" name="Rectangle 10"/>
          <p:cNvSpPr>
            <a:spLocks noGrp="1" noChangeArrowheads="1"/>
          </p:cNvSpPr>
          <p:nvPr>
            <p:ph sz="half" idx="2"/>
          </p:nvPr>
        </p:nvSpPr>
        <p:spPr>
          <a:xfrm>
            <a:off x="457200" y="1906588"/>
            <a:ext cx="8020050" cy="4319587"/>
          </a:xfrm>
        </p:spPr>
        <p:txBody>
          <a:bodyPr/>
          <a:lstStyle/>
          <a:p>
            <a:pPr marL="311150" indent="-311150" algn="just" eaLnBrk="1">
              <a:lnSpc>
                <a:spcPct val="80000"/>
              </a:lnSpc>
              <a:spcBef>
                <a:spcPct val="50000"/>
              </a:spcBef>
              <a:spcAft>
                <a:spcPct val="0"/>
              </a:spcAft>
              <a:buClr>
                <a:schemeClr val="tx1"/>
              </a:buClr>
              <a:buSzPct val="100000"/>
              <a:buFont typeface="Wingdings" pitchFamily="2" charset="2"/>
              <a:buNone/>
            </a:pPr>
            <a:r>
              <a:rPr lang="en-US" sz="2400" smtClean="0">
                <a:solidFill>
                  <a:srgbClr val="000066"/>
                </a:solidFill>
                <a:latin typeface="Arial" pitchFamily="34" charset="0"/>
              </a:rPr>
              <a:t> </a:t>
            </a:r>
          </a:p>
          <a:p>
            <a:pPr marL="311150" indent="-311150" eaLnBrk="1">
              <a:lnSpc>
                <a:spcPct val="100000"/>
              </a:lnSpc>
              <a:spcBef>
                <a:spcPct val="20000"/>
              </a:spcBef>
              <a:spcAft>
                <a:spcPct val="0"/>
              </a:spcAft>
              <a:buSzPct val="100000"/>
              <a:buFont typeface="StarSymbol"/>
              <a:buNone/>
            </a:pPr>
            <a:endParaRPr lang="en-US" sz="2400" smtClean="0">
              <a:solidFill>
                <a:srgbClr val="000066"/>
              </a:solidFill>
              <a:latin typeface="Arial" pitchFamily="34" charset="0"/>
            </a:endParaRPr>
          </a:p>
        </p:txBody>
      </p:sp>
      <p:sp>
        <p:nvSpPr>
          <p:cNvPr id="13" name="Rectangle 10"/>
          <p:cNvSpPr txBox="1">
            <a:spLocks noChangeArrowheads="1"/>
          </p:cNvSpPr>
          <p:nvPr/>
        </p:nvSpPr>
        <p:spPr bwMode="auto">
          <a:xfrm>
            <a:off x="457200" y="1752600"/>
            <a:ext cx="8534400" cy="4319588"/>
          </a:xfrm>
          <a:prstGeom prst="rect">
            <a:avLst/>
          </a:prstGeom>
          <a:noFill/>
          <a:ln w="9525">
            <a:noFill/>
            <a:miter lim="800000"/>
            <a:headEnd/>
            <a:tailEnd/>
          </a:ln>
          <a:effectLst/>
        </p:spPr>
        <p:txBody>
          <a:bodyPr lIns="0" tIns="0" rIns="0" bIns="0"/>
          <a:lstStyle/>
          <a:p>
            <a:pPr marL="311150" indent="-311150" algn="just" defTabSz="414338" hangingPunct="0">
              <a:lnSpc>
                <a:spcPct val="90000"/>
              </a:lnSpc>
              <a:spcBef>
                <a:spcPct val="20000"/>
              </a:spcBef>
              <a:buClr>
                <a:schemeClr val="tx1"/>
              </a:buClr>
              <a:buSzPct val="100000"/>
              <a:buFont typeface="StarSymbol" charset="0"/>
              <a:buNone/>
              <a:defRPr/>
            </a:pPr>
            <a:r>
              <a:rPr lang="en-US" sz="2400" b="1" kern="0" dirty="0">
                <a:solidFill>
                  <a:srgbClr val="000066"/>
                </a:solidFill>
                <a:latin typeface="Arial" charset="0"/>
                <a:cs typeface="+mn-cs"/>
              </a:rPr>
              <a:t>HOAP-2 Specification </a:t>
            </a:r>
          </a:p>
          <a:p>
            <a:pPr marL="311150" indent="-311150" algn="just" defTabSz="414338" hangingPunct="0">
              <a:lnSpc>
                <a:spcPct val="90000"/>
              </a:lnSpc>
              <a:spcBef>
                <a:spcPct val="20000"/>
              </a:spcBef>
              <a:buClr>
                <a:schemeClr val="tx1"/>
              </a:buClr>
              <a:buSzPct val="100000"/>
              <a:buFont typeface="StarSymbol" charset="0"/>
              <a:buNone/>
              <a:defRPr/>
            </a:pPr>
            <a:endParaRPr lang="en-US" sz="2400" kern="0" dirty="0">
              <a:solidFill>
                <a:srgbClr val="000066"/>
              </a:solidFill>
              <a:latin typeface="Arial" charset="0"/>
              <a:cs typeface="+mn-cs"/>
            </a:endParaRPr>
          </a:p>
          <a:p>
            <a:pPr marL="311150" indent="-311150" algn="just" defTabSz="414338" hangingPunct="0">
              <a:lnSpc>
                <a:spcPct val="150000"/>
              </a:lnSpc>
              <a:spcBef>
                <a:spcPct val="20000"/>
              </a:spcBef>
              <a:buClr>
                <a:srgbClr val="DF0587"/>
              </a:buClr>
              <a:buSzPct val="100000"/>
              <a:buFontTx/>
              <a:buBlip>
                <a:blip r:embed="rId3"/>
              </a:buBlip>
              <a:defRPr/>
            </a:pPr>
            <a:r>
              <a:rPr lang="en-US" sz="2000" dirty="0">
                <a:latin typeface="Arial" charset="0"/>
                <a:cs typeface="+mn-cs"/>
              </a:rPr>
              <a:t>HOAP-2 stands for Humanoid for Open Architecture Platform.</a:t>
            </a:r>
            <a:endParaRPr lang="en-US" sz="2000" kern="0" dirty="0">
              <a:solidFill>
                <a:srgbClr val="000000"/>
              </a:solidFill>
            </a:endParaRPr>
          </a:p>
          <a:p>
            <a:pPr marL="311150" indent="-311150" algn="just" defTabSz="414338" hangingPunct="0">
              <a:lnSpc>
                <a:spcPct val="80000"/>
              </a:lnSpc>
              <a:spcBef>
                <a:spcPct val="20000"/>
              </a:spcBef>
              <a:buClr>
                <a:srgbClr val="DF0587"/>
              </a:buClr>
              <a:buSzPct val="100000"/>
              <a:buFont typeface="StarSymbol" charset="0"/>
              <a:buNone/>
              <a:defRPr/>
            </a:pPr>
            <a:endParaRPr lang="en-US" sz="2400" kern="0" dirty="0">
              <a:solidFill>
                <a:srgbClr val="000066"/>
              </a:solidFill>
            </a:endParaRPr>
          </a:p>
        </p:txBody>
      </p:sp>
      <p:pic>
        <p:nvPicPr>
          <p:cNvPr id="25610" name="Picture 11"/>
          <p:cNvPicPr>
            <a:picLocks noChangeAspect="1" noChangeArrowheads="1"/>
          </p:cNvPicPr>
          <p:nvPr/>
        </p:nvPicPr>
        <p:blipFill>
          <a:blip r:embed="rId4" cstate="print"/>
          <a:srcRect/>
          <a:stretch>
            <a:fillRect/>
          </a:stretch>
        </p:blipFill>
        <p:spPr bwMode="auto">
          <a:xfrm>
            <a:off x="2438400" y="3048000"/>
            <a:ext cx="4114800" cy="3810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762000" y="0"/>
            <a:ext cx="7467600"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05737" cy="1144588"/>
          </a:xfrm>
        </p:spPr>
        <p:txBody>
          <a:bodyPr/>
          <a:lstStyle/>
          <a:p>
            <a:pPr algn="ctr"/>
            <a:r>
              <a:rPr lang="en-US" dirty="0" smtClean="0"/>
              <a:t>HOAP -2 Controller </a:t>
            </a:r>
            <a:endParaRPr lang="en-US" dirty="0"/>
          </a:p>
        </p:txBody>
      </p:sp>
      <p:pic>
        <p:nvPicPr>
          <p:cNvPr id="36866" name="Picture 2"/>
          <p:cNvPicPr>
            <a:picLocks noChangeAspect="1" noChangeArrowheads="1"/>
          </p:cNvPicPr>
          <p:nvPr/>
        </p:nvPicPr>
        <p:blipFill>
          <a:blip r:embed="rId2" cstate="print"/>
          <a:srcRect/>
          <a:stretch>
            <a:fillRect/>
          </a:stretch>
        </p:blipFill>
        <p:spPr bwMode="auto">
          <a:xfrm>
            <a:off x="228600" y="1524000"/>
            <a:ext cx="89154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805737" cy="838200"/>
          </a:xfrm>
        </p:spPr>
        <p:txBody>
          <a:bodyPr/>
          <a:lstStyle/>
          <a:p>
            <a:r>
              <a:rPr lang="en-US" b="1" dirty="0" smtClean="0">
                <a:solidFill>
                  <a:srgbClr val="FF0000"/>
                </a:solidFill>
              </a:rPr>
              <a:t>Controller Code -&gt; HOAP-2</a:t>
            </a:r>
            <a:endParaRPr lang="en-US" dirty="0"/>
          </a:p>
        </p:txBody>
      </p:sp>
      <p:pic>
        <p:nvPicPr>
          <p:cNvPr id="36866" name="Picture 2"/>
          <p:cNvPicPr>
            <a:picLocks noChangeAspect="1" noChangeArrowheads="1"/>
          </p:cNvPicPr>
          <p:nvPr/>
        </p:nvPicPr>
        <p:blipFill>
          <a:blip r:embed="rId2" cstate="print"/>
          <a:srcRect/>
          <a:stretch>
            <a:fillRect/>
          </a:stretch>
        </p:blipFill>
        <p:spPr bwMode="auto">
          <a:xfrm>
            <a:off x="609600" y="1143000"/>
            <a:ext cx="82296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447800" y="0"/>
            <a:ext cx="7010400" cy="955675"/>
          </a:xfrm>
        </p:spPr>
        <p:txBody>
          <a:bodyPr/>
          <a:lstStyle/>
          <a:p>
            <a:r>
              <a:rPr lang="en-US" b="1" dirty="0" smtClean="0">
                <a:solidFill>
                  <a:srgbClr val="FF0000"/>
                </a:solidFill>
              </a:rPr>
              <a:t>Controller Code -&gt; HOAP-2</a:t>
            </a:r>
            <a:endParaRPr lang="en-US" b="1" dirty="0">
              <a:solidFill>
                <a:srgbClr val="FF0000"/>
              </a:solidFill>
            </a:endParaRPr>
          </a:p>
        </p:txBody>
      </p:sp>
      <p:pic>
        <p:nvPicPr>
          <p:cNvPr id="35843" name="Picture 3"/>
          <p:cNvPicPr>
            <a:picLocks noChangeAspect="1" noChangeArrowheads="1"/>
          </p:cNvPicPr>
          <p:nvPr/>
        </p:nvPicPr>
        <p:blipFill>
          <a:blip r:embed="rId2" cstate="print"/>
          <a:srcRect/>
          <a:stretch>
            <a:fillRect/>
          </a:stretch>
        </p:blipFill>
        <p:spPr bwMode="auto">
          <a:xfrm>
            <a:off x="152400" y="1228725"/>
            <a:ext cx="8991600" cy="509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568325"/>
            <a:ext cx="9144000" cy="1144588"/>
          </a:xfrm>
        </p:spPr>
        <p:txBody>
          <a:bodyPr/>
          <a:lstStyle/>
          <a:p>
            <a:pPr marL="0" indent="0" algn="ctr" defTabSz="457200"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dirty="0" smtClean="0">
                <a:solidFill>
                  <a:srgbClr val="E4005C"/>
                </a:solidFill>
                <a:latin typeface="Arial" pitchFamily="34" charset="0"/>
              </a:rPr>
              <a:t>Learning of gesture by HMM </a:t>
            </a:r>
          </a:p>
        </p:txBody>
      </p:sp>
      <p:sp>
        <p:nvSpPr>
          <p:cNvPr id="27651" name="Rectangle 3"/>
          <p:cNvSpPr>
            <a:spLocks noGrp="1" noChangeArrowheads="1"/>
          </p:cNvSpPr>
          <p:nvPr>
            <p:ph type="body" sz="half" idx="1"/>
          </p:nvPr>
        </p:nvSpPr>
        <p:spPr/>
        <p:txBody>
          <a:bodyPr/>
          <a:lstStyle/>
          <a:p>
            <a:pPr eaLnBrk="1">
              <a:lnSpc>
                <a:spcPct val="80000"/>
              </a:lnSpc>
              <a:spcBef>
                <a:spcPct val="20000"/>
              </a:spcBef>
              <a:spcAft>
                <a:spcPct val="0"/>
              </a:spcAft>
              <a:buClr>
                <a:srgbClr val="DF0587"/>
              </a:buClr>
              <a:buSzPct val="100000"/>
              <a:buFont typeface="Wingdings" pitchFamily="2" charset="2"/>
              <a:buNone/>
            </a:pPr>
            <a:endParaRPr lang="en-US" sz="2400" b="1" smtClean="0">
              <a:solidFill>
                <a:srgbClr val="000066"/>
              </a:solidFill>
              <a:latin typeface="Arial" pitchFamily="34" charset="0"/>
            </a:endParaRPr>
          </a:p>
          <a:p>
            <a:pPr eaLnBrk="1">
              <a:lnSpc>
                <a:spcPct val="100000"/>
              </a:lnSpc>
              <a:spcBef>
                <a:spcPct val="20000"/>
              </a:spcBef>
              <a:spcAft>
                <a:spcPct val="0"/>
              </a:spcAft>
              <a:buSzPct val="100000"/>
              <a:buFont typeface="Times New Roman" pitchFamily="18" charset="0"/>
              <a:buChar char="•"/>
            </a:pPr>
            <a:endParaRPr lang="en-US" smtClean="0">
              <a:latin typeface="Times New Roman" pitchFamily="18" charset="0"/>
            </a:endParaRPr>
          </a:p>
        </p:txBody>
      </p:sp>
      <p:sp>
        <p:nvSpPr>
          <p:cNvPr id="2765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27653"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27654"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27655"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27656"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27657" name="Rectangle 10"/>
          <p:cNvSpPr>
            <a:spLocks noGrp="1" noChangeArrowheads="1"/>
          </p:cNvSpPr>
          <p:nvPr>
            <p:ph sz="half" idx="2"/>
          </p:nvPr>
        </p:nvSpPr>
        <p:spPr>
          <a:xfrm>
            <a:off x="381000" y="2211388"/>
            <a:ext cx="8610600" cy="4265612"/>
          </a:xfrm>
        </p:spPr>
        <p:txBody>
          <a:bodyPr/>
          <a:lstStyle/>
          <a:p>
            <a:pPr marL="311150" indent="-311150" algn="just" eaLnBrk="1">
              <a:lnSpc>
                <a:spcPct val="80000"/>
              </a:lnSpc>
              <a:spcBef>
                <a:spcPct val="50000"/>
              </a:spcBef>
              <a:spcAft>
                <a:spcPct val="0"/>
              </a:spcAft>
              <a:buClr>
                <a:schemeClr val="tx1"/>
              </a:buClr>
              <a:buSzPct val="100000"/>
              <a:buFont typeface="StarSymbol"/>
              <a:buBlip>
                <a:blip r:embed="rId3"/>
              </a:buBlip>
            </a:pPr>
            <a:r>
              <a:rPr lang="en-US" sz="2000" dirty="0" smtClean="0">
                <a:latin typeface="Arial" pitchFamily="34" charset="0"/>
                <a:cs typeface="Arial" pitchFamily="34" charset="0"/>
              </a:rPr>
              <a:t> Captured the ISL gesture as an input gesture</a:t>
            </a:r>
          </a:p>
          <a:p>
            <a:pPr marL="311150" indent="-311150" algn="just" eaLnBrk="1">
              <a:lnSpc>
                <a:spcPct val="80000"/>
              </a:lnSpc>
              <a:spcBef>
                <a:spcPct val="50000"/>
              </a:spcBef>
              <a:spcAft>
                <a:spcPct val="0"/>
              </a:spcAft>
              <a:buClr>
                <a:schemeClr val="tx1"/>
              </a:buClr>
              <a:buSzPct val="100000"/>
              <a:buFont typeface="StarSymbol"/>
              <a:buBlip>
                <a:blip r:embed="rId3"/>
              </a:buBlip>
            </a:pPr>
            <a:endParaRPr lang="en-US" sz="2000" dirty="0" smtClean="0">
              <a:latin typeface="Arial" pitchFamily="34" charset="0"/>
              <a:cs typeface="Arial" pitchFamily="34" charset="0"/>
            </a:endParaRPr>
          </a:p>
          <a:p>
            <a:pPr marL="311150" indent="-311150" algn="just" eaLnBrk="1">
              <a:lnSpc>
                <a:spcPct val="80000"/>
              </a:lnSpc>
              <a:spcBef>
                <a:spcPct val="50000"/>
              </a:spcBef>
              <a:spcAft>
                <a:spcPct val="0"/>
              </a:spcAft>
              <a:buClr>
                <a:schemeClr val="tx1"/>
              </a:buClr>
              <a:buSzPct val="100000"/>
              <a:buFont typeface="StarSymbol"/>
              <a:buBlip>
                <a:blip r:embed="rId3"/>
              </a:buBlip>
            </a:pPr>
            <a:r>
              <a:rPr lang="en-US" sz="2000" dirty="0" smtClean="0">
                <a:latin typeface="Arial" pitchFamily="34" charset="0"/>
                <a:cs typeface="Arial" pitchFamily="34" charset="0"/>
              </a:rPr>
              <a:t>Apply an algorithm for extracting feature like orientation histogram to construct feature vector of </a:t>
            </a:r>
            <a:r>
              <a:rPr lang="en-US" sz="2000" b="1" dirty="0" smtClean="0">
                <a:latin typeface="Arial" pitchFamily="34" charset="0"/>
                <a:cs typeface="Arial" pitchFamily="34" charset="0"/>
              </a:rPr>
              <a:t>equal size </a:t>
            </a:r>
            <a:r>
              <a:rPr lang="en-US" sz="2000" dirty="0" smtClean="0">
                <a:latin typeface="Arial" pitchFamily="34" charset="0"/>
                <a:cs typeface="Arial" pitchFamily="34" charset="0"/>
              </a:rPr>
              <a:t>for all the ISL gestures. </a:t>
            </a:r>
          </a:p>
          <a:p>
            <a:pPr marL="311150" indent="-311150" algn="just" eaLnBrk="1">
              <a:lnSpc>
                <a:spcPct val="80000"/>
              </a:lnSpc>
              <a:spcBef>
                <a:spcPct val="50000"/>
              </a:spcBef>
              <a:spcAft>
                <a:spcPct val="0"/>
              </a:spcAft>
              <a:buClr>
                <a:schemeClr val="tx1"/>
              </a:buClr>
              <a:buSzPct val="100000"/>
              <a:buFont typeface="StarSymbol"/>
              <a:buBlip>
                <a:blip r:embed="rId3"/>
              </a:buBlip>
            </a:pPr>
            <a:endParaRPr lang="en-US" sz="2000" dirty="0" smtClean="0">
              <a:latin typeface="Arial" pitchFamily="34" charset="0"/>
              <a:cs typeface="Arial" pitchFamily="34" charset="0"/>
            </a:endParaRPr>
          </a:p>
          <a:p>
            <a:pPr marL="311150" indent="-311150" algn="just" eaLnBrk="1">
              <a:lnSpc>
                <a:spcPct val="80000"/>
              </a:lnSpc>
              <a:spcBef>
                <a:spcPct val="50000"/>
              </a:spcBef>
              <a:spcAft>
                <a:spcPct val="0"/>
              </a:spcAft>
              <a:buClr>
                <a:schemeClr val="tx1"/>
              </a:buClr>
              <a:buSzPct val="100000"/>
              <a:buFont typeface="StarSymbol"/>
              <a:buBlip>
                <a:blip r:embed="rId3"/>
              </a:buBlip>
            </a:pPr>
            <a:r>
              <a:rPr lang="en-US" sz="2000" b="1" dirty="0" smtClean="0">
                <a:latin typeface="Arial" pitchFamily="34" charset="0"/>
                <a:cs typeface="Arial" pitchFamily="34" charset="0"/>
              </a:rPr>
              <a:t> </a:t>
            </a:r>
            <a:r>
              <a:rPr lang="en-US" sz="2000" dirty="0" smtClean="0">
                <a:latin typeface="Arial" pitchFamily="34" charset="0"/>
                <a:cs typeface="Arial" pitchFamily="34" charset="0"/>
              </a:rPr>
              <a:t>From the feature vector of each gesture an initial codebook is to be generated. Then apply LBG algorithm to generate an optimized codebook. </a:t>
            </a:r>
          </a:p>
          <a:p>
            <a:pPr marL="311150" indent="-311150" algn="just" eaLnBrk="1">
              <a:lnSpc>
                <a:spcPct val="80000"/>
              </a:lnSpc>
              <a:spcBef>
                <a:spcPct val="50000"/>
              </a:spcBef>
              <a:spcAft>
                <a:spcPct val="0"/>
              </a:spcAft>
              <a:buClr>
                <a:schemeClr val="tx1"/>
              </a:buClr>
              <a:buSzPct val="100000"/>
              <a:buFont typeface="StarSymbol"/>
              <a:buNone/>
            </a:pPr>
            <a:endParaRPr lang="en-US" sz="2000" dirty="0" smtClean="0">
              <a:latin typeface="Arial" pitchFamily="34" charset="0"/>
              <a:cs typeface="Arial" pitchFamily="34" charset="0"/>
            </a:endParaRPr>
          </a:p>
          <a:p>
            <a:pPr marL="311150" indent="-311150" algn="just" eaLnBrk="1">
              <a:lnSpc>
                <a:spcPct val="80000"/>
              </a:lnSpc>
              <a:spcBef>
                <a:spcPct val="50000"/>
              </a:spcBef>
              <a:spcAft>
                <a:spcPct val="0"/>
              </a:spcAft>
              <a:buClr>
                <a:schemeClr val="tx1"/>
              </a:buClr>
              <a:buSzPct val="100000"/>
              <a:buFont typeface="StarSymbol"/>
              <a:buBlip>
                <a:blip r:embed="rId3"/>
              </a:buBlip>
            </a:pPr>
            <a:r>
              <a:rPr lang="en-US" sz="2000" b="1" dirty="0" smtClean="0">
                <a:latin typeface="Arial" pitchFamily="34" charset="0"/>
                <a:cs typeface="Arial" pitchFamily="34" charset="0"/>
              </a:rPr>
              <a:t> </a:t>
            </a:r>
            <a:r>
              <a:rPr lang="en-US" sz="2000" dirty="0" smtClean="0">
                <a:latin typeface="Arial" pitchFamily="34" charset="0"/>
                <a:cs typeface="Arial" pitchFamily="34" charset="0"/>
              </a:rPr>
              <a:t>Each row corresponds to a number of the codeword which helps to form a quantized vector used by hmm algorithm.</a:t>
            </a:r>
          </a:p>
          <a:p>
            <a:pPr marL="311150" indent="-311150" algn="just" eaLnBrk="1">
              <a:lnSpc>
                <a:spcPct val="80000"/>
              </a:lnSpc>
              <a:spcBef>
                <a:spcPct val="50000"/>
              </a:spcBef>
              <a:spcAft>
                <a:spcPct val="0"/>
              </a:spcAft>
              <a:buClr>
                <a:schemeClr val="tx1"/>
              </a:buClr>
              <a:buSzPct val="100000"/>
              <a:buFont typeface="StarSymbol"/>
              <a:buBlip>
                <a:blip r:embed="rId3"/>
              </a:buBlip>
            </a:pPr>
            <a:endParaRPr lang="en-US" sz="2000" b="1" dirty="0" smtClean="0">
              <a:latin typeface="Arial" pitchFamily="34" charset="0"/>
              <a:cs typeface="Arial" pitchFamily="34" charset="0"/>
            </a:endParaRPr>
          </a:p>
          <a:p>
            <a:pPr marL="311150" indent="-311150" algn="just" eaLnBrk="1">
              <a:lnSpc>
                <a:spcPct val="80000"/>
              </a:lnSpc>
              <a:spcBef>
                <a:spcPct val="50000"/>
              </a:spcBef>
              <a:spcAft>
                <a:spcPct val="0"/>
              </a:spcAft>
              <a:buClr>
                <a:schemeClr val="tx1"/>
              </a:buClr>
              <a:buSzPct val="100000"/>
              <a:buFont typeface="StarSymbol"/>
              <a:buNone/>
            </a:pPr>
            <a:r>
              <a:rPr lang="en-US" sz="2000" dirty="0" smtClean="0">
                <a:latin typeface="Arial" pitchFamily="34" charset="0"/>
                <a:cs typeface="Arial" pitchFamily="34" charset="0"/>
              </a:rPr>
              <a:t>		    </a:t>
            </a:r>
          </a:p>
          <a:p>
            <a:pPr marL="311150" indent="-311150" algn="just" eaLnBrk="1">
              <a:lnSpc>
                <a:spcPct val="80000"/>
              </a:lnSpc>
              <a:spcBef>
                <a:spcPct val="50000"/>
              </a:spcBef>
              <a:spcAft>
                <a:spcPct val="0"/>
              </a:spcAft>
              <a:buClr>
                <a:schemeClr val="tx1"/>
              </a:buClr>
              <a:buSzPct val="100000"/>
              <a:buFont typeface="StarSymbol"/>
              <a:buBlip>
                <a:blip r:embed="rId3"/>
              </a:buBlip>
            </a:pPr>
            <a:endParaRPr lang="en-US" sz="2000" dirty="0" smtClean="0">
              <a:latin typeface="Arial" pitchFamily="34" charset="0"/>
              <a:cs typeface="Arial" pitchFamily="34" charset="0"/>
            </a:endParaRPr>
          </a:p>
          <a:p>
            <a:pPr marL="311150" indent="-311150" algn="just" eaLnBrk="1">
              <a:lnSpc>
                <a:spcPct val="80000"/>
              </a:lnSpc>
              <a:spcBef>
                <a:spcPct val="50000"/>
              </a:spcBef>
              <a:spcAft>
                <a:spcPct val="0"/>
              </a:spcAft>
              <a:buClr>
                <a:schemeClr val="tx1"/>
              </a:buClr>
              <a:buSzPct val="100000"/>
              <a:buFont typeface="StarSymbol"/>
              <a:buBlip>
                <a:blip r:embed="rId3"/>
              </a:buBlip>
            </a:pPr>
            <a:endParaRPr lang="en-US" sz="2400" dirty="0" smtClean="0">
              <a:latin typeface="Arial" pitchFamily="34" charset="0"/>
              <a:cs typeface="Arial" pitchFamily="34" charset="0"/>
            </a:endParaRPr>
          </a:p>
          <a:p>
            <a:pPr marL="311150" indent="-311150" algn="just" eaLnBrk="1">
              <a:lnSpc>
                <a:spcPct val="80000"/>
              </a:lnSpc>
              <a:spcBef>
                <a:spcPct val="50000"/>
              </a:spcBef>
              <a:spcAft>
                <a:spcPct val="0"/>
              </a:spcAft>
              <a:buClr>
                <a:schemeClr val="tx1"/>
              </a:buClr>
              <a:buSzPct val="100000"/>
              <a:buFont typeface="Wingdings" pitchFamily="2" charset="2"/>
              <a:buBlip>
                <a:blip r:embed="rId3"/>
              </a:buBlip>
            </a:pPr>
            <a:endParaRPr lang="en-US" sz="2400" dirty="0" smtClean="0">
              <a:solidFill>
                <a:srgbClr val="000066"/>
              </a:solidFill>
              <a:latin typeface="Arial" pitchFamily="34" charset="0"/>
            </a:endParaRPr>
          </a:p>
          <a:p>
            <a:pPr marL="311150" indent="-311150" eaLnBrk="1">
              <a:lnSpc>
                <a:spcPct val="80000"/>
              </a:lnSpc>
              <a:spcBef>
                <a:spcPct val="50000"/>
              </a:spcBef>
              <a:spcAft>
                <a:spcPct val="0"/>
              </a:spcAft>
              <a:buSzPct val="100000"/>
              <a:buFont typeface="StarSymbol"/>
              <a:buNone/>
            </a:pPr>
            <a:endParaRPr lang="en-US" sz="2400" dirty="0" smtClean="0">
              <a:solidFill>
                <a:srgbClr val="000066"/>
              </a:solidFill>
              <a:latin typeface="Arial" pitchFamily="34" charset="0"/>
            </a:endParaRPr>
          </a:p>
        </p:txBody>
      </p:sp>
      <p:sp>
        <p:nvSpPr>
          <p:cNvPr id="27658"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sz="1100">
                <a:ea typeface="Calibri" pitchFamily="34" charset="0"/>
                <a:cs typeface="Times New Roman" pitchFamily="18" charset="0"/>
              </a:rPr>
              <a:t>   </a:t>
            </a:r>
            <a:endParaRPr lang="en-US">
              <a:ea typeface="Calibri" pitchFamily="34" charset="0"/>
              <a:cs typeface="Times New Roman" pitchFamily="18" charset="0"/>
            </a:endParaRPr>
          </a:p>
        </p:txBody>
      </p:sp>
      <p:sp>
        <p:nvSpPr>
          <p:cNvPr id="27659" name="Rectangle 5"/>
          <p:cNvSpPr>
            <a:spLocks noChangeArrowheads="1"/>
          </p:cNvSpPr>
          <p:nvPr/>
        </p:nvSpPr>
        <p:spPr bwMode="auto">
          <a:xfrm>
            <a:off x="0" y="447675"/>
            <a:ext cx="9144000" cy="0"/>
          </a:xfrm>
          <a:prstGeom prst="rect">
            <a:avLst/>
          </a:prstGeom>
          <a:noFill/>
          <a:ln w="9525">
            <a:noFill/>
            <a:miter lim="800000"/>
            <a:headEnd/>
            <a:tailEnd/>
          </a:ln>
        </p:spPr>
        <p:txBody>
          <a:bodyPr wrap="none" anchor="ctr">
            <a:spAutoFit/>
          </a:bodyPr>
          <a:lstStyle/>
          <a:p>
            <a:r>
              <a:rPr lang="en-US" sz="1100">
                <a:latin typeface="Calibri" pitchFamily="34" charset="0"/>
                <a:cs typeface="Times New Roman" pitchFamily="18" charset="0"/>
              </a:rPr>
              <a:t>   </a:t>
            </a:r>
            <a:endParaRPr lang="en-US"/>
          </a:p>
        </p:txBody>
      </p:sp>
      <p:sp>
        <p:nvSpPr>
          <p:cNvPr id="27660"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 y="568325"/>
            <a:ext cx="9144000" cy="1144588"/>
          </a:xfrm>
        </p:spPr>
        <p:txBody>
          <a:bodyPr/>
          <a:lstStyle/>
          <a:p>
            <a:pPr marL="0" indent="0" algn="ctr" defTabSz="457200"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dirty="0" err="1" smtClean="0">
                <a:solidFill>
                  <a:srgbClr val="E4005C"/>
                </a:solidFill>
                <a:latin typeface="Arial" pitchFamily="34" charset="0"/>
              </a:rPr>
              <a:t>Viterbi</a:t>
            </a:r>
            <a:r>
              <a:rPr lang="en-GB" b="1" dirty="0" smtClean="0">
                <a:solidFill>
                  <a:srgbClr val="E4005C"/>
                </a:solidFill>
                <a:latin typeface="Arial" pitchFamily="34" charset="0"/>
              </a:rPr>
              <a:t> algorithm used for testing </a:t>
            </a:r>
          </a:p>
        </p:txBody>
      </p:sp>
      <p:sp>
        <p:nvSpPr>
          <p:cNvPr id="28675" name="Rectangle 3"/>
          <p:cNvSpPr>
            <a:spLocks noGrp="1" noChangeArrowheads="1"/>
          </p:cNvSpPr>
          <p:nvPr>
            <p:ph type="body" sz="half" idx="1"/>
          </p:nvPr>
        </p:nvSpPr>
        <p:spPr/>
        <p:txBody>
          <a:bodyPr/>
          <a:lstStyle/>
          <a:p>
            <a:pPr eaLnBrk="1">
              <a:lnSpc>
                <a:spcPct val="80000"/>
              </a:lnSpc>
              <a:spcBef>
                <a:spcPct val="20000"/>
              </a:spcBef>
              <a:spcAft>
                <a:spcPct val="0"/>
              </a:spcAft>
              <a:buClr>
                <a:srgbClr val="DF0587"/>
              </a:buClr>
              <a:buSzPct val="100000"/>
              <a:buFont typeface="Wingdings" pitchFamily="2" charset="2"/>
              <a:buNone/>
            </a:pPr>
            <a:endParaRPr lang="en-US" sz="2400" b="1" smtClean="0">
              <a:solidFill>
                <a:srgbClr val="000066"/>
              </a:solidFill>
              <a:latin typeface="Arial" pitchFamily="34" charset="0"/>
            </a:endParaRPr>
          </a:p>
          <a:p>
            <a:pPr eaLnBrk="1">
              <a:lnSpc>
                <a:spcPct val="100000"/>
              </a:lnSpc>
              <a:spcBef>
                <a:spcPct val="20000"/>
              </a:spcBef>
              <a:spcAft>
                <a:spcPct val="0"/>
              </a:spcAft>
              <a:buSzPct val="100000"/>
              <a:buFont typeface="Times New Roman" pitchFamily="18" charset="0"/>
              <a:buChar char="•"/>
            </a:pPr>
            <a:endParaRPr lang="en-US" smtClean="0">
              <a:latin typeface="Times New Roman" pitchFamily="18" charset="0"/>
            </a:endParaRPr>
          </a:p>
        </p:txBody>
      </p:sp>
      <p:sp>
        <p:nvSpPr>
          <p:cNvPr id="2867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28677"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28678"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28679"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28680"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28681" name="Rectangle 10"/>
          <p:cNvSpPr>
            <a:spLocks noGrp="1" noChangeArrowheads="1"/>
          </p:cNvSpPr>
          <p:nvPr>
            <p:ph sz="half" idx="2"/>
          </p:nvPr>
        </p:nvSpPr>
        <p:spPr>
          <a:xfrm>
            <a:off x="304800" y="1982788"/>
            <a:ext cx="8610600" cy="4265612"/>
          </a:xfrm>
        </p:spPr>
        <p:txBody>
          <a:bodyPr/>
          <a:lstStyle/>
          <a:p>
            <a:pPr marL="311150" indent="-311150" algn="just" eaLnBrk="1">
              <a:lnSpc>
                <a:spcPct val="80000"/>
              </a:lnSpc>
              <a:spcBef>
                <a:spcPct val="50000"/>
              </a:spcBef>
              <a:spcAft>
                <a:spcPct val="0"/>
              </a:spcAft>
              <a:buClr>
                <a:schemeClr val="tx1"/>
              </a:buClr>
              <a:buSzPct val="100000"/>
              <a:buFont typeface="StarSymbol"/>
              <a:buBlip>
                <a:blip r:embed="rId3"/>
              </a:buBlip>
            </a:pPr>
            <a:r>
              <a:rPr lang="en-US" sz="2000" smtClean="0">
                <a:latin typeface="Arial" pitchFamily="34" charset="0"/>
                <a:cs typeface="Arial" pitchFamily="34" charset="0"/>
              </a:rPr>
              <a:t> </a:t>
            </a:r>
            <a:r>
              <a:rPr lang="en-US" sz="2000" smtClean="0"/>
              <a:t>The transition and emission probability are obtained for each trained ISL gesture model.</a:t>
            </a:r>
          </a:p>
          <a:p>
            <a:pPr marL="311150" indent="-311150" algn="just" eaLnBrk="1">
              <a:lnSpc>
                <a:spcPct val="80000"/>
              </a:lnSpc>
              <a:spcBef>
                <a:spcPct val="50000"/>
              </a:spcBef>
              <a:spcAft>
                <a:spcPct val="0"/>
              </a:spcAft>
              <a:buClr>
                <a:schemeClr val="tx1"/>
              </a:buClr>
              <a:buSzPct val="100000"/>
              <a:buFont typeface="StarSymbol"/>
              <a:buBlip>
                <a:blip r:embed="rId3"/>
              </a:buBlip>
            </a:pPr>
            <a:endParaRPr lang="en-US" sz="2000" smtClean="0"/>
          </a:p>
          <a:p>
            <a:pPr marL="311150" indent="-311150" algn="just" eaLnBrk="1">
              <a:lnSpc>
                <a:spcPct val="80000"/>
              </a:lnSpc>
              <a:spcBef>
                <a:spcPct val="50000"/>
              </a:spcBef>
              <a:spcAft>
                <a:spcPct val="0"/>
              </a:spcAft>
              <a:buClr>
                <a:schemeClr val="tx1"/>
              </a:buClr>
              <a:buSzPct val="100000"/>
              <a:buFont typeface="StarSymbol"/>
              <a:buBlip>
                <a:blip r:embed="rId3"/>
              </a:buBlip>
            </a:pPr>
            <a:r>
              <a:rPr lang="en-US" sz="2000" smtClean="0"/>
              <a:t> We apply viterbi algorithm for each gesture model with the given transition and emission matrices.</a:t>
            </a:r>
          </a:p>
          <a:p>
            <a:pPr marL="311150" indent="-311150" algn="just" eaLnBrk="1">
              <a:lnSpc>
                <a:spcPct val="80000"/>
              </a:lnSpc>
              <a:spcBef>
                <a:spcPct val="50000"/>
              </a:spcBef>
              <a:spcAft>
                <a:spcPct val="0"/>
              </a:spcAft>
              <a:buClr>
                <a:schemeClr val="tx1"/>
              </a:buClr>
              <a:buSzPct val="100000"/>
              <a:buFont typeface="StarSymbol"/>
              <a:buNone/>
            </a:pPr>
            <a:endParaRPr lang="en-US" sz="2000" smtClean="0"/>
          </a:p>
          <a:p>
            <a:pPr marL="311150" indent="-311150" algn="just" eaLnBrk="1">
              <a:lnSpc>
                <a:spcPct val="80000"/>
              </a:lnSpc>
              <a:spcBef>
                <a:spcPct val="50000"/>
              </a:spcBef>
              <a:spcAft>
                <a:spcPct val="0"/>
              </a:spcAft>
              <a:buClr>
                <a:schemeClr val="tx1"/>
              </a:buClr>
              <a:buSzPct val="100000"/>
              <a:buFont typeface="StarSymbol"/>
              <a:buBlip>
                <a:blip r:embed="rId3"/>
              </a:buBlip>
            </a:pPr>
            <a:r>
              <a:rPr lang="en-US" sz="2000" smtClean="0"/>
              <a:t>The parameters passed through the viterbi algorithm are codebook sequence, TRANS and EMIS matrices. </a:t>
            </a:r>
          </a:p>
          <a:p>
            <a:pPr marL="311150" indent="-311150" algn="just" eaLnBrk="1">
              <a:lnSpc>
                <a:spcPct val="80000"/>
              </a:lnSpc>
              <a:spcBef>
                <a:spcPct val="50000"/>
              </a:spcBef>
              <a:spcAft>
                <a:spcPct val="0"/>
              </a:spcAft>
              <a:buClr>
                <a:schemeClr val="tx1"/>
              </a:buClr>
              <a:buSzPct val="100000"/>
              <a:buFont typeface="StarSymbol"/>
              <a:buBlip>
                <a:blip r:embed="rId3"/>
              </a:buBlip>
            </a:pPr>
            <a:endParaRPr lang="en-US" sz="2000" smtClean="0"/>
          </a:p>
          <a:p>
            <a:pPr marL="311150" indent="-311150" algn="just" eaLnBrk="1">
              <a:lnSpc>
                <a:spcPct val="80000"/>
              </a:lnSpc>
              <a:spcBef>
                <a:spcPct val="50000"/>
              </a:spcBef>
              <a:spcAft>
                <a:spcPct val="0"/>
              </a:spcAft>
              <a:buClr>
                <a:schemeClr val="tx1"/>
              </a:buClr>
              <a:buSzPct val="100000"/>
              <a:buFont typeface="StarSymbol"/>
              <a:buBlip>
                <a:blip r:embed="rId3"/>
              </a:buBlip>
            </a:pPr>
            <a:r>
              <a:rPr lang="en-US" sz="2000" smtClean="0"/>
              <a:t>It computes the most probable state sequences by which the model generates the given sequences. </a:t>
            </a:r>
          </a:p>
          <a:p>
            <a:pPr marL="311150" indent="-311150" algn="just" eaLnBrk="1">
              <a:lnSpc>
                <a:spcPct val="80000"/>
              </a:lnSpc>
              <a:spcBef>
                <a:spcPct val="50000"/>
              </a:spcBef>
              <a:spcAft>
                <a:spcPct val="0"/>
              </a:spcAft>
              <a:buClr>
                <a:schemeClr val="tx1"/>
              </a:buClr>
              <a:buSzPct val="100000"/>
              <a:buFont typeface="StarSymbol"/>
              <a:buNone/>
            </a:pPr>
            <a:endParaRPr lang="en-US" sz="2000" smtClean="0"/>
          </a:p>
          <a:p>
            <a:pPr marL="311150" indent="-311150" algn="just" eaLnBrk="1">
              <a:lnSpc>
                <a:spcPct val="80000"/>
              </a:lnSpc>
              <a:spcBef>
                <a:spcPct val="50000"/>
              </a:spcBef>
              <a:spcAft>
                <a:spcPct val="0"/>
              </a:spcAft>
              <a:buClr>
                <a:schemeClr val="tx1"/>
              </a:buClr>
              <a:buSzPct val="100000"/>
              <a:buFont typeface="StarSymbol"/>
              <a:buBlip>
                <a:blip r:embed="rId3"/>
              </a:buBlip>
            </a:pPr>
            <a:r>
              <a:rPr lang="en-US" sz="2000" smtClean="0"/>
              <a:t> If the new gesture comes for testing then we will have to find out the likely states sequence of that gesture in the same manner.</a:t>
            </a:r>
          </a:p>
          <a:p>
            <a:pPr marL="311150" indent="-311150" algn="just" eaLnBrk="1">
              <a:lnSpc>
                <a:spcPct val="80000"/>
              </a:lnSpc>
              <a:spcBef>
                <a:spcPct val="50000"/>
              </a:spcBef>
              <a:spcAft>
                <a:spcPct val="0"/>
              </a:spcAft>
              <a:buClr>
                <a:schemeClr val="tx1"/>
              </a:buClr>
              <a:buSzPct val="100000"/>
              <a:buFont typeface="StarSymbol"/>
              <a:buNone/>
            </a:pPr>
            <a:endParaRPr lang="en-US" sz="2000" b="1" smtClean="0">
              <a:latin typeface="Arial" pitchFamily="34" charset="0"/>
              <a:cs typeface="Arial" pitchFamily="34" charset="0"/>
            </a:endParaRPr>
          </a:p>
          <a:p>
            <a:pPr marL="311150" indent="-311150" algn="just" eaLnBrk="1">
              <a:lnSpc>
                <a:spcPct val="80000"/>
              </a:lnSpc>
              <a:spcBef>
                <a:spcPct val="50000"/>
              </a:spcBef>
              <a:spcAft>
                <a:spcPct val="0"/>
              </a:spcAft>
              <a:buClr>
                <a:schemeClr val="tx1"/>
              </a:buClr>
              <a:buSzPct val="100000"/>
              <a:buFont typeface="StarSymbol"/>
              <a:buNone/>
            </a:pPr>
            <a:r>
              <a:rPr lang="en-US" sz="2000" smtClean="0"/>
              <a:t>		    </a:t>
            </a:r>
          </a:p>
          <a:p>
            <a:pPr marL="311150" indent="-311150" algn="just" eaLnBrk="1">
              <a:lnSpc>
                <a:spcPct val="80000"/>
              </a:lnSpc>
              <a:spcBef>
                <a:spcPct val="50000"/>
              </a:spcBef>
              <a:spcAft>
                <a:spcPct val="0"/>
              </a:spcAft>
              <a:buClr>
                <a:schemeClr val="tx1"/>
              </a:buClr>
              <a:buSzPct val="100000"/>
              <a:buFont typeface="StarSymbol"/>
              <a:buBlip>
                <a:blip r:embed="rId3"/>
              </a:buBlip>
            </a:pPr>
            <a:endParaRPr lang="en-US" sz="2000" smtClean="0">
              <a:latin typeface="Arial" pitchFamily="34" charset="0"/>
              <a:cs typeface="Arial" pitchFamily="34" charset="0"/>
            </a:endParaRPr>
          </a:p>
          <a:p>
            <a:pPr marL="311150" indent="-311150" algn="just" eaLnBrk="1">
              <a:lnSpc>
                <a:spcPct val="80000"/>
              </a:lnSpc>
              <a:spcBef>
                <a:spcPct val="50000"/>
              </a:spcBef>
              <a:spcAft>
                <a:spcPct val="0"/>
              </a:spcAft>
              <a:buClr>
                <a:schemeClr val="tx1"/>
              </a:buClr>
              <a:buSzPct val="100000"/>
              <a:buFont typeface="StarSymbol"/>
              <a:buBlip>
                <a:blip r:embed="rId3"/>
              </a:buBlip>
            </a:pPr>
            <a:endParaRPr lang="en-US" sz="2400" smtClean="0">
              <a:latin typeface="Arial" pitchFamily="34" charset="0"/>
              <a:cs typeface="Arial" pitchFamily="34" charset="0"/>
            </a:endParaRPr>
          </a:p>
          <a:p>
            <a:pPr marL="311150" indent="-311150" algn="just" eaLnBrk="1">
              <a:lnSpc>
                <a:spcPct val="80000"/>
              </a:lnSpc>
              <a:spcBef>
                <a:spcPct val="50000"/>
              </a:spcBef>
              <a:spcAft>
                <a:spcPct val="0"/>
              </a:spcAft>
              <a:buClr>
                <a:schemeClr val="tx1"/>
              </a:buClr>
              <a:buSzPct val="100000"/>
              <a:buFont typeface="Wingdings" pitchFamily="2" charset="2"/>
              <a:buBlip>
                <a:blip r:embed="rId3"/>
              </a:buBlip>
            </a:pPr>
            <a:endParaRPr lang="en-US" sz="2400" smtClean="0">
              <a:solidFill>
                <a:srgbClr val="000066"/>
              </a:solidFill>
              <a:latin typeface="Arial" pitchFamily="34" charset="0"/>
            </a:endParaRPr>
          </a:p>
          <a:p>
            <a:pPr marL="311150" indent="-311150" eaLnBrk="1">
              <a:lnSpc>
                <a:spcPct val="80000"/>
              </a:lnSpc>
              <a:spcBef>
                <a:spcPct val="50000"/>
              </a:spcBef>
              <a:spcAft>
                <a:spcPct val="0"/>
              </a:spcAft>
              <a:buSzPct val="100000"/>
              <a:buFont typeface="StarSymbol"/>
              <a:buNone/>
            </a:pPr>
            <a:endParaRPr lang="en-US" sz="2400" smtClean="0">
              <a:solidFill>
                <a:srgbClr val="000066"/>
              </a:solidFill>
              <a:latin typeface="Arial" pitchFamily="34" charset="0"/>
            </a:endParaRPr>
          </a:p>
        </p:txBody>
      </p:sp>
      <p:sp>
        <p:nvSpPr>
          <p:cNvPr id="28682"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sz="1100">
                <a:ea typeface="Calibri" pitchFamily="34" charset="0"/>
                <a:cs typeface="Times New Roman" pitchFamily="18" charset="0"/>
              </a:rPr>
              <a:t>   </a:t>
            </a:r>
            <a:endParaRPr lang="en-US">
              <a:ea typeface="Calibri" pitchFamily="34" charset="0"/>
              <a:cs typeface="Times New Roman" pitchFamily="18" charset="0"/>
            </a:endParaRPr>
          </a:p>
        </p:txBody>
      </p:sp>
      <p:sp>
        <p:nvSpPr>
          <p:cNvPr id="28683" name="Rectangle 4"/>
          <p:cNvSpPr>
            <a:spLocks noChangeArrowheads="1"/>
          </p:cNvSpPr>
          <p:nvPr/>
        </p:nvSpPr>
        <p:spPr bwMode="auto">
          <a:xfrm>
            <a:off x="0" y="190500"/>
            <a:ext cx="9144000" cy="0"/>
          </a:xfrm>
          <a:prstGeom prst="rect">
            <a:avLst/>
          </a:prstGeom>
          <a:noFill/>
          <a:ln w="9525">
            <a:noFill/>
            <a:miter lim="800000"/>
            <a:headEnd/>
            <a:tailEnd/>
          </a:ln>
        </p:spPr>
        <p:txBody>
          <a:bodyPr wrap="none" anchor="ctr">
            <a:spAutoFit/>
          </a:bodyPr>
          <a:lstStyle/>
          <a:p>
            <a:r>
              <a:rPr lang="en-US" sz="1100">
                <a:ea typeface="Calibri" pitchFamily="34" charset="0"/>
                <a:cs typeface="Times New Roman" pitchFamily="18" charset="0"/>
              </a:rPr>
              <a:t> =  </a:t>
            </a:r>
            <a:endParaRPr lang="en-US">
              <a:ea typeface="Calibri" pitchFamily="34" charset="0"/>
              <a:cs typeface="Times New Roman" pitchFamily="18" charset="0"/>
            </a:endParaRPr>
          </a:p>
        </p:txBody>
      </p:sp>
      <p:sp>
        <p:nvSpPr>
          <p:cNvPr id="28684" name="Rectangle 5"/>
          <p:cNvSpPr>
            <a:spLocks noChangeArrowheads="1"/>
          </p:cNvSpPr>
          <p:nvPr/>
        </p:nvSpPr>
        <p:spPr bwMode="auto">
          <a:xfrm>
            <a:off x="0" y="447675"/>
            <a:ext cx="9144000" cy="0"/>
          </a:xfrm>
          <a:prstGeom prst="rect">
            <a:avLst/>
          </a:prstGeom>
          <a:noFill/>
          <a:ln w="9525">
            <a:noFill/>
            <a:miter lim="800000"/>
            <a:headEnd/>
            <a:tailEnd/>
          </a:ln>
        </p:spPr>
        <p:txBody>
          <a:bodyPr wrap="none" anchor="ctr">
            <a:spAutoFit/>
          </a:bodyPr>
          <a:lstStyle/>
          <a:p>
            <a:r>
              <a:rPr lang="en-US" sz="1100">
                <a:latin typeface="Calibri" pitchFamily="34" charset="0"/>
                <a:cs typeface="Times New Roman" pitchFamily="18" charset="0"/>
              </a:rPr>
              <a:t>   </a:t>
            </a:r>
            <a:endParaRPr lang="en-US"/>
          </a:p>
        </p:txBody>
      </p:sp>
      <p:sp>
        <p:nvSpPr>
          <p:cNvPr id="2868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0" indent="0" algn="ctr" defTabSz="457200"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smtClean="0">
                <a:solidFill>
                  <a:srgbClr val="E4005C"/>
                </a:solidFill>
                <a:latin typeface="Arial" pitchFamily="34" charset="0"/>
              </a:rPr>
              <a:t>ISL Gesture Collection </a:t>
            </a:r>
          </a:p>
        </p:txBody>
      </p:sp>
      <p:sp>
        <p:nvSpPr>
          <p:cNvPr id="7171" name="Rectangle 3"/>
          <p:cNvSpPr>
            <a:spLocks noGrp="1" noChangeArrowheads="1"/>
          </p:cNvSpPr>
          <p:nvPr>
            <p:ph type="body" sz="half" idx="1"/>
          </p:nvPr>
        </p:nvSpPr>
        <p:spPr/>
        <p:txBody>
          <a:bodyPr/>
          <a:lstStyle/>
          <a:p>
            <a:pPr eaLnBrk="1">
              <a:lnSpc>
                <a:spcPct val="80000"/>
              </a:lnSpc>
              <a:spcBef>
                <a:spcPct val="20000"/>
              </a:spcBef>
              <a:spcAft>
                <a:spcPct val="0"/>
              </a:spcAft>
              <a:buClr>
                <a:srgbClr val="DF0587"/>
              </a:buClr>
              <a:buSzPct val="100000"/>
              <a:buFont typeface="Wingdings" pitchFamily="2" charset="2"/>
              <a:buNone/>
            </a:pPr>
            <a:endParaRPr lang="en-US" sz="2400" b="1" smtClean="0">
              <a:solidFill>
                <a:srgbClr val="000066"/>
              </a:solidFill>
              <a:latin typeface="Arial" pitchFamily="34" charset="0"/>
            </a:endParaRPr>
          </a:p>
          <a:p>
            <a:pPr eaLnBrk="1">
              <a:lnSpc>
                <a:spcPct val="100000"/>
              </a:lnSpc>
              <a:spcBef>
                <a:spcPct val="20000"/>
              </a:spcBef>
              <a:spcAft>
                <a:spcPct val="0"/>
              </a:spcAft>
              <a:buSzPct val="100000"/>
              <a:buFont typeface="Times New Roman" pitchFamily="18" charset="0"/>
              <a:buChar char="•"/>
            </a:pPr>
            <a:endParaRPr lang="en-US" smtClean="0">
              <a:latin typeface="Times New Roman" pitchFamily="18" charset="0"/>
            </a:endParaRPr>
          </a:p>
        </p:txBody>
      </p:sp>
      <p:sp>
        <p:nvSpPr>
          <p:cNvPr id="717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7173"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7174"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7175"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7176"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7177" name="Rectangle 10"/>
          <p:cNvSpPr>
            <a:spLocks noGrp="1" noChangeArrowheads="1"/>
          </p:cNvSpPr>
          <p:nvPr>
            <p:ph sz="half" idx="2"/>
          </p:nvPr>
        </p:nvSpPr>
        <p:spPr>
          <a:xfrm>
            <a:off x="533400" y="1906588"/>
            <a:ext cx="7943850" cy="4319587"/>
          </a:xfrm>
        </p:spPr>
        <p:txBody>
          <a:bodyPr/>
          <a:lstStyle/>
          <a:p>
            <a:pPr marL="311150" indent="-311150" algn="just" eaLnBrk="1">
              <a:lnSpc>
                <a:spcPct val="90000"/>
              </a:lnSpc>
              <a:spcBef>
                <a:spcPct val="20000"/>
              </a:spcBef>
              <a:spcAft>
                <a:spcPct val="0"/>
              </a:spcAft>
              <a:buClr>
                <a:srgbClr val="DF0587"/>
              </a:buClr>
              <a:buSzPct val="100000"/>
              <a:buFont typeface="Wingdings" pitchFamily="2" charset="2"/>
              <a:buChar char="q"/>
            </a:pPr>
            <a:endParaRPr lang="en-US" smtClean="0">
              <a:solidFill>
                <a:srgbClr val="DF0587"/>
              </a:solidFill>
              <a:latin typeface="Times New Roman" pitchFamily="18" charset="0"/>
            </a:endParaRPr>
          </a:p>
          <a:p>
            <a:pPr marL="311150" indent="-311150" eaLnBrk="1">
              <a:lnSpc>
                <a:spcPct val="100000"/>
              </a:lnSpc>
              <a:spcBef>
                <a:spcPct val="20000"/>
              </a:spcBef>
              <a:spcAft>
                <a:spcPct val="0"/>
              </a:spcAft>
              <a:buSzPct val="100000"/>
              <a:buFont typeface="Times New Roman" pitchFamily="18" charset="0"/>
              <a:buChar char="•"/>
            </a:pPr>
            <a:endParaRPr lang="en-US" sz="2400" b="1" smtClean="0">
              <a:solidFill>
                <a:srgbClr val="000066"/>
              </a:solidFill>
              <a:latin typeface="Arial" pitchFamily="34" charset="0"/>
            </a:endParaRPr>
          </a:p>
        </p:txBody>
      </p:sp>
      <p:sp>
        <p:nvSpPr>
          <p:cNvPr id="7178" name="Rectangle 11"/>
          <p:cNvSpPr>
            <a:spLocks noChangeArrowheads="1"/>
          </p:cNvSpPr>
          <p:nvPr/>
        </p:nvSpPr>
        <p:spPr bwMode="auto">
          <a:xfrm>
            <a:off x="685800" y="1752600"/>
            <a:ext cx="7805738" cy="4319588"/>
          </a:xfrm>
          <a:prstGeom prst="rect">
            <a:avLst/>
          </a:prstGeom>
          <a:noFill/>
          <a:ln w="9525">
            <a:noFill/>
            <a:miter lim="800000"/>
            <a:headEnd/>
            <a:tailEnd/>
          </a:ln>
        </p:spPr>
        <p:txBody>
          <a:bodyPr lIns="0" tIns="0" rIns="0" bIns="0"/>
          <a:lstStyle/>
          <a:p>
            <a:pPr marL="392113" indent="-293688" algn="just" defTabSz="414338" hangingPunct="0">
              <a:lnSpc>
                <a:spcPct val="80000"/>
              </a:lnSpc>
              <a:spcAft>
                <a:spcPts val="1288"/>
              </a:spcAft>
              <a:buClr>
                <a:schemeClr val="tx1"/>
              </a:buClr>
              <a:buFont typeface="Wingdings" pitchFamily="2" charset="2"/>
              <a:buBlip>
                <a:blip r:embed="rId6"/>
              </a:buBlip>
            </a:pPr>
            <a:r>
              <a:rPr lang="en-US" sz="2400" b="1" dirty="0" smtClean="0">
                <a:solidFill>
                  <a:srgbClr val="000066"/>
                </a:solidFill>
              </a:rPr>
              <a:t>Gesture </a:t>
            </a:r>
            <a:r>
              <a:rPr lang="en-US" sz="2400" b="1" dirty="0">
                <a:solidFill>
                  <a:srgbClr val="000066"/>
                </a:solidFill>
              </a:rPr>
              <a:t>acquisition:</a:t>
            </a:r>
          </a:p>
          <a:p>
            <a:pPr marL="392113" indent="-293688" algn="just" defTabSz="414338" hangingPunct="0">
              <a:lnSpc>
                <a:spcPct val="80000"/>
              </a:lnSpc>
              <a:spcAft>
                <a:spcPts val="1288"/>
              </a:spcAft>
              <a:buClr>
                <a:schemeClr val="tx1"/>
              </a:buClr>
            </a:pPr>
            <a:endParaRPr lang="en-US" sz="2100" dirty="0">
              <a:solidFill>
                <a:srgbClr val="000000"/>
              </a:solidFill>
              <a:latin typeface="Times"/>
            </a:endParaRPr>
          </a:p>
        </p:txBody>
      </p:sp>
      <p:pic>
        <p:nvPicPr>
          <p:cNvPr id="7179" name="Picture 27"/>
          <p:cNvPicPr>
            <a:picLocks noChangeAspect="1" noChangeArrowheads="1"/>
          </p:cNvPicPr>
          <p:nvPr/>
        </p:nvPicPr>
        <p:blipFill>
          <a:blip r:embed="rId7" cstate="print"/>
          <a:srcRect/>
          <a:stretch>
            <a:fillRect/>
          </a:stretch>
        </p:blipFill>
        <p:spPr bwMode="auto">
          <a:xfrm>
            <a:off x="457200" y="2133600"/>
            <a:ext cx="5429250" cy="4724400"/>
          </a:xfrm>
          <a:prstGeom prst="rect">
            <a:avLst/>
          </a:prstGeom>
          <a:noFill/>
          <a:ln w="9525">
            <a:noFill/>
            <a:miter lim="800000"/>
            <a:headEnd/>
            <a:tailEnd/>
          </a:ln>
        </p:spPr>
      </p:pic>
      <p:pic>
        <p:nvPicPr>
          <p:cNvPr id="29" name="above1.avi">
            <a:hlinkClick r:id="" action="ppaction://media"/>
          </p:cNvPr>
          <p:cNvPicPr>
            <a:picLocks noRot="1" noChangeAspect="1"/>
          </p:cNvPicPr>
          <p:nvPr>
            <a:videoFile r:link="rId1"/>
          </p:nvPr>
        </p:nvPicPr>
        <p:blipFill>
          <a:blip r:embed="rId8" cstate="print"/>
          <a:srcRect/>
          <a:stretch>
            <a:fillRect/>
          </a:stretch>
        </p:blipFill>
        <p:spPr bwMode="auto">
          <a:xfrm>
            <a:off x="6248400" y="2133600"/>
            <a:ext cx="2743200" cy="1524000"/>
          </a:xfrm>
          <a:prstGeom prst="rect">
            <a:avLst/>
          </a:prstGeom>
          <a:noFill/>
          <a:ln w="9525">
            <a:noFill/>
            <a:miter lim="800000"/>
            <a:headEnd/>
            <a:tailEnd/>
          </a:ln>
        </p:spPr>
      </p:pic>
      <p:pic>
        <p:nvPicPr>
          <p:cNvPr id="32" name="advance6.avi">
            <a:hlinkClick r:id="" action="ppaction://media"/>
          </p:cNvPr>
          <p:cNvPicPr>
            <a:picLocks noRot="1" noChangeAspect="1"/>
          </p:cNvPicPr>
          <p:nvPr>
            <a:videoFile r:link="rId2"/>
          </p:nvPr>
        </p:nvPicPr>
        <p:blipFill>
          <a:blip r:embed="rId9" cstate="print"/>
          <a:srcRect/>
          <a:stretch>
            <a:fillRect/>
          </a:stretch>
        </p:blipFill>
        <p:spPr bwMode="auto">
          <a:xfrm>
            <a:off x="6248400" y="3733800"/>
            <a:ext cx="2743200" cy="1524000"/>
          </a:xfrm>
          <a:prstGeom prst="rect">
            <a:avLst/>
          </a:prstGeom>
          <a:noFill/>
          <a:ln w="9525">
            <a:noFill/>
            <a:miter lim="800000"/>
            <a:headEnd/>
            <a:tailEnd/>
          </a:ln>
        </p:spPr>
      </p:pic>
      <p:sp>
        <p:nvSpPr>
          <p:cNvPr id="34" name="Right Arrow 33"/>
          <p:cNvSpPr/>
          <p:nvPr/>
        </p:nvSpPr>
        <p:spPr>
          <a:xfrm>
            <a:off x="5791200" y="2743200"/>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6" name="09081207.avi">
            <a:hlinkClick r:id="" action="ppaction://media"/>
          </p:cNvPr>
          <p:cNvPicPr>
            <a:picLocks noRot="1" noChangeAspect="1"/>
          </p:cNvPicPr>
          <p:nvPr>
            <a:videoFile r:link="rId3"/>
          </p:nvPr>
        </p:nvPicPr>
        <p:blipFill>
          <a:blip r:embed="rId10" cstate="print"/>
          <a:srcRect/>
          <a:stretch>
            <a:fillRect/>
          </a:stretch>
        </p:blipFill>
        <p:spPr bwMode="auto">
          <a:xfrm>
            <a:off x="6248400" y="5334000"/>
            <a:ext cx="2743200" cy="1447800"/>
          </a:xfrm>
          <a:prstGeom prst="rect">
            <a:avLst/>
          </a:prstGeom>
          <a:noFill/>
          <a:ln w="9525">
            <a:noFill/>
            <a:miter lim="800000"/>
            <a:headEnd/>
            <a:tailEnd/>
          </a:ln>
        </p:spPr>
      </p:pic>
      <p:sp>
        <p:nvSpPr>
          <p:cNvPr id="39" name="Right Arrow 38"/>
          <p:cNvSpPr/>
          <p:nvPr/>
        </p:nvSpPr>
        <p:spPr>
          <a:xfrm rot="3637639">
            <a:off x="5691188" y="3852862"/>
            <a:ext cx="668338" cy="3794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Right Arrow 39"/>
          <p:cNvSpPr/>
          <p:nvPr/>
        </p:nvSpPr>
        <p:spPr>
          <a:xfrm rot="3628711">
            <a:off x="5718969" y="5430044"/>
            <a:ext cx="601662"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800" fill="hold"/>
                                        <p:tgtEl>
                                          <p:spTgt spid="29"/>
                                        </p:tgtEl>
                                      </p:cBhvr>
                                    </p:cmd>
                                  </p:childTnLst>
                                </p:cTn>
                              </p:par>
                            </p:childTnLst>
                          </p:cTn>
                        </p:par>
                        <p:par>
                          <p:cTn id="7" fill="hold">
                            <p:stCondLst>
                              <p:cond delay="8800"/>
                            </p:stCondLst>
                            <p:childTnLst>
                              <p:par>
                                <p:cTn id="8" presetID="1" presetClass="mediacall" presetSubtype="0" fill="hold" nodeType="afterEffect">
                                  <p:stCondLst>
                                    <p:cond delay="0"/>
                                  </p:stCondLst>
                                  <p:childTnLst>
                                    <p:cmd type="call" cmd="playFrom(0.0)">
                                      <p:cBhvr>
                                        <p:cTn id="9" dur="5720" fill="hold"/>
                                        <p:tgtEl>
                                          <p:spTgt spid="32"/>
                                        </p:tgtEl>
                                      </p:cBhvr>
                                    </p:cmd>
                                  </p:childTnLst>
                                </p:cTn>
                              </p:par>
                            </p:childTnLst>
                          </p:cTn>
                        </p:par>
                        <p:par>
                          <p:cTn id="10" fill="hold">
                            <p:stCondLst>
                              <p:cond delay="14520"/>
                            </p:stCondLst>
                            <p:childTnLst>
                              <p:par>
                                <p:cTn id="11" presetID="1" presetClass="mediacall" presetSubtype="0" fill="hold" nodeType="afterEffect">
                                  <p:stCondLst>
                                    <p:cond delay="0"/>
                                  </p:stCondLst>
                                  <p:childTnLst>
                                    <p:cmd type="call" cmd="playFrom(0.0)">
                                      <p:cBhvr>
                                        <p:cTn id="12" dur="18360" fill="hold"/>
                                        <p:tgtEl>
                                          <p:spTgt spid="3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3" restart="whenNotActive" fill="hold" evtFilter="cancelBubble" nodeType="interactiveSeq">
                <p:stCondLst>
                  <p:cond evt="onClick" delay="0">
                    <p:tgtEl>
                      <p:spTgt spid="29"/>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29"/>
                                        </p:tgtEl>
                                      </p:cBhvr>
                                    </p:cmd>
                                  </p:childTnLst>
                                </p:cTn>
                              </p:par>
                            </p:childTnLst>
                          </p:cTn>
                        </p:par>
                      </p:childTnLst>
                    </p:cTn>
                  </p:par>
                </p:childTnLst>
              </p:cTn>
              <p:nextCondLst>
                <p:cond evt="onClick" delay="0">
                  <p:tgtEl>
                    <p:spTgt spid="29"/>
                  </p:tgtEl>
                </p:cond>
              </p:nextCondLst>
            </p:seq>
            <p:video>
              <p:cMediaNode>
                <p:cTn id="18" fill="hold" display="0">
                  <p:stCondLst>
                    <p:cond delay="indefinite"/>
                  </p:stCondLst>
                  <p:endCondLst>
                    <p:cond evt="onNext" delay="0">
                      <p:tgtEl>
                        <p:sldTgt/>
                      </p:tgtEl>
                    </p:cond>
                    <p:cond evt="onPrev" delay="0">
                      <p:tgtEl>
                        <p:sldTgt/>
                      </p:tgtEl>
                    </p:cond>
                  </p:endCondLst>
                </p:cTn>
                <p:tgtEl>
                  <p:spTgt spid="29"/>
                </p:tgtEl>
              </p:cMediaNode>
            </p:video>
            <p:seq concurrent="1" nextAc="seek">
              <p:cTn id="19" restart="whenNotActive" fill="hold" evtFilter="cancelBubble" nodeType="interactiveSeq">
                <p:stCondLst>
                  <p:cond evt="onClick" delay="0">
                    <p:tgtEl>
                      <p:spTgt spid="32"/>
                    </p:tgtEl>
                  </p:cond>
                </p:stCondLst>
                <p:endSync evt="end" delay="0">
                  <p:rtn val="all"/>
                </p:endSync>
                <p:childTnLst>
                  <p:par>
                    <p:cTn id="20" fill="hold">
                      <p:stCondLst>
                        <p:cond delay="0"/>
                      </p:stCondLst>
                      <p:childTnLst>
                        <p:par>
                          <p:cTn id="21" fill="hold">
                            <p:stCondLst>
                              <p:cond delay="0"/>
                            </p:stCondLst>
                            <p:childTnLst>
                              <p:par>
                                <p:cTn id="22" presetID="2" presetClass="mediacall" presetSubtype="0" fill="hold" nodeType="clickEffect">
                                  <p:stCondLst>
                                    <p:cond delay="0"/>
                                  </p:stCondLst>
                                  <p:childTnLst>
                                    <p:cmd type="call" cmd="togglePause">
                                      <p:cBhvr>
                                        <p:cTn id="23" dur="1" fill="hold"/>
                                        <p:tgtEl>
                                          <p:spTgt spid="32"/>
                                        </p:tgtEl>
                                      </p:cBhvr>
                                    </p:cmd>
                                  </p:childTnLst>
                                </p:cTn>
                              </p:par>
                            </p:childTnLst>
                          </p:cTn>
                        </p:par>
                      </p:childTnLst>
                    </p:cTn>
                  </p:par>
                </p:childTnLst>
              </p:cTn>
              <p:nextCondLst>
                <p:cond evt="onClick" delay="0">
                  <p:tgtEl>
                    <p:spTgt spid="32"/>
                  </p:tgtEl>
                </p:cond>
              </p:nextCondLst>
            </p:seq>
            <p:video>
              <p:cMediaNode>
                <p:cTn id="24" fill="hold" display="0">
                  <p:stCondLst>
                    <p:cond delay="indefinite"/>
                  </p:stCondLst>
                  <p:endCondLst>
                    <p:cond evt="onNext" delay="0">
                      <p:tgtEl>
                        <p:sldTgt/>
                      </p:tgtEl>
                    </p:cond>
                    <p:cond evt="onPrev" delay="0">
                      <p:tgtEl>
                        <p:sldTgt/>
                      </p:tgtEl>
                    </p:cond>
                  </p:endCondLst>
                </p:cTn>
                <p:tgtEl>
                  <p:spTgt spid="32"/>
                </p:tgtEl>
              </p:cMediaNode>
            </p:video>
            <p:seq concurrent="1" nextAc="seek">
              <p:cTn id="25" restart="whenNotActive" fill="hold" evtFilter="cancelBubble" nodeType="interactiveSeq">
                <p:stCondLst>
                  <p:cond evt="onClick" delay="0">
                    <p:tgtEl>
                      <p:spTgt spid="36"/>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36"/>
                                        </p:tgtEl>
                                      </p:cBhvr>
                                    </p:cmd>
                                  </p:childTnLst>
                                </p:cTn>
                              </p:par>
                            </p:childTnLst>
                          </p:cTn>
                        </p:par>
                      </p:childTnLst>
                    </p:cTn>
                  </p:par>
                </p:childTnLst>
              </p:cTn>
              <p:nextCondLst>
                <p:cond evt="onClick" delay="0">
                  <p:tgtEl>
                    <p:spTgt spid="36"/>
                  </p:tgtEl>
                </p:cond>
              </p:nextCondLst>
            </p:seq>
            <p:video>
              <p:cMediaNode>
                <p:cTn id="30" fill="hold" display="0">
                  <p:stCondLst>
                    <p:cond delay="indefinite"/>
                  </p:stCondLst>
                  <p:endCondLst>
                    <p:cond evt="onNext" delay="0">
                      <p:tgtEl>
                        <p:sldTgt/>
                      </p:tgtEl>
                    </p:cond>
                    <p:cond evt="onPrev" delay="0">
                      <p:tgtEl>
                        <p:sldTgt/>
                      </p:tgtEl>
                    </p:cond>
                  </p:endCondLst>
                </p:cTn>
                <p:tgtEl>
                  <p:spTgt spid="36"/>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568325"/>
            <a:ext cx="9144000" cy="1144588"/>
          </a:xfrm>
        </p:spPr>
        <p:txBody>
          <a:bodyPr/>
          <a:lstStyle/>
          <a:p>
            <a:pPr marL="0" indent="0" algn="ctr" defTabSz="457200"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smtClean="0">
                <a:solidFill>
                  <a:srgbClr val="E4005C"/>
                </a:solidFill>
                <a:latin typeface="Arial" pitchFamily="34" charset="0"/>
              </a:rPr>
              <a:t>Imitation Learning mechanism </a:t>
            </a:r>
          </a:p>
        </p:txBody>
      </p:sp>
      <p:sp>
        <p:nvSpPr>
          <p:cNvPr id="29699"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29700"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29701"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29702"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2970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29704" name="Rectangle 10"/>
          <p:cNvSpPr>
            <a:spLocks noGrp="1" noChangeArrowheads="1"/>
          </p:cNvSpPr>
          <p:nvPr>
            <p:ph sz="half" idx="2"/>
          </p:nvPr>
        </p:nvSpPr>
        <p:spPr>
          <a:xfrm>
            <a:off x="457200" y="1906588"/>
            <a:ext cx="8020050" cy="4319587"/>
          </a:xfrm>
        </p:spPr>
        <p:txBody>
          <a:bodyPr/>
          <a:lstStyle/>
          <a:p>
            <a:pPr marL="311150" indent="-311150" algn="just" eaLnBrk="1">
              <a:lnSpc>
                <a:spcPct val="80000"/>
              </a:lnSpc>
              <a:spcBef>
                <a:spcPct val="50000"/>
              </a:spcBef>
              <a:spcAft>
                <a:spcPct val="0"/>
              </a:spcAft>
              <a:buClr>
                <a:schemeClr val="tx1"/>
              </a:buClr>
              <a:buSzPct val="100000"/>
              <a:buFont typeface="Wingdings" pitchFamily="2" charset="2"/>
              <a:buNone/>
            </a:pPr>
            <a:r>
              <a:rPr lang="en-US" sz="2400" dirty="0" smtClean="0">
                <a:solidFill>
                  <a:srgbClr val="000066"/>
                </a:solidFill>
                <a:latin typeface="Arial" pitchFamily="34" charset="0"/>
              </a:rPr>
              <a:t> </a:t>
            </a:r>
          </a:p>
          <a:p>
            <a:pPr marL="311150" indent="-311150" eaLnBrk="1">
              <a:lnSpc>
                <a:spcPct val="100000"/>
              </a:lnSpc>
              <a:spcBef>
                <a:spcPct val="20000"/>
              </a:spcBef>
              <a:spcAft>
                <a:spcPct val="0"/>
              </a:spcAft>
              <a:buSzPct val="100000"/>
              <a:buFont typeface="StarSymbol"/>
              <a:buNone/>
            </a:pPr>
            <a:endParaRPr lang="en-US" sz="2400" dirty="0" smtClean="0">
              <a:solidFill>
                <a:srgbClr val="000066"/>
              </a:solidFill>
              <a:latin typeface="Arial" pitchFamily="34" charset="0"/>
            </a:endParaRPr>
          </a:p>
        </p:txBody>
      </p:sp>
      <p:sp>
        <p:nvSpPr>
          <p:cNvPr id="2970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29706" name="Picture 15" descr="F:\ISL frames\above_m frames\rgb\above2\above131.jpg"/>
          <p:cNvPicPr>
            <a:picLocks noChangeAspect="1" noChangeArrowheads="1"/>
          </p:cNvPicPr>
          <p:nvPr/>
        </p:nvPicPr>
        <p:blipFill>
          <a:blip r:embed="rId5" cstate="print"/>
          <a:srcRect/>
          <a:stretch>
            <a:fillRect/>
          </a:stretch>
        </p:blipFill>
        <p:spPr bwMode="auto">
          <a:xfrm>
            <a:off x="914400" y="2209800"/>
            <a:ext cx="2400300" cy="1762125"/>
          </a:xfrm>
          <a:prstGeom prst="rect">
            <a:avLst/>
          </a:prstGeom>
          <a:noFill/>
          <a:ln w="9525">
            <a:noFill/>
            <a:miter lim="800000"/>
            <a:headEnd/>
            <a:tailEnd/>
          </a:ln>
        </p:spPr>
      </p:pic>
      <p:sp>
        <p:nvSpPr>
          <p:cNvPr id="29707" name="AutoShape 2"/>
          <p:cNvSpPr>
            <a:spLocks noChangeArrowheads="1"/>
          </p:cNvSpPr>
          <p:nvPr/>
        </p:nvSpPr>
        <p:spPr bwMode="auto">
          <a:xfrm>
            <a:off x="3352800" y="2590800"/>
            <a:ext cx="1295400" cy="638175"/>
          </a:xfrm>
          <a:prstGeom prst="rightArrow">
            <a:avLst>
              <a:gd name="adj1" fmla="val 50000"/>
              <a:gd name="adj2" fmla="val 29104"/>
            </a:avLst>
          </a:prstGeom>
          <a:solidFill>
            <a:srgbClr val="FFFFFF"/>
          </a:solidFill>
          <a:ln w="15875">
            <a:solidFill>
              <a:srgbClr val="000000"/>
            </a:solidFill>
            <a:miter lim="800000"/>
            <a:headEnd/>
            <a:tailEnd/>
          </a:ln>
        </p:spPr>
        <p:txBody>
          <a:bodyPr/>
          <a:lstStyle/>
          <a:p>
            <a:endParaRPr lang="en-US"/>
          </a:p>
        </p:txBody>
      </p:sp>
      <p:pic>
        <p:nvPicPr>
          <p:cNvPr id="29709" name="Picture 17" descr="F:\ISL frames\below_m frames\rgb\below1\below267.jpg"/>
          <p:cNvPicPr>
            <a:picLocks noChangeAspect="1" noChangeArrowheads="1"/>
          </p:cNvPicPr>
          <p:nvPr/>
        </p:nvPicPr>
        <p:blipFill>
          <a:blip r:embed="rId6" cstate="print"/>
          <a:srcRect/>
          <a:stretch>
            <a:fillRect/>
          </a:stretch>
        </p:blipFill>
        <p:spPr bwMode="auto">
          <a:xfrm>
            <a:off x="914400" y="4572000"/>
            <a:ext cx="2362200" cy="1800225"/>
          </a:xfrm>
          <a:prstGeom prst="rect">
            <a:avLst/>
          </a:prstGeom>
          <a:noFill/>
          <a:ln w="9525">
            <a:noFill/>
            <a:miter lim="800000"/>
            <a:headEnd/>
            <a:tailEnd/>
          </a:ln>
        </p:spPr>
      </p:pic>
      <p:sp>
        <p:nvSpPr>
          <p:cNvPr id="29711" name="AutoShape 2"/>
          <p:cNvSpPr>
            <a:spLocks noChangeArrowheads="1"/>
          </p:cNvSpPr>
          <p:nvPr/>
        </p:nvSpPr>
        <p:spPr bwMode="auto">
          <a:xfrm>
            <a:off x="3300413" y="4876800"/>
            <a:ext cx="1295400" cy="638175"/>
          </a:xfrm>
          <a:prstGeom prst="rightArrow">
            <a:avLst>
              <a:gd name="adj1" fmla="val 50000"/>
              <a:gd name="adj2" fmla="val 29104"/>
            </a:avLst>
          </a:prstGeom>
          <a:solidFill>
            <a:srgbClr val="FFFFFF"/>
          </a:solidFill>
          <a:ln w="15875">
            <a:solidFill>
              <a:srgbClr val="000000"/>
            </a:solidFill>
            <a:miter lim="800000"/>
            <a:headEnd/>
            <a:tailEnd/>
          </a:ln>
        </p:spPr>
        <p:txBody>
          <a:bodyPr/>
          <a:lstStyle/>
          <a:p>
            <a:endParaRPr lang="en-US"/>
          </a:p>
        </p:txBody>
      </p:sp>
      <p:sp>
        <p:nvSpPr>
          <p:cNvPr id="29712" name="Rectangle 20"/>
          <p:cNvSpPr>
            <a:spLocks noChangeArrowheads="1"/>
          </p:cNvSpPr>
          <p:nvPr/>
        </p:nvSpPr>
        <p:spPr bwMode="auto">
          <a:xfrm>
            <a:off x="990600" y="6400800"/>
            <a:ext cx="2181225" cy="369888"/>
          </a:xfrm>
          <a:prstGeom prst="rect">
            <a:avLst/>
          </a:prstGeom>
          <a:noFill/>
          <a:ln w="9525">
            <a:noFill/>
            <a:miter lim="800000"/>
            <a:headEnd/>
            <a:tailEnd/>
          </a:ln>
        </p:spPr>
        <p:txBody>
          <a:bodyPr wrap="none">
            <a:spAutoFit/>
          </a:bodyPr>
          <a:lstStyle/>
          <a:p>
            <a:r>
              <a:rPr lang="en-US" b="1"/>
              <a:t>ISL Below gesture</a:t>
            </a:r>
          </a:p>
        </p:txBody>
      </p:sp>
      <p:sp>
        <p:nvSpPr>
          <p:cNvPr id="29713" name="Rectangle 21"/>
          <p:cNvSpPr>
            <a:spLocks noChangeArrowheads="1"/>
          </p:cNvSpPr>
          <p:nvPr/>
        </p:nvSpPr>
        <p:spPr bwMode="auto">
          <a:xfrm>
            <a:off x="990600" y="3997325"/>
            <a:ext cx="2198688" cy="369888"/>
          </a:xfrm>
          <a:prstGeom prst="rect">
            <a:avLst/>
          </a:prstGeom>
          <a:noFill/>
          <a:ln w="9525">
            <a:noFill/>
            <a:miter lim="800000"/>
            <a:headEnd/>
            <a:tailEnd/>
          </a:ln>
        </p:spPr>
        <p:txBody>
          <a:bodyPr wrap="none">
            <a:spAutoFit/>
          </a:bodyPr>
          <a:lstStyle/>
          <a:p>
            <a:r>
              <a:rPr lang="en-US" b="1"/>
              <a:t>ISL Above gesture</a:t>
            </a:r>
          </a:p>
        </p:txBody>
      </p:sp>
      <p:pic>
        <p:nvPicPr>
          <p:cNvPr id="21" name="isl_above2.avi">
            <a:hlinkClick r:id="" action="ppaction://media"/>
          </p:cNvPr>
          <p:cNvPicPr>
            <a:picLocks noRot="1" noChangeAspect="1"/>
          </p:cNvPicPr>
          <p:nvPr>
            <a:videoFile r:link="rId1"/>
          </p:nvPr>
        </p:nvPicPr>
        <p:blipFill>
          <a:blip r:embed="rId7"/>
          <a:stretch>
            <a:fillRect/>
          </a:stretch>
        </p:blipFill>
        <p:spPr>
          <a:xfrm>
            <a:off x="4648200" y="1752600"/>
            <a:ext cx="3626339" cy="2209800"/>
          </a:xfrm>
          <a:prstGeom prst="rect">
            <a:avLst/>
          </a:prstGeom>
        </p:spPr>
      </p:pic>
      <p:pic>
        <p:nvPicPr>
          <p:cNvPr id="22" name="isl_below.avi">
            <a:hlinkClick r:id="" action="ppaction://media"/>
          </p:cNvPr>
          <p:cNvPicPr>
            <a:picLocks noRot="1" noChangeAspect="1"/>
          </p:cNvPicPr>
          <p:nvPr>
            <a:videoFile r:link="rId2"/>
          </p:nvPr>
        </p:nvPicPr>
        <p:blipFill>
          <a:blip r:embed="rId8"/>
          <a:stretch>
            <a:fillRect/>
          </a:stretch>
        </p:blipFill>
        <p:spPr>
          <a:xfrm>
            <a:off x="4648200" y="4114800"/>
            <a:ext cx="3626339" cy="22098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640"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1"/>
                </p:tgtEl>
              </p:cMediaNode>
            </p:video>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1"/>
                                        </p:tgtEl>
                                      </p:cBhvr>
                                    </p:cmd>
                                  </p:childTnLst>
                                </p:cTn>
                              </p:par>
                            </p:childTnLst>
                          </p:cTn>
                        </p:par>
                      </p:childTnLst>
                    </p:cTn>
                  </p:par>
                </p:childTnLst>
              </p:cTn>
              <p:nextCondLst>
                <p:cond evt="onClick" delay="0">
                  <p:tgtEl>
                    <p:spTgt spid="21"/>
                  </p:tgtEl>
                </p:cond>
              </p:nextCondLst>
            </p:seq>
            <p:seq concurrent="1" nextAc="seek">
              <p:cTn id="13" restart="whenNotActive" fill="hold" evtFilter="cancelBubble" nodeType="interactiveSeq">
                <p:stCondLst>
                  <p:cond evt="onClick" delay="0">
                    <p:tgtEl>
                      <p:spTgt spid="22"/>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22"/>
                                        </p:tgtEl>
                                      </p:cBhvr>
                                    </p:cmd>
                                  </p:childTnLst>
                                </p:cTn>
                              </p:par>
                            </p:childTnLst>
                          </p:cTn>
                        </p:par>
                      </p:childTnLst>
                    </p:cTn>
                  </p:par>
                </p:childTnLst>
              </p:cTn>
              <p:nextCondLst>
                <p:cond evt="onClick" delay="0">
                  <p:tgtEl>
                    <p:spTgt spid="22"/>
                  </p:tgtEl>
                </p:cond>
              </p:nextCondLst>
            </p:seq>
            <p:video>
              <p:cMediaNode>
                <p:cTn id="18" fill="hold" display="0">
                  <p:stCondLst>
                    <p:cond delay="indefinite"/>
                  </p:stCondLst>
                  <p:endCondLst>
                    <p:cond evt="onNext" delay="0">
                      <p:tgtEl>
                        <p:sldTgt/>
                      </p:tgtEl>
                    </p:cond>
                    <p:cond evt="onPrev" delay="0">
                      <p:tgtEl>
                        <p:sldTgt/>
                      </p:tgtEl>
                    </p:cond>
                  </p:endCondLst>
                </p:cTn>
                <p:tgtEl>
                  <p:spTgt spid="22"/>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568325"/>
            <a:ext cx="9144000" cy="1144588"/>
          </a:xfrm>
        </p:spPr>
        <p:txBody>
          <a:bodyPr/>
          <a:lstStyle/>
          <a:p>
            <a:pPr marL="0" indent="0" algn="ctr" defTabSz="457200"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b="1" smtClean="0">
                <a:solidFill>
                  <a:srgbClr val="E4005C"/>
                </a:solidFill>
                <a:latin typeface="Arial" pitchFamily="34" charset="0"/>
              </a:rPr>
              <a:t>Imitation Learning mechanism </a:t>
            </a:r>
          </a:p>
        </p:txBody>
      </p:sp>
      <p:sp>
        <p:nvSpPr>
          <p:cNvPr id="30723"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0724"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0725"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0726"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072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30728" name="Rectangle 10"/>
          <p:cNvSpPr>
            <a:spLocks noGrp="1" noChangeArrowheads="1"/>
          </p:cNvSpPr>
          <p:nvPr>
            <p:ph sz="half" idx="2"/>
          </p:nvPr>
        </p:nvSpPr>
        <p:spPr>
          <a:xfrm>
            <a:off x="457200" y="1906588"/>
            <a:ext cx="8020050" cy="4319587"/>
          </a:xfrm>
        </p:spPr>
        <p:txBody>
          <a:bodyPr/>
          <a:lstStyle/>
          <a:p>
            <a:pPr marL="311150" indent="-311150" algn="just" eaLnBrk="1">
              <a:lnSpc>
                <a:spcPct val="80000"/>
              </a:lnSpc>
              <a:spcBef>
                <a:spcPct val="50000"/>
              </a:spcBef>
              <a:spcAft>
                <a:spcPct val="0"/>
              </a:spcAft>
              <a:buClr>
                <a:schemeClr val="tx1"/>
              </a:buClr>
              <a:buSzPct val="100000"/>
              <a:buFont typeface="Wingdings" pitchFamily="2" charset="2"/>
              <a:buNone/>
            </a:pPr>
            <a:r>
              <a:rPr lang="en-US" sz="2400" smtClean="0">
                <a:solidFill>
                  <a:srgbClr val="000066"/>
                </a:solidFill>
                <a:latin typeface="Arial" pitchFamily="34" charset="0"/>
              </a:rPr>
              <a:t> </a:t>
            </a:r>
          </a:p>
          <a:p>
            <a:pPr marL="311150" indent="-311150" eaLnBrk="1">
              <a:lnSpc>
                <a:spcPct val="100000"/>
              </a:lnSpc>
              <a:spcBef>
                <a:spcPct val="20000"/>
              </a:spcBef>
              <a:spcAft>
                <a:spcPct val="0"/>
              </a:spcAft>
              <a:buSzPct val="100000"/>
              <a:buFont typeface="StarSymbol"/>
              <a:buNone/>
            </a:pPr>
            <a:endParaRPr lang="en-US" sz="2400" smtClean="0">
              <a:solidFill>
                <a:srgbClr val="000066"/>
              </a:solidFill>
              <a:latin typeface="Arial" pitchFamily="34" charset="0"/>
            </a:endParaRPr>
          </a:p>
        </p:txBody>
      </p:sp>
      <p:sp>
        <p:nvSpPr>
          <p:cNvPr id="3072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0730" name="AutoShape 2"/>
          <p:cNvSpPr>
            <a:spLocks noChangeArrowheads="1"/>
          </p:cNvSpPr>
          <p:nvPr/>
        </p:nvSpPr>
        <p:spPr bwMode="auto">
          <a:xfrm>
            <a:off x="3352800" y="2590800"/>
            <a:ext cx="1295400" cy="638175"/>
          </a:xfrm>
          <a:prstGeom prst="rightArrow">
            <a:avLst>
              <a:gd name="adj1" fmla="val 50000"/>
              <a:gd name="adj2" fmla="val 29104"/>
            </a:avLst>
          </a:prstGeom>
          <a:solidFill>
            <a:srgbClr val="FFFFFF"/>
          </a:solidFill>
          <a:ln w="15875">
            <a:solidFill>
              <a:srgbClr val="000000"/>
            </a:solidFill>
            <a:miter lim="800000"/>
            <a:headEnd/>
            <a:tailEnd/>
          </a:ln>
        </p:spPr>
        <p:txBody>
          <a:bodyPr/>
          <a:lstStyle/>
          <a:p>
            <a:endParaRPr lang="en-US"/>
          </a:p>
        </p:txBody>
      </p:sp>
      <p:sp>
        <p:nvSpPr>
          <p:cNvPr id="30731" name="AutoShape 2"/>
          <p:cNvSpPr>
            <a:spLocks noChangeArrowheads="1"/>
          </p:cNvSpPr>
          <p:nvPr/>
        </p:nvSpPr>
        <p:spPr bwMode="auto">
          <a:xfrm>
            <a:off x="3370263" y="4876800"/>
            <a:ext cx="1295400" cy="638175"/>
          </a:xfrm>
          <a:prstGeom prst="rightArrow">
            <a:avLst>
              <a:gd name="adj1" fmla="val 50000"/>
              <a:gd name="adj2" fmla="val 29104"/>
            </a:avLst>
          </a:prstGeom>
          <a:solidFill>
            <a:srgbClr val="FFFFFF"/>
          </a:solidFill>
          <a:ln w="15875">
            <a:solidFill>
              <a:srgbClr val="000000"/>
            </a:solidFill>
            <a:miter lim="800000"/>
            <a:headEnd/>
            <a:tailEnd/>
          </a:ln>
        </p:spPr>
        <p:txBody>
          <a:bodyPr/>
          <a:lstStyle/>
          <a:p>
            <a:endParaRPr lang="en-US"/>
          </a:p>
        </p:txBody>
      </p:sp>
      <p:sp>
        <p:nvSpPr>
          <p:cNvPr id="30732" name="Rectangle 20"/>
          <p:cNvSpPr>
            <a:spLocks noChangeArrowheads="1"/>
          </p:cNvSpPr>
          <p:nvPr/>
        </p:nvSpPr>
        <p:spPr bwMode="auto">
          <a:xfrm>
            <a:off x="990600" y="6400800"/>
            <a:ext cx="2070100" cy="369888"/>
          </a:xfrm>
          <a:prstGeom prst="rect">
            <a:avLst/>
          </a:prstGeom>
          <a:noFill/>
          <a:ln w="9525">
            <a:noFill/>
            <a:miter lim="800000"/>
            <a:headEnd/>
            <a:tailEnd/>
          </a:ln>
        </p:spPr>
        <p:txBody>
          <a:bodyPr wrap="none">
            <a:spAutoFit/>
          </a:bodyPr>
          <a:lstStyle/>
          <a:p>
            <a:r>
              <a:rPr lang="en-US" b="1"/>
              <a:t>ISL Arise gesture</a:t>
            </a:r>
          </a:p>
        </p:txBody>
      </p:sp>
      <p:sp>
        <p:nvSpPr>
          <p:cNvPr id="30733" name="Rectangle 21"/>
          <p:cNvSpPr>
            <a:spLocks noChangeArrowheads="1"/>
          </p:cNvSpPr>
          <p:nvPr/>
        </p:nvSpPr>
        <p:spPr bwMode="auto">
          <a:xfrm>
            <a:off x="990600" y="3997325"/>
            <a:ext cx="2159000" cy="369888"/>
          </a:xfrm>
          <a:prstGeom prst="rect">
            <a:avLst/>
          </a:prstGeom>
          <a:noFill/>
          <a:ln w="9525">
            <a:noFill/>
            <a:miter lim="800000"/>
            <a:headEnd/>
            <a:tailEnd/>
          </a:ln>
        </p:spPr>
        <p:txBody>
          <a:bodyPr wrap="none">
            <a:spAutoFit/>
          </a:bodyPr>
          <a:lstStyle/>
          <a:p>
            <a:r>
              <a:rPr lang="en-US" b="1"/>
              <a:t>ISL Afraid gesture</a:t>
            </a:r>
          </a:p>
        </p:txBody>
      </p:sp>
      <p:pic>
        <p:nvPicPr>
          <p:cNvPr id="30734" name="Picture 22" descr="F:\ISL frames\afraid_m frames\rgb\afraid2\afraid1.jpg"/>
          <p:cNvPicPr>
            <a:picLocks noChangeAspect="1" noChangeArrowheads="1"/>
          </p:cNvPicPr>
          <p:nvPr/>
        </p:nvPicPr>
        <p:blipFill>
          <a:blip r:embed="rId4" cstate="print"/>
          <a:srcRect/>
          <a:stretch>
            <a:fillRect/>
          </a:stretch>
        </p:blipFill>
        <p:spPr bwMode="auto">
          <a:xfrm>
            <a:off x="914400" y="1981200"/>
            <a:ext cx="2362200" cy="1876425"/>
          </a:xfrm>
          <a:prstGeom prst="rect">
            <a:avLst/>
          </a:prstGeom>
          <a:noFill/>
          <a:ln w="9525">
            <a:noFill/>
            <a:miter lim="800000"/>
            <a:headEnd/>
            <a:tailEnd/>
          </a:ln>
        </p:spPr>
      </p:pic>
      <p:pic>
        <p:nvPicPr>
          <p:cNvPr id="30736" name="Picture 24" descr="F:\ISL frames\arise_m frames\rgb\arise2\arise305.jpg"/>
          <p:cNvPicPr>
            <a:picLocks noChangeAspect="1" noChangeArrowheads="1"/>
          </p:cNvPicPr>
          <p:nvPr/>
        </p:nvPicPr>
        <p:blipFill>
          <a:blip r:embed="rId5" cstate="print"/>
          <a:srcRect/>
          <a:stretch>
            <a:fillRect/>
          </a:stretch>
        </p:blipFill>
        <p:spPr bwMode="auto">
          <a:xfrm>
            <a:off x="914400" y="4419600"/>
            <a:ext cx="2438400" cy="1924050"/>
          </a:xfrm>
          <a:prstGeom prst="rect">
            <a:avLst/>
          </a:prstGeom>
          <a:noFill/>
          <a:ln w="9525">
            <a:noFill/>
            <a:miter lim="800000"/>
            <a:headEnd/>
            <a:tailEnd/>
          </a:ln>
        </p:spPr>
      </p:pic>
      <p:pic>
        <p:nvPicPr>
          <p:cNvPr id="30737" name="Picture 25" descr="F:\My thesis\CSV for ISL\arise_final.png"/>
          <p:cNvPicPr>
            <a:picLocks noChangeAspect="1" noChangeArrowheads="1"/>
          </p:cNvPicPr>
          <p:nvPr/>
        </p:nvPicPr>
        <p:blipFill>
          <a:blip r:embed="rId6" cstate="print"/>
          <a:srcRect/>
          <a:stretch>
            <a:fillRect/>
          </a:stretch>
        </p:blipFill>
        <p:spPr bwMode="auto">
          <a:xfrm>
            <a:off x="4729163" y="4365625"/>
            <a:ext cx="2200275" cy="2486025"/>
          </a:xfrm>
          <a:prstGeom prst="rect">
            <a:avLst/>
          </a:prstGeom>
          <a:noFill/>
          <a:ln w="9525">
            <a:noFill/>
            <a:miter lim="800000"/>
            <a:headEnd/>
            <a:tailEnd/>
          </a:ln>
        </p:spPr>
      </p:pic>
      <p:sp>
        <p:nvSpPr>
          <p:cNvPr id="30739" name="TextBox 18"/>
          <p:cNvSpPr txBox="1">
            <a:spLocks noChangeArrowheads="1"/>
          </p:cNvSpPr>
          <p:nvPr/>
        </p:nvSpPr>
        <p:spPr bwMode="auto">
          <a:xfrm>
            <a:off x="7162800" y="4953000"/>
            <a:ext cx="1981200" cy="369888"/>
          </a:xfrm>
          <a:prstGeom prst="rect">
            <a:avLst/>
          </a:prstGeom>
          <a:noFill/>
          <a:ln w="9525">
            <a:noFill/>
            <a:miter lim="800000"/>
            <a:headEnd/>
            <a:tailEnd/>
          </a:ln>
        </p:spPr>
        <p:txBody>
          <a:bodyPr>
            <a:spAutoFit/>
          </a:bodyPr>
          <a:lstStyle/>
          <a:p>
            <a:r>
              <a:rPr lang="en-US" u="sng">
                <a:hlinkClick r:id="rId7" action="ppaction://hlinkfile"/>
              </a:rPr>
              <a:t>Click to see video</a:t>
            </a:r>
            <a:endParaRPr lang="en-US" u="sng"/>
          </a:p>
        </p:txBody>
      </p:sp>
      <p:pic>
        <p:nvPicPr>
          <p:cNvPr id="21" name="isl_afraid.avi">
            <a:hlinkClick r:id="" action="ppaction://media"/>
          </p:cNvPr>
          <p:cNvPicPr>
            <a:picLocks noRot="1" noChangeAspect="1"/>
          </p:cNvPicPr>
          <p:nvPr>
            <a:videoFile r:link="rId1"/>
          </p:nvPr>
        </p:nvPicPr>
        <p:blipFill>
          <a:blip r:embed="rId8" cstate="print"/>
          <a:stretch>
            <a:fillRect/>
          </a:stretch>
        </p:blipFill>
        <p:spPr>
          <a:xfrm>
            <a:off x="4876800" y="1676400"/>
            <a:ext cx="3675321" cy="25908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200"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1"/>
                </p:tgtEl>
              </p:cMediaNode>
            </p:video>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1"/>
                                        </p:tgtEl>
                                      </p:cBhvr>
                                    </p:cmd>
                                  </p:childTnLst>
                                </p:cTn>
                              </p:par>
                            </p:childTnLst>
                          </p:cTn>
                        </p:par>
                      </p:childTnLst>
                    </p:cTn>
                  </p:par>
                </p:childTnLst>
              </p:cTn>
              <p:nextCondLst>
                <p:cond evt="onClick" delay="0">
                  <p:tgtEl>
                    <p:spTgt spid="21"/>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0" indent="0" algn="ctr" defTabSz="457200" eaLnBrk="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smtClean="0">
                <a:solidFill>
                  <a:srgbClr val="E4005C"/>
                </a:solidFill>
                <a:latin typeface="Arial" pitchFamily="34" charset="0"/>
              </a:rPr>
              <a:t>ISL Gesture collection</a:t>
            </a:r>
            <a:endParaRPr lang="en-GB" b="1" smtClean="0">
              <a:solidFill>
                <a:srgbClr val="E4005C"/>
              </a:solidFill>
              <a:latin typeface="Arial" pitchFamily="34" charset="0"/>
            </a:endParaRPr>
          </a:p>
        </p:txBody>
      </p:sp>
      <p:sp>
        <p:nvSpPr>
          <p:cNvPr id="8195" name="Rectangle 3"/>
          <p:cNvSpPr>
            <a:spLocks noGrp="1" noChangeArrowheads="1"/>
          </p:cNvSpPr>
          <p:nvPr>
            <p:ph type="body" sz="half" idx="1"/>
          </p:nvPr>
        </p:nvSpPr>
        <p:spPr/>
        <p:txBody>
          <a:bodyPr/>
          <a:lstStyle/>
          <a:p>
            <a:pPr eaLnBrk="1">
              <a:lnSpc>
                <a:spcPct val="80000"/>
              </a:lnSpc>
              <a:spcBef>
                <a:spcPct val="20000"/>
              </a:spcBef>
              <a:spcAft>
                <a:spcPct val="0"/>
              </a:spcAft>
              <a:buClr>
                <a:srgbClr val="DF0587"/>
              </a:buClr>
              <a:buSzPct val="100000"/>
              <a:buFont typeface="Wingdings" pitchFamily="2" charset="2"/>
              <a:buNone/>
            </a:pPr>
            <a:endParaRPr lang="en-US" sz="2400" b="1" smtClean="0">
              <a:solidFill>
                <a:srgbClr val="000066"/>
              </a:solidFill>
              <a:latin typeface="Arial" pitchFamily="34" charset="0"/>
            </a:endParaRPr>
          </a:p>
          <a:p>
            <a:pPr eaLnBrk="1">
              <a:lnSpc>
                <a:spcPct val="100000"/>
              </a:lnSpc>
              <a:spcBef>
                <a:spcPct val="20000"/>
              </a:spcBef>
              <a:spcAft>
                <a:spcPct val="0"/>
              </a:spcAft>
              <a:buSzPct val="100000"/>
              <a:buFont typeface="Times New Roman" pitchFamily="18" charset="0"/>
              <a:buChar char="•"/>
            </a:pPr>
            <a:endParaRPr lang="en-US" smtClean="0">
              <a:latin typeface="Times New Roman" pitchFamily="18" charset="0"/>
            </a:endParaRPr>
          </a:p>
        </p:txBody>
      </p:sp>
      <p:sp>
        <p:nvSpPr>
          <p:cNvPr id="819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8197"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8198"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8199"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8200"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8201" name="Picture 11"/>
          <p:cNvPicPr>
            <a:picLocks noGrp="1" noChangeAspect="1" noChangeArrowheads="1"/>
          </p:cNvPicPr>
          <p:nvPr>
            <p:ph sz="half" idx="2"/>
          </p:nvPr>
        </p:nvPicPr>
        <p:blipFill>
          <a:blip r:embed="rId6" cstate="print"/>
          <a:srcRect/>
          <a:stretch>
            <a:fillRect/>
          </a:stretch>
        </p:blipFill>
        <p:spPr>
          <a:xfrm>
            <a:off x="533400" y="2174875"/>
            <a:ext cx="5486400" cy="4648200"/>
          </a:xfrm>
        </p:spPr>
      </p:pic>
      <p:sp>
        <p:nvSpPr>
          <p:cNvPr id="8202" name="Rectangle 11"/>
          <p:cNvSpPr>
            <a:spLocks noChangeArrowheads="1"/>
          </p:cNvSpPr>
          <p:nvPr/>
        </p:nvSpPr>
        <p:spPr bwMode="auto">
          <a:xfrm>
            <a:off x="862762" y="1752600"/>
            <a:ext cx="3554499" cy="387798"/>
          </a:xfrm>
          <a:prstGeom prst="rect">
            <a:avLst/>
          </a:prstGeom>
          <a:noFill/>
          <a:ln w="9525">
            <a:noFill/>
            <a:miter lim="800000"/>
            <a:headEnd/>
            <a:tailEnd/>
          </a:ln>
        </p:spPr>
        <p:txBody>
          <a:bodyPr wrap="none">
            <a:spAutoFit/>
          </a:bodyPr>
          <a:lstStyle/>
          <a:p>
            <a:pPr marL="392113" indent="-293688" algn="just" defTabSz="414338" hangingPunct="0">
              <a:lnSpc>
                <a:spcPct val="80000"/>
              </a:lnSpc>
              <a:spcAft>
                <a:spcPts val="1288"/>
              </a:spcAft>
              <a:buClr>
                <a:schemeClr val="tx1"/>
              </a:buClr>
              <a:buFont typeface="Wingdings" pitchFamily="2" charset="2"/>
              <a:buBlip>
                <a:blip r:embed="rId7"/>
              </a:buBlip>
            </a:pPr>
            <a:r>
              <a:rPr lang="en-US" sz="2400" b="1" dirty="0" smtClean="0">
                <a:solidFill>
                  <a:srgbClr val="000066"/>
                </a:solidFill>
              </a:rPr>
              <a:t>Gesture </a:t>
            </a:r>
            <a:r>
              <a:rPr lang="en-US" sz="2400" b="1" dirty="0">
                <a:solidFill>
                  <a:srgbClr val="000066"/>
                </a:solidFill>
              </a:rPr>
              <a:t>acquisition:</a:t>
            </a:r>
          </a:p>
        </p:txBody>
      </p:sp>
      <p:pic>
        <p:nvPicPr>
          <p:cNvPr id="13" name="across1.avi">
            <a:hlinkClick r:id="" action="ppaction://media"/>
          </p:cNvPr>
          <p:cNvPicPr>
            <a:picLocks noRot="1" noChangeAspect="1"/>
          </p:cNvPicPr>
          <p:nvPr>
            <a:videoFile r:link="rId1"/>
          </p:nvPr>
        </p:nvPicPr>
        <p:blipFill>
          <a:blip r:embed="rId8" cstate="print"/>
          <a:srcRect/>
          <a:stretch>
            <a:fillRect/>
          </a:stretch>
        </p:blipFill>
        <p:spPr bwMode="auto">
          <a:xfrm>
            <a:off x="6459538" y="5305425"/>
            <a:ext cx="2438400" cy="1524000"/>
          </a:xfrm>
          <a:prstGeom prst="rect">
            <a:avLst/>
          </a:prstGeom>
          <a:noFill/>
          <a:ln w="9525">
            <a:noFill/>
            <a:miter lim="800000"/>
            <a:headEnd/>
            <a:tailEnd/>
          </a:ln>
        </p:spPr>
      </p:pic>
      <p:pic>
        <p:nvPicPr>
          <p:cNvPr id="14" name="09081219.avi">
            <a:hlinkClick r:id="" action="ppaction://media"/>
          </p:cNvPr>
          <p:cNvPicPr>
            <a:picLocks noRot="1" noChangeAspect="1"/>
          </p:cNvPicPr>
          <p:nvPr>
            <a:videoFile r:link="rId2"/>
          </p:nvPr>
        </p:nvPicPr>
        <p:blipFill>
          <a:blip r:embed="rId9" cstate="print"/>
          <a:srcRect/>
          <a:stretch>
            <a:fillRect/>
          </a:stretch>
        </p:blipFill>
        <p:spPr bwMode="auto">
          <a:xfrm>
            <a:off x="6453188" y="2151063"/>
            <a:ext cx="2438400" cy="1524000"/>
          </a:xfrm>
          <a:prstGeom prst="rect">
            <a:avLst/>
          </a:prstGeom>
          <a:noFill/>
          <a:ln w="9525">
            <a:noFill/>
            <a:miter lim="800000"/>
            <a:headEnd/>
            <a:tailEnd/>
          </a:ln>
        </p:spPr>
      </p:pic>
      <p:pic>
        <p:nvPicPr>
          <p:cNvPr id="15" name="afraid1.avi">
            <a:hlinkClick r:id="" action="ppaction://media"/>
          </p:cNvPr>
          <p:cNvPicPr>
            <a:picLocks noRot="1" noChangeAspect="1"/>
          </p:cNvPicPr>
          <p:nvPr>
            <a:videoFile r:link="rId3"/>
          </p:nvPr>
        </p:nvPicPr>
        <p:blipFill>
          <a:blip r:embed="rId10" cstate="print"/>
          <a:srcRect/>
          <a:stretch>
            <a:fillRect/>
          </a:stretch>
        </p:blipFill>
        <p:spPr bwMode="auto">
          <a:xfrm>
            <a:off x="6459538" y="3733800"/>
            <a:ext cx="2438400" cy="1524000"/>
          </a:xfrm>
          <a:prstGeom prst="rect">
            <a:avLst/>
          </a:prstGeom>
          <a:noFill/>
          <a:ln w="9525">
            <a:noFill/>
            <a:miter lim="800000"/>
            <a:headEnd/>
            <a:tailEnd/>
          </a:ln>
        </p:spPr>
      </p:pic>
      <p:sp>
        <p:nvSpPr>
          <p:cNvPr id="16" name="Right Arrow 15"/>
          <p:cNvSpPr/>
          <p:nvPr/>
        </p:nvSpPr>
        <p:spPr>
          <a:xfrm rot="17950297">
            <a:off x="5799931" y="3334544"/>
            <a:ext cx="828675" cy="357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ight Arrow 16"/>
          <p:cNvSpPr/>
          <p:nvPr/>
        </p:nvSpPr>
        <p:spPr>
          <a:xfrm rot="18491779">
            <a:off x="5865812" y="4932363"/>
            <a:ext cx="71437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ight Arrow 17"/>
          <p:cNvSpPr/>
          <p:nvPr/>
        </p:nvSpPr>
        <p:spPr>
          <a:xfrm>
            <a:off x="5943600" y="61722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880" fill="hold"/>
                                        <p:tgtEl>
                                          <p:spTgt spid="13"/>
                                        </p:tgtEl>
                                      </p:cBhvr>
                                    </p:cmd>
                                  </p:childTnLst>
                                </p:cTn>
                              </p:par>
                            </p:childTnLst>
                          </p:cTn>
                        </p:par>
                        <p:par>
                          <p:cTn id="7" fill="hold">
                            <p:stCondLst>
                              <p:cond delay="4880"/>
                            </p:stCondLst>
                            <p:childTnLst>
                              <p:par>
                                <p:cTn id="8" presetID="1" presetClass="mediacall" presetSubtype="0" fill="hold" nodeType="afterEffect">
                                  <p:stCondLst>
                                    <p:cond delay="0"/>
                                  </p:stCondLst>
                                  <p:childTnLst>
                                    <p:cmd type="call" cmd="playFrom(0.0)">
                                      <p:cBhvr>
                                        <p:cTn id="9" dur="9080" fill="hold"/>
                                        <p:tgtEl>
                                          <p:spTgt spid="14"/>
                                        </p:tgtEl>
                                      </p:cBhvr>
                                    </p:cmd>
                                  </p:childTnLst>
                                </p:cTn>
                              </p:par>
                            </p:childTnLst>
                          </p:cTn>
                        </p:par>
                        <p:par>
                          <p:cTn id="10" fill="hold">
                            <p:stCondLst>
                              <p:cond delay="13960"/>
                            </p:stCondLst>
                            <p:childTnLst>
                              <p:par>
                                <p:cTn id="11" presetID="1" presetClass="mediacall" presetSubtype="0" fill="hold" nodeType="afterEffect">
                                  <p:stCondLst>
                                    <p:cond delay="0"/>
                                  </p:stCondLst>
                                  <p:childTnLst>
                                    <p:cmd type="call" cmd="playFrom(0.0)">
                                      <p:cBhvr>
                                        <p:cTn id="12" dur="5680"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3" restart="whenNotActive" fill="hold" evtFilter="cancelBubble" nodeType="interactiveSeq">
                <p:stCondLst>
                  <p:cond evt="onClick" delay="0">
                    <p:tgtEl>
                      <p:spTgt spid="13"/>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13"/>
                                        </p:tgtEl>
                                      </p:cBhvr>
                                    </p:cmd>
                                  </p:childTnLst>
                                </p:cTn>
                              </p:par>
                            </p:childTnLst>
                          </p:cTn>
                        </p:par>
                      </p:childTnLst>
                    </p:cTn>
                  </p:par>
                </p:childTnLst>
              </p:cTn>
              <p:nextCondLst>
                <p:cond evt="onClick" delay="0">
                  <p:tgtEl>
                    <p:spTgt spid="13"/>
                  </p:tgtEl>
                </p:cond>
              </p:nextCondLst>
            </p:seq>
            <p:video>
              <p:cMediaNode>
                <p:cTn id="18" fill="hold" display="0">
                  <p:stCondLst>
                    <p:cond delay="indefinite"/>
                  </p:stCondLst>
                  <p:endCondLst>
                    <p:cond evt="onNext" delay="0">
                      <p:tgtEl>
                        <p:sldTgt/>
                      </p:tgtEl>
                    </p:cond>
                    <p:cond evt="onPrev" delay="0">
                      <p:tgtEl>
                        <p:sldTgt/>
                      </p:tgtEl>
                    </p:cond>
                  </p:endCondLst>
                </p:cTn>
                <p:tgtEl>
                  <p:spTgt spid="13"/>
                </p:tgtEl>
              </p:cMediaNode>
            </p:video>
            <p:seq concurrent="1" nextAc="seek">
              <p:cTn id="19" restart="whenNotActive" fill="hold" evtFilter="cancelBubble" nodeType="interactiveSeq">
                <p:stCondLst>
                  <p:cond evt="onClick" delay="0">
                    <p:tgtEl>
                      <p:spTgt spid="14"/>
                    </p:tgtEl>
                  </p:cond>
                </p:stCondLst>
                <p:endSync evt="end" delay="0">
                  <p:rtn val="all"/>
                </p:endSync>
                <p:childTnLst>
                  <p:par>
                    <p:cTn id="20" fill="hold">
                      <p:stCondLst>
                        <p:cond delay="0"/>
                      </p:stCondLst>
                      <p:childTnLst>
                        <p:par>
                          <p:cTn id="21" fill="hold">
                            <p:stCondLst>
                              <p:cond delay="0"/>
                            </p:stCondLst>
                            <p:childTnLst>
                              <p:par>
                                <p:cTn id="22" presetID="2" presetClass="mediacall" presetSubtype="0" fill="hold" nodeType="clickEffect">
                                  <p:stCondLst>
                                    <p:cond delay="0"/>
                                  </p:stCondLst>
                                  <p:childTnLst>
                                    <p:cmd type="call" cmd="togglePause">
                                      <p:cBhvr>
                                        <p:cTn id="23" dur="1" fill="hold"/>
                                        <p:tgtEl>
                                          <p:spTgt spid="14"/>
                                        </p:tgtEl>
                                      </p:cBhvr>
                                    </p:cmd>
                                  </p:childTnLst>
                                </p:cTn>
                              </p:par>
                            </p:childTnLst>
                          </p:cTn>
                        </p:par>
                      </p:childTnLst>
                    </p:cTn>
                  </p:par>
                </p:childTnLst>
              </p:cTn>
              <p:nextCondLst>
                <p:cond evt="onClick" delay="0">
                  <p:tgtEl>
                    <p:spTgt spid="14"/>
                  </p:tgtEl>
                </p:cond>
              </p:nextCondLst>
            </p:seq>
            <p:video>
              <p:cMediaNode>
                <p:cTn id="24" fill="hold" display="0">
                  <p:stCondLst>
                    <p:cond delay="indefinite"/>
                  </p:stCondLst>
                  <p:endCondLst>
                    <p:cond evt="onNext" delay="0">
                      <p:tgtEl>
                        <p:sldTgt/>
                      </p:tgtEl>
                    </p:cond>
                    <p:cond evt="onPrev" delay="0">
                      <p:tgtEl>
                        <p:sldTgt/>
                      </p:tgtEl>
                    </p:cond>
                  </p:endCondLst>
                </p:cTn>
                <p:tgtEl>
                  <p:spTgt spid="14"/>
                </p:tgtEl>
              </p:cMediaNode>
            </p:video>
            <p:seq concurrent="1" nextAc="seek">
              <p:cTn id="25" restart="whenNotActive" fill="hold" evtFilter="cancelBubble" nodeType="interactiveSeq">
                <p:stCondLst>
                  <p:cond evt="onClick" delay="0">
                    <p:tgtEl>
                      <p:spTgt spid="15"/>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15"/>
                                        </p:tgtEl>
                                      </p:cBhvr>
                                    </p:cmd>
                                  </p:childTnLst>
                                </p:cTn>
                              </p:par>
                            </p:childTnLst>
                          </p:cTn>
                        </p:par>
                      </p:childTnLst>
                    </p:cTn>
                  </p:par>
                </p:childTnLst>
              </p:cTn>
              <p:nextCondLst>
                <p:cond evt="onClick" delay="0">
                  <p:tgtEl>
                    <p:spTgt spid="15"/>
                  </p:tgtEl>
                </p:cond>
              </p:nextCondLst>
            </p:seq>
            <p:video>
              <p:cMediaNode>
                <p:cTn id="30" fill="hold" display="0">
                  <p:stCondLst>
                    <p:cond delay="indefinite"/>
                  </p:stCondLst>
                  <p:endCondLst>
                    <p:cond evt="onNext" delay="0">
                      <p:tgtEl>
                        <p:sldTgt/>
                      </p:tgtEl>
                    </p:cond>
                    <p:cond evt="onPrev" delay="0">
                      <p:tgtEl>
                        <p:sldTgt/>
                      </p:tgtEl>
                    </p:cond>
                  </p:endCondLst>
                </p:cTn>
                <p:tgtEl>
                  <p:spTgt spid="15"/>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0" y="609600"/>
            <a:ext cx="8610600" cy="762000"/>
          </a:xfrm>
        </p:spPr>
        <p:txBody>
          <a:bodyPr/>
          <a:lstStyle/>
          <a:p>
            <a:pPr algn="ctr"/>
            <a:r>
              <a:rPr lang="en-US" sz="3600" b="1" dirty="0">
                <a:latin typeface="Garamond" pitchFamily="18" charset="0"/>
              </a:rPr>
              <a:t>Simulation and Fast prototyping of mobile robot actions on </a:t>
            </a:r>
            <a:r>
              <a:rPr lang="en-US" sz="3600" b="1" dirty="0" err="1">
                <a:latin typeface="Garamond" pitchFamily="18" charset="0"/>
              </a:rPr>
              <a:t>Webots</a:t>
            </a:r>
            <a:r>
              <a:rPr lang="en-US" sz="3600" b="1" dirty="0">
                <a:latin typeface="Garamond" pitchFamily="18" charset="0"/>
              </a:rPr>
              <a:t> Simulation platform</a:t>
            </a:r>
          </a:p>
        </p:txBody>
      </p:sp>
      <p:sp>
        <p:nvSpPr>
          <p:cNvPr id="51203" name="Rectangle 3"/>
          <p:cNvSpPr>
            <a:spLocks noGrp="1" noRot="1" noChangeArrowheads="1"/>
          </p:cNvSpPr>
          <p:nvPr>
            <p:ph type="body" idx="1"/>
          </p:nvPr>
        </p:nvSpPr>
        <p:spPr>
          <a:xfrm>
            <a:off x="685800" y="2133600"/>
            <a:ext cx="7696200" cy="4498975"/>
          </a:xfrm>
        </p:spPr>
        <p:txBody>
          <a:bodyPr/>
          <a:lstStyle/>
          <a:p>
            <a:pPr marL="609600" indent="-609600">
              <a:buFont typeface="Arial" pitchFamily="34" charset="0"/>
              <a:buAutoNum type="alphaLcParenBoth"/>
            </a:pPr>
            <a:r>
              <a:rPr lang="en-US" altLang="zh-CN" sz="2400" b="1" dirty="0" err="1" smtClean="0">
                <a:latin typeface="Garamond" pitchFamily="18" charset="0"/>
                <a:ea typeface="宋体" pitchFamily="2" charset="-122"/>
              </a:rPr>
              <a:t>Webots</a:t>
            </a:r>
            <a:r>
              <a:rPr lang="en-US" altLang="zh-CN" sz="2400" b="1" dirty="0">
                <a:latin typeface="Garamond" pitchFamily="18" charset="0"/>
                <a:ea typeface="宋体" pitchFamily="2" charset="-122"/>
              </a:rPr>
              <a:t>, mobile robotics simulation software </a:t>
            </a:r>
          </a:p>
          <a:p>
            <a:pPr marL="609600" indent="-609600">
              <a:buFont typeface="Arial" pitchFamily="34" charset="0"/>
              <a:buAutoNum type="alphaLcParenBoth"/>
            </a:pPr>
            <a:endParaRPr lang="en-US" altLang="zh-CN" sz="2400" b="1" dirty="0">
              <a:latin typeface="Garamond" pitchFamily="18" charset="0"/>
              <a:ea typeface="宋体" pitchFamily="2" charset="-122"/>
            </a:endParaRPr>
          </a:p>
          <a:p>
            <a:pPr marL="609600" indent="-609600">
              <a:buFont typeface="Arial" pitchFamily="34" charset="0"/>
              <a:buAutoNum type="alphaLcParenBoth"/>
            </a:pPr>
            <a:r>
              <a:rPr lang="en-US" altLang="zh-CN" sz="2400" b="1" dirty="0">
                <a:latin typeface="Garamond" pitchFamily="18" charset="0"/>
                <a:ea typeface="宋体" pitchFamily="2" charset="-122"/>
              </a:rPr>
              <a:t>rapid prototyping environment for modeling, programming and simulating mobile robots</a:t>
            </a:r>
            <a:r>
              <a:rPr lang="en-US" altLang="zh-CN" sz="2400" dirty="0">
                <a:ea typeface="宋体" pitchFamily="2" charset="-122"/>
              </a:rPr>
              <a:t> </a:t>
            </a:r>
          </a:p>
          <a:p>
            <a:pPr marL="609600" indent="-609600">
              <a:buFont typeface="Arial" pitchFamily="34" charset="0"/>
              <a:buAutoNum type="alphaLcParenBoth"/>
            </a:pPr>
            <a:endParaRPr lang="en-US" altLang="zh-CN" sz="2400" dirty="0">
              <a:ea typeface="宋体" pitchFamily="2" charset="-122"/>
            </a:endParaRPr>
          </a:p>
          <a:p>
            <a:pPr marL="609600" indent="-609600">
              <a:buFont typeface="Arial" pitchFamily="34" charset="0"/>
              <a:buAutoNum type="alphaLcParenBoth"/>
            </a:pPr>
            <a:r>
              <a:rPr lang="en-US" altLang="zh-CN" sz="2400" b="1" dirty="0">
                <a:latin typeface="Garamond" pitchFamily="18" charset="0"/>
                <a:ea typeface="宋体" pitchFamily="2" charset="-122"/>
              </a:rPr>
              <a:t>robot libraries enable to transfer control programs to several commercially available real mobile robots </a:t>
            </a:r>
            <a:endParaRPr lang="en-US" sz="2400" b="1" dirty="0">
              <a:latin typeface="Garamond"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533400" y="1981200"/>
            <a:ext cx="8229600" cy="2239962"/>
          </a:xfrm>
        </p:spPr>
        <p:txBody>
          <a:bodyPr/>
          <a:lstStyle/>
          <a:p>
            <a:pPr>
              <a:lnSpc>
                <a:spcPct val="90000"/>
              </a:lnSpc>
            </a:pPr>
            <a:r>
              <a:rPr lang="en-US" sz="2000" dirty="0" err="1">
                <a:latin typeface="CMR10" charset="0"/>
                <a:cs typeface="Times New Roman" pitchFamily="18" charset="0"/>
              </a:rPr>
              <a:t>Webots</a:t>
            </a:r>
            <a:r>
              <a:rPr lang="en-US" sz="2000" dirty="0">
                <a:latin typeface="CMR10" charset="0"/>
                <a:cs typeface="Times New Roman" pitchFamily="18" charset="0"/>
              </a:rPr>
              <a:t> is a 3D mobile robotics simulation software that provides a fast and convenient way of modeling, programming and simulating mobile robots.</a:t>
            </a:r>
          </a:p>
          <a:p>
            <a:pPr>
              <a:lnSpc>
                <a:spcPct val="90000"/>
              </a:lnSpc>
            </a:pPr>
            <a:r>
              <a:rPr lang="en-US" sz="2000" dirty="0">
                <a:latin typeface="CMR10" charset="0"/>
                <a:cs typeface="Times New Roman" pitchFamily="18" charset="0"/>
              </a:rPr>
              <a:t>Creating a robot into </a:t>
            </a:r>
            <a:r>
              <a:rPr lang="en-US" sz="2000" dirty="0" err="1">
                <a:latin typeface="CMR10" charset="0"/>
                <a:cs typeface="Times New Roman" pitchFamily="18" charset="0"/>
              </a:rPr>
              <a:t>Webots</a:t>
            </a:r>
            <a:r>
              <a:rPr lang="en-US" sz="2000" dirty="0">
                <a:latin typeface="CMR10" charset="0"/>
                <a:cs typeface="Times New Roman" pitchFamily="18" charset="0"/>
              </a:rPr>
              <a:t> can be separated in four different phases</a:t>
            </a:r>
            <a:r>
              <a:rPr lang="en-US" sz="2000" dirty="0">
                <a:latin typeface="CMR10" charset="0"/>
              </a:rPr>
              <a:t>:</a:t>
            </a:r>
          </a:p>
        </p:txBody>
      </p:sp>
      <p:sp>
        <p:nvSpPr>
          <p:cNvPr id="36868" name="Rectangle 4"/>
          <p:cNvSpPr>
            <a:spLocks noGrp="1" noChangeArrowheads="1"/>
          </p:cNvSpPr>
          <p:nvPr>
            <p:ph type="title"/>
          </p:nvPr>
        </p:nvSpPr>
        <p:spPr>
          <a:xfrm>
            <a:off x="1328738" y="304800"/>
            <a:ext cx="7815262" cy="990600"/>
          </a:xfrm>
          <a:noFill/>
          <a:ln/>
        </p:spPr>
        <p:txBody>
          <a:bodyPr/>
          <a:lstStyle/>
          <a:p>
            <a:r>
              <a:rPr lang="en-US">
                <a:solidFill>
                  <a:srgbClr val="0000FF"/>
                </a:solidFill>
                <a:latin typeface="Times New Roman" pitchFamily="18" charset="0"/>
              </a:rPr>
              <a:t>Methodology &amp; Implementation</a:t>
            </a:r>
            <a:endParaRPr lang="en-US">
              <a:solidFill>
                <a:srgbClr val="FF0000"/>
              </a:solidFill>
              <a:latin typeface="Times New Roman" pitchFamily="18" charset="0"/>
            </a:endParaRPr>
          </a:p>
        </p:txBody>
      </p:sp>
      <p:grpSp>
        <p:nvGrpSpPr>
          <p:cNvPr id="2" name="Group 5"/>
          <p:cNvGrpSpPr>
            <a:grpSpLocks/>
          </p:cNvGrpSpPr>
          <p:nvPr/>
        </p:nvGrpSpPr>
        <p:grpSpPr bwMode="auto">
          <a:xfrm>
            <a:off x="49213" y="400050"/>
            <a:ext cx="9009062" cy="1219200"/>
            <a:chOff x="0" y="1536"/>
            <a:chExt cx="5675" cy="663"/>
          </a:xfrm>
        </p:grpSpPr>
        <p:grpSp>
          <p:nvGrpSpPr>
            <p:cNvPr id="3" name="Group 6"/>
            <p:cNvGrpSpPr>
              <a:grpSpLocks/>
            </p:cNvGrpSpPr>
            <p:nvPr/>
          </p:nvGrpSpPr>
          <p:grpSpPr bwMode="auto">
            <a:xfrm>
              <a:off x="183" y="1604"/>
              <a:ext cx="448" cy="299"/>
              <a:chOff x="720" y="336"/>
              <a:chExt cx="624" cy="432"/>
            </a:xfrm>
          </p:grpSpPr>
          <p:sp>
            <p:nvSpPr>
              <p:cNvPr id="36871" name="Rectangle 7"/>
              <p:cNvSpPr>
                <a:spLocks noChangeArrowheads="1"/>
              </p:cNvSpPr>
              <p:nvPr/>
            </p:nvSpPr>
            <p:spPr bwMode="auto">
              <a:xfrm>
                <a:off x="720" y="336"/>
                <a:ext cx="384" cy="432"/>
              </a:xfrm>
              <a:prstGeom prst="rect">
                <a:avLst/>
              </a:prstGeom>
              <a:solidFill>
                <a:srgbClr val="0000FF"/>
              </a:solidFill>
              <a:ln w="9525">
                <a:noFill/>
                <a:miter lim="800000"/>
                <a:headEnd/>
                <a:tailEnd/>
              </a:ln>
              <a:effectLst/>
            </p:spPr>
            <p:txBody>
              <a:bodyPr wrap="none" anchor="ctr"/>
              <a:lstStyle/>
              <a:p>
                <a:endParaRPr lang="en-US"/>
              </a:p>
            </p:txBody>
          </p:sp>
          <p:sp>
            <p:nvSpPr>
              <p:cNvPr id="36872" name="Rectangle 8"/>
              <p:cNvSpPr>
                <a:spLocks noChangeArrowheads="1"/>
              </p:cNvSpPr>
              <p:nvPr/>
            </p:nvSpPr>
            <p:spPr bwMode="auto">
              <a:xfrm>
                <a:off x="1056" y="336"/>
                <a:ext cx="288" cy="432"/>
              </a:xfrm>
              <a:prstGeom prst="rect">
                <a:avLst/>
              </a:prstGeom>
              <a:gradFill rotWithShape="0">
                <a:gsLst>
                  <a:gs pos="0">
                    <a:srgbClr val="0033CC"/>
                  </a:gs>
                  <a:gs pos="100000">
                    <a:srgbClr val="99CCFF"/>
                  </a:gs>
                </a:gsLst>
                <a:lin ang="0" scaled="1"/>
              </a:gradFill>
              <a:ln w="9525">
                <a:noFill/>
                <a:miter lim="800000"/>
                <a:headEnd/>
                <a:tailEnd/>
              </a:ln>
              <a:effectLst/>
            </p:spPr>
            <p:txBody>
              <a:bodyPr wrap="none" anchor="ctr"/>
              <a:lstStyle/>
              <a:p>
                <a:endParaRPr lang="en-US"/>
              </a:p>
            </p:txBody>
          </p:sp>
        </p:grpSp>
        <p:grpSp>
          <p:nvGrpSpPr>
            <p:cNvPr id="4" name="Group 9"/>
            <p:cNvGrpSpPr>
              <a:grpSpLocks/>
            </p:cNvGrpSpPr>
            <p:nvPr/>
          </p:nvGrpSpPr>
          <p:grpSpPr bwMode="auto">
            <a:xfrm>
              <a:off x="261" y="1870"/>
              <a:ext cx="465" cy="299"/>
              <a:chOff x="912" y="2640"/>
              <a:chExt cx="672" cy="432"/>
            </a:xfrm>
          </p:grpSpPr>
          <p:sp>
            <p:nvSpPr>
              <p:cNvPr id="36874" name="Rectangle 10"/>
              <p:cNvSpPr>
                <a:spLocks noChangeArrowheads="1"/>
              </p:cNvSpPr>
              <p:nvPr/>
            </p:nvSpPr>
            <p:spPr bwMode="auto">
              <a:xfrm>
                <a:off x="912" y="2640"/>
                <a:ext cx="384" cy="432"/>
              </a:xfrm>
              <a:prstGeom prst="rect">
                <a:avLst/>
              </a:prstGeom>
              <a:solidFill>
                <a:srgbClr val="FFFF00"/>
              </a:solidFill>
              <a:ln w="9525">
                <a:noFill/>
                <a:miter lim="800000"/>
                <a:headEnd/>
                <a:tailEnd/>
              </a:ln>
              <a:effectLst/>
            </p:spPr>
            <p:txBody>
              <a:bodyPr wrap="none" anchor="ctr"/>
              <a:lstStyle/>
              <a:p>
                <a:endParaRPr lang="en-US"/>
              </a:p>
            </p:txBody>
          </p:sp>
          <p:sp>
            <p:nvSpPr>
              <p:cNvPr id="36875" name="Rectangle 11"/>
              <p:cNvSpPr>
                <a:spLocks noChangeArrowheads="1"/>
              </p:cNvSpPr>
              <p:nvPr/>
            </p:nvSpPr>
            <p:spPr bwMode="auto">
              <a:xfrm>
                <a:off x="1248" y="2640"/>
                <a:ext cx="336" cy="432"/>
              </a:xfrm>
              <a:prstGeom prst="rect">
                <a:avLst/>
              </a:prstGeom>
              <a:gradFill rotWithShape="0">
                <a:gsLst>
                  <a:gs pos="0">
                    <a:srgbClr val="FFFF00"/>
                  </a:gs>
                  <a:gs pos="100000">
                    <a:srgbClr val="99CCFF"/>
                  </a:gs>
                </a:gsLst>
                <a:lin ang="0" scaled="1"/>
              </a:gradFill>
              <a:ln w="9525">
                <a:noFill/>
                <a:miter lim="800000"/>
                <a:headEnd/>
                <a:tailEnd/>
              </a:ln>
              <a:effectLst/>
            </p:spPr>
            <p:txBody>
              <a:bodyPr wrap="none" anchor="ctr"/>
              <a:lstStyle/>
              <a:p>
                <a:endParaRPr lang="en-US"/>
              </a:p>
            </p:txBody>
          </p:sp>
        </p:grpSp>
        <p:sp>
          <p:nvSpPr>
            <p:cNvPr id="36876" name="Rectangle 12"/>
            <p:cNvSpPr>
              <a:spLocks noChangeArrowheads="1"/>
            </p:cNvSpPr>
            <p:nvPr/>
          </p:nvSpPr>
          <p:spPr bwMode="auto">
            <a:xfrm>
              <a:off x="0" y="1824"/>
              <a:ext cx="353" cy="266"/>
            </a:xfrm>
            <a:prstGeom prst="rect">
              <a:avLst/>
            </a:prstGeom>
            <a:gradFill rotWithShape="1">
              <a:gsLst>
                <a:gs pos="0">
                  <a:srgbClr val="CC0000"/>
                </a:gs>
                <a:gs pos="100000">
                  <a:srgbClr val="99CCFF"/>
                </a:gs>
              </a:gsLst>
              <a:lin ang="5400000" scaled="1"/>
            </a:gradFill>
            <a:ln w="9525">
              <a:noFill/>
              <a:miter lim="800000"/>
              <a:headEnd/>
              <a:tailEnd/>
            </a:ln>
            <a:effectLst/>
          </p:spPr>
          <p:txBody>
            <a:bodyPr wrap="none" anchor="ctr"/>
            <a:lstStyle/>
            <a:p>
              <a:endParaRPr lang="en-US"/>
            </a:p>
          </p:txBody>
        </p:sp>
        <p:sp>
          <p:nvSpPr>
            <p:cNvPr id="36877" name="Rectangle 13"/>
            <p:cNvSpPr>
              <a:spLocks noChangeArrowheads="1"/>
            </p:cNvSpPr>
            <p:nvPr/>
          </p:nvSpPr>
          <p:spPr bwMode="auto">
            <a:xfrm>
              <a:off x="400" y="1536"/>
              <a:ext cx="20" cy="663"/>
            </a:xfrm>
            <a:prstGeom prst="rect">
              <a:avLst/>
            </a:prstGeom>
            <a:solidFill>
              <a:schemeClr val="tx2"/>
            </a:solidFill>
            <a:ln w="9525">
              <a:noFill/>
              <a:miter lim="800000"/>
              <a:headEnd/>
              <a:tailEnd/>
            </a:ln>
            <a:effectLst/>
          </p:spPr>
          <p:txBody>
            <a:bodyPr wrap="none" anchor="ctr"/>
            <a:lstStyle/>
            <a:p>
              <a:endParaRPr lang="en-US"/>
            </a:p>
          </p:txBody>
        </p:sp>
        <p:sp>
          <p:nvSpPr>
            <p:cNvPr id="36878" name="Rectangle 14"/>
            <p:cNvSpPr>
              <a:spLocks noChangeArrowheads="1"/>
            </p:cNvSpPr>
            <p:nvPr/>
          </p:nvSpPr>
          <p:spPr bwMode="auto">
            <a:xfrm flipV="1">
              <a:off x="199" y="2054"/>
              <a:ext cx="5476" cy="35"/>
            </a:xfrm>
            <a:prstGeom prst="rect">
              <a:avLst/>
            </a:prstGeom>
            <a:gradFill rotWithShape="1">
              <a:gsLst>
                <a:gs pos="0">
                  <a:schemeClr val="tx1"/>
                </a:gs>
                <a:gs pos="100000">
                  <a:schemeClr val="bg2">
                    <a:alpha val="8000"/>
                  </a:schemeClr>
                </a:gs>
              </a:gsLst>
              <a:lin ang="0" scaled="1"/>
            </a:gradFill>
            <a:ln w="9525">
              <a:noFill/>
              <a:miter lim="800000"/>
              <a:headEnd/>
              <a:tailEnd/>
            </a:ln>
            <a:effectLst/>
          </p:spPr>
          <p:txBody>
            <a:bodyPr wrap="none" anchor="ctr"/>
            <a:lstStyle/>
            <a:p>
              <a:endParaRPr lang="en-US"/>
            </a:p>
          </p:txBody>
        </p:sp>
      </p:grpSp>
      <p:sp>
        <p:nvSpPr>
          <p:cNvPr id="36879" name="Text Box 15"/>
          <p:cNvSpPr txBox="1">
            <a:spLocks noChangeArrowheads="1"/>
          </p:cNvSpPr>
          <p:nvPr/>
        </p:nvSpPr>
        <p:spPr bwMode="auto">
          <a:xfrm>
            <a:off x="1390650" y="1390650"/>
            <a:ext cx="7143750" cy="584775"/>
          </a:xfrm>
          <a:prstGeom prst="rect">
            <a:avLst/>
          </a:prstGeom>
          <a:noFill/>
          <a:ln w="9525">
            <a:noFill/>
            <a:miter lim="800000"/>
            <a:headEnd/>
            <a:tailEnd/>
          </a:ln>
          <a:effectLst/>
        </p:spPr>
        <p:txBody>
          <a:bodyPr>
            <a:spAutoFit/>
          </a:bodyPr>
          <a:lstStyle/>
          <a:p>
            <a:pPr>
              <a:spcBef>
                <a:spcPct val="50000"/>
              </a:spcBef>
            </a:pPr>
            <a:r>
              <a:rPr lang="en-US" sz="3200" dirty="0" err="1">
                <a:solidFill>
                  <a:srgbClr val="000000"/>
                </a:solidFill>
              </a:rPr>
              <a:t>Webots</a:t>
            </a:r>
            <a:r>
              <a:rPr lang="en-US" sz="3200" dirty="0">
                <a:solidFill>
                  <a:srgbClr val="000000"/>
                </a:solidFill>
              </a:rPr>
              <a:t> (the simulation environment)</a:t>
            </a:r>
          </a:p>
        </p:txBody>
      </p:sp>
      <p:pic>
        <p:nvPicPr>
          <p:cNvPr id="36880" name="Picture 16"/>
          <p:cNvPicPr>
            <a:picLocks noChangeAspect="1" noChangeArrowheads="1"/>
          </p:cNvPicPr>
          <p:nvPr/>
        </p:nvPicPr>
        <p:blipFill>
          <a:blip r:embed="rId2" cstate="print"/>
          <a:srcRect r="554"/>
          <a:stretch>
            <a:fillRect/>
          </a:stretch>
        </p:blipFill>
        <p:spPr bwMode="auto">
          <a:xfrm>
            <a:off x="533400" y="3962400"/>
            <a:ext cx="8153400" cy="1905000"/>
          </a:xfrm>
          <a:prstGeom prst="rect">
            <a:avLst/>
          </a:prstGeom>
          <a:noFill/>
        </p:spPr>
      </p:pic>
      <p:sp>
        <p:nvSpPr>
          <p:cNvPr id="36881" name="Rectangle 17"/>
          <p:cNvSpPr>
            <a:spLocks noChangeArrowheads="1"/>
          </p:cNvSpPr>
          <p:nvPr/>
        </p:nvSpPr>
        <p:spPr bwMode="auto">
          <a:xfrm>
            <a:off x="1905000" y="5867400"/>
            <a:ext cx="5648325" cy="519113"/>
          </a:xfrm>
          <a:prstGeom prst="rect">
            <a:avLst/>
          </a:prstGeom>
          <a:noFill/>
          <a:ln w="9525">
            <a:noFill/>
            <a:miter lim="800000"/>
            <a:headEnd/>
            <a:tailEnd/>
          </a:ln>
          <a:effectLst/>
        </p:spPr>
        <p:txBody>
          <a:bodyPr>
            <a:spAutoFit/>
          </a:bodyPr>
          <a:lstStyle/>
          <a:p>
            <a:r>
              <a:rPr lang="en-US" sz="2800" dirty="0">
                <a:solidFill>
                  <a:srgbClr val="008000"/>
                </a:solidFill>
                <a:latin typeface="CMR10" charset="0"/>
                <a:cs typeface="Times New Roman" pitchFamily="18" charset="0"/>
              </a:rPr>
              <a:t>Robot construction phases in </a:t>
            </a:r>
            <a:r>
              <a:rPr lang="en-US" sz="2800" dirty="0" err="1">
                <a:solidFill>
                  <a:srgbClr val="008000"/>
                </a:solidFill>
                <a:latin typeface="CMR10" charset="0"/>
                <a:cs typeface="Times New Roman" pitchFamily="18" charset="0"/>
              </a:rPr>
              <a:t>Webots</a:t>
            </a:r>
            <a:r>
              <a:rPr lang="en-US" sz="1100" dirty="0"/>
              <a:t>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5" name="Rectangle 13"/>
          <p:cNvSpPr>
            <a:spLocks noGrp="1" noRot="1" noChangeArrowheads="1"/>
          </p:cNvSpPr>
          <p:nvPr>
            <p:ph type="title" sz="quarter"/>
          </p:nvPr>
        </p:nvSpPr>
        <p:spPr>
          <a:xfrm>
            <a:off x="0" y="0"/>
            <a:ext cx="8540750" cy="685800"/>
          </a:xfrm>
        </p:spPr>
        <p:txBody>
          <a:bodyPr/>
          <a:lstStyle/>
          <a:p>
            <a:r>
              <a:rPr lang="en-US" sz="3600" b="1">
                <a:latin typeface="Garamond" pitchFamily="18" charset="0"/>
              </a:rPr>
              <a:t>Simulation Examples</a:t>
            </a:r>
          </a:p>
        </p:txBody>
      </p:sp>
      <p:pic>
        <p:nvPicPr>
          <p:cNvPr id="54276" name="Picture 4"/>
          <p:cNvPicPr>
            <a:picLocks noGrp="1" noChangeAspect="1" noChangeArrowheads="1"/>
          </p:cNvPicPr>
          <p:nvPr>
            <p:ph sz="quarter" idx="1"/>
          </p:nvPr>
        </p:nvPicPr>
        <p:blipFill>
          <a:blip r:embed="rId2" cstate="print"/>
          <a:srcRect/>
          <a:stretch>
            <a:fillRect/>
          </a:stretch>
        </p:blipFill>
        <p:spPr>
          <a:xfrm>
            <a:off x="304800" y="762000"/>
            <a:ext cx="3429000" cy="2514600"/>
          </a:xfrm>
          <a:noFill/>
          <a:ln/>
        </p:spPr>
      </p:pic>
      <p:pic>
        <p:nvPicPr>
          <p:cNvPr id="54278" name="Picture 6"/>
          <p:cNvPicPr>
            <a:picLocks noGrp="1" noChangeAspect="1" noChangeArrowheads="1"/>
          </p:cNvPicPr>
          <p:nvPr>
            <p:ph sz="quarter" idx="2"/>
          </p:nvPr>
        </p:nvPicPr>
        <p:blipFill>
          <a:blip r:embed="rId3" cstate="print"/>
          <a:srcRect/>
          <a:stretch>
            <a:fillRect/>
          </a:stretch>
        </p:blipFill>
        <p:spPr>
          <a:xfrm>
            <a:off x="4724400" y="838200"/>
            <a:ext cx="4114800" cy="2438400"/>
          </a:xfrm>
          <a:noFill/>
          <a:ln/>
        </p:spPr>
      </p:pic>
      <p:pic>
        <p:nvPicPr>
          <p:cNvPr id="54281" name="Picture 9"/>
          <p:cNvPicPr>
            <a:picLocks noGrp="1" noChangeAspect="1" noChangeArrowheads="1"/>
          </p:cNvPicPr>
          <p:nvPr>
            <p:ph sz="quarter" idx="3"/>
          </p:nvPr>
        </p:nvPicPr>
        <p:blipFill>
          <a:blip r:embed="rId4" cstate="print"/>
          <a:srcRect/>
          <a:stretch>
            <a:fillRect/>
          </a:stretch>
        </p:blipFill>
        <p:spPr>
          <a:xfrm>
            <a:off x="304800" y="4038600"/>
            <a:ext cx="3200400" cy="2057400"/>
          </a:xfrm>
          <a:noFill/>
          <a:ln/>
        </p:spPr>
      </p:pic>
      <p:pic>
        <p:nvPicPr>
          <p:cNvPr id="54284" name="Picture 12"/>
          <p:cNvPicPr>
            <a:picLocks noGrp="1" noChangeAspect="1" noChangeArrowheads="1"/>
          </p:cNvPicPr>
          <p:nvPr>
            <p:ph sz="quarter" idx="4"/>
          </p:nvPr>
        </p:nvPicPr>
        <p:blipFill>
          <a:blip r:embed="rId5" cstate="print"/>
          <a:srcRect/>
          <a:stretch>
            <a:fillRect/>
          </a:stretch>
        </p:blipFill>
        <p:spPr>
          <a:xfrm>
            <a:off x="4724400" y="4114800"/>
            <a:ext cx="3962400" cy="1946275"/>
          </a:xfrm>
          <a:noFill/>
          <a:ln/>
        </p:spPr>
      </p:pic>
      <p:sp>
        <p:nvSpPr>
          <p:cNvPr id="54287" name="Rectangle 15"/>
          <p:cNvSpPr>
            <a:spLocks noChangeArrowheads="1"/>
          </p:cNvSpPr>
          <p:nvPr/>
        </p:nvSpPr>
        <p:spPr bwMode="auto">
          <a:xfrm>
            <a:off x="228600" y="3262313"/>
            <a:ext cx="4114800" cy="701675"/>
          </a:xfrm>
          <a:prstGeom prst="rect">
            <a:avLst/>
          </a:prstGeom>
          <a:noFill/>
          <a:ln w="9525">
            <a:noFill/>
            <a:miter lim="800000"/>
            <a:headEnd/>
            <a:tailEnd/>
          </a:ln>
          <a:effectLst/>
        </p:spPr>
        <p:txBody>
          <a:bodyPr anchor="ctr">
            <a:spAutoFit/>
          </a:bodyPr>
          <a:lstStyle/>
          <a:p>
            <a:r>
              <a:rPr lang="en-US" sz="2000" b="1"/>
              <a:t>Humanoid robot modeling using physics</a:t>
            </a:r>
          </a:p>
        </p:txBody>
      </p:sp>
      <p:sp>
        <p:nvSpPr>
          <p:cNvPr id="54288" name="Rectangle 16"/>
          <p:cNvSpPr>
            <a:spLocks noChangeArrowheads="1"/>
          </p:cNvSpPr>
          <p:nvPr/>
        </p:nvSpPr>
        <p:spPr bwMode="auto">
          <a:xfrm>
            <a:off x="4724400" y="3429000"/>
            <a:ext cx="4106863" cy="396875"/>
          </a:xfrm>
          <a:prstGeom prst="rect">
            <a:avLst/>
          </a:prstGeom>
          <a:noFill/>
          <a:ln w="9525">
            <a:noFill/>
            <a:miter lim="800000"/>
            <a:headEnd/>
            <a:tailEnd/>
          </a:ln>
          <a:effectLst/>
        </p:spPr>
        <p:txBody>
          <a:bodyPr wrap="none" anchor="ctr">
            <a:spAutoFit/>
          </a:bodyPr>
          <a:lstStyle/>
          <a:p>
            <a:r>
              <a:rPr lang="en-US" altLang="zh-CN" sz="2000" b="1">
                <a:ea typeface="宋体" pitchFamily="2" charset="-122"/>
              </a:rPr>
              <a:t>Multi-agent robot soccer simulation</a:t>
            </a:r>
            <a:r>
              <a:rPr lang="en-US" altLang="zh-CN" sz="2000">
                <a:ea typeface="宋体" pitchFamily="2" charset="-122"/>
              </a:rPr>
              <a:t> </a:t>
            </a:r>
          </a:p>
        </p:txBody>
      </p:sp>
      <p:sp>
        <p:nvSpPr>
          <p:cNvPr id="54289" name="Rectangle 17"/>
          <p:cNvSpPr>
            <a:spLocks noChangeArrowheads="1"/>
          </p:cNvSpPr>
          <p:nvPr/>
        </p:nvSpPr>
        <p:spPr bwMode="auto">
          <a:xfrm>
            <a:off x="762000" y="6234113"/>
            <a:ext cx="2349500" cy="396875"/>
          </a:xfrm>
          <a:prstGeom prst="rect">
            <a:avLst/>
          </a:prstGeom>
          <a:noFill/>
          <a:ln w="9525">
            <a:noFill/>
            <a:miter lim="800000"/>
            <a:headEnd/>
            <a:tailEnd/>
          </a:ln>
          <a:effectLst/>
        </p:spPr>
        <p:txBody>
          <a:bodyPr wrap="none" anchor="ctr">
            <a:spAutoFit/>
          </a:bodyPr>
          <a:lstStyle/>
          <a:p>
            <a:r>
              <a:rPr lang="en-US" altLang="zh-CN" sz="2000" b="1">
                <a:ea typeface="宋体" pitchFamily="2" charset="-122"/>
              </a:rPr>
              <a:t>LEGO Mindstroms</a:t>
            </a:r>
            <a:r>
              <a:rPr lang="en-US" altLang="zh-CN" sz="2000">
                <a:ea typeface="宋体" pitchFamily="2" charset="-122"/>
              </a:rPr>
              <a:t> </a:t>
            </a:r>
          </a:p>
        </p:txBody>
      </p:sp>
      <p:sp>
        <p:nvSpPr>
          <p:cNvPr id="54290" name="Rectangle 18"/>
          <p:cNvSpPr>
            <a:spLocks noChangeArrowheads="1"/>
          </p:cNvSpPr>
          <p:nvPr/>
        </p:nvSpPr>
        <p:spPr bwMode="auto">
          <a:xfrm>
            <a:off x="5638800" y="6234113"/>
            <a:ext cx="2286000" cy="396875"/>
          </a:xfrm>
          <a:prstGeom prst="rect">
            <a:avLst/>
          </a:prstGeom>
          <a:noFill/>
          <a:ln w="9525">
            <a:noFill/>
            <a:miter lim="800000"/>
            <a:headEnd/>
            <a:tailEnd/>
          </a:ln>
          <a:effectLst/>
        </p:spPr>
        <p:txBody>
          <a:bodyPr anchor="ctr">
            <a:spAutoFit/>
          </a:bodyPr>
          <a:lstStyle/>
          <a:p>
            <a:r>
              <a:rPr lang="en-US" sz="2000" b="1"/>
              <a:t>Khepera II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0" y="2286000"/>
            <a:ext cx="5257800" cy="4572000"/>
          </a:xfrm>
        </p:spPr>
        <p:txBody>
          <a:bodyPr/>
          <a:lstStyle/>
          <a:p>
            <a:pPr lvl="1" algn="just"/>
            <a:r>
              <a:rPr lang="en-US">
                <a:latin typeface="CMR10" charset="0"/>
                <a:cs typeface="Times New Roman" pitchFamily="18" charset="0"/>
              </a:rPr>
              <a:t>The first thing to do when using Webots is to build the model of the robot.</a:t>
            </a:r>
          </a:p>
          <a:p>
            <a:pPr lvl="1" algn="just"/>
            <a:r>
              <a:rPr lang="en-US">
                <a:latin typeface="CMR10" charset="0"/>
                <a:cs typeface="Times New Roman" pitchFamily="18" charset="0"/>
              </a:rPr>
              <a:t>A GUI displays and allows editing the WRML tree describing the robot world (the robot and its environment). This tree can contain a large variety of different nodes.</a:t>
            </a:r>
            <a:endParaRPr lang="en-US"/>
          </a:p>
        </p:txBody>
      </p:sp>
      <p:sp>
        <p:nvSpPr>
          <p:cNvPr id="37892" name="Rectangle 4"/>
          <p:cNvSpPr>
            <a:spLocks noGrp="1" noChangeArrowheads="1"/>
          </p:cNvSpPr>
          <p:nvPr>
            <p:ph type="title"/>
          </p:nvPr>
        </p:nvSpPr>
        <p:spPr>
          <a:xfrm>
            <a:off x="1328738" y="0"/>
            <a:ext cx="7815262" cy="1295400"/>
          </a:xfrm>
          <a:noFill/>
          <a:ln/>
        </p:spPr>
        <p:txBody>
          <a:bodyPr/>
          <a:lstStyle/>
          <a:p>
            <a:r>
              <a:rPr lang="en-US">
                <a:solidFill>
                  <a:srgbClr val="0000FF"/>
                </a:solidFill>
                <a:latin typeface="Times New Roman" pitchFamily="18" charset="0"/>
              </a:rPr>
              <a:t>Methodology &amp; Implementation </a:t>
            </a:r>
            <a:r>
              <a:rPr lang="en-US">
                <a:solidFill>
                  <a:srgbClr val="FF0000"/>
                </a:solidFill>
                <a:latin typeface="Times New Roman" pitchFamily="18" charset="0"/>
              </a:rPr>
              <a:t>(Webots) -</a:t>
            </a:r>
            <a:r>
              <a:rPr lang="en-US" sz="3600">
                <a:solidFill>
                  <a:srgbClr val="FF0000"/>
                </a:solidFill>
                <a:latin typeface="Times New Roman" pitchFamily="18" charset="0"/>
              </a:rPr>
              <a:t>Webots Phases</a:t>
            </a:r>
          </a:p>
        </p:txBody>
      </p:sp>
      <p:grpSp>
        <p:nvGrpSpPr>
          <p:cNvPr id="2" name="Group 5"/>
          <p:cNvGrpSpPr>
            <a:grpSpLocks/>
          </p:cNvGrpSpPr>
          <p:nvPr/>
        </p:nvGrpSpPr>
        <p:grpSpPr bwMode="auto">
          <a:xfrm>
            <a:off x="49213" y="400050"/>
            <a:ext cx="9009062" cy="1219200"/>
            <a:chOff x="0" y="1536"/>
            <a:chExt cx="5675" cy="663"/>
          </a:xfrm>
        </p:grpSpPr>
        <p:grpSp>
          <p:nvGrpSpPr>
            <p:cNvPr id="3" name="Group 6"/>
            <p:cNvGrpSpPr>
              <a:grpSpLocks/>
            </p:cNvGrpSpPr>
            <p:nvPr/>
          </p:nvGrpSpPr>
          <p:grpSpPr bwMode="auto">
            <a:xfrm>
              <a:off x="183" y="1604"/>
              <a:ext cx="448" cy="299"/>
              <a:chOff x="720" y="336"/>
              <a:chExt cx="624" cy="432"/>
            </a:xfrm>
          </p:grpSpPr>
          <p:sp>
            <p:nvSpPr>
              <p:cNvPr id="37895" name="Rectangle 7"/>
              <p:cNvSpPr>
                <a:spLocks noChangeArrowheads="1"/>
              </p:cNvSpPr>
              <p:nvPr/>
            </p:nvSpPr>
            <p:spPr bwMode="auto">
              <a:xfrm>
                <a:off x="720" y="336"/>
                <a:ext cx="384" cy="432"/>
              </a:xfrm>
              <a:prstGeom prst="rect">
                <a:avLst/>
              </a:prstGeom>
              <a:solidFill>
                <a:srgbClr val="0000FF"/>
              </a:solidFill>
              <a:ln w="9525">
                <a:noFill/>
                <a:miter lim="800000"/>
                <a:headEnd/>
                <a:tailEnd/>
              </a:ln>
              <a:effectLst/>
            </p:spPr>
            <p:txBody>
              <a:bodyPr wrap="none" anchor="ctr"/>
              <a:lstStyle/>
              <a:p>
                <a:endParaRPr lang="en-US"/>
              </a:p>
            </p:txBody>
          </p:sp>
          <p:sp>
            <p:nvSpPr>
              <p:cNvPr id="37896" name="Rectangle 8"/>
              <p:cNvSpPr>
                <a:spLocks noChangeArrowheads="1"/>
              </p:cNvSpPr>
              <p:nvPr/>
            </p:nvSpPr>
            <p:spPr bwMode="auto">
              <a:xfrm>
                <a:off x="1056" y="336"/>
                <a:ext cx="288" cy="432"/>
              </a:xfrm>
              <a:prstGeom prst="rect">
                <a:avLst/>
              </a:prstGeom>
              <a:gradFill rotWithShape="0">
                <a:gsLst>
                  <a:gs pos="0">
                    <a:srgbClr val="0033CC"/>
                  </a:gs>
                  <a:gs pos="100000">
                    <a:srgbClr val="99CCFF"/>
                  </a:gs>
                </a:gsLst>
                <a:lin ang="0" scaled="1"/>
              </a:gradFill>
              <a:ln w="9525">
                <a:noFill/>
                <a:miter lim="800000"/>
                <a:headEnd/>
                <a:tailEnd/>
              </a:ln>
              <a:effectLst/>
            </p:spPr>
            <p:txBody>
              <a:bodyPr wrap="none" anchor="ctr"/>
              <a:lstStyle/>
              <a:p>
                <a:endParaRPr lang="en-US"/>
              </a:p>
            </p:txBody>
          </p:sp>
        </p:grpSp>
        <p:grpSp>
          <p:nvGrpSpPr>
            <p:cNvPr id="4" name="Group 9"/>
            <p:cNvGrpSpPr>
              <a:grpSpLocks/>
            </p:cNvGrpSpPr>
            <p:nvPr/>
          </p:nvGrpSpPr>
          <p:grpSpPr bwMode="auto">
            <a:xfrm>
              <a:off x="261" y="1870"/>
              <a:ext cx="465" cy="299"/>
              <a:chOff x="912" y="2640"/>
              <a:chExt cx="672" cy="432"/>
            </a:xfrm>
          </p:grpSpPr>
          <p:sp>
            <p:nvSpPr>
              <p:cNvPr id="37898" name="Rectangle 10"/>
              <p:cNvSpPr>
                <a:spLocks noChangeArrowheads="1"/>
              </p:cNvSpPr>
              <p:nvPr/>
            </p:nvSpPr>
            <p:spPr bwMode="auto">
              <a:xfrm>
                <a:off x="912" y="2640"/>
                <a:ext cx="384" cy="432"/>
              </a:xfrm>
              <a:prstGeom prst="rect">
                <a:avLst/>
              </a:prstGeom>
              <a:solidFill>
                <a:srgbClr val="FFFF00"/>
              </a:solidFill>
              <a:ln w="9525">
                <a:noFill/>
                <a:miter lim="800000"/>
                <a:headEnd/>
                <a:tailEnd/>
              </a:ln>
              <a:effectLst/>
            </p:spPr>
            <p:txBody>
              <a:bodyPr wrap="none" anchor="ctr"/>
              <a:lstStyle/>
              <a:p>
                <a:endParaRPr lang="en-US"/>
              </a:p>
            </p:txBody>
          </p:sp>
          <p:sp>
            <p:nvSpPr>
              <p:cNvPr id="37899" name="Rectangle 11"/>
              <p:cNvSpPr>
                <a:spLocks noChangeArrowheads="1"/>
              </p:cNvSpPr>
              <p:nvPr/>
            </p:nvSpPr>
            <p:spPr bwMode="auto">
              <a:xfrm>
                <a:off x="1248" y="2640"/>
                <a:ext cx="336" cy="432"/>
              </a:xfrm>
              <a:prstGeom prst="rect">
                <a:avLst/>
              </a:prstGeom>
              <a:gradFill rotWithShape="0">
                <a:gsLst>
                  <a:gs pos="0">
                    <a:srgbClr val="FFFF00"/>
                  </a:gs>
                  <a:gs pos="100000">
                    <a:srgbClr val="99CCFF"/>
                  </a:gs>
                </a:gsLst>
                <a:lin ang="0" scaled="1"/>
              </a:gradFill>
              <a:ln w="9525">
                <a:noFill/>
                <a:miter lim="800000"/>
                <a:headEnd/>
                <a:tailEnd/>
              </a:ln>
              <a:effectLst/>
            </p:spPr>
            <p:txBody>
              <a:bodyPr wrap="none" anchor="ctr"/>
              <a:lstStyle/>
              <a:p>
                <a:endParaRPr lang="en-US"/>
              </a:p>
            </p:txBody>
          </p:sp>
        </p:grpSp>
        <p:sp>
          <p:nvSpPr>
            <p:cNvPr id="37900" name="Rectangle 12"/>
            <p:cNvSpPr>
              <a:spLocks noChangeArrowheads="1"/>
            </p:cNvSpPr>
            <p:nvPr/>
          </p:nvSpPr>
          <p:spPr bwMode="auto">
            <a:xfrm>
              <a:off x="0" y="1824"/>
              <a:ext cx="353" cy="266"/>
            </a:xfrm>
            <a:prstGeom prst="rect">
              <a:avLst/>
            </a:prstGeom>
            <a:gradFill rotWithShape="1">
              <a:gsLst>
                <a:gs pos="0">
                  <a:srgbClr val="CC0000"/>
                </a:gs>
                <a:gs pos="100000">
                  <a:srgbClr val="99CCFF"/>
                </a:gs>
              </a:gsLst>
              <a:lin ang="5400000" scaled="1"/>
            </a:gradFill>
            <a:ln w="9525">
              <a:noFill/>
              <a:miter lim="800000"/>
              <a:headEnd/>
              <a:tailEnd/>
            </a:ln>
            <a:effectLst/>
          </p:spPr>
          <p:txBody>
            <a:bodyPr wrap="none" anchor="ctr"/>
            <a:lstStyle/>
            <a:p>
              <a:endParaRPr lang="en-US"/>
            </a:p>
          </p:txBody>
        </p:sp>
        <p:sp>
          <p:nvSpPr>
            <p:cNvPr id="37901" name="Rectangle 13"/>
            <p:cNvSpPr>
              <a:spLocks noChangeArrowheads="1"/>
            </p:cNvSpPr>
            <p:nvPr/>
          </p:nvSpPr>
          <p:spPr bwMode="auto">
            <a:xfrm>
              <a:off x="400" y="1536"/>
              <a:ext cx="20" cy="663"/>
            </a:xfrm>
            <a:prstGeom prst="rect">
              <a:avLst/>
            </a:prstGeom>
            <a:solidFill>
              <a:schemeClr val="tx2"/>
            </a:solidFill>
            <a:ln w="9525">
              <a:noFill/>
              <a:miter lim="800000"/>
              <a:headEnd/>
              <a:tailEnd/>
            </a:ln>
            <a:effectLst/>
          </p:spPr>
          <p:txBody>
            <a:bodyPr wrap="none" anchor="ctr"/>
            <a:lstStyle/>
            <a:p>
              <a:endParaRPr lang="en-US"/>
            </a:p>
          </p:txBody>
        </p:sp>
        <p:sp>
          <p:nvSpPr>
            <p:cNvPr id="37902" name="Rectangle 14"/>
            <p:cNvSpPr>
              <a:spLocks noChangeArrowheads="1"/>
            </p:cNvSpPr>
            <p:nvPr/>
          </p:nvSpPr>
          <p:spPr bwMode="auto">
            <a:xfrm flipV="1">
              <a:off x="199" y="2054"/>
              <a:ext cx="5476" cy="35"/>
            </a:xfrm>
            <a:prstGeom prst="rect">
              <a:avLst/>
            </a:prstGeom>
            <a:gradFill rotWithShape="1">
              <a:gsLst>
                <a:gs pos="0">
                  <a:schemeClr val="tx1"/>
                </a:gs>
                <a:gs pos="100000">
                  <a:schemeClr val="bg2">
                    <a:alpha val="8000"/>
                  </a:schemeClr>
                </a:gs>
              </a:gsLst>
              <a:lin ang="0" scaled="1"/>
            </a:gradFill>
            <a:ln w="9525">
              <a:noFill/>
              <a:miter lim="800000"/>
              <a:headEnd/>
              <a:tailEnd/>
            </a:ln>
            <a:effectLst/>
          </p:spPr>
          <p:txBody>
            <a:bodyPr wrap="none" anchor="ctr"/>
            <a:lstStyle/>
            <a:p>
              <a:endParaRPr lang="en-US"/>
            </a:p>
          </p:txBody>
        </p:sp>
      </p:grpSp>
      <p:sp>
        <p:nvSpPr>
          <p:cNvPr id="37903" name="Text Box 15"/>
          <p:cNvSpPr txBox="1">
            <a:spLocks noChangeArrowheads="1"/>
          </p:cNvSpPr>
          <p:nvPr/>
        </p:nvSpPr>
        <p:spPr bwMode="auto">
          <a:xfrm>
            <a:off x="762000" y="1447800"/>
            <a:ext cx="7924800" cy="530225"/>
          </a:xfrm>
          <a:prstGeom prst="rect">
            <a:avLst/>
          </a:prstGeom>
          <a:noFill/>
          <a:ln w="9525">
            <a:noFill/>
            <a:miter lim="800000"/>
            <a:headEnd/>
            <a:tailEnd/>
          </a:ln>
          <a:effectLst/>
        </p:spPr>
        <p:txBody>
          <a:bodyPr>
            <a:spAutoFit/>
          </a:bodyPr>
          <a:lstStyle/>
          <a:p>
            <a:pPr marL="914400" lvl="1" indent="-457200" algn="just">
              <a:lnSpc>
                <a:spcPct val="90000"/>
              </a:lnSpc>
              <a:spcBef>
                <a:spcPct val="20000"/>
              </a:spcBef>
              <a:buFontTx/>
              <a:buAutoNum type="arabicPeriod"/>
            </a:pPr>
            <a:r>
              <a:rPr lang="en-US" sz="3200">
                <a:solidFill>
                  <a:srgbClr val="000000"/>
                </a:solidFill>
                <a:latin typeface="CMR10" charset="0"/>
                <a:cs typeface="Times New Roman" pitchFamily="18" charset="0"/>
              </a:rPr>
              <a:t>The description of the robot and its world</a:t>
            </a:r>
          </a:p>
        </p:txBody>
      </p:sp>
      <p:pic>
        <p:nvPicPr>
          <p:cNvPr id="37904" name="Picture 16" descr="untitled"/>
          <p:cNvPicPr>
            <a:picLocks noChangeAspect="1" noChangeArrowheads="1"/>
          </p:cNvPicPr>
          <p:nvPr/>
        </p:nvPicPr>
        <p:blipFill>
          <a:blip r:embed="rId3" cstate="print"/>
          <a:srcRect r="56709" b="36386"/>
          <a:stretch>
            <a:fillRect/>
          </a:stretch>
        </p:blipFill>
        <p:spPr bwMode="auto">
          <a:xfrm>
            <a:off x="5486400" y="2362200"/>
            <a:ext cx="3276600" cy="414496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57200" y="2332038"/>
            <a:ext cx="8229600" cy="4525962"/>
          </a:xfrm>
        </p:spPr>
        <p:txBody>
          <a:bodyPr/>
          <a:lstStyle/>
          <a:p>
            <a:r>
              <a:rPr lang="en-US">
                <a:latin typeface="CMR10" charset="0"/>
                <a:cs typeface="Times New Roman" pitchFamily="18" charset="0"/>
              </a:rPr>
              <a:t>To determine the behavior of the robot, the only solution is still to program the controller by hand.</a:t>
            </a:r>
          </a:p>
          <a:p>
            <a:r>
              <a:rPr lang="en-US">
                <a:latin typeface="CMR10" charset="0"/>
                <a:cs typeface="Times New Roman" pitchFamily="18" charset="0"/>
              </a:rPr>
              <a:t>But, the code will no more contain the part needed to build the model. Now, all the elements previously defined in the world will be accessible in the code through the Webots' API.</a:t>
            </a:r>
          </a:p>
        </p:txBody>
      </p:sp>
      <p:sp>
        <p:nvSpPr>
          <p:cNvPr id="38916" name="Rectangle 4"/>
          <p:cNvSpPr>
            <a:spLocks noGrp="1" noChangeArrowheads="1"/>
          </p:cNvSpPr>
          <p:nvPr>
            <p:ph type="title"/>
          </p:nvPr>
        </p:nvSpPr>
        <p:spPr>
          <a:xfrm>
            <a:off x="1328738" y="0"/>
            <a:ext cx="7815262" cy="1295400"/>
          </a:xfrm>
          <a:noFill/>
          <a:ln/>
        </p:spPr>
        <p:txBody>
          <a:bodyPr/>
          <a:lstStyle/>
          <a:p>
            <a:r>
              <a:rPr lang="en-US">
                <a:solidFill>
                  <a:srgbClr val="0000FF"/>
                </a:solidFill>
                <a:latin typeface="Times New Roman" pitchFamily="18" charset="0"/>
              </a:rPr>
              <a:t>Methodology &amp; Implementation </a:t>
            </a:r>
            <a:r>
              <a:rPr lang="en-US">
                <a:solidFill>
                  <a:srgbClr val="FF0000"/>
                </a:solidFill>
                <a:latin typeface="Times New Roman" pitchFamily="18" charset="0"/>
              </a:rPr>
              <a:t>(Webots) -</a:t>
            </a:r>
            <a:r>
              <a:rPr lang="en-US" sz="3600">
                <a:solidFill>
                  <a:srgbClr val="FF0000"/>
                </a:solidFill>
                <a:latin typeface="Times New Roman" pitchFamily="18" charset="0"/>
              </a:rPr>
              <a:t>Webots Phases</a:t>
            </a:r>
          </a:p>
        </p:txBody>
      </p:sp>
      <p:grpSp>
        <p:nvGrpSpPr>
          <p:cNvPr id="2" name="Group 5"/>
          <p:cNvGrpSpPr>
            <a:grpSpLocks/>
          </p:cNvGrpSpPr>
          <p:nvPr/>
        </p:nvGrpSpPr>
        <p:grpSpPr bwMode="auto">
          <a:xfrm>
            <a:off x="49213" y="400050"/>
            <a:ext cx="9009062" cy="1219200"/>
            <a:chOff x="0" y="1536"/>
            <a:chExt cx="5675" cy="663"/>
          </a:xfrm>
        </p:grpSpPr>
        <p:grpSp>
          <p:nvGrpSpPr>
            <p:cNvPr id="3" name="Group 6"/>
            <p:cNvGrpSpPr>
              <a:grpSpLocks/>
            </p:cNvGrpSpPr>
            <p:nvPr/>
          </p:nvGrpSpPr>
          <p:grpSpPr bwMode="auto">
            <a:xfrm>
              <a:off x="183" y="1604"/>
              <a:ext cx="448" cy="299"/>
              <a:chOff x="720" y="336"/>
              <a:chExt cx="624" cy="432"/>
            </a:xfrm>
          </p:grpSpPr>
          <p:sp>
            <p:nvSpPr>
              <p:cNvPr id="38919" name="Rectangle 7"/>
              <p:cNvSpPr>
                <a:spLocks noChangeArrowheads="1"/>
              </p:cNvSpPr>
              <p:nvPr/>
            </p:nvSpPr>
            <p:spPr bwMode="auto">
              <a:xfrm>
                <a:off x="720" y="336"/>
                <a:ext cx="384" cy="432"/>
              </a:xfrm>
              <a:prstGeom prst="rect">
                <a:avLst/>
              </a:prstGeom>
              <a:solidFill>
                <a:srgbClr val="0000FF"/>
              </a:solidFill>
              <a:ln w="9525">
                <a:noFill/>
                <a:miter lim="800000"/>
                <a:headEnd/>
                <a:tailEnd/>
              </a:ln>
              <a:effectLst/>
            </p:spPr>
            <p:txBody>
              <a:bodyPr wrap="none" anchor="ctr"/>
              <a:lstStyle/>
              <a:p>
                <a:endParaRPr lang="en-US"/>
              </a:p>
            </p:txBody>
          </p:sp>
          <p:sp>
            <p:nvSpPr>
              <p:cNvPr id="38920" name="Rectangle 8"/>
              <p:cNvSpPr>
                <a:spLocks noChangeArrowheads="1"/>
              </p:cNvSpPr>
              <p:nvPr/>
            </p:nvSpPr>
            <p:spPr bwMode="auto">
              <a:xfrm>
                <a:off x="1056" y="336"/>
                <a:ext cx="288" cy="432"/>
              </a:xfrm>
              <a:prstGeom prst="rect">
                <a:avLst/>
              </a:prstGeom>
              <a:gradFill rotWithShape="0">
                <a:gsLst>
                  <a:gs pos="0">
                    <a:srgbClr val="0033CC"/>
                  </a:gs>
                  <a:gs pos="100000">
                    <a:srgbClr val="99CCFF"/>
                  </a:gs>
                </a:gsLst>
                <a:lin ang="0" scaled="1"/>
              </a:gradFill>
              <a:ln w="9525">
                <a:noFill/>
                <a:miter lim="800000"/>
                <a:headEnd/>
                <a:tailEnd/>
              </a:ln>
              <a:effectLst/>
            </p:spPr>
            <p:txBody>
              <a:bodyPr wrap="none" anchor="ctr"/>
              <a:lstStyle/>
              <a:p>
                <a:endParaRPr lang="en-US"/>
              </a:p>
            </p:txBody>
          </p:sp>
        </p:grpSp>
        <p:grpSp>
          <p:nvGrpSpPr>
            <p:cNvPr id="4" name="Group 9"/>
            <p:cNvGrpSpPr>
              <a:grpSpLocks/>
            </p:cNvGrpSpPr>
            <p:nvPr/>
          </p:nvGrpSpPr>
          <p:grpSpPr bwMode="auto">
            <a:xfrm>
              <a:off x="261" y="1870"/>
              <a:ext cx="465" cy="299"/>
              <a:chOff x="912" y="2640"/>
              <a:chExt cx="672" cy="432"/>
            </a:xfrm>
          </p:grpSpPr>
          <p:sp>
            <p:nvSpPr>
              <p:cNvPr id="38922" name="Rectangle 10"/>
              <p:cNvSpPr>
                <a:spLocks noChangeArrowheads="1"/>
              </p:cNvSpPr>
              <p:nvPr/>
            </p:nvSpPr>
            <p:spPr bwMode="auto">
              <a:xfrm>
                <a:off x="912" y="2640"/>
                <a:ext cx="384" cy="432"/>
              </a:xfrm>
              <a:prstGeom prst="rect">
                <a:avLst/>
              </a:prstGeom>
              <a:solidFill>
                <a:srgbClr val="FFFF00"/>
              </a:solidFill>
              <a:ln w="9525">
                <a:noFill/>
                <a:miter lim="800000"/>
                <a:headEnd/>
                <a:tailEnd/>
              </a:ln>
              <a:effectLst/>
            </p:spPr>
            <p:txBody>
              <a:bodyPr wrap="none" anchor="ctr"/>
              <a:lstStyle/>
              <a:p>
                <a:endParaRPr lang="en-US"/>
              </a:p>
            </p:txBody>
          </p:sp>
          <p:sp>
            <p:nvSpPr>
              <p:cNvPr id="38923" name="Rectangle 11"/>
              <p:cNvSpPr>
                <a:spLocks noChangeArrowheads="1"/>
              </p:cNvSpPr>
              <p:nvPr/>
            </p:nvSpPr>
            <p:spPr bwMode="auto">
              <a:xfrm>
                <a:off x="1248" y="2640"/>
                <a:ext cx="336" cy="432"/>
              </a:xfrm>
              <a:prstGeom prst="rect">
                <a:avLst/>
              </a:prstGeom>
              <a:gradFill rotWithShape="0">
                <a:gsLst>
                  <a:gs pos="0">
                    <a:srgbClr val="FFFF00"/>
                  </a:gs>
                  <a:gs pos="100000">
                    <a:srgbClr val="99CCFF"/>
                  </a:gs>
                </a:gsLst>
                <a:lin ang="0" scaled="1"/>
              </a:gradFill>
              <a:ln w="9525">
                <a:noFill/>
                <a:miter lim="800000"/>
                <a:headEnd/>
                <a:tailEnd/>
              </a:ln>
              <a:effectLst/>
            </p:spPr>
            <p:txBody>
              <a:bodyPr wrap="none" anchor="ctr"/>
              <a:lstStyle/>
              <a:p>
                <a:endParaRPr lang="en-US"/>
              </a:p>
            </p:txBody>
          </p:sp>
        </p:grpSp>
        <p:sp>
          <p:nvSpPr>
            <p:cNvPr id="38924" name="Rectangle 12"/>
            <p:cNvSpPr>
              <a:spLocks noChangeArrowheads="1"/>
            </p:cNvSpPr>
            <p:nvPr/>
          </p:nvSpPr>
          <p:spPr bwMode="auto">
            <a:xfrm>
              <a:off x="0" y="1824"/>
              <a:ext cx="353" cy="266"/>
            </a:xfrm>
            <a:prstGeom prst="rect">
              <a:avLst/>
            </a:prstGeom>
            <a:gradFill rotWithShape="1">
              <a:gsLst>
                <a:gs pos="0">
                  <a:srgbClr val="CC0000"/>
                </a:gs>
                <a:gs pos="100000">
                  <a:srgbClr val="99CCFF"/>
                </a:gs>
              </a:gsLst>
              <a:lin ang="5400000" scaled="1"/>
            </a:gradFill>
            <a:ln w="9525">
              <a:noFill/>
              <a:miter lim="800000"/>
              <a:headEnd/>
              <a:tailEnd/>
            </a:ln>
            <a:effectLst/>
          </p:spPr>
          <p:txBody>
            <a:bodyPr wrap="none" anchor="ctr"/>
            <a:lstStyle/>
            <a:p>
              <a:endParaRPr lang="en-US"/>
            </a:p>
          </p:txBody>
        </p:sp>
        <p:sp>
          <p:nvSpPr>
            <p:cNvPr id="38925" name="Rectangle 13"/>
            <p:cNvSpPr>
              <a:spLocks noChangeArrowheads="1"/>
            </p:cNvSpPr>
            <p:nvPr/>
          </p:nvSpPr>
          <p:spPr bwMode="auto">
            <a:xfrm>
              <a:off x="400" y="1536"/>
              <a:ext cx="20" cy="663"/>
            </a:xfrm>
            <a:prstGeom prst="rect">
              <a:avLst/>
            </a:prstGeom>
            <a:solidFill>
              <a:schemeClr val="tx2"/>
            </a:solidFill>
            <a:ln w="9525">
              <a:noFill/>
              <a:miter lim="800000"/>
              <a:headEnd/>
              <a:tailEnd/>
            </a:ln>
            <a:effectLst/>
          </p:spPr>
          <p:txBody>
            <a:bodyPr wrap="none" anchor="ctr"/>
            <a:lstStyle/>
            <a:p>
              <a:endParaRPr lang="en-US"/>
            </a:p>
          </p:txBody>
        </p:sp>
        <p:sp>
          <p:nvSpPr>
            <p:cNvPr id="38926" name="Rectangle 14"/>
            <p:cNvSpPr>
              <a:spLocks noChangeArrowheads="1"/>
            </p:cNvSpPr>
            <p:nvPr/>
          </p:nvSpPr>
          <p:spPr bwMode="auto">
            <a:xfrm flipV="1">
              <a:off x="199" y="2054"/>
              <a:ext cx="5476" cy="35"/>
            </a:xfrm>
            <a:prstGeom prst="rect">
              <a:avLst/>
            </a:prstGeom>
            <a:gradFill rotWithShape="1">
              <a:gsLst>
                <a:gs pos="0">
                  <a:schemeClr val="tx1"/>
                </a:gs>
                <a:gs pos="100000">
                  <a:schemeClr val="bg2">
                    <a:alpha val="8000"/>
                  </a:schemeClr>
                </a:gs>
              </a:gsLst>
              <a:lin ang="0" scaled="1"/>
            </a:gradFill>
            <a:ln w="9525">
              <a:noFill/>
              <a:miter lim="800000"/>
              <a:headEnd/>
              <a:tailEnd/>
            </a:ln>
            <a:effectLst/>
          </p:spPr>
          <p:txBody>
            <a:bodyPr wrap="none" anchor="ctr"/>
            <a:lstStyle/>
            <a:p>
              <a:endParaRPr lang="en-US"/>
            </a:p>
          </p:txBody>
        </p:sp>
      </p:grpSp>
      <p:sp>
        <p:nvSpPr>
          <p:cNvPr id="38927" name="Text Box 15"/>
          <p:cNvSpPr txBox="1">
            <a:spLocks noChangeArrowheads="1"/>
          </p:cNvSpPr>
          <p:nvPr/>
        </p:nvSpPr>
        <p:spPr bwMode="auto">
          <a:xfrm>
            <a:off x="1828800" y="1447800"/>
            <a:ext cx="5562600" cy="530225"/>
          </a:xfrm>
          <a:prstGeom prst="rect">
            <a:avLst/>
          </a:prstGeom>
          <a:noFill/>
          <a:ln w="9525">
            <a:noFill/>
            <a:miter lim="800000"/>
            <a:headEnd/>
            <a:tailEnd/>
          </a:ln>
          <a:effectLst/>
        </p:spPr>
        <p:txBody>
          <a:bodyPr>
            <a:spAutoFit/>
          </a:bodyPr>
          <a:lstStyle/>
          <a:p>
            <a:pPr marL="914400" lvl="1" indent="-457200" algn="just">
              <a:lnSpc>
                <a:spcPct val="90000"/>
              </a:lnSpc>
              <a:spcBef>
                <a:spcPct val="20000"/>
              </a:spcBef>
            </a:pPr>
            <a:r>
              <a:rPr lang="en-US" sz="3200">
                <a:solidFill>
                  <a:srgbClr val="000000"/>
                </a:solidFill>
                <a:latin typeface="CMR10" charset="0"/>
                <a:cs typeface="Times New Roman" pitchFamily="18" charset="0"/>
              </a:rPr>
              <a:t>2.  How to Control the Robot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533400" y="2332038"/>
            <a:ext cx="8229600" cy="4144962"/>
          </a:xfrm>
        </p:spPr>
        <p:txBody>
          <a:bodyPr/>
          <a:lstStyle/>
          <a:p>
            <a:r>
              <a:rPr lang="en-US">
                <a:latin typeface="CMR10" charset="0"/>
                <a:cs typeface="Times New Roman" pitchFamily="18" charset="0"/>
              </a:rPr>
              <a:t>We just need to launch Webots, open the file containing the world and then click the "play" button.</a:t>
            </a:r>
          </a:p>
          <a:p>
            <a:r>
              <a:rPr lang="en-US">
                <a:latin typeface="CMR10" charset="0"/>
                <a:cs typeface="Times New Roman" pitchFamily="18" charset="0"/>
              </a:rPr>
              <a:t>The simulation can run in real time mode.  But Webots can also make the simulation run as fast as it can, by using all the resources of the machine on which it is running.</a:t>
            </a:r>
          </a:p>
        </p:txBody>
      </p:sp>
      <p:sp>
        <p:nvSpPr>
          <p:cNvPr id="39940" name="Rectangle 4"/>
          <p:cNvSpPr>
            <a:spLocks noGrp="1" noChangeArrowheads="1"/>
          </p:cNvSpPr>
          <p:nvPr>
            <p:ph type="title"/>
          </p:nvPr>
        </p:nvSpPr>
        <p:spPr>
          <a:xfrm>
            <a:off x="1328738" y="0"/>
            <a:ext cx="7815262" cy="1295400"/>
          </a:xfrm>
          <a:noFill/>
          <a:ln/>
        </p:spPr>
        <p:txBody>
          <a:bodyPr/>
          <a:lstStyle/>
          <a:p>
            <a:r>
              <a:rPr lang="en-US">
                <a:solidFill>
                  <a:srgbClr val="0000FF"/>
                </a:solidFill>
                <a:latin typeface="Times New Roman" pitchFamily="18" charset="0"/>
              </a:rPr>
              <a:t>Methodology &amp; Implementation </a:t>
            </a:r>
            <a:r>
              <a:rPr lang="en-US">
                <a:solidFill>
                  <a:srgbClr val="FF0000"/>
                </a:solidFill>
                <a:latin typeface="Times New Roman" pitchFamily="18" charset="0"/>
              </a:rPr>
              <a:t>(Webots) -</a:t>
            </a:r>
            <a:r>
              <a:rPr lang="en-US" sz="3600">
                <a:solidFill>
                  <a:srgbClr val="FF0000"/>
                </a:solidFill>
                <a:latin typeface="Times New Roman" pitchFamily="18" charset="0"/>
              </a:rPr>
              <a:t>Webots Phases</a:t>
            </a:r>
          </a:p>
        </p:txBody>
      </p:sp>
      <p:grpSp>
        <p:nvGrpSpPr>
          <p:cNvPr id="2" name="Group 5"/>
          <p:cNvGrpSpPr>
            <a:grpSpLocks/>
          </p:cNvGrpSpPr>
          <p:nvPr/>
        </p:nvGrpSpPr>
        <p:grpSpPr bwMode="auto">
          <a:xfrm>
            <a:off x="49213" y="400050"/>
            <a:ext cx="9009062" cy="1219200"/>
            <a:chOff x="0" y="1536"/>
            <a:chExt cx="5675" cy="663"/>
          </a:xfrm>
        </p:grpSpPr>
        <p:grpSp>
          <p:nvGrpSpPr>
            <p:cNvPr id="3" name="Group 6"/>
            <p:cNvGrpSpPr>
              <a:grpSpLocks/>
            </p:cNvGrpSpPr>
            <p:nvPr/>
          </p:nvGrpSpPr>
          <p:grpSpPr bwMode="auto">
            <a:xfrm>
              <a:off x="183" y="1604"/>
              <a:ext cx="448" cy="299"/>
              <a:chOff x="720" y="336"/>
              <a:chExt cx="624" cy="432"/>
            </a:xfrm>
          </p:grpSpPr>
          <p:sp>
            <p:nvSpPr>
              <p:cNvPr id="39943" name="Rectangle 7"/>
              <p:cNvSpPr>
                <a:spLocks noChangeArrowheads="1"/>
              </p:cNvSpPr>
              <p:nvPr/>
            </p:nvSpPr>
            <p:spPr bwMode="auto">
              <a:xfrm>
                <a:off x="720" y="336"/>
                <a:ext cx="384" cy="432"/>
              </a:xfrm>
              <a:prstGeom prst="rect">
                <a:avLst/>
              </a:prstGeom>
              <a:solidFill>
                <a:srgbClr val="0000FF"/>
              </a:solidFill>
              <a:ln w="9525">
                <a:noFill/>
                <a:miter lim="800000"/>
                <a:headEnd/>
                <a:tailEnd/>
              </a:ln>
              <a:effectLst/>
            </p:spPr>
            <p:txBody>
              <a:bodyPr wrap="none" anchor="ctr"/>
              <a:lstStyle/>
              <a:p>
                <a:endParaRPr lang="en-US"/>
              </a:p>
            </p:txBody>
          </p:sp>
          <p:sp>
            <p:nvSpPr>
              <p:cNvPr id="39944" name="Rectangle 8"/>
              <p:cNvSpPr>
                <a:spLocks noChangeArrowheads="1"/>
              </p:cNvSpPr>
              <p:nvPr/>
            </p:nvSpPr>
            <p:spPr bwMode="auto">
              <a:xfrm>
                <a:off x="1056" y="336"/>
                <a:ext cx="288" cy="432"/>
              </a:xfrm>
              <a:prstGeom prst="rect">
                <a:avLst/>
              </a:prstGeom>
              <a:gradFill rotWithShape="0">
                <a:gsLst>
                  <a:gs pos="0">
                    <a:srgbClr val="0033CC"/>
                  </a:gs>
                  <a:gs pos="100000">
                    <a:srgbClr val="99CCFF"/>
                  </a:gs>
                </a:gsLst>
                <a:lin ang="0" scaled="1"/>
              </a:gradFill>
              <a:ln w="9525">
                <a:noFill/>
                <a:miter lim="800000"/>
                <a:headEnd/>
                <a:tailEnd/>
              </a:ln>
              <a:effectLst/>
            </p:spPr>
            <p:txBody>
              <a:bodyPr wrap="none" anchor="ctr"/>
              <a:lstStyle/>
              <a:p>
                <a:endParaRPr lang="en-US"/>
              </a:p>
            </p:txBody>
          </p:sp>
        </p:grpSp>
        <p:grpSp>
          <p:nvGrpSpPr>
            <p:cNvPr id="4" name="Group 9"/>
            <p:cNvGrpSpPr>
              <a:grpSpLocks/>
            </p:cNvGrpSpPr>
            <p:nvPr/>
          </p:nvGrpSpPr>
          <p:grpSpPr bwMode="auto">
            <a:xfrm>
              <a:off x="261" y="1870"/>
              <a:ext cx="465" cy="299"/>
              <a:chOff x="912" y="2640"/>
              <a:chExt cx="672" cy="432"/>
            </a:xfrm>
          </p:grpSpPr>
          <p:sp>
            <p:nvSpPr>
              <p:cNvPr id="39946" name="Rectangle 10"/>
              <p:cNvSpPr>
                <a:spLocks noChangeArrowheads="1"/>
              </p:cNvSpPr>
              <p:nvPr/>
            </p:nvSpPr>
            <p:spPr bwMode="auto">
              <a:xfrm>
                <a:off x="912" y="2640"/>
                <a:ext cx="384" cy="432"/>
              </a:xfrm>
              <a:prstGeom prst="rect">
                <a:avLst/>
              </a:prstGeom>
              <a:solidFill>
                <a:srgbClr val="FFFF00"/>
              </a:solidFill>
              <a:ln w="9525">
                <a:noFill/>
                <a:miter lim="800000"/>
                <a:headEnd/>
                <a:tailEnd/>
              </a:ln>
              <a:effectLst/>
            </p:spPr>
            <p:txBody>
              <a:bodyPr wrap="none" anchor="ctr"/>
              <a:lstStyle/>
              <a:p>
                <a:endParaRPr lang="en-US"/>
              </a:p>
            </p:txBody>
          </p:sp>
          <p:sp>
            <p:nvSpPr>
              <p:cNvPr id="39947" name="Rectangle 11"/>
              <p:cNvSpPr>
                <a:spLocks noChangeArrowheads="1"/>
              </p:cNvSpPr>
              <p:nvPr/>
            </p:nvSpPr>
            <p:spPr bwMode="auto">
              <a:xfrm>
                <a:off x="1248" y="2640"/>
                <a:ext cx="336" cy="432"/>
              </a:xfrm>
              <a:prstGeom prst="rect">
                <a:avLst/>
              </a:prstGeom>
              <a:gradFill rotWithShape="0">
                <a:gsLst>
                  <a:gs pos="0">
                    <a:srgbClr val="FFFF00"/>
                  </a:gs>
                  <a:gs pos="100000">
                    <a:srgbClr val="99CCFF"/>
                  </a:gs>
                </a:gsLst>
                <a:lin ang="0" scaled="1"/>
              </a:gradFill>
              <a:ln w="9525">
                <a:noFill/>
                <a:miter lim="800000"/>
                <a:headEnd/>
                <a:tailEnd/>
              </a:ln>
              <a:effectLst/>
            </p:spPr>
            <p:txBody>
              <a:bodyPr wrap="none" anchor="ctr"/>
              <a:lstStyle/>
              <a:p>
                <a:endParaRPr lang="en-US"/>
              </a:p>
            </p:txBody>
          </p:sp>
        </p:grpSp>
        <p:sp>
          <p:nvSpPr>
            <p:cNvPr id="39948" name="Rectangle 12"/>
            <p:cNvSpPr>
              <a:spLocks noChangeArrowheads="1"/>
            </p:cNvSpPr>
            <p:nvPr/>
          </p:nvSpPr>
          <p:spPr bwMode="auto">
            <a:xfrm>
              <a:off x="0" y="1824"/>
              <a:ext cx="353" cy="266"/>
            </a:xfrm>
            <a:prstGeom prst="rect">
              <a:avLst/>
            </a:prstGeom>
            <a:gradFill rotWithShape="1">
              <a:gsLst>
                <a:gs pos="0">
                  <a:srgbClr val="CC0000"/>
                </a:gs>
                <a:gs pos="100000">
                  <a:srgbClr val="99CCFF"/>
                </a:gs>
              </a:gsLst>
              <a:lin ang="5400000" scaled="1"/>
            </a:gradFill>
            <a:ln w="9525">
              <a:noFill/>
              <a:miter lim="800000"/>
              <a:headEnd/>
              <a:tailEnd/>
            </a:ln>
            <a:effectLst/>
          </p:spPr>
          <p:txBody>
            <a:bodyPr wrap="none" anchor="ctr"/>
            <a:lstStyle/>
            <a:p>
              <a:endParaRPr lang="en-US"/>
            </a:p>
          </p:txBody>
        </p:sp>
        <p:sp>
          <p:nvSpPr>
            <p:cNvPr id="39949" name="Rectangle 13"/>
            <p:cNvSpPr>
              <a:spLocks noChangeArrowheads="1"/>
            </p:cNvSpPr>
            <p:nvPr/>
          </p:nvSpPr>
          <p:spPr bwMode="auto">
            <a:xfrm>
              <a:off x="400" y="1536"/>
              <a:ext cx="20" cy="663"/>
            </a:xfrm>
            <a:prstGeom prst="rect">
              <a:avLst/>
            </a:prstGeom>
            <a:solidFill>
              <a:schemeClr val="tx2"/>
            </a:solidFill>
            <a:ln w="9525">
              <a:noFill/>
              <a:miter lim="800000"/>
              <a:headEnd/>
              <a:tailEnd/>
            </a:ln>
            <a:effectLst/>
          </p:spPr>
          <p:txBody>
            <a:bodyPr wrap="none" anchor="ctr"/>
            <a:lstStyle/>
            <a:p>
              <a:endParaRPr lang="en-US"/>
            </a:p>
          </p:txBody>
        </p:sp>
        <p:sp>
          <p:nvSpPr>
            <p:cNvPr id="39950" name="Rectangle 14"/>
            <p:cNvSpPr>
              <a:spLocks noChangeArrowheads="1"/>
            </p:cNvSpPr>
            <p:nvPr/>
          </p:nvSpPr>
          <p:spPr bwMode="auto">
            <a:xfrm flipV="1">
              <a:off x="199" y="2054"/>
              <a:ext cx="5476" cy="35"/>
            </a:xfrm>
            <a:prstGeom prst="rect">
              <a:avLst/>
            </a:prstGeom>
            <a:gradFill rotWithShape="1">
              <a:gsLst>
                <a:gs pos="0">
                  <a:schemeClr val="tx1"/>
                </a:gs>
                <a:gs pos="100000">
                  <a:schemeClr val="bg2">
                    <a:alpha val="8000"/>
                  </a:schemeClr>
                </a:gs>
              </a:gsLst>
              <a:lin ang="0" scaled="1"/>
            </a:gradFill>
            <a:ln w="9525">
              <a:noFill/>
              <a:miter lim="800000"/>
              <a:headEnd/>
              <a:tailEnd/>
            </a:ln>
            <a:effectLst/>
          </p:spPr>
          <p:txBody>
            <a:bodyPr wrap="none" anchor="ctr"/>
            <a:lstStyle/>
            <a:p>
              <a:endParaRPr lang="en-US"/>
            </a:p>
          </p:txBody>
        </p:sp>
      </p:grpSp>
      <p:sp>
        <p:nvSpPr>
          <p:cNvPr id="39951" name="Text Box 15"/>
          <p:cNvSpPr txBox="1">
            <a:spLocks noChangeArrowheads="1"/>
          </p:cNvSpPr>
          <p:nvPr/>
        </p:nvSpPr>
        <p:spPr bwMode="auto">
          <a:xfrm>
            <a:off x="2514600" y="1447800"/>
            <a:ext cx="3733800" cy="530225"/>
          </a:xfrm>
          <a:prstGeom prst="rect">
            <a:avLst/>
          </a:prstGeom>
          <a:noFill/>
          <a:ln w="9525">
            <a:noFill/>
            <a:miter lim="800000"/>
            <a:headEnd/>
            <a:tailEnd/>
          </a:ln>
          <a:effectLst/>
        </p:spPr>
        <p:txBody>
          <a:bodyPr>
            <a:spAutoFit/>
          </a:bodyPr>
          <a:lstStyle/>
          <a:p>
            <a:pPr marL="914400" lvl="1" indent="-457200" algn="just">
              <a:lnSpc>
                <a:spcPct val="90000"/>
              </a:lnSpc>
              <a:spcBef>
                <a:spcPct val="20000"/>
              </a:spcBef>
            </a:pPr>
            <a:r>
              <a:rPr lang="en-US" sz="3200">
                <a:solidFill>
                  <a:srgbClr val="000000"/>
                </a:solidFill>
                <a:latin typeface="CMR10" charset="0"/>
                <a:cs typeface="Times New Roman" pitchFamily="18" charset="0"/>
              </a:rPr>
              <a:t>3.  The Simulation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windowsdnsiis">
  <a:themeElements>
    <a:clrScheme name="1_windowsdnsii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windowsdnsiis">
      <a:majorFont>
        <a:latin typeface="Times New Roman"/>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ndowsdnsii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windowsdnsii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windowsdnsii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windowsdnsii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windowsdnsii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windowsdnsii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windowsdnsii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7730</TotalTime>
  <Words>1034</Words>
  <Application>Microsoft Office PowerPoint</Application>
  <PresentationFormat>On-screen Show (4:3)</PresentationFormat>
  <Paragraphs>134</Paragraphs>
  <Slides>21</Slides>
  <Notes>12</Notes>
  <HiddenSlides>0</HiddenSlides>
  <MMClips>9</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21</vt:i4>
      </vt:variant>
    </vt:vector>
  </HeadingPairs>
  <TitlesOfParts>
    <vt:vector size="22" baseType="lpstr">
      <vt:lpstr>1_windowsdnsiis</vt:lpstr>
      <vt:lpstr>Slide 1</vt:lpstr>
      <vt:lpstr>ISL Gesture Collection </vt:lpstr>
      <vt:lpstr>ISL Gesture collection</vt:lpstr>
      <vt:lpstr>Simulation and Fast prototyping of mobile robot actions on Webots Simulation platform</vt:lpstr>
      <vt:lpstr>Methodology &amp; Implementation</vt:lpstr>
      <vt:lpstr>Simulation Examples</vt:lpstr>
      <vt:lpstr>Methodology &amp; Implementation (Webots) -Webots Phases</vt:lpstr>
      <vt:lpstr>Methodology &amp; Implementation (Webots) -Webots Phases</vt:lpstr>
      <vt:lpstr>Methodology &amp; Implementation (Webots) -Webots Phases</vt:lpstr>
      <vt:lpstr>Methodology &amp; Implementation (Webots) -Webots Phases</vt:lpstr>
      <vt:lpstr>Learning of human gesture</vt:lpstr>
      <vt:lpstr>Methodology &amp; Implementation</vt:lpstr>
      <vt:lpstr>Learning of ISL gesture</vt:lpstr>
      <vt:lpstr>Slide 14</vt:lpstr>
      <vt:lpstr>HOAP -2 Controller </vt:lpstr>
      <vt:lpstr>Controller Code -&gt; HOAP-2</vt:lpstr>
      <vt:lpstr>Controller Code -&gt; HOAP-2</vt:lpstr>
      <vt:lpstr>Learning of gesture by HMM </vt:lpstr>
      <vt:lpstr>Viterbi algorithm used for testing </vt:lpstr>
      <vt:lpstr>Imitation Learning mechanism </vt:lpstr>
      <vt:lpstr>Imitation Learning mechanism </vt:lpstr>
    </vt:vector>
  </TitlesOfParts>
  <Company>IITK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Mr.Navpreet Singh</dc:creator>
  <cp:lastModifiedBy>Anup</cp:lastModifiedBy>
  <cp:revision>257</cp:revision>
  <dcterms:created xsi:type="dcterms:W3CDTF">1999-01-04T06:52:09Z</dcterms:created>
  <dcterms:modified xsi:type="dcterms:W3CDTF">2013-10-31T18:08:05Z</dcterms:modified>
</cp:coreProperties>
</file>