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69" r:id="rId16"/>
    <p:sldId id="270" r:id="rId17"/>
    <p:sldId id="272" r:id="rId18"/>
    <p:sldId id="273" r:id="rId19"/>
    <p:sldId id="274" r:id="rId20"/>
    <p:sldId id="275" r:id="rId21"/>
    <p:sldId id="276" r:id="rId22"/>
  </p:sldIdLst>
  <p:sldSz cx="18288000" cy="10287000"/>
  <p:notesSz cx="6858000" cy="9144000"/>
  <p:embeddedFontLst>
    <p:embeddedFont>
      <p:font typeface="Canva Sans" panose="020B0604020202020204" charset="0"/>
      <p:regular r:id="rId23"/>
    </p:embeddedFont>
    <p:embeddedFont>
      <p:font typeface="Klein Bold" panose="020B0604020202020204" charset="0"/>
      <p:regular r:id="rId24"/>
    </p:embeddedFont>
    <p:embeddedFont>
      <p:font typeface="Canva Sans Bold" panose="020B0604020202020204" charset="0"/>
      <p:regular r:id="rId25"/>
    </p:embeddedFont>
    <p:embeddedFont>
      <p:font typeface="Calibri" panose="020F0502020204030204" pitchFamily="34" charset="0"/>
      <p:regular r:id="rId26"/>
      <p:bold r:id="rId27"/>
      <p:italic r:id="rId28"/>
      <p:boldItalic r:id="rId29"/>
    </p:embeddedFont>
    <p:embeddedFont>
      <p:font typeface="Helios"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27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4.png"/><Relationship Id="rId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514600" y="-2324100"/>
            <a:ext cx="7398896" cy="6400800"/>
          </a:xfrm>
          <a:custGeom>
            <a:avLst/>
            <a:gdLst/>
            <a:ahLst/>
            <a:cxnLst/>
            <a:rect l="l" t="t" r="r" b="b"/>
            <a:pathLst>
              <a:path w="10812392" h="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2666558" y="2857500"/>
            <a:ext cx="5764383" cy="6205768"/>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061856" y="7180935"/>
            <a:ext cx="6327152" cy="6485651"/>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5416549" y="5143500"/>
            <a:ext cx="1955938" cy="2037435"/>
          </a:xfrm>
          <a:custGeom>
            <a:avLst/>
            <a:gdLst/>
            <a:ahLst/>
            <a:cxnLst/>
            <a:rect l="l" t="t" r="r" b="b"/>
            <a:pathLst>
              <a:path w="1955938" h="2037435">
                <a:moveTo>
                  <a:pt x="0" y="0"/>
                </a:moveTo>
                <a:lnTo>
                  <a:pt x="1955938" y="0"/>
                </a:lnTo>
                <a:lnTo>
                  <a:pt x="1955938" y="2037435"/>
                </a:lnTo>
                <a:lnTo>
                  <a:pt x="0" y="203743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6" name="Group 6"/>
          <p:cNvGrpSpPr/>
          <p:nvPr/>
        </p:nvGrpSpPr>
        <p:grpSpPr>
          <a:xfrm>
            <a:off x="9144000" y="3591574"/>
            <a:ext cx="8115300" cy="3427789"/>
            <a:chOff x="0" y="0"/>
            <a:chExt cx="10820400" cy="4570385"/>
          </a:xfrm>
        </p:grpSpPr>
        <p:sp>
          <p:nvSpPr>
            <p:cNvPr id="7" name="TextBox 7"/>
            <p:cNvSpPr txBox="1"/>
            <p:nvPr/>
          </p:nvSpPr>
          <p:spPr>
            <a:xfrm>
              <a:off x="0" y="0"/>
              <a:ext cx="10820400" cy="3606800"/>
            </a:xfrm>
            <a:prstGeom prst="rect">
              <a:avLst/>
            </a:prstGeom>
          </p:spPr>
          <p:txBody>
            <a:bodyPr lIns="0" tIns="0" rIns="0" bIns="0" rtlCol="0" anchor="t">
              <a:spAutoFit/>
            </a:bodyPr>
            <a:lstStyle/>
            <a:p>
              <a:pPr algn="l">
                <a:lnSpc>
                  <a:spcPts val="10680"/>
                </a:lnSpc>
              </a:pPr>
              <a:r>
                <a:rPr lang="en-US" sz="8900" b="1" dirty="0">
                  <a:solidFill>
                    <a:srgbClr val="2A2E3A"/>
                  </a:solidFill>
                  <a:latin typeface="Klein Bold"/>
                  <a:ea typeface="Klein Bold"/>
                  <a:cs typeface="Klein Bold"/>
                  <a:sym typeface="Klein Bold"/>
                </a:rPr>
                <a:t>HEALTHCARE </a:t>
              </a:r>
            </a:p>
            <a:p>
              <a:pPr algn="l">
                <a:lnSpc>
                  <a:spcPts val="10680"/>
                </a:lnSpc>
              </a:pPr>
              <a:r>
                <a:rPr lang="en-US" sz="8900" b="1" dirty="0">
                  <a:solidFill>
                    <a:srgbClr val="2A2E3A"/>
                  </a:solidFill>
                  <a:latin typeface="Klein Bold"/>
                  <a:ea typeface="Klein Bold"/>
                  <a:cs typeface="Klein Bold"/>
                  <a:sym typeface="Klein Bold"/>
                </a:rPr>
                <a:t>ANALYSIS</a:t>
              </a:r>
            </a:p>
          </p:txBody>
        </p:sp>
        <p:sp>
          <p:nvSpPr>
            <p:cNvPr id="8" name="TextBox 8"/>
            <p:cNvSpPr txBox="1"/>
            <p:nvPr/>
          </p:nvSpPr>
          <p:spPr>
            <a:xfrm>
              <a:off x="0" y="3862783"/>
              <a:ext cx="10498974" cy="707602"/>
            </a:xfrm>
            <a:prstGeom prst="rect">
              <a:avLst/>
            </a:prstGeom>
          </p:spPr>
          <p:txBody>
            <a:bodyPr lIns="0" tIns="0" rIns="0" bIns="0" rtlCol="0" anchor="t">
              <a:spAutoFit/>
            </a:bodyPr>
            <a:lstStyle/>
            <a:p>
              <a:pPr algn="l">
                <a:lnSpc>
                  <a:spcPts val="4479"/>
                </a:lnSpc>
              </a:pPr>
              <a:r>
                <a:rPr lang="en-US" sz="3199" dirty="0">
                  <a:solidFill>
                    <a:srgbClr val="2A2E3A"/>
                  </a:solidFill>
                  <a:latin typeface="Helios"/>
                  <a:ea typeface="Helios"/>
                  <a:cs typeface="Helios"/>
                  <a:sym typeface="Helios"/>
                </a:rPr>
                <a:t>SQL - PROJECT </a:t>
              </a:r>
            </a:p>
          </p:txBody>
        </p:sp>
      </p:grpSp>
      <p:sp>
        <p:nvSpPr>
          <p:cNvPr id="9" name="TextBox 9"/>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A2E3A"/>
                </a:solidFill>
                <a:latin typeface="Canva Sans"/>
                <a:ea typeface="Canva Sans"/>
                <a:cs typeface="Canva Sans"/>
                <a:sym typeface="Canva Sans"/>
              </a:rPr>
              <a:t>1</a:t>
            </a:r>
          </a:p>
        </p:txBody>
      </p:sp>
      <p:sp>
        <p:nvSpPr>
          <p:cNvPr id="10" name="Rectangle 9"/>
          <p:cNvSpPr/>
          <p:nvPr/>
        </p:nvSpPr>
        <p:spPr>
          <a:xfrm>
            <a:off x="13059344" y="9176204"/>
            <a:ext cx="3868047" cy="626518"/>
          </a:xfrm>
          <a:prstGeom prst="rect">
            <a:avLst/>
          </a:prstGeom>
        </p:spPr>
        <p:txBody>
          <a:bodyPr wrap="none">
            <a:spAutoFit/>
          </a:bodyPr>
          <a:lstStyle/>
          <a:p>
            <a:pPr>
              <a:lnSpc>
                <a:spcPts val="4479"/>
              </a:lnSpc>
            </a:pPr>
            <a:r>
              <a:rPr lang="en-US" sz="3600" dirty="0" smtClean="0">
                <a:solidFill>
                  <a:srgbClr val="2A2E3A"/>
                </a:solidFill>
                <a:latin typeface="Helios"/>
                <a:ea typeface="Helios"/>
                <a:cs typeface="Helios"/>
                <a:sym typeface="Helios"/>
              </a:rPr>
              <a:t>-   K.S.AKSHAYA </a:t>
            </a:r>
            <a:endParaRPr lang="en-US" sz="3600" dirty="0">
              <a:solidFill>
                <a:srgbClr val="2A2E3A"/>
              </a:solidFill>
              <a:latin typeface="Helios"/>
              <a:ea typeface="Helios"/>
              <a:cs typeface="Helios"/>
              <a:sym typeface="Helio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ADADA"/>
        </a:solidFill>
        <a:effectLst/>
      </p:bgPr>
    </p:bg>
    <p:spTree>
      <p:nvGrpSpPr>
        <p:cNvPr id="1" name=""/>
        <p:cNvGrpSpPr/>
        <p:nvPr/>
      </p:nvGrpSpPr>
      <p:grpSpPr>
        <a:xfrm>
          <a:off x="0" y="0"/>
          <a:ext cx="0" cy="0"/>
          <a:chOff x="0" y="0"/>
          <a:chExt cx="0" cy="0"/>
        </a:xfrm>
      </p:grpSpPr>
      <p:sp>
        <p:nvSpPr>
          <p:cNvPr id="4" name="TextBox 4"/>
          <p:cNvSpPr txBox="1"/>
          <p:nvPr/>
        </p:nvSpPr>
        <p:spPr>
          <a:xfrm>
            <a:off x="782782" y="876300"/>
            <a:ext cx="8197043" cy="1231106"/>
          </a:xfrm>
          <a:prstGeom prst="rect">
            <a:avLst/>
          </a:prstGeom>
        </p:spPr>
        <p:txBody>
          <a:bodyPr wrap="square" lIns="0" tIns="0" rIns="0" bIns="0" rtlCol="0" anchor="t">
            <a:spAutoFit/>
          </a:bodyPr>
          <a:lstStyle/>
          <a:p>
            <a:pPr algn="ctr">
              <a:lnSpc>
                <a:spcPts val="4759"/>
              </a:lnSpc>
            </a:pPr>
            <a:r>
              <a:rPr lang="en-US" sz="3600" b="1" dirty="0">
                <a:solidFill>
                  <a:srgbClr val="000000"/>
                </a:solidFill>
                <a:ea typeface="Canva Sans Bold"/>
                <a:cs typeface="Canva Sans Bold"/>
                <a:sym typeface="Canva Sans Bold"/>
              </a:rPr>
              <a:t>TOTAL APPOINTMENT BY STATUS </a:t>
            </a:r>
          </a:p>
          <a:p>
            <a:pPr algn="ctr">
              <a:lnSpc>
                <a:spcPts val="4759"/>
              </a:lnSpc>
            </a:pPr>
            <a:endParaRPr lang="en-US" sz="3399" b="1" dirty="0">
              <a:solidFill>
                <a:srgbClr val="000000"/>
              </a:solidFill>
              <a:latin typeface="Canva Sans Bold"/>
              <a:ea typeface="Canva Sans Bold"/>
              <a:cs typeface="Canva Sans Bold"/>
              <a:sym typeface="Canva Sans Bold"/>
            </a:endParaRPr>
          </a:p>
        </p:txBody>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10</a:t>
            </a:r>
          </a:p>
        </p:txBody>
      </p:sp>
      <p:sp>
        <p:nvSpPr>
          <p:cNvPr id="7" name="Freeform 8"/>
          <p:cNvSpPr/>
          <p:nvPr/>
        </p:nvSpPr>
        <p:spPr>
          <a:xfrm>
            <a:off x="762000" y="2324100"/>
            <a:ext cx="8136784" cy="3581400"/>
          </a:xfrm>
          <a:custGeom>
            <a:avLst/>
            <a:gdLst/>
            <a:ahLst/>
            <a:cxnLst/>
            <a:rect l="l" t="t" r="r" b="b"/>
            <a:pathLst>
              <a:path w="7227990" h="2887517">
                <a:moveTo>
                  <a:pt x="0" y="0"/>
                </a:moveTo>
                <a:lnTo>
                  <a:pt x="7227989" y="0"/>
                </a:lnTo>
                <a:lnTo>
                  <a:pt x="7227989" y="2887517"/>
                </a:lnTo>
                <a:lnTo>
                  <a:pt x="0" y="2887517"/>
                </a:lnTo>
                <a:lnTo>
                  <a:pt x="0" y="0"/>
                </a:lnTo>
                <a:close/>
              </a:path>
            </a:pathLst>
          </a:custGeom>
          <a:blipFill>
            <a:blip r:embed="rId2"/>
            <a:stretch>
              <a:fillRect/>
            </a:stretch>
          </a:blipFill>
        </p:spPr>
      </p:sp>
      <p:sp>
        <p:nvSpPr>
          <p:cNvPr id="8" name="Freeform 7"/>
          <p:cNvSpPr/>
          <p:nvPr/>
        </p:nvSpPr>
        <p:spPr>
          <a:xfrm>
            <a:off x="4810677" y="5908964"/>
            <a:ext cx="10058400" cy="3599815"/>
          </a:xfrm>
          <a:custGeom>
            <a:avLst/>
            <a:gdLst/>
            <a:ahLst/>
            <a:cxnLst/>
            <a:rect l="l" t="t" r="r" b="b"/>
            <a:pathLst>
              <a:path w="8063555" h="2692719">
                <a:moveTo>
                  <a:pt x="0" y="0"/>
                </a:moveTo>
                <a:lnTo>
                  <a:pt x="8063554" y="0"/>
                </a:lnTo>
                <a:lnTo>
                  <a:pt x="8063554" y="2692720"/>
                </a:lnTo>
                <a:lnTo>
                  <a:pt x="0" y="2692720"/>
                </a:lnTo>
                <a:lnTo>
                  <a:pt x="0" y="0"/>
                </a:lnTo>
                <a:close/>
              </a:path>
            </a:pathLst>
          </a:custGeom>
          <a:blipFill>
            <a:blip r:embed="rId3"/>
            <a:stretch>
              <a:fillRect t="-487" r="-2153" b="-487"/>
            </a:stretch>
          </a:blipFill>
        </p:spPr>
      </p:sp>
      <p:sp>
        <p:nvSpPr>
          <p:cNvPr id="9" name="Rectangle 8"/>
          <p:cNvSpPr/>
          <p:nvPr/>
        </p:nvSpPr>
        <p:spPr>
          <a:xfrm>
            <a:off x="11485889" y="2107406"/>
            <a:ext cx="5895588" cy="466346"/>
          </a:xfrm>
          <a:prstGeom prst="rect">
            <a:avLst/>
          </a:prstGeom>
        </p:spPr>
        <p:txBody>
          <a:bodyPr wrap="none">
            <a:spAutoFit/>
          </a:bodyPr>
          <a:lstStyle/>
          <a:p>
            <a:pPr marL="483617" lvl="1" indent="-241808" algn="ctr">
              <a:lnSpc>
                <a:spcPts val="3136"/>
              </a:lnSpc>
              <a:buFont typeface="Arial"/>
              <a:buChar char="•"/>
            </a:pPr>
            <a:r>
              <a:rPr lang="en-US" sz="2240" dirty="0">
                <a:solidFill>
                  <a:srgbClr val="000000"/>
                </a:solidFill>
                <a:ea typeface="Canva Sans"/>
                <a:cs typeface="Canva Sans"/>
                <a:sym typeface="Canva Sans"/>
              </a:rPr>
              <a:t>Helps to understand the appointment status </a:t>
            </a:r>
          </a:p>
        </p:txBody>
      </p:sp>
      <p:sp>
        <p:nvSpPr>
          <p:cNvPr id="10" name="Rectangle 9"/>
          <p:cNvSpPr/>
          <p:nvPr/>
        </p:nvSpPr>
        <p:spPr>
          <a:xfrm>
            <a:off x="10814183" y="3120763"/>
            <a:ext cx="7239000" cy="887422"/>
          </a:xfrm>
          <a:prstGeom prst="rect">
            <a:avLst/>
          </a:prstGeom>
        </p:spPr>
        <p:txBody>
          <a:bodyPr wrap="square">
            <a:spAutoFit/>
          </a:bodyPr>
          <a:lstStyle/>
          <a:p>
            <a:pPr marL="482741" lvl="1" indent="-241370" algn="ctr">
              <a:lnSpc>
                <a:spcPts val="3130"/>
              </a:lnSpc>
              <a:buFont typeface="Arial"/>
              <a:buChar char="•"/>
            </a:pPr>
            <a:r>
              <a:rPr lang="en-US" sz="2235" dirty="0">
                <a:solidFill>
                  <a:srgbClr val="000000"/>
                </a:solidFill>
                <a:ea typeface="Canva Sans"/>
                <a:cs typeface="Canva Sans"/>
                <a:sym typeface="Canva Sans"/>
              </a:rPr>
              <a:t>This helps identify patterns in cancellations or missed appointments.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ADADA"/>
        </a:solidFill>
        <a:effectLst/>
      </p:bgPr>
    </p:bg>
    <p:spTree>
      <p:nvGrpSpPr>
        <p:cNvPr id="1" name=""/>
        <p:cNvGrpSpPr/>
        <p:nvPr/>
      </p:nvGrpSpPr>
      <p:grpSpPr>
        <a:xfrm>
          <a:off x="0" y="0"/>
          <a:ext cx="0" cy="0"/>
          <a:chOff x="0" y="0"/>
          <a:chExt cx="0" cy="0"/>
        </a:xfrm>
      </p:grpSpPr>
      <p:sp>
        <p:nvSpPr>
          <p:cNvPr id="2" name="Freeform 2"/>
          <p:cNvSpPr/>
          <p:nvPr/>
        </p:nvSpPr>
        <p:spPr>
          <a:xfrm>
            <a:off x="1028700" y="2244713"/>
            <a:ext cx="8115300" cy="3617000"/>
          </a:xfrm>
          <a:custGeom>
            <a:avLst/>
            <a:gdLst/>
            <a:ahLst/>
            <a:cxnLst/>
            <a:rect l="l" t="t" r="r" b="b"/>
            <a:pathLst>
              <a:path w="8115300" h="3617000">
                <a:moveTo>
                  <a:pt x="0" y="0"/>
                </a:moveTo>
                <a:lnTo>
                  <a:pt x="8115300" y="0"/>
                </a:lnTo>
                <a:lnTo>
                  <a:pt x="8115300" y="3617001"/>
                </a:lnTo>
                <a:lnTo>
                  <a:pt x="0" y="3617001"/>
                </a:lnTo>
                <a:lnTo>
                  <a:pt x="0" y="0"/>
                </a:lnTo>
                <a:close/>
              </a:path>
            </a:pathLst>
          </a:custGeom>
          <a:blipFill>
            <a:blip r:embed="rId2"/>
            <a:stretch>
              <a:fillRect/>
            </a:stretch>
          </a:blipFill>
        </p:spPr>
      </p:sp>
      <p:sp>
        <p:nvSpPr>
          <p:cNvPr id="3" name="Freeform 3"/>
          <p:cNvSpPr/>
          <p:nvPr/>
        </p:nvSpPr>
        <p:spPr>
          <a:xfrm>
            <a:off x="4895773" y="5861714"/>
            <a:ext cx="10209871" cy="3396586"/>
          </a:xfrm>
          <a:custGeom>
            <a:avLst/>
            <a:gdLst/>
            <a:ahLst/>
            <a:cxnLst/>
            <a:rect l="l" t="t" r="r" b="b"/>
            <a:pathLst>
              <a:path w="10209871" h="3396586">
                <a:moveTo>
                  <a:pt x="0" y="0"/>
                </a:moveTo>
                <a:lnTo>
                  <a:pt x="10209871" y="0"/>
                </a:lnTo>
                <a:lnTo>
                  <a:pt x="10209871" y="3396586"/>
                </a:lnTo>
                <a:lnTo>
                  <a:pt x="0" y="3396586"/>
                </a:lnTo>
                <a:lnTo>
                  <a:pt x="0" y="0"/>
                </a:lnTo>
                <a:close/>
              </a:path>
            </a:pathLst>
          </a:custGeom>
          <a:blipFill>
            <a:blip r:embed="rId3"/>
            <a:stretch>
              <a:fillRect b="-4051"/>
            </a:stretch>
          </a:blipFill>
        </p:spPr>
      </p:sp>
      <p:sp>
        <p:nvSpPr>
          <p:cNvPr id="4" name="TextBox 4"/>
          <p:cNvSpPr txBox="1"/>
          <p:nvPr/>
        </p:nvSpPr>
        <p:spPr>
          <a:xfrm>
            <a:off x="759434" y="962025"/>
            <a:ext cx="9241274" cy="580390"/>
          </a:xfrm>
          <a:prstGeom prst="rect">
            <a:avLst/>
          </a:prstGeom>
        </p:spPr>
        <p:txBody>
          <a:bodyPr lIns="0" tIns="0" rIns="0" bIns="0" rtlCol="0" anchor="t">
            <a:spAutoFit/>
          </a:bodyPr>
          <a:lstStyle/>
          <a:p>
            <a:pPr algn="ctr">
              <a:lnSpc>
                <a:spcPts val="4759"/>
              </a:lnSpc>
            </a:pPr>
            <a:r>
              <a:rPr lang="en-US" sz="3399" b="1" dirty="0">
                <a:solidFill>
                  <a:srgbClr val="000000"/>
                </a:solidFill>
                <a:ea typeface="Canva Sans Bold"/>
                <a:cs typeface="Canva Sans Bold"/>
                <a:sym typeface="Canva Sans Bold"/>
              </a:rPr>
              <a:t>TOP 3 DOCTORS BY NUMBER OF PATIENTS </a:t>
            </a:r>
            <a:r>
              <a:rPr lang="en-US" sz="3399" dirty="0">
                <a:solidFill>
                  <a:srgbClr val="000000"/>
                </a:solidFill>
                <a:ea typeface="Canva Sans"/>
                <a:cs typeface="Canva Sans"/>
                <a:sym typeface="Canva Sans"/>
              </a:rPr>
              <a:t> </a:t>
            </a:r>
          </a:p>
        </p:txBody>
      </p:sp>
      <p:sp>
        <p:nvSpPr>
          <p:cNvPr id="5" name="TextBox 5"/>
          <p:cNvSpPr txBox="1"/>
          <p:nvPr/>
        </p:nvSpPr>
        <p:spPr>
          <a:xfrm>
            <a:off x="10565158" y="3054525"/>
            <a:ext cx="7362945" cy="771779"/>
          </a:xfrm>
          <a:prstGeom prst="rect">
            <a:avLst/>
          </a:prstGeom>
        </p:spPr>
        <p:txBody>
          <a:bodyPr lIns="0" tIns="0" rIns="0" bIns="0" rtlCol="0" anchor="t">
            <a:spAutoFit/>
          </a:bodyPr>
          <a:lstStyle/>
          <a:p>
            <a:pPr marL="483617" lvl="1" indent="-241808" algn="ctr">
              <a:lnSpc>
                <a:spcPts val="3136"/>
              </a:lnSpc>
              <a:buFont typeface="Arial"/>
              <a:buChar char="•"/>
            </a:pPr>
            <a:r>
              <a:rPr lang="en-US" sz="2240" dirty="0">
                <a:solidFill>
                  <a:srgbClr val="000000"/>
                </a:solidFill>
                <a:ea typeface="Canva Sans"/>
                <a:cs typeface="Canva Sans"/>
                <a:sym typeface="Canva Sans"/>
              </a:rPr>
              <a:t>Identify the most active doctors based on the number of appointments they handle </a:t>
            </a:r>
          </a:p>
        </p:txBody>
      </p:sp>
      <p:sp>
        <p:nvSpPr>
          <p:cNvPr id="6" name="TextBox 6"/>
          <p:cNvSpPr txBox="1"/>
          <p:nvPr/>
        </p:nvSpPr>
        <p:spPr>
          <a:xfrm>
            <a:off x="10613310" y="4371721"/>
            <a:ext cx="6645990" cy="795089"/>
          </a:xfrm>
          <a:prstGeom prst="rect">
            <a:avLst/>
          </a:prstGeom>
        </p:spPr>
        <p:txBody>
          <a:bodyPr lIns="0" tIns="0" rIns="0" bIns="0" rtlCol="0" anchor="t">
            <a:spAutoFit/>
          </a:bodyPr>
          <a:lstStyle/>
          <a:p>
            <a:pPr marL="483617" lvl="1" indent="-241808" algn="ctr">
              <a:lnSpc>
                <a:spcPts val="3136"/>
              </a:lnSpc>
              <a:buFont typeface="Arial"/>
              <a:buChar char="•"/>
            </a:pPr>
            <a:r>
              <a:rPr lang="en-US" sz="2240" dirty="0">
                <a:solidFill>
                  <a:srgbClr val="000000"/>
                </a:solidFill>
                <a:ea typeface="Canva Sans"/>
                <a:cs typeface="Canva Sans"/>
                <a:sym typeface="Canva Sans"/>
              </a:rPr>
              <a:t>It is useful for workload balancing and resource allocation</a:t>
            </a:r>
            <a:r>
              <a:rPr lang="en-US" sz="2240" dirty="0">
                <a:solidFill>
                  <a:srgbClr val="000000"/>
                </a:solidFill>
                <a:latin typeface="Canva Sans"/>
                <a:ea typeface="Canva Sans"/>
                <a:cs typeface="Canva Sans"/>
                <a:sym typeface="Canva Sans"/>
              </a:rPr>
              <a:t>.</a:t>
            </a:r>
          </a:p>
        </p:txBody>
      </p:sp>
      <p:sp>
        <p:nvSpPr>
          <p:cNvPr id="7" name="TextBox 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ADADA"/>
        </a:solidFill>
        <a:effectLst/>
      </p:bgPr>
    </p:bg>
    <p:spTree>
      <p:nvGrpSpPr>
        <p:cNvPr id="1" name=""/>
        <p:cNvGrpSpPr/>
        <p:nvPr/>
      </p:nvGrpSpPr>
      <p:grpSpPr>
        <a:xfrm>
          <a:off x="0" y="0"/>
          <a:ext cx="0" cy="0"/>
          <a:chOff x="0" y="0"/>
          <a:chExt cx="0" cy="0"/>
        </a:xfrm>
      </p:grpSpPr>
      <p:sp>
        <p:nvSpPr>
          <p:cNvPr id="2" name="Freeform 2"/>
          <p:cNvSpPr/>
          <p:nvPr/>
        </p:nvSpPr>
        <p:spPr>
          <a:xfrm>
            <a:off x="754567" y="2449896"/>
            <a:ext cx="7163533" cy="4029487"/>
          </a:xfrm>
          <a:custGeom>
            <a:avLst/>
            <a:gdLst/>
            <a:ahLst/>
            <a:cxnLst/>
            <a:rect l="l" t="t" r="r" b="b"/>
            <a:pathLst>
              <a:path w="7163533" h="4029487">
                <a:moveTo>
                  <a:pt x="0" y="0"/>
                </a:moveTo>
                <a:lnTo>
                  <a:pt x="7163533" y="0"/>
                </a:lnTo>
                <a:lnTo>
                  <a:pt x="7163533" y="4029488"/>
                </a:lnTo>
                <a:lnTo>
                  <a:pt x="0" y="4029488"/>
                </a:lnTo>
                <a:lnTo>
                  <a:pt x="0" y="0"/>
                </a:lnTo>
                <a:close/>
              </a:path>
            </a:pathLst>
          </a:custGeom>
          <a:blipFill>
            <a:blip r:embed="rId2"/>
            <a:stretch>
              <a:fillRect/>
            </a:stretch>
          </a:blipFill>
        </p:spPr>
      </p:sp>
      <p:sp>
        <p:nvSpPr>
          <p:cNvPr id="3" name="Freeform 3"/>
          <p:cNvSpPr/>
          <p:nvPr/>
        </p:nvSpPr>
        <p:spPr>
          <a:xfrm>
            <a:off x="5105358" y="6479384"/>
            <a:ext cx="7499327" cy="3807616"/>
          </a:xfrm>
          <a:custGeom>
            <a:avLst/>
            <a:gdLst/>
            <a:ahLst/>
            <a:cxnLst/>
            <a:rect l="l" t="t" r="r" b="b"/>
            <a:pathLst>
              <a:path w="7499327" h="3807616">
                <a:moveTo>
                  <a:pt x="0" y="0"/>
                </a:moveTo>
                <a:lnTo>
                  <a:pt x="7499327" y="0"/>
                </a:lnTo>
                <a:lnTo>
                  <a:pt x="7499327" y="3807616"/>
                </a:lnTo>
                <a:lnTo>
                  <a:pt x="0" y="3807616"/>
                </a:lnTo>
                <a:lnTo>
                  <a:pt x="0" y="0"/>
                </a:lnTo>
                <a:close/>
              </a:path>
            </a:pathLst>
          </a:custGeom>
          <a:blipFill>
            <a:blip r:embed="rId3"/>
            <a:stretch>
              <a:fillRect l="-255" t="-5140" r="-3918"/>
            </a:stretch>
          </a:blipFill>
        </p:spPr>
      </p:sp>
      <p:sp>
        <p:nvSpPr>
          <p:cNvPr id="4" name="TextBox 4"/>
          <p:cNvSpPr txBox="1"/>
          <p:nvPr/>
        </p:nvSpPr>
        <p:spPr>
          <a:xfrm>
            <a:off x="0" y="689519"/>
            <a:ext cx="10760142" cy="576761"/>
          </a:xfrm>
          <a:prstGeom prst="rect">
            <a:avLst/>
          </a:prstGeom>
        </p:spPr>
        <p:txBody>
          <a:bodyPr lIns="0" tIns="0" rIns="0" bIns="0" rtlCol="0" anchor="t">
            <a:spAutoFit/>
          </a:bodyPr>
          <a:lstStyle/>
          <a:p>
            <a:pPr algn="ctr">
              <a:lnSpc>
                <a:spcPts val="4759"/>
              </a:lnSpc>
            </a:pPr>
            <a:r>
              <a:rPr lang="en-US" sz="3399" b="1" dirty="0">
                <a:solidFill>
                  <a:srgbClr val="000000"/>
                </a:solidFill>
                <a:ea typeface="Canva Sans Bold"/>
                <a:cs typeface="Canva Sans Bold"/>
                <a:sym typeface="Canva Sans Bold"/>
              </a:rPr>
              <a:t>APPOINTMENT COUNT BY DOCTOR SPECALIZATION </a:t>
            </a:r>
            <a:r>
              <a:rPr lang="en-US" sz="3399" dirty="0">
                <a:solidFill>
                  <a:srgbClr val="000000"/>
                </a:solidFill>
                <a:ea typeface="Canva Sans"/>
                <a:cs typeface="Canva Sans"/>
                <a:sym typeface="Canva Sans"/>
              </a:rPr>
              <a:t> </a:t>
            </a:r>
          </a:p>
        </p:txBody>
      </p:sp>
      <p:sp>
        <p:nvSpPr>
          <p:cNvPr id="5" name="TextBox 5"/>
          <p:cNvSpPr txBox="1"/>
          <p:nvPr/>
        </p:nvSpPr>
        <p:spPr>
          <a:xfrm>
            <a:off x="10760142" y="2842715"/>
            <a:ext cx="6699299" cy="771779"/>
          </a:xfrm>
          <a:prstGeom prst="rect">
            <a:avLst/>
          </a:prstGeom>
        </p:spPr>
        <p:txBody>
          <a:bodyPr lIns="0" tIns="0" rIns="0" bIns="0" rtlCol="0" anchor="t">
            <a:spAutoFit/>
          </a:bodyPr>
          <a:lstStyle/>
          <a:p>
            <a:pPr marL="483617" lvl="1" indent="-241808" algn="ctr">
              <a:lnSpc>
                <a:spcPts val="3136"/>
              </a:lnSpc>
              <a:buFont typeface="Arial"/>
              <a:buChar char="•"/>
            </a:pPr>
            <a:r>
              <a:rPr lang="en-US" sz="2240" dirty="0">
                <a:solidFill>
                  <a:srgbClr val="000000"/>
                </a:solidFill>
                <a:ea typeface="Canva Sans"/>
                <a:cs typeface="Canva Sans"/>
                <a:sym typeface="Canva Sans"/>
              </a:rPr>
              <a:t>To analyze which medical specializations are in high demand.</a:t>
            </a:r>
          </a:p>
        </p:txBody>
      </p:sp>
      <p:sp>
        <p:nvSpPr>
          <p:cNvPr id="6" name="TextBox 6"/>
          <p:cNvSpPr txBox="1"/>
          <p:nvPr/>
        </p:nvSpPr>
        <p:spPr>
          <a:xfrm>
            <a:off x="11177205" y="4054938"/>
            <a:ext cx="5570806" cy="771779"/>
          </a:xfrm>
          <a:prstGeom prst="rect">
            <a:avLst/>
          </a:prstGeom>
        </p:spPr>
        <p:txBody>
          <a:bodyPr lIns="0" tIns="0" rIns="0" bIns="0" rtlCol="0" anchor="t">
            <a:spAutoFit/>
          </a:bodyPr>
          <a:lstStyle/>
          <a:p>
            <a:pPr marL="483617" lvl="1" indent="-241808" algn="ctr">
              <a:lnSpc>
                <a:spcPts val="3136"/>
              </a:lnSpc>
              <a:buFont typeface="Arial"/>
              <a:buChar char="•"/>
            </a:pPr>
            <a:r>
              <a:rPr lang="en-US" sz="2240" dirty="0">
                <a:solidFill>
                  <a:srgbClr val="000000"/>
                </a:solidFill>
                <a:latin typeface="Canva Sans"/>
                <a:ea typeface="Canva Sans"/>
                <a:cs typeface="Canva Sans"/>
                <a:sym typeface="Canva Sans"/>
              </a:rPr>
              <a:t> I</a:t>
            </a:r>
            <a:r>
              <a:rPr lang="en-US" sz="2240" dirty="0">
                <a:solidFill>
                  <a:srgbClr val="000000"/>
                </a:solidFill>
                <a:ea typeface="Canva Sans"/>
                <a:cs typeface="Canva Sans"/>
                <a:sym typeface="Canva Sans"/>
              </a:rPr>
              <a:t>t helps to allocate resources and plan for future hires</a:t>
            </a:r>
          </a:p>
        </p:txBody>
      </p:sp>
      <p:sp>
        <p:nvSpPr>
          <p:cNvPr id="7" name="TextBox 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ADADA"/>
        </a:solidFill>
        <a:effectLst/>
      </p:bgPr>
    </p:bg>
    <p:spTree>
      <p:nvGrpSpPr>
        <p:cNvPr id="1" name=""/>
        <p:cNvGrpSpPr/>
        <p:nvPr/>
      </p:nvGrpSpPr>
      <p:grpSpPr>
        <a:xfrm>
          <a:off x="0" y="0"/>
          <a:ext cx="0" cy="0"/>
          <a:chOff x="0" y="0"/>
          <a:chExt cx="0" cy="0"/>
        </a:xfrm>
      </p:grpSpPr>
      <p:sp>
        <p:nvSpPr>
          <p:cNvPr id="2" name="Freeform 2"/>
          <p:cNvSpPr/>
          <p:nvPr/>
        </p:nvSpPr>
        <p:spPr>
          <a:xfrm>
            <a:off x="1028700" y="1917442"/>
            <a:ext cx="6432362" cy="4259500"/>
          </a:xfrm>
          <a:custGeom>
            <a:avLst/>
            <a:gdLst/>
            <a:ahLst/>
            <a:cxnLst/>
            <a:rect l="l" t="t" r="r" b="b"/>
            <a:pathLst>
              <a:path w="6432362" h="4259500">
                <a:moveTo>
                  <a:pt x="0" y="0"/>
                </a:moveTo>
                <a:lnTo>
                  <a:pt x="6432362" y="0"/>
                </a:lnTo>
                <a:lnTo>
                  <a:pt x="6432362" y="4259499"/>
                </a:lnTo>
                <a:lnTo>
                  <a:pt x="0" y="4259499"/>
                </a:lnTo>
                <a:lnTo>
                  <a:pt x="0" y="0"/>
                </a:lnTo>
                <a:close/>
              </a:path>
            </a:pathLst>
          </a:custGeom>
          <a:blipFill>
            <a:blip r:embed="rId2"/>
            <a:stretch>
              <a:fillRect/>
            </a:stretch>
          </a:blipFill>
        </p:spPr>
      </p:sp>
      <p:sp>
        <p:nvSpPr>
          <p:cNvPr id="3" name="Freeform 3"/>
          <p:cNvSpPr/>
          <p:nvPr/>
        </p:nvSpPr>
        <p:spPr>
          <a:xfrm>
            <a:off x="2890074" y="6176941"/>
            <a:ext cx="7885060" cy="3224032"/>
          </a:xfrm>
          <a:custGeom>
            <a:avLst/>
            <a:gdLst/>
            <a:ahLst/>
            <a:cxnLst/>
            <a:rect l="l" t="t" r="r" b="b"/>
            <a:pathLst>
              <a:path w="7885060" h="3224032">
                <a:moveTo>
                  <a:pt x="0" y="0"/>
                </a:moveTo>
                <a:lnTo>
                  <a:pt x="7885060" y="0"/>
                </a:lnTo>
                <a:lnTo>
                  <a:pt x="7885060" y="3224032"/>
                </a:lnTo>
                <a:lnTo>
                  <a:pt x="0" y="3224032"/>
                </a:lnTo>
                <a:lnTo>
                  <a:pt x="0" y="0"/>
                </a:lnTo>
                <a:close/>
              </a:path>
            </a:pathLst>
          </a:custGeom>
          <a:blipFill>
            <a:blip r:embed="rId3"/>
            <a:stretch>
              <a:fillRect/>
            </a:stretch>
          </a:blipFill>
        </p:spPr>
      </p:sp>
      <p:sp>
        <p:nvSpPr>
          <p:cNvPr id="4" name="TextBox 4"/>
          <p:cNvSpPr txBox="1"/>
          <p:nvPr/>
        </p:nvSpPr>
        <p:spPr>
          <a:xfrm>
            <a:off x="1711934" y="689519"/>
            <a:ext cx="7336274" cy="580390"/>
          </a:xfrm>
          <a:prstGeom prst="rect">
            <a:avLst/>
          </a:prstGeom>
        </p:spPr>
        <p:txBody>
          <a:bodyPr lIns="0" tIns="0" rIns="0" bIns="0" rtlCol="0" anchor="t">
            <a:spAutoFit/>
          </a:bodyPr>
          <a:lstStyle/>
          <a:p>
            <a:pPr algn="ctr">
              <a:lnSpc>
                <a:spcPts val="4759"/>
              </a:lnSpc>
            </a:pPr>
            <a:r>
              <a:rPr lang="en-US" sz="3399" b="1" dirty="0">
                <a:solidFill>
                  <a:srgbClr val="000000"/>
                </a:solidFill>
                <a:ea typeface="Canva Sans Bold"/>
                <a:cs typeface="Canva Sans Bold"/>
                <a:sym typeface="Canva Sans Bold"/>
              </a:rPr>
              <a:t>TOTAL REVENUE OF </a:t>
            </a:r>
            <a:r>
              <a:rPr lang="en-US" sz="3399" b="1" dirty="0" smtClean="0">
                <a:solidFill>
                  <a:srgbClr val="000000"/>
                </a:solidFill>
                <a:ea typeface="Canva Sans Bold"/>
                <a:cs typeface="Canva Sans Bold"/>
                <a:sym typeface="Canva Sans Bold"/>
              </a:rPr>
              <a:t>HEALTHCARE </a:t>
            </a:r>
            <a:endParaRPr lang="en-US" sz="3399" b="1" dirty="0">
              <a:solidFill>
                <a:srgbClr val="000000"/>
              </a:solidFill>
              <a:ea typeface="Canva Sans Bold"/>
              <a:cs typeface="Canva Sans Bold"/>
              <a:sym typeface="Canva Sans Bold"/>
            </a:endParaRPr>
          </a:p>
        </p:txBody>
      </p:sp>
      <p:sp>
        <p:nvSpPr>
          <p:cNvPr id="5" name="TextBox 5"/>
          <p:cNvSpPr txBox="1"/>
          <p:nvPr/>
        </p:nvSpPr>
        <p:spPr>
          <a:xfrm>
            <a:off x="10775134" y="2869006"/>
            <a:ext cx="6914229" cy="1167435"/>
          </a:xfrm>
          <a:prstGeom prst="rect">
            <a:avLst/>
          </a:prstGeom>
        </p:spPr>
        <p:txBody>
          <a:bodyPr lIns="0" tIns="0" rIns="0" bIns="0" rtlCol="0" anchor="t">
            <a:spAutoFit/>
          </a:bodyPr>
          <a:lstStyle/>
          <a:p>
            <a:pPr marL="483617" lvl="1" indent="-241808" algn="ctr">
              <a:lnSpc>
                <a:spcPts val="3136"/>
              </a:lnSpc>
              <a:buFont typeface="Arial"/>
              <a:buChar char="•"/>
            </a:pPr>
            <a:r>
              <a:rPr lang="en-US" sz="2240" dirty="0">
                <a:solidFill>
                  <a:srgbClr val="000000"/>
                </a:solidFill>
                <a:ea typeface="Canva Sans"/>
                <a:cs typeface="Canva Sans"/>
                <a:sym typeface="Canva Sans"/>
              </a:rPr>
              <a:t>Calculate total revenue from paid bills to assess the financial performance of the healthcare facility.</a:t>
            </a:r>
          </a:p>
          <a:p>
            <a:pPr algn="ctr">
              <a:lnSpc>
                <a:spcPts val="3136"/>
              </a:lnSpc>
            </a:pPr>
            <a:endParaRPr lang="en-US" sz="2240" dirty="0">
              <a:solidFill>
                <a:srgbClr val="000000"/>
              </a:solidFill>
              <a:latin typeface="Canva Sans"/>
              <a:ea typeface="Canva Sans"/>
              <a:cs typeface="Canva Sans"/>
              <a:sym typeface="Canva Sans"/>
            </a:endParaRPr>
          </a:p>
        </p:txBody>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ADADA"/>
        </a:solidFill>
        <a:effectLst/>
      </p:bgPr>
    </p:bg>
    <p:spTree>
      <p:nvGrpSpPr>
        <p:cNvPr id="1" name=""/>
        <p:cNvGrpSpPr/>
        <p:nvPr/>
      </p:nvGrpSpPr>
      <p:grpSpPr>
        <a:xfrm>
          <a:off x="0" y="0"/>
          <a:ext cx="0" cy="0"/>
          <a:chOff x="0" y="0"/>
          <a:chExt cx="0" cy="0"/>
        </a:xfrm>
      </p:grpSpPr>
      <p:sp>
        <p:nvSpPr>
          <p:cNvPr id="2" name="Rectangle 1"/>
          <p:cNvSpPr/>
          <p:nvPr/>
        </p:nvSpPr>
        <p:spPr>
          <a:xfrm>
            <a:off x="1174518" y="647700"/>
            <a:ext cx="5826852" cy="662361"/>
          </a:xfrm>
          <a:prstGeom prst="rect">
            <a:avLst/>
          </a:prstGeom>
        </p:spPr>
        <p:txBody>
          <a:bodyPr wrap="none">
            <a:spAutoFit/>
          </a:bodyPr>
          <a:lstStyle/>
          <a:p>
            <a:pPr algn="ctr">
              <a:lnSpc>
                <a:spcPts val="4759"/>
              </a:lnSpc>
            </a:pPr>
            <a:r>
              <a:rPr lang="en-US" sz="3200" b="1" dirty="0" smtClean="0">
                <a:solidFill>
                  <a:srgbClr val="000000"/>
                </a:solidFill>
                <a:ea typeface="Canva Sans Bold"/>
                <a:cs typeface="Canva Sans Bold"/>
                <a:sym typeface="Canva Sans Bold"/>
              </a:rPr>
              <a:t>AGE DISTRIBUTION OF PATIENTS </a:t>
            </a:r>
            <a:r>
              <a:rPr lang="en-US" b="1" dirty="0" smtClean="0">
                <a:solidFill>
                  <a:srgbClr val="000000"/>
                </a:solidFill>
                <a:ea typeface="Canva Sans Bold"/>
                <a:cs typeface="Canva Sans Bold"/>
                <a:sym typeface="Canva Sans Bold"/>
              </a:rPr>
              <a:t> </a:t>
            </a:r>
            <a:endParaRPr lang="en-US" b="1" dirty="0">
              <a:solidFill>
                <a:srgbClr val="000000"/>
              </a:solidFill>
              <a:ea typeface="Canva Sans Bold"/>
              <a:cs typeface="Canva Sans Bold"/>
              <a:sym typeface="Canva Sans Bo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6379" y="6134100"/>
            <a:ext cx="7544745" cy="36576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2095500"/>
            <a:ext cx="7170977" cy="4038600"/>
          </a:xfrm>
          <a:prstGeom prst="rect">
            <a:avLst/>
          </a:prstGeom>
        </p:spPr>
      </p:pic>
      <p:sp>
        <p:nvSpPr>
          <p:cNvPr id="13" name="Rectangle 8"/>
          <p:cNvSpPr>
            <a:spLocks noChangeArrowheads="1"/>
          </p:cNvSpPr>
          <p:nvPr/>
        </p:nvSpPr>
        <p:spPr bwMode="auto">
          <a:xfrm>
            <a:off x="10134600" y="2569679"/>
            <a:ext cx="7227349" cy="147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240" dirty="0"/>
              <a:t>T</a:t>
            </a:r>
            <a:r>
              <a:rPr kumimoji="0" lang="en-US" altLang="en-US" sz="2240" b="0" i="0" u="none" strike="noStrike" cap="none" normalizeH="0" baseline="0" dirty="0" smtClean="0">
                <a:ln>
                  <a:noFill/>
                </a:ln>
                <a:solidFill>
                  <a:schemeClr val="tx1"/>
                </a:solidFill>
                <a:effectLst/>
              </a:rPr>
              <a:t>o </a:t>
            </a:r>
            <a:r>
              <a:rPr kumimoji="0" lang="en-US" altLang="en-US" sz="2240" i="0" u="none" strike="noStrike" cap="none" normalizeH="0" baseline="0" dirty="0" smtClean="0">
                <a:ln>
                  <a:noFill/>
                </a:ln>
                <a:solidFill>
                  <a:schemeClr val="tx1"/>
                </a:solidFill>
                <a:effectLst/>
              </a:rPr>
              <a:t>understand the  profile </a:t>
            </a:r>
            <a:r>
              <a:rPr kumimoji="0" lang="en-US" altLang="en-US" sz="2240" b="0" i="0" u="none" strike="noStrike" cap="none" normalizeH="0" baseline="0" dirty="0" smtClean="0">
                <a:ln>
                  <a:noFill/>
                </a:ln>
                <a:solidFill>
                  <a:schemeClr val="tx1"/>
                </a:solidFill>
                <a:effectLst/>
              </a:rPr>
              <a:t>of the patient population, which helps in tailoring healthcare services, resource allocation, and identifying age-specific health trends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40" b="0" i="0" u="none" strike="noStrike" cap="none" normalizeH="0" baseline="0" dirty="0" smtClean="0">
              <a:ln>
                <a:noFill/>
              </a:ln>
              <a:solidFill>
                <a:schemeClr val="tx1"/>
              </a:solidFill>
              <a:effectLst/>
              <a:latin typeface="Canva Sans" panose="020B0604020202020204" charset="0"/>
            </a:endParaRPr>
          </a:p>
        </p:txBody>
      </p:sp>
    </p:spTree>
    <p:extLst>
      <p:ext uri="{BB962C8B-B14F-4D97-AF65-F5344CB8AC3E}">
        <p14:creationId xmlns:p14="http://schemas.microsoft.com/office/powerpoint/2010/main" val="27457886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ADADA"/>
        </a:solidFill>
        <a:effectLst/>
      </p:bgPr>
    </p:bg>
    <p:spTree>
      <p:nvGrpSpPr>
        <p:cNvPr id="1" name=""/>
        <p:cNvGrpSpPr/>
        <p:nvPr/>
      </p:nvGrpSpPr>
      <p:grpSpPr>
        <a:xfrm>
          <a:off x="0" y="0"/>
          <a:ext cx="0" cy="0"/>
          <a:chOff x="0" y="0"/>
          <a:chExt cx="0" cy="0"/>
        </a:xfrm>
      </p:grpSpPr>
      <p:sp>
        <p:nvSpPr>
          <p:cNvPr id="2" name="Freeform 2"/>
          <p:cNvSpPr/>
          <p:nvPr/>
        </p:nvSpPr>
        <p:spPr>
          <a:xfrm>
            <a:off x="9144000" y="5143500"/>
            <a:ext cx="6625585" cy="4874571"/>
          </a:xfrm>
          <a:custGeom>
            <a:avLst/>
            <a:gdLst/>
            <a:ahLst/>
            <a:cxnLst/>
            <a:rect l="l" t="t" r="r" b="b"/>
            <a:pathLst>
              <a:path w="6625585" h="4874571">
                <a:moveTo>
                  <a:pt x="0" y="0"/>
                </a:moveTo>
                <a:lnTo>
                  <a:pt x="6625585" y="0"/>
                </a:lnTo>
                <a:lnTo>
                  <a:pt x="6625585" y="4874571"/>
                </a:lnTo>
                <a:lnTo>
                  <a:pt x="0" y="4874571"/>
                </a:lnTo>
                <a:lnTo>
                  <a:pt x="0" y="0"/>
                </a:lnTo>
                <a:close/>
              </a:path>
            </a:pathLst>
          </a:custGeom>
          <a:blipFill>
            <a:blip r:embed="rId2"/>
            <a:stretch>
              <a:fillRect b="-931"/>
            </a:stretch>
          </a:blipFill>
        </p:spPr>
      </p:sp>
      <p:sp>
        <p:nvSpPr>
          <p:cNvPr id="3" name="Freeform 3"/>
          <p:cNvSpPr/>
          <p:nvPr/>
        </p:nvSpPr>
        <p:spPr>
          <a:xfrm>
            <a:off x="0" y="1955413"/>
            <a:ext cx="9506290" cy="4151794"/>
          </a:xfrm>
          <a:custGeom>
            <a:avLst/>
            <a:gdLst/>
            <a:ahLst/>
            <a:cxnLst/>
            <a:rect l="l" t="t" r="r" b="b"/>
            <a:pathLst>
              <a:path w="9506290" h="4151794">
                <a:moveTo>
                  <a:pt x="0" y="0"/>
                </a:moveTo>
                <a:lnTo>
                  <a:pt x="9506290" y="0"/>
                </a:lnTo>
                <a:lnTo>
                  <a:pt x="9506290" y="4151794"/>
                </a:lnTo>
                <a:lnTo>
                  <a:pt x="0" y="4151794"/>
                </a:lnTo>
                <a:lnTo>
                  <a:pt x="0" y="0"/>
                </a:lnTo>
                <a:close/>
              </a:path>
            </a:pathLst>
          </a:custGeom>
          <a:blipFill>
            <a:blip r:embed="rId3"/>
            <a:stretch>
              <a:fillRect/>
            </a:stretch>
          </a:blipFill>
        </p:spPr>
      </p:sp>
      <p:sp>
        <p:nvSpPr>
          <p:cNvPr id="4" name="TextBox 4"/>
          <p:cNvSpPr txBox="1"/>
          <p:nvPr/>
        </p:nvSpPr>
        <p:spPr>
          <a:xfrm>
            <a:off x="10775134" y="2869006"/>
            <a:ext cx="6914229" cy="795089"/>
          </a:xfrm>
          <a:prstGeom prst="rect">
            <a:avLst/>
          </a:prstGeom>
        </p:spPr>
        <p:txBody>
          <a:bodyPr lIns="0" tIns="0" rIns="0" bIns="0" rtlCol="0" anchor="t">
            <a:spAutoFit/>
          </a:bodyPr>
          <a:lstStyle/>
          <a:p>
            <a:pPr marL="483617" lvl="1" indent="-241808" algn="ctr">
              <a:lnSpc>
                <a:spcPts val="3136"/>
              </a:lnSpc>
              <a:buFont typeface="Arial"/>
              <a:buChar char="•"/>
            </a:pPr>
            <a:r>
              <a:rPr lang="en-US" sz="2240" dirty="0">
                <a:solidFill>
                  <a:srgbClr val="000000"/>
                </a:solidFill>
                <a:ea typeface="Canva Sans"/>
                <a:cs typeface="Canva Sans"/>
                <a:sym typeface="Canva Sans"/>
              </a:rPr>
              <a:t>It's useful for analyzing doctor-patient interactions</a:t>
            </a:r>
            <a:r>
              <a:rPr lang="en-US" sz="2240" dirty="0">
                <a:solidFill>
                  <a:srgbClr val="000000"/>
                </a:solidFill>
                <a:latin typeface="Canva Sans"/>
                <a:ea typeface="Canva Sans"/>
                <a:cs typeface="Canva Sans"/>
                <a:sym typeface="Canva Sans"/>
              </a:rPr>
              <a:t>.</a:t>
            </a:r>
          </a:p>
          <a:p>
            <a:pPr algn="ctr">
              <a:lnSpc>
                <a:spcPts val="3136"/>
              </a:lnSpc>
            </a:pPr>
            <a:endParaRPr lang="en-US" sz="2240" dirty="0">
              <a:solidFill>
                <a:srgbClr val="000000"/>
              </a:solidFill>
              <a:latin typeface="Canva Sans"/>
              <a:ea typeface="Canva Sans"/>
              <a:cs typeface="Canva Sans"/>
              <a:sym typeface="Canva Sans"/>
            </a:endParaRPr>
          </a:p>
        </p:txBody>
      </p:sp>
      <p:sp>
        <p:nvSpPr>
          <p:cNvPr id="5" name="TextBox 5"/>
          <p:cNvSpPr txBox="1"/>
          <p:nvPr/>
        </p:nvSpPr>
        <p:spPr>
          <a:xfrm>
            <a:off x="506630" y="292431"/>
            <a:ext cx="9190392" cy="541174"/>
          </a:xfrm>
          <a:prstGeom prst="rect">
            <a:avLst/>
          </a:prstGeom>
        </p:spPr>
        <p:txBody>
          <a:bodyPr lIns="0" tIns="0" rIns="0" bIns="0" rtlCol="0" anchor="t">
            <a:spAutoFit/>
          </a:bodyPr>
          <a:lstStyle/>
          <a:p>
            <a:pPr algn="ctr">
              <a:lnSpc>
                <a:spcPts val="4480"/>
              </a:lnSpc>
            </a:pPr>
            <a:r>
              <a:rPr lang="en-US" sz="3200" b="1" dirty="0">
                <a:solidFill>
                  <a:srgbClr val="000000"/>
                </a:solidFill>
                <a:ea typeface="Canva Sans Bold"/>
                <a:cs typeface="Canva Sans Bold"/>
                <a:sym typeface="Canva Sans Bold"/>
              </a:rPr>
              <a:t>DOCTOR AND PATIENT APPOINTMENT DETAILS  </a:t>
            </a:r>
          </a:p>
        </p:txBody>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ADADA"/>
        </a:solidFill>
        <a:effectLst/>
      </p:bgPr>
    </p:bg>
    <p:spTree>
      <p:nvGrpSpPr>
        <p:cNvPr id="1" name=""/>
        <p:cNvGrpSpPr/>
        <p:nvPr/>
      </p:nvGrpSpPr>
      <p:grpSpPr>
        <a:xfrm>
          <a:off x="0" y="0"/>
          <a:ext cx="0" cy="0"/>
          <a:chOff x="0" y="0"/>
          <a:chExt cx="0" cy="0"/>
        </a:xfrm>
      </p:grpSpPr>
      <p:sp>
        <p:nvSpPr>
          <p:cNvPr id="2" name="Freeform 2"/>
          <p:cNvSpPr/>
          <p:nvPr/>
        </p:nvSpPr>
        <p:spPr>
          <a:xfrm>
            <a:off x="7965368" y="4534770"/>
            <a:ext cx="7821172" cy="5438273"/>
          </a:xfrm>
          <a:custGeom>
            <a:avLst/>
            <a:gdLst/>
            <a:ahLst/>
            <a:cxnLst/>
            <a:rect l="l" t="t" r="r" b="b"/>
            <a:pathLst>
              <a:path w="7821172" h="5438273">
                <a:moveTo>
                  <a:pt x="0" y="0"/>
                </a:moveTo>
                <a:lnTo>
                  <a:pt x="7821172" y="0"/>
                </a:lnTo>
                <a:lnTo>
                  <a:pt x="7821172" y="5438273"/>
                </a:lnTo>
                <a:lnTo>
                  <a:pt x="0" y="5438273"/>
                </a:lnTo>
                <a:lnTo>
                  <a:pt x="0" y="0"/>
                </a:lnTo>
                <a:close/>
              </a:path>
            </a:pathLst>
          </a:custGeom>
          <a:blipFill>
            <a:blip r:embed="rId2"/>
            <a:stretch>
              <a:fillRect/>
            </a:stretch>
          </a:blipFill>
        </p:spPr>
      </p:sp>
      <p:sp>
        <p:nvSpPr>
          <p:cNvPr id="3" name="Freeform 3"/>
          <p:cNvSpPr/>
          <p:nvPr/>
        </p:nvSpPr>
        <p:spPr>
          <a:xfrm>
            <a:off x="506630" y="1337851"/>
            <a:ext cx="7458738" cy="5253197"/>
          </a:xfrm>
          <a:custGeom>
            <a:avLst/>
            <a:gdLst/>
            <a:ahLst/>
            <a:cxnLst/>
            <a:rect l="l" t="t" r="r" b="b"/>
            <a:pathLst>
              <a:path w="7458738" h="5253197">
                <a:moveTo>
                  <a:pt x="0" y="0"/>
                </a:moveTo>
                <a:lnTo>
                  <a:pt x="7458738" y="0"/>
                </a:lnTo>
                <a:lnTo>
                  <a:pt x="7458738" y="5253198"/>
                </a:lnTo>
                <a:lnTo>
                  <a:pt x="0" y="5253198"/>
                </a:lnTo>
                <a:lnTo>
                  <a:pt x="0" y="0"/>
                </a:lnTo>
                <a:close/>
              </a:path>
            </a:pathLst>
          </a:custGeom>
          <a:blipFill>
            <a:blip r:embed="rId3"/>
            <a:stretch>
              <a:fillRect/>
            </a:stretch>
          </a:blipFill>
        </p:spPr>
      </p:sp>
      <p:sp>
        <p:nvSpPr>
          <p:cNvPr id="4" name="TextBox 4"/>
          <p:cNvSpPr txBox="1"/>
          <p:nvPr/>
        </p:nvSpPr>
        <p:spPr>
          <a:xfrm>
            <a:off x="10775135" y="2869006"/>
            <a:ext cx="6141266" cy="795089"/>
          </a:xfrm>
          <a:prstGeom prst="rect">
            <a:avLst/>
          </a:prstGeom>
        </p:spPr>
        <p:txBody>
          <a:bodyPr wrap="square" lIns="0" tIns="0" rIns="0" bIns="0" rtlCol="0" anchor="t">
            <a:spAutoFit/>
          </a:bodyPr>
          <a:lstStyle/>
          <a:p>
            <a:pPr marL="483617" lvl="1" indent="-241808" algn="ctr">
              <a:lnSpc>
                <a:spcPts val="3136"/>
              </a:lnSpc>
              <a:buFont typeface="Arial"/>
              <a:buChar char="•"/>
            </a:pPr>
            <a:r>
              <a:rPr lang="en-US" sz="2240" dirty="0">
                <a:solidFill>
                  <a:srgbClr val="000000"/>
                </a:solidFill>
                <a:ea typeface="Canva Sans"/>
                <a:cs typeface="Canva Sans"/>
                <a:sym typeface="Canva Sans"/>
              </a:rPr>
              <a:t>This helps in managing cash flow and following up on unpaid bills.</a:t>
            </a:r>
          </a:p>
        </p:txBody>
      </p:sp>
      <p:sp>
        <p:nvSpPr>
          <p:cNvPr id="5" name="TextBox 5"/>
          <p:cNvSpPr txBox="1"/>
          <p:nvPr/>
        </p:nvSpPr>
        <p:spPr>
          <a:xfrm>
            <a:off x="506630" y="292431"/>
            <a:ext cx="9190392" cy="537845"/>
          </a:xfrm>
          <a:prstGeom prst="rect">
            <a:avLst/>
          </a:prstGeom>
        </p:spPr>
        <p:txBody>
          <a:bodyPr lIns="0" tIns="0" rIns="0" bIns="0" rtlCol="0" anchor="t">
            <a:spAutoFit/>
          </a:bodyPr>
          <a:lstStyle/>
          <a:p>
            <a:pPr algn="ctr">
              <a:lnSpc>
                <a:spcPts val="4480"/>
              </a:lnSpc>
            </a:pPr>
            <a:r>
              <a:rPr lang="en-US" sz="3200" b="1" dirty="0">
                <a:solidFill>
                  <a:srgbClr val="000000"/>
                </a:solidFill>
                <a:ea typeface="Canva Sans Bold"/>
                <a:cs typeface="Canva Sans Bold"/>
                <a:sym typeface="Canva Sans Bold"/>
              </a:rPr>
              <a:t>PENDING PAYMENTS OF PATIENT</a:t>
            </a:r>
          </a:p>
        </p:txBody>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ADADA"/>
        </a:solidFill>
        <a:effectLst/>
      </p:bgPr>
    </p:bg>
    <p:spTree>
      <p:nvGrpSpPr>
        <p:cNvPr id="1" name=""/>
        <p:cNvGrpSpPr/>
        <p:nvPr/>
      </p:nvGrpSpPr>
      <p:grpSpPr>
        <a:xfrm>
          <a:off x="0" y="0"/>
          <a:ext cx="0" cy="0"/>
          <a:chOff x="0" y="0"/>
          <a:chExt cx="0" cy="0"/>
        </a:xfrm>
      </p:grpSpPr>
      <p:sp>
        <p:nvSpPr>
          <p:cNvPr id="2" name="Freeform 2"/>
          <p:cNvSpPr/>
          <p:nvPr/>
        </p:nvSpPr>
        <p:spPr>
          <a:xfrm>
            <a:off x="267033" y="1593479"/>
            <a:ext cx="8876967" cy="4470301"/>
          </a:xfrm>
          <a:custGeom>
            <a:avLst/>
            <a:gdLst/>
            <a:ahLst/>
            <a:cxnLst/>
            <a:rect l="l" t="t" r="r" b="b"/>
            <a:pathLst>
              <a:path w="8876967" h="4470301">
                <a:moveTo>
                  <a:pt x="0" y="0"/>
                </a:moveTo>
                <a:lnTo>
                  <a:pt x="8876967" y="0"/>
                </a:lnTo>
                <a:lnTo>
                  <a:pt x="8876967" y="4470300"/>
                </a:lnTo>
                <a:lnTo>
                  <a:pt x="0" y="4470300"/>
                </a:lnTo>
                <a:lnTo>
                  <a:pt x="0" y="0"/>
                </a:lnTo>
                <a:close/>
              </a:path>
            </a:pathLst>
          </a:custGeom>
          <a:blipFill>
            <a:blip r:embed="rId2"/>
            <a:stretch>
              <a:fillRect/>
            </a:stretch>
          </a:blipFill>
        </p:spPr>
      </p:sp>
      <p:sp>
        <p:nvSpPr>
          <p:cNvPr id="3" name="Freeform 3"/>
          <p:cNvSpPr/>
          <p:nvPr/>
        </p:nvSpPr>
        <p:spPr>
          <a:xfrm>
            <a:off x="3997853" y="6063779"/>
            <a:ext cx="11140031" cy="3706161"/>
          </a:xfrm>
          <a:custGeom>
            <a:avLst/>
            <a:gdLst/>
            <a:ahLst/>
            <a:cxnLst/>
            <a:rect l="l" t="t" r="r" b="b"/>
            <a:pathLst>
              <a:path w="11140031" h="3706161">
                <a:moveTo>
                  <a:pt x="0" y="0"/>
                </a:moveTo>
                <a:lnTo>
                  <a:pt x="11140032" y="0"/>
                </a:lnTo>
                <a:lnTo>
                  <a:pt x="11140032" y="3706162"/>
                </a:lnTo>
                <a:lnTo>
                  <a:pt x="0" y="3706162"/>
                </a:lnTo>
                <a:lnTo>
                  <a:pt x="0" y="0"/>
                </a:lnTo>
                <a:close/>
              </a:path>
            </a:pathLst>
          </a:custGeom>
          <a:blipFill>
            <a:blip r:embed="rId3"/>
            <a:stretch>
              <a:fillRect/>
            </a:stretch>
          </a:blipFill>
        </p:spPr>
      </p:sp>
      <p:sp>
        <p:nvSpPr>
          <p:cNvPr id="4" name="TextBox 4"/>
          <p:cNvSpPr txBox="1"/>
          <p:nvPr/>
        </p:nvSpPr>
        <p:spPr>
          <a:xfrm>
            <a:off x="11388272" y="2646577"/>
            <a:ext cx="6518728" cy="1169103"/>
          </a:xfrm>
          <a:prstGeom prst="rect">
            <a:avLst/>
          </a:prstGeom>
        </p:spPr>
        <p:txBody>
          <a:bodyPr wrap="square" lIns="0" tIns="0" rIns="0" bIns="0" rtlCol="0" anchor="t">
            <a:spAutoFit/>
          </a:bodyPr>
          <a:lstStyle/>
          <a:p>
            <a:pPr marL="483617" lvl="1" indent="-241808" algn="ctr">
              <a:lnSpc>
                <a:spcPts val="3136"/>
              </a:lnSpc>
              <a:buFont typeface="Arial"/>
              <a:buChar char="•"/>
            </a:pPr>
            <a:r>
              <a:rPr lang="en-US" sz="2240" dirty="0">
                <a:solidFill>
                  <a:srgbClr val="000000"/>
                </a:solidFill>
                <a:ea typeface="Canva Sans"/>
                <a:cs typeface="Canva Sans"/>
                <a:sym typeface="Canva Sans"/>
              </a:rPr>
              <a:t>This query provides a patient's appointment history, allowing providers to review past interactions and inform future care decisions.</a:t>
            </a:r>
          </a:p>
        </p:txBody>
      </p:sp>
      <p:sp>
        <p:nvSpPr>
          <p:cNvPr id="5" name="TextBox 5"/>
          <p:cNvSpPr txBox="1"/>
          <p:nvPr/>
        </p:nvSpPr>
        <p:spPr>
          <a:xfrm>
            <a:off x="506630" y="292431"/>
            <a:ext cx="9190392" cy="537845"/>
          </a:xfrm>
          <a:prstGeom prst="rect">
            <a:avLst/>
          </a:prstGeom>
        </p:spPr>
        <p:txBody>
          <a:bodyPr lIns="0" tIns="0" rIns="0" bIns="0" rtlCol="0" anchor="t">
            <a:spAutoFit/>
          </a:bodyPr>
          <a:lstStyle/>
          <a:p>
            <a:pPr algn="ctr">
              <a:lnSpc>
                <a:spcPts val="4480"/>
              </a:lnSpc>
            </a:pPr>
            <a:r>
              <a:rPr lang="en-US" sz="3200" b="1" dirty="0">
                <a:solidFill>
                  <a:srgbClr val="000000"/>
                </a:solidFill>
                <a:ea typeface="Canva Sans Bold"/>
                <a:cs typeface="Canva Sans Bold"/>
                <a:sym typeface="Canva Sans Bold"/>
              </a:rPr>
              <a:t>APPOINTMENT HISTORY FOR A PATIENT </a:t>
            </a:r>
          </a:p>
        </p:txBody>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ADADA"/>
        </a:solidFill>
        <a:effectLst/>
      </p:bgPr>
    </p:bg>
    <p:spTree>
      <p:nvGrpSpPr>
        <p:cNvPr id="1" name=""/>
        <p:cNvGrpSpPr/>
        <p:nvPr/>
      </p:nvGrpSpPr>
      <p:grpSpPr>
        <a:xfrm>
          <a:off x="0" y="0"/>
          <a:ext cx="0" cy="0"/>
          <a:chOff x="0" y="0"/>
          <a:chExt cx="0" cy="0"/>
        </a:xfrm>
      </p:grpSpPr>
      <p:sp>
        <p:nvSpPr>
          <p:cNvPr id="2" name="Freeform 2"/>
          <p:cNvSpPr/>
          <p:nvPr/>
        </p:nvSpPr>
        <p:spPr>
          <a:xfrm>
            <a:off x="279413" y="1359508"/>
            <a:ext cx="7646447" cy="5346167"/>
          </a:xfrm>
          <a:custGeom>
            <a:avLst/>
            <a:gdLst/>
            <a:ahLst/>
            <a:cxnLst/>
            <a:rect l="l" t="t" r="r" b="b"/>
            <a:pathLst>
              <a:path w="7646447" h="5346167">
                <a:moveTo>
                  <a:pt x="0" y="0"/>
                </a:moveTo>
                <a:lnTo>
                  <a:pt x="7646447" y="0"/>
                </a:lnTo>
                <a:lnTo>
                  <a:pt x="7646447" y="5346167"/>
                </a:lnTo>
                <a:lnTo>
                  <a:pt x="0" y="5346167"/>
                </a:lnTo>
                <a:lnTo>
                  <a:pt x="0" y="0"/>
                </a:lnTo>
                <a:close/>
              </a:path>
            </a:pathLst>
          </a:custGeom>
          <a:blipFill>
            <a:blip r:embed="rId2"/>
            <a:stretch>
              <a:fillRect/>
            </a:stretch>
          </a:blipFill>
        </p:spPr>
      </p:sp>
      <p:sp>
        <p:nvSpPr>
          <p:cNvPr id="3" name="Freeform 3"/>
          <p:cNvSpPr/>
          <p:nvPr/>
        </p:nvSpPr>
        <p:spPr>
          <a:xfrm>
            <a:off x="7591654" y="4900982"/>
            <a:ext cx="5829753" cy="5386018"/>
          </a:xfrm>
          <a:custGeom>
            <a:avLst/>
            <a:gdLst/>
            <a:ahLst/>
            <a:cxnLst/>
            <a:rect l="l" t="t" r="r" b="b"/>
            <a:pathLst>
              <a:path w="5829753" h="5386018">
                <a:moveTo>
                  <a:pt x="0" y="0"/>
                </a:moveTo>
                <a:lnTo>
                  <a:pt x="5829753" y="0"/>
                </a:lnTo>
                <a:lnTo>
                  <a:pt x="5829753" y="5386018"/>
                </a:lnTo>
                <a:lnTo>
                  <a:pt x="0" y="5386018"/>
                </a:lnTo>
                <a:lnTo>
                  <a:pt x="0" y="0"/>
                </a:lnTo>
                <a:close/>
              </a:path>
            </a:pathLst>
          </a:custGeom>
          <a:blipFill>
            <a:blip r:embed="rId3"/>
            <a:stretch>
              <a:fillRect/>
            </a:stretch>
          </a:blipFill>
        </p:spPr>
      </p:sp>
      <p:sp>
        <p:nvSpPr>
          <p:cNvPr id="4" name="TextBox 4"/>
          <p:cNvSpPr txBox="1"/>
          <p:nvPr/>
        </p:nvSpPr>
        <p:spPr>
          <a:xfrm>
            <a:off x="10506530" y="1871767"/>
            <a:ext cx="6752770" cy="1590179"/>
          </a:xfrm>
          <a:prstGeom prst="rect">
            <a:avLst/>
          </a:prstGeom>
        </p:spPr>
        <p:txBody>
          <a:bodyPr wrap="square" lIns="0" tIns="0" rIns="0" bIns="0" rtlCol="0" anchor="t">
            <a:spAutoFit/>
          </a:bodyPr>
          <a:lstStyle/>
          <a:p>
            <a:pPr marL="483617" lvl="1" indent="-241808" algn="ctr">
              <a:lnSpc>
                <a:spcPts val="3136"/>
              </a:lnSpc>
              <a:buFont typeface="Arial"/>
              <a:buChar char="•"/>
            </a:pPr>
            <a:r>
              <a:rPr lang="en-US" sz="2240" dirty="0">
                <a:solidFill>
                  <a:srgbClr val="000000"/>
                </a:solidFill>
                <a:ea typeface="Canva Sans"/>
                <a:cs typeface="Canva Sans"/>
                <a:sym typeface="Canva Sans"/>
              </a:rPr>
              <a:t>This query lists patients who have multiple appointments, which may indicate ongoing care needs or chronic conditions that require follow-up.</a:t>
            </a:r>
          </a:p>
          <a:p>
            <a:pPr algn="ctr">
              <a:lnSpc>
                <a:spcPts val="3136"/>
              </a:lnSpc>
            </a:pPr>
            <a:endParaRPr lang="en-US" sz="2240" dirty="0">
              <a:solidFill>
                <a:srgbClr val="000000"/>
              </a:solidFill>
              <a:latin typeface="Canva Sans"/>
              <a:ea typeface="Canva Sans"/>
              <a:cs typeface="Canva Sans"/>
              <a:sym typeface="Canva Sans"/>
            </a:endParaRPr>
          </a:p>
        </p:txBody>
      </p:sp>
      <p:sp>
        <p:nvSpPr>
          <p:cNvPr id="5" name="TextBox 5"/>
          <p:cNvSpPr txBox="1"/>
          <p:nvPr/>
        </p:nvSpPr>
        <p:spPr>
          <a:xfrm>
            <a:off x="506630" y="292431"/>
            <a:ext cx="9190392" cy="537845"/>
          </a:xfrm>
          <a:prstGeom prst="rect">
            <a:avLst/>
          </a:prstGeom>
        </p:spPr>
        <p:txBody>
          <a:bodyPr lIns="0" tIns="0" rIns="0" bIns="0" rtlCol="0" anchor="t">
            <a:spAutoFit/>
          </a:bodyPr>
          <a:lstStyle/>
          <a:p>
            <a:pPr algn="ctr">
              <a:lnSpc>
                <a:spcPts val="4480"/>
              </a:lnSpc>
            </a:pPr>
            <a:r>
              <a:rPr lang="en-US" sz="3200" b="1" dirty="0">
                <a:solidFill>
                  <a:srgbClr val="000000"/>
                </a:solidFill>
                <a:ea typeface="Canva Sans Bold"/>
                <a:cs typeface="Canva Sans Bold"/>
                <a:sym typeface="Canva Sans Bold"/>
              </a:rPr>
              <a:t>PATIENTS WITH MULTIPLE APPOINTMENTS </a:t>
            </a:r>
          </a:p>
        </p:txBody>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ADADA"/>
        </a:solidFill>
        <a:effectLst/>
      </p:bgPr>
    </p:bg>
    <p:spTree>
      <p:nvGrpSpPr>
        <p:cNvPr id="1" name=""/>
        <p:cNvGrpSpPr/>
        <p:nvPr/>
      </p:nvGrpSpPr>
      <p:grpSpPr>
        <a:xfrm>
          <a:off x="0" y="0"/>
          <a:ext cx="0" cy="0"/>
          <a:chOff x="0" y="0"/>
          <a:chExt cx="0" cy="0"/>
        </a:xfrm>
      </p:grpSpPr>
      <p:sp>
        <p:nvSpPr>
          <p:cNvPr id="2" name="TextBox 2"/>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19</a:t>
            </a:r>
          </a:p>
        </p:txBody>
      </p:sp>
      <p:sp>
        <p:nvSpPr>
          <p:cNvPr id="3" name="TextBox 3"/>
          <p:cNvSpPr txBox="1"/>
          <p:nvPr/>
        </p:nvSpPr>
        <p:spPr>
          <a:xfrm>
            <a:off x="1939636" y="3519282"/>
            <a:ext cx="9282983" cy="1231106"/>
          </a:xfrm>
          <a:prstGeom prst="rect">
            <a:avLst/>
          </a:prstGeom>
        </p:spPr>
        <p:txBody>
          <a:bodyPr wrap="square" lIns="0" tIns="0" rIns="0" bIns="0" rtlCol="0" anchor="t">
            <a:spAutoFit/>
          </a:bodyPr>
          <a:lstStyle/>
          <a:p>
            <a:pPr marL="734059" lvl="1" indent="-367030" algn="ctr">
              <a:lnSpc>
                <a:spcPts val="4759"/>
              </a:lnSpc>
              <a:buFont typeface="Arial"/>
              <a:buChar char="•"/>
            </a:pPr>
            <a:r>
              <a:rPr lang="en-US" sz="3600" dirty="0"/>
              <a:t>Patient Demographics and Health </a:t>
            </a:r>
            <a:r>
              <a:rPr lang="en-US" sz="3600" dirty="0" smtClean="0"/>
              <a:t>Trends</a:t>
            </a:r>
            <a:endParaRPr lang="en-US" sz="3600" dirty="0"/>
          </a:p>
          <a:p>
            <a:pPr marL="734059" lvl="1" indent="-367030" algn="ctr">
              <a:lnSpc>
                <a:spcPts val="4759"/>
              </a:lnSpc>
              <a:buFont typeface="Arial"/>
              <a:buChar char="•"/>
            </a:pPr>
            <a:endParaRPr lang="en-US" sz="3399" dirty="0">
              <a:solidFill>
                <a:srgbClr val="000000"/>
              </a:solidFill>
              <a:latin typeface="Canva Sans"/>
              <a:ea typeface="Canva Sans"/>
              <a:cs typeface="Canva Sans"/>
              <a:sym typeface="Canva Sans"/>
            </a:endParaRPr>
          </a:p>
        </p:txBody>
      </p:sp>
      <p:sp>
        <p:nvSpPr>
          <p:cNvPr id="4" name="TextBox 4"/>
          <p:cNvSpPr txBox="1"/>
          <p:nvPr/>
        </p:nvSpPr>
        <p:spPr>
          <a:xfrm>
            <a:off x="1524000" y="4544974"/>
            <a:ext cx="9282983" cy="582980"/>
          </a:xfrm>
          <a:prstGeom prst="rect">
            <a:avLst/>
          </a:prstGeom>
        </p:spPr>
        <p:txBody>
          <a:bodyPr wrap="square" lIns="0" tIns="0" rIns="0" bIns="0" rtlCol="0" anchor="t">
            <a:spAutoFit/>
          </a:bodyPr>
          <a:lstStyle/>
          <a:p>
            <a:pPr marL="734059" lvl="1" indent="-367030" algn="ctr">
              <a:lnSpc>
                <a:spcPts val="4759"/>
              </a:lnSpc>
              <a:buFont typeface="Arial"/>
              <a:buChar char="•"/>
            </a:pPr>
            <a:r>
              <a:rPr lang="en-IN" sz="3600" dirty="0"/>
              <a:t>Doctor Utilization and Specialization</a:t>
            </a:r>
            <a:endParaRPr lang="en-US" sz="3399" dirty="0">
              <a:solidFill>
                <a:srgbClr val="000000"/>
              </a:solidFill>
              <a:latin typeface="Canva Sans"/>
              <a:ea typeface="Canva Sans"/>
              <a:cs typeface="Canva Sans"/>
              <a:sym typeface="Canva Sans"/>
            </a:endParaRPr>
          </a:p>
        </p:txBody>
      </p:sp>
      <p:sp>
        <p:nvSpPr>
          <p:cNvPr id="5" name="TextBox 5"/>
          <p:cNvSpPr txBox="1"/>
          <p:nvPr/>
        </p:nvSpPr>
        <p:spPr>
          <a:xfrm>
            <a:off x="1143000" y="5505521"/>
            <a:ext cx="8444783" cy="582980"/>
          </a:xfrm>
          <a:prstGeom prst="rect">
            <a:avLst/>
          </a:prstGeom>
        </p:spPr>
        <p:txBody>
          <a:bodyPr wrap="square" lIns="0" tIns="0" rIns="0" bIns="0" rtlCol="0" anchor="t">
            <a:spAutoFit/>
          </a:bodyPr>
          <a:lstStyle/>
          <a:p>
            <a:pPr marL="734059" lvl="1" indent="-367030" algn="ctr">
              <a:lnSpc>
                <a:spcPts val="4759"/>
              </a:lnSpc>
              <a:buFont typeface="Arial"/>
              <a:buChar char="•"/>
            </a:pPr>
            <a:r>
              <a:rPr lang="en-IN" sz="3600" dirty="0"/>
              <a:t>Appointment Management</a:t>
            </a:r>
            <a:endParaRPr lang="en-US" sz="3399" dirty="0">
              <a:solidFill>
                <a:srgbClr val="000000"/>
              </a:solidFill>
              <a:latin typeface="Canva Sans"/>
              <a:ea typeface="Canva Sans"/>
              <a:cs typeface="Canva Sans"/>
              <a:sym typeface="Canva Sans"/>
            </a:endParaRPr>
          </a:p>
        </p:txBody>
      </p:sp>
      <p:sp>
        <p:nvSpPr>
          <p:cNvPr id="6" name="TextBox 6"/>
          <p:cNvSpPr txBox="1"/>
          <p:nvPr/>
        </p:nvSpPr>
        <p:spPr>
          <a:xfrm>
            <a:off x="793391" y="6469532"/>
            <a:ext cx="9144000" cy="582980"/>
          </a:xfrm>
          <a:prstGeom prst="rect">
            <a:avLst/>
          </a:prstGeom>
        </p:spPr>
        <p:txBody>
          <a:bodyPr wrap="square" lIns="0" tIns="0" rIns="0" bIns="0" rtlCol="0" anchor="t">
            <a:spAutoFit/>
          </a:bodyPr>
          <a:lstStyle/>
          <a:p>
            <a:pPr marL="734059" lvl="1" indent="-367030" algn="ctr">
              <a:lnSpc>
                <a:spcPts val="4759"/>
              </a:lnSpc>
              <a:buFont typeface="Arial"/>
              <a:buChar char="•"/>
            </a:pPr>
            <a:r>
              <a:rPr lang="en-IN" sz="3600" dirty="0"/>
              <a:t>Billing and Financial Health</a:t>
            </a:r>
            <a:endParaRPr lang="en-US" sz="3399" dirty="0">
              <a:solidFill>
                <a:srgbClr val="000000"/>
              </a:solidFill>
              <a:latin typeface="Canva Sans"/>
              <a:ea typeface="Canva Sans"/>
              <a:cs typeface="Canva Sans"/>
              <a:sym typeface="Canva Sans"/>
            </a:endParaRPr>
          </a:p>
        </p:txBody>
      </p:sp>
      <p:sp>
        <p:nvSpPr>
          <p:cNvPr id="7" name="TextBox 7"/>
          <p:cNvSpPr txBox="1"/>
          <p:nvPr/>
        </p:nvSpPr>
        <p:spPr>
          <a:xfrm>
            <a:off x="2222680" y="1518507"/>
            <a:ext cx="3644719" cy="878126"/>
          </a:xfrm>
          <a:prstGeom prst="rect">
            <a:avLst/>
          </a:prstGeom>
        </p:spPr>
        <p:txBody>
          <a:bodyPr wrap="square" lIns="0" tIns="0" rIns="0" bIns="0" rtlCol="0" anchor="t">
            <a:spAutoFit/>
          </a:bodyPr>
          <a:lstStyle/>
          <a:p>
            <a:pPr algn="ctr">
              <a:lnSpc>
                <a:spcPts val="7279"/>
              </a:lnSpc>
            </a:pPr>
            <a:r>
              <a:rPr lang="en-US" sz="5199" b="1" dirty="0">
                <a:solidFill>
                  <a:srgbClr val="000000"/>
                </a:solidFill>
                <a:ea typeface="Canva Sans Bold"/>
                <a:cs typeface="Canva Sans Bold"/>
                <a:sym typeface="Canva Sans Bold"/>
              </a:rPr>
              <a:t>INSIGHTS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grpSp>
        <p:nvGrpSpPr>
          <p:cNvPr id="2" name="Group 2"/>
          <p:cNvGrpSpPr/>
          <p:nvPr/>
        </p:nvGrpSpPr>
        <p:grpSpPr>
          <a:xfrm>
            <a:off x="9525" y="-110837"/>
            <a:ext cx="18288000" cy="3773114"/>
            <a:chOff x="0" y="0"/>
            <a:chExt cx="24384000" cy="5030819"/>
          </a:xfrm>
        </p:grpSpPr>
        <p:pic>
          <p:nvPicPr>
            <p:cNvPr id="3" name="Picture 3"/>
            <p:cNvPicPr>
              <a:picLocks noChangeAspect="1"/>
            </p:cNvPicPr>
            <p:nvPr/>
          </p:nvPicPr>
          <p:blipFill>
            <a:blip r:embed="rId2">
              <a:alphaModFix amt="14000"/>
            </a:blip>
            <a:srcRect t="27933" b="41099"/>
            <a:stretch>
              <a:fillRect/>
            </a:stretch>
          </p:blipFill>
          <p:spPr>
            <a:xfrm>
              <a:off x="0" y="0"/>
              <a:ext cx="24384000" cy="5030819"/>
            </a:xfrm>
            <a:prstGeom prst="rect">
              <a:avLst/>
            </a:prstGeom>
          </p:spPr>
        </p:pic>
      </p:grpSp>
      <p:grpSp>
        <p:nvGrpSpPr>
          <p:cNvPr id="4" name="Group 4"/>
          <p:cNvGrpSpPr/>
          <p:nvPr/>
        </p:nvGrpSpPr>
        <p:grpSpPr>
          <a:xfrm>
            <a:off x="0" y="3773114"/>
            <a:ext cx="18288000" cy="6513886"/>
            <a:chOff x="0" y="0"/>
            <a:chExt cx="4816593" cy="1715591"/>
          </a:xfrm>
        </p:grpSpPr>
        <p:sp>
          <p:nvSpPr>
            <p:cNvPr id="5" name="Freeform 5"/>
            <p:cNvSpPr/>
            <p:nvPr/>
          </p:nvSpPr>
          <p:spPr>
            <a:xfrm>
              <a:off x="0" y="0"/>
              <a:ext cx="4816592" cy="1715591"/>
            </a:xfrm>
            <a:custGeom>
              <a:avLst/>
              <a:gdLst/>
              <a:ahLst/>
              <a:cxnLst/>
              <a:rect l="l" t="t" r="r" b="b"/>
              <a:pathLst>
                <a:path w="4816592" h="1715591">
                  <a:moveTo>
                    <a:pt x="0" y="0"/>
                  </a:moveTo>
                  <a:lnTo>
                    <a:pt x="4816592" y="0"/>
                  </a:lnTo>
                  <a:lnTo>
                    <a:pt x="4816592" y="1715591"/>
                  </a:lnTo>
                  <a:lnTo>
                    <a:pt x="0" y="1715591"/>
                  </a:lnTo>
                  <a:close/>
                </a:path>
              </a:pathLst>
            </a:custGeom>
            <a:solidFill>
              <a:srgbClr val="F4F4F4"/>
            </a:solidFill>
          </p:spPr>
        </p:sp>
        <p:sp>
          <p:nvSpPr>
            <p:cNvPr id="6" name="TextBox 6"/>
            <p:cNvSpPr txBox="1"/>
            <p:nvPr/>
          </p:nvSpPr>
          <p:spPr>
            <a:xfrm>
              <a:off x="0" y="-66675"/>
              <a:ext cx="4816593" cy="1782266"/>
            </a:xfrm>
            <a:prstGeom prst="rect">
              <a:avLst/>
            </a:prstGeom>
          </p:spPr>
          <p:txBody>
            <a:bodyPr lIns="50800" tIns="50800" rIns="50800" bIns="50800" rtlCol="0" anchor="ctr"/>
            <a:lstStyle/>
            <a:p>
              <a:pPr algn="ctr">
                <a:lnSpc>
                  <a:spcPts val="3639"/>
                </a:lnSpc>
              </a:pPr>
              <a:endParaRPr/>
            </a:p>
          </p:txBody>
        </p:sp>
      </p:grpSp>
      <p:graphicFrame>
        <p:nvGraphicFramePr>
          <p:cNvPr id="7" name="Table 7"/>
          <p:cNvGraphicFramePr>
            <a:graphicFrameLocks noGrp="1"/>
          </p:cNvGraphicFramePr>
          <p:nvPr>
            <p:extLst>
              <p:ext uri="{D42A27DB-BD31-4B8C-83A1-F6EECF244321}">
                <p14:modId xmlns:p14="http://schemas.microsoft.com/office/powerpoint/2010/main" val="71649307"/>
              </p:ext>
            </p:extLst>
          </p:nvPr>
        </p:nvGraphicFramePr>
        <p:xfrm>
          <a:off x="1337331" y="4303338"/>
          <a:ext cx="6604347" cy="4762500"/>
        </p:xfrm>
        <a:graphic>
          <a:graphicData uri="http://schemas.openxmlformats.org/drawingml/2006/table">
            <a:tbl>
              <a:tblPr/>
              <a:tblGrid>
                <a:gridCol w="5219898">
                  <a:extLst>
                    <a:ext uri="{9D8B030D-6E8A-4147-A177-3AD203B41FA5}">
                      <a16:colId xmlns:a16="http://schemas.microsoft.com/office/drawing/2014/main" val="20000"/>
                    </a:ext>
                  </a:extLst>
                </a:gridCol>
                <a:gridCol w="1384449">
                  <a:extLst>
                    <a:ext uri="{9D8B030D-6E8A-4147-A177-3AD203B41FA5}">
                      <a16:colId xmlns:a16="http://schemas.microsoft.com/office/drawing/2014/main" val="20001"/>
                    </a:ext>
                  </a:extLst>
                </a:gridCol>
              </a:tblGrid>
              <a:tr h="952500">
                <a:tc>
                  <a:txBody>
                    <a:bodyPr/>
                    <a:lstStyle/>
                    <a:p>
                      <a:pPr algn="l">
                        <a:lnSpc>
                          <a:spcPts val="4899"/>
                        </a:lnSpc>
                        <a:defRPr/>
                      </a:pPr>
                      <a:r>
                        <a:rPr lang="en-US" sz="3499" dirty="0">
                          <a:solidFill>
                            <a:srgbClr val="2A2E3A"/>
                          </a:solidFill>
                          <a:latin typeface="+mn-lt"/>
                          <a:ea typeface="Helios"/>
                          <a:cs typeface="Helios"/>
                          <a:sym typeface="Helios"/>
                        </a:rPr>
                        <a:t>Introduction </a:t>
                      </a:r>
                      <a:endParaRPr lang="en-US" sz="1100" dirty="0">
                        <a:latin typeface="+mn-lt"/>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0"/>
                  </a:ext>
                </a:extLst>
              </a:tr>
              <a:tr h="952500">
                <a:tc>
                  <a:txBody>
                    <a:bodyPr/>
                    <a:lstStyle/>
                    <a:p>
                      <a:pPr algn="l">
                        <a:lnSpc>
                          <a:spcPts val="4900"/>
                        </a:lnSpc>
                        <a:defRPr/>
                      </a:pPr>
                      <a:r>
                        <a:rPr lang="en-US" sz="3500" dirty="0">
                          <a:solidFill>
                            <a:srgbClr val="2A2E3A"/>
                          </a:solidFill>
                          <a:latin typeface="+mn-lt"/>
                          <a:ea typeface="Helios"/>
                          <a:cs typeface="Helios"/>
                          <a:sym typeface="Helios"/>
                        </a:rPr>
                        <a:t>Abstract </a:t>
                      </a:r>
                      <a:endParaRPr lang="en-US" sz="1100" dirty="0">
                        <a:latin typeface="+mn-lt"/>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1"/>
                  </a:ext>
                </a:extLst>
              </a:tr>
              <a:tr h="952500">
                <a:tc>
                  <a:txBody>
                    <a:bodyPr/>
                    <a:lstStyle/>
                    <a:p>
                      <a:pPr algn="l">
                        <a:lnSpc>
                          <a:spcPts val="4900"/>
                        </a:lnSpc>
                        <a:defRPr/>
                      </a:pPr>
                      <a:r>
                        <a:rPr lang="en-US" sz="3500" dirty="0">
                          <a:solidFill>
                            <a:srgbClr val="2A2E3A"/>
                          </a:solidFill>
                          <a:latin typeface="+mn-lt"/>
                          <a:ea typeface="Helios"/>
                          <a:cs typeface="Helios"/>
                          <a:sym typeface="Helios"/>
                        </a:rPr>
                        <a:t>Problem Statement </a:t>
                      </a:r>
                      <a:endParaRPr lang="en-US" sz="1100" dirty="0">
                        <a:latin typeface="+mn-lt"/>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2"/>
                  </a:ext>
                </a:extLst>
              </a:tr>
              <a:tr h="952500">
                <a:tc>
                  <a:txBody>
                    <a:bodyPr/>
                    <a:lstStyle/>
                    <a:p>
                      <a:pPr algn="l">
                        <a:lnSpc>
                          <a:spcPts val="4900"/>
                        </a:lnSpc>
                        <a:defRPr/>
                      </a:pPr>
                      <a:r>
                        <a:rPr lang="en-US" sz="3500" dirty="0">
                          <a:solidFill>
                            <a:srgbClr val="2A2E3A"/>
                          </a:solidFill>
                          <a:latin typeface="+mn-lt"/>
                          <a:ea typeface="Helios"/>
                          <a:cs typeface="Helios"/>
                          <a:sym typeface="Helios"/>
                        </a:rPr>
                        <a:t>Objective</a:t>
                      </a:r>
                      <a:endParaRPr lang="en-US" sz="1100" dirty="0">
                        <a:latin typeface="+mn-lt"/>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3"/>
                  </a:ext>
                </a:extLst>
              </a:tr>
              <a:tr h="952500">
                <a:tc>
                  <a:txBody>
                    <a:bodyPr/>
                    <a:lstStyle/>
                    <a:p>
                      <a:pPr algn="l">
                        <a:lnSpc>
                          <a:spcPts val="4900"/>
                        </a:lnSpc>
                        <a:defRPr/>
                      </a:pPr>
                      <a:r>
                        <a:rPr lang="en-US" sz="3500" dirty="0">
                          <a:solidFill>
                            <a:srgbClr val="2A2E3A"/>
                          </a:solidFill>
                          <a:latin typeface="+mn-lt"/>
                          <a:ea typeface="Helios"/>
                          <a:cs typeface="Helios"/>
                          <a:sym typeface="Helios"/>
                        </a:rPr>
                        <a:t>About Dataset </a:t>
                      </a:r>
                      <a:endParaRPr lang="en-US" sz="1100" dirty="0">
                        <a:latin typeface="+mn-lt"/>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TextBox 8"/>
          <p:cNvSpPr txBox="1"/>
          <p:nvPr/>
        </p:nvSpPr>
        <p:spPr>
          <a:xfrm>
            <a:off x="4639504" y="1391465"/>
            <a:ext cx="9008992" cy="1139825"/>
          </a:xfrm>
          <a:prstGeom prst="rect">
            <a:avLst/>
          </a:prstGeom>
        </p:spPr>
        <p:txBody>
          <a:bodyPr lIns="0" tIns="0" rIns="0" bIns="0" rtlCol="0" anchor="t">
            <a:spAutoFit/>
          </a:bodyPr>
          <a:lstStyle/>
          <a:p>
            <a:pPr algn="ctr">
              <a:lnSpc>
                <a:spcPts val="9099"/>
              </a:lnSpc>
            </a:pPr>
            <a:r>
              <a:rPr lang="en-US" sz="6999" b="1" dirty="0">
                <a:solidFill>
                  <a:srgbClr val="FFFFFF"/>
                </a:solidFill>
                <a:latin typeface="Klein Bold"/>
                <a:ea typeface="Klein Bold"/>
                <a:cs typeface="Klein Bold"/>
                <a:sym typeface="Klein Bold"/>
              </a:rPr>
              <a:t>Agenda</a:t>
            </a:r>
          </a:p>
        </p:txBody>
      </p:sp>
      <p:sp>
        <p:nvSpPr>
          <p:cNvPr id="9" name="Freeform 9"/>
          <p:cNvSpPr/>
          <p:nvPr/>
        </p:nvSpPr>
        <p:spPr>
          <a:xfrm>
            <a:off x="8333203" y="-1109791"/>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10" name="Freeform 10"/>
          <p:cNvSpPr/>
          <p:nvPr/>
        </p:nvSpPr>
        <p:spPr>
          <a:xfrm>
            <a:off x="8333203" y="9678747"/>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aphicFrame>
        <p:nvGraphicFramePr>
          <p:cNvPr id="11" name="Table 11"/>
          <p:cNvGraphicFramePr>
            <a:graphicFrameLocks noGrp="1"/>
          </p:cNvGraphicFramePr>
          <p:nvPr>
            <p:extLst>
              <p:ext uri="{D42A27DB-BD31-4B8C-83A1-F6EECF244321}">
                <p14:modId xmlns:p14="http://schemas.microsoft.com/office/powerpoint/2010/main" val="4239066488"/>
              </p:ext>
            </p:extLst>
          </p:nvPr>
        </p:nvGraphicFramePr>
        <p:xfrm>
          <a:off x="10654953" y="4303338"/>
          <a:ext cx="6604347" cy="4762500"/>
        </p:xfrm>
        <a:graphic>
          <a:graphicData uri="http://schemas.openxmlformats.org/drawingml/2006/table">
            <a:tbl>
              <a:tblPr/>
              <a:tblGrid>
                <a:gridCol w="5219898">
                  <a:extLst>
                    <a:ext uri="{9D8B030D-6E8A-4147-A177-3AD203B41FA5}">
                      <a16:colId xmlns:a16="http://schemas.microsoft.com/office/drawing/2014/main" val="20000"/>
                    </a:ext>
                  </a:extLst>
                </a:gridCol>
                <a:gridCol w="1384449">
                  <a:extLst>
                    <a:ext uri="{9D8B030D-6E8A-4147-A177-3AD203B41FA5}">
                      <a16:colId xmlns:a16="http://schemas.microsoft.com/office/drawing/2014/main" val="20001"/>
                    </a:ext>
                  </a:extLst>
                </a:gridCol>
              </a:tblGrid>
              <a:tr h="952500">
                <a:tc>
                  <a:txBody>
                    <a:bodyPr/>
                    <a:lstStyle/>
                    <a:p>
                      <a:pPr algn="l">
                        <a:lnSpc>
                          <a:spcPts val="4899"/>
                        </a:lnSpc>
                        <a:defRPr/>
                      </a:pPr>
                      <a:r>
                        <a:rPr lang="en-US" sz="3499" dirty="0" smtClean="0">
                          <a:solidFill>
                            <a:srgbClr val="2A2E3A"/>
                          </a:solidFill>
                          <a:latin typeface="+mn-lt"/>
                          <a:ea typeface="Helios"/>
                          <a:cs typeface="Helios"/>
                          <a:sym typeface="Helios"/>
                        </a:rPr>
                        <a:t>Analysis  </a:t>
                      </a:r>
                      <a:endParaRPr lang="en-US" sz="1100" dirty="0">
                        <a:latin typeface="+mn-lt"/>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0"/>
                  </a:ext>
                </a:extLst>
              </a:tr>
              <a:tr h="952500">
                <a:tc>
                  <a:txBody>
                    <a:bodyPr/>
                    <a:lstStyle/>
                    <a:p>
                      <a:pPr algn="l">
                        <a:lnSpc>
                          <a:spcPts val="4900"/>
                        </a:lnSpc>
                        <a:defRPr/>
                      </a:pPr>
                      <a:r>
                        <a:rPr lang="en-US" sz="3500" dirty="0" smtClean="0">
                          <a:solidFill>
                            <a:srgbClr val="2A2E3A"/>
                          </a:solidFill>
                          <a:latin typeface="+mn-lt"/>
                          <a:sym typeface="Helios"/>
                        </a:rPr>
                        <a:t>Insights</a:t>
                      </a:r>
                      <a:endParaRPr lang="en-US" sz="1100" dirty="0">
                        <a:latin typeface="+mn-lt"/>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1"/>
                  </a:ext>
                </a:extLst>
              </a:tr>
              <a:tr h="952500">
                <a:tc>
                  <a:txBody>
                    <a:bodyPr/>
                    <a:lstStyle/>
                    <a:p>
                      <a:pPr algn="l">
                        <a:lnSpc>
                          <a:spcPts val="4900"/>
                        </a:lnSpc>
                        <a:defRPr/>
                      </a:pPr>
                      <a:r>
                        <a:rPr lang="en-US" sz="3500" dirty="0" smtClean="0">
                          <a:solidFill>
                            <a:srgbClr val="2A2E3A"/>
                          </a:solidFill>
                          <a:latin typeface="+mn-lt"/>
                          <a:ea typeface="Helios"/>
                          <a:cs typeface="Helios"/>
                          <a:sym typeface="Helios"/>
                        </a:rPr>
                        <a:t>Conclusion</a:t>
                      </a:r>
                      <a:r>
                        <a:rPr lang="en-US" sz="3500" dirty="0" smtClean="0">
                          <a:solidFill>
                            <a:srgbClr val="2A2E3A"/>
                          </a:solidFill>
                          <a:latin typeface="Helios"/>
                          <a:ea typeface="Helios"/>
                          <a:cs typeface="Helios"/>
                          <a:sym typeface="Helios"/>
                        </a:rPr>
                        <a:t> </a:t>
                      </a:r>
                      <a:endParaRPr lang="en-US" sz="35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2"/>
                  </a:ext>
                </a:extLst>
              </a:tr>
              <a:tr h="952500">
                <a:tc>
                  <a:txBody>
                    <a:bodyPr/>
                    <a:lstStyle/>
                    <a:p>
                      <a:pPr algn="l">
                        <a:lnSpc>
                          <a:spcPts val="4900"/>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3"/>
                  </a:ext>
                </a:extLst>
              </a:tr>
              <a:tr h="952500">
                <a:tc>
                  <a:txBody>
                    <a:bodyPr/>
                    <a:lstStyle/>
                    <a:p>
                      <a:pPr algn="l">
                        <a:lnSpc>
                          <a:spcPts val="4900"/>
                        </a:lnSpc>
                        <a:defRPr/>
                      </a:pP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2" name="TextBox 12"/>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2</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ADADA"/>
        </a:solidFill>
        <a:effectLst/>
      </p:bgPr>
    </p:bg>
    <p:spTree>
      <p:nvGrpSpPr>
        <p:cNvPr id="1" name=""/>
        <p:cNvGrpSpPr/>
        <p:nvPr/>
      </p:nvGrpSpPr>
      <p:grpSpPr>
        <a:xfrm>
          <a:off x="0" y="0"/>
          <a:ext cx="0" cy="0"/>
          <a:chOff x="0" y="0"/>
          <a:chExt cx="0" cy="0"/>
        </a:xfrm>
      </p:grpSpPr>
      <p:sp>
        <p:nvSpPr>
          <p:cNvPr id="5" name="TextBox 5"/>
          <p:cNvSpPr txBox="1"/>
          <p:nvPr/>
        </p:nvSpPr>
        <p:spPr>
          <a:xfrm>
            <a:off x="1449668" y="537527"/>
            <a:ext cx="5332132" cy="878126"/>
          </a:xfrm>
          <a:prstGeom prst="rect">
            <a:avLst/>
          </a:prstGeom>
        </p:spPr>
        <p:txBody>
          <a:bodyPr wrap="square" lIns="0" tIns="0" rIns="0" bIns="0" rtlCol="0" anchor="t">
            <a:spAutoFit/>
          </a:bodyPr>
          <a:lstStyle/>
          <a:p>
            <a:pPr algn="ctr">
              <a:lnSpc>
                <a:spcPts val="7279"/>
              </a:lnSpc>
            </a:pPr>
            <a:r>
              <a:rPr lang="en-US" sz="5199" b="1" dirty="0">
                <a:solidFill>
                  <a:srgbClr val="000000"/>
                </a:solidFill>
                <a:ea typeface="Canva Sans Bold"/>
                <a:cs typeface="Canva Sans Bold"/>
                <a:sym typeface="Canva Sans Bold"/>
              </a:rPr>
              <a:t>CONCLUSION</a:t>
            </a:r>
          </a:p>
        </p:txBody>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20</a:t>
            </a:r>
          </a:p>
        </p:txBody>
      </p:sp>
      <p:sp>
        <p:nvSpPr>
          <p:cNvPr id="7" name="Rectangle 6"/>
          <p:cNvSpPr/>
          <p:nvPr/>
        </p:nvSpPr>
        <p:spPr>
          <a:xfrm>
            <a:off x="990600" y="2781300"/>
            <a:ext cx="15925800" cy="2890022"/>
          </a:xfrm>
          <a:prstGeom prst="rect">
            <a:avLst/>
          </a:prstGeom>
        </p:spPr>
        <p:txBody>
          <a:bodyPr wrap="square">
            <a:spAutoFit/>
          </a:bodyPr>
          <a:lstStyle/>
          <a:p>
            <a:pPr marL="285750" indent="-285750">
              <a:buFont typeface="Arial" panose="020B0604020202020204" pitchFamily="34" charset="0"/>
              <a:buChar char="•"/>
            </a:pPr>
            <a:r>
              <a:rPr lang="en-US" sz="3030" dirty="0" smtClean="0"/>
              <a:t>This </a:t>
            </a:r>
            <a:r>
              <a:rPr lang="en-US" sz="3030" dirty="0"/>
              <a:t>healthcare analysis project using SQL provided valuable insights into the operations of a healthcare facility. </a:t>
            </a:r>
            <a:endParaRPr lang="en-US" sz="3030" dirty="0" smtClean="0"/>
          </a:p>
          <a:p>
            <a:pPr marL="285750" indent="-285750">
              <a:buFont typeface="Arial" panose="020B0604020202020204" pitchFamily="34" charset="0"/>
              <a:buChar char="•"/>
            </a:pPr>
            <a:endParaRPr lang="en-US" sz="3030" dirty="0"/>
          </a:p>
          <a:p>
            <a:pPr marL="285750" indent="-285750">
              <a:buFont typeface="Arial" panose="020B0604020202020204" pitchFamily="34" charset="0"/>
              <a:buChar char="•"/>
            </a:pPr>
            <a:r>
              <a:rPr lang="en-US" sz="3030" dirty="0" smtClean="0"/>
              <a:t>By </a:t>
            </a:r>
            <a:r>
              <a:rPr lang="en-US" sz="3030" dirty="0"/>
              <a:t>analyzing patient appointment patterns, doctor performance, and financial data, we identified key trends that can help optimize resource allocation, improve patient care, and enhance operational efficiency</a:t>
            </a:r>
            <a:endParaRPr lang="en-IN" sz="3030" dirty="0"/>
          </a:p>
        </p:txBody>
      </p:sp>
      <p:sp>
        <p:nvSpPr>
          <p:cNvPr id="8" name="Rectangle 7"/>
          <p:cNvSpPr/>
          <p:nvPr/>
        </p:nvSpPr>
        <p:spPr>
          <a:xfrm>
            <a:off x="838200" y="6667500"/>
            <a:ext cx="15316200" cy="1024896"/>
          </a:xfrm>
          <a:prstGeom prst="rect">
            <a:avLst/>
          </a:prstGeom>
        </p:spPr>
        <p:txBody>
          <a:bodyPr wrap="square">
            <a:spAutoFit/>
          </a:bodyPr>
          <a:lstStyle/>
          <a:p>
            <a:pPr marL="285750" indent="-285750">
              <a:buFont typeface="Arial" panose="020B0604020202020204" pitchFamily="34" charset="0"/>
              <a:buChar char="•"/>
            </a:pPr>
            <a:r>
              <a:rPr lang="en-US" sz="3030" dirty="0"/>
              <a:t>The findings from this project demonstrate how healthcare providers can leverage data to identify gaps in service, manage workloads effectively, and ensure financial sustainability.</a:t>
            </a:r>
            <a:endParaRPr lang="en-IN" sz="303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ADADA"/>
        </a:solidFill>
        <a:effectLst/>
      </p:bgPr>
    </p:bg>
    <p:spTree>
      <p:nvGrpSpPr>
        <p:cNvPr id="1" name=""/>
        <p:cNvGrpSpPr/>
        <p:nvPr/>
      </p:nvGrpSpPr>
      <p:grpSpPr>
        <a:xfrm>
          <a:off x="0" y="0"/>
          <a:ext cx="0" cy="0"/>
          <a:chOff x="0" y="0"/>
          <a:chExt cx="0" cy="0"/>
        </a:xfrm>
      </p:grpSpPr>
      <p:sp>
        <p:nvSpPr>
          <p:cNvPr id="2" name="TextBox 2"/>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21</a:t>
            </a:r>
          </a:p>
        </p:txBody>
      </p:sp>
      <p:sp>
        <p:nvSpPr>
          <p:cNvPr id="3" name="TextBox 3"/>
          <p:cNvSpPr txBox="1"/>
          <p:nvPr/>
        </p:nvSpPr>
        <p:spPr>
          <a:xfrm>
            <a:off x="7108388" y="4652327"/>
            <a:ext cx="4071223" cy="887095"/>
          </a:xfrm>
          <a:prstGeom prst="rect">
            <a:avLst/>
          </a:prstGeom>
        </p:spPr>
        <p:txBody>
          <a:bodyPr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THANK YOU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862127" y="430607"/>
            <a:ext cx="9856393" cy="9856393"/>
            <a:chOff x="0" y="0"/>
            <a:chExt cx="13141858" cy="13141858"/>
          </a:xfrm>
        </p:grpSpPr>
        <p:sp>
          <p:nvSpPr>
            <p:cNvPr id="3" name="Freeform 3"/>
            <p:cNvSpPr/>
            <p:nvPr/>
          </p:nvSpPr>
          <p:spPr>
            <a:xfrm rot="-1200957">
              <a:off x="1444916" y="1444916"/>
              <a:ext cx="10252025" cy="10252025"/>
            </a:xfrm>
            <a:custGeom>
              <a:avLst/>
              <a:gdLst/>
              <a:ahLst/>
              <a:cxnLst/>
              <a:rect l="l" t="t" r="r" b="b"/>
              <a:pathLst>
                <a:path w="10252025" h="10252025">
                  <a:moveTo>
                    <a:pt x="0" y="0"/>
                  </a:moveTo>
                  <a:lnTo>
                    <a:pt x="10252025" y="0"/>
                  </a:lnTo>
                  <a:lnTo>
                    <a:pt x="10252025" y="10252025"/>
                  </a:lnTo>
                  <a:lnTo>
                    <a:pt x="0" y="10252025"/>
                  </a:lnTo>
                  <a:lnTo>
                    <a:pt x="0" y="0"/>
                  </a:lnTo>
                  <a:close/>
                </a:path>
              </a:pathLst>
            </a:custGeom>
            <a:blipFill>
              <a:blip r:embed="rId2">
                <a:alphaModFix amt="31000"/>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11122" y="1311122"/>
              <a:ext cx="10252025" cy="10252025"/>
            </a:xfrm>
            <a:custGeom>
              <a:avLst/>
              <a:gdLst/>
              <a:ahLst/>
              <a:cxnLst/>
              <a:rect l="l" t="t" r="r" b="b"/>
              <a:pathLst>
                <a:path w="10252025" h="10252025">
                  <a:moveTo>
                    <a:pt x="0" y="0"/>
                  </a:moveTo>
                  <a:lnTo>
                    <a:pt x="10252025" y="0"/>
                  </a:lnTo>
                  <a:lnTo>
                    <a:pt x="10252025" y="10252025"/>
                  </a:lnTo>
                  <a:lnTo>
                    <a:pt x="0" y="1025202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11716146" y="1706757"/>
            <a:ext cx="6148356" cy="6354148"/>
            <a:chOff x="0" y="0"/>
            <a:chExt cx="6362700" cy="6575666"/>
          </a:xfrm>
        </p:grpSpPr>
        <p:sp>
          <p:nvSpPr>
            <p:cNvPr id="6" name="Freeform 6"/>
            <p:cNvSpPr/>
            <p:nvPr/>
          </p:nvSpPr>
          <p:spPr>
            <a:xfrm>
              <a:off x="6350" y="6350"/>
              <a:ext cx="6350013" cy="6562979"/>
            </a:xfrm>
            <a:custGeom>
              <a:avLst/>
              <a:gdLst/>
              <a:ahLst/>
              <a:cxnLst/>
              <a:rect l="l" t="t" r="r" b="b"/>
              <a:pathLst>
                <a:path w="6350013"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3" y="484594"/>
                    <a:pt x="6350013" y="1082383"/>
                  </a:cubicBezTo>
                  <a:lnTo>
                    <a:pt x="6350013" y="5480583"/>
                  </a:lnTo>
                  <a:close/>
                </a:path>
              </a:pathLst>
            </a:custGeom>
            <a:blipFill>
              <a:blip r:embed="rId4"/>
              <a:stretch>
                <a:fillRect l="-27476" r="-27476"/>
              </a:stretch>
            </a:blipFill>
          </p:spPr>
        </p:sp>
      </p:grpSp>
      <p:sp>
        <p:nvSpPr>
          <p:cNvPr id="7" name="TextBox 7"/>
          <p:cNvSpPr txBox="1"/>
          <p:nvPr/>
        </p:nvSpPr>
        <p:spPr>
          <a:xfrm>
            <a:off x="9139238" y="4652327"/>
            <a:ext cx="9525" cy="887095"/>
          </a:xfrm>
          <a:prstGeom prst="rect">
            <a:avLst/>
          </a:prstGeom>
        </p:spPr>
        <p:txBody>
          <a:bodyPr lIns="0" tIns="0" rIns="0" bIns="0" rtlCol="0" anchor="t">
            <a:spAutoFit/>
          </a:bodyPr>
          <a:lstStyle/>
          <a:p>
            <a:pPr algn="ctr">
              <a:lnSpc>
                <a:spcPts val="7279"/>
              </a:lnSpc>
            </a:pPr>
            <a:endParaRPr/>
          </a:p>
        </p:txBody>
      </p:sp>
      <p:sp>
        <p:nvSpPr>
          <p:cNvPr id="8" name="TextBox 8"/>
          <p:cNvSpPr txBox="1"/>
          <p:nvPr/>
        </p:nvSpPr>
        <p:spPr>
          <a:xfrm>
            <a:off x="2592061" y="678280"/>
            <a:ext cx="5337453" cy="887095"/>
          </a:xfrm>
          <a:prstGeom prst="rect">
            <a:avLst/>
          </a:prstGeom>
        </p:spPr>
        <p:txBody>
          <a:bodyPr lIns="0" tIns="0" rIns="0" bIns="0" rtlCol="0" anchor="t">
            <a:spAutoFit/>
          </a:bodyPr>
          <a:lstStyle/>
          <a:p>
            <a:pPr algn="ctr">
              <a:lnSpc>
                <a:spcPts val="7279"/>
              </a:lnSpc>
            </a:pPr>
            <a:r>
              <a:rPr lang="en-US" sz="5199" b="1" dirty="0">
                <a:solidFill>
                  <a:srgbClr val="000000"/>
                </a:solidFill>
                <a:ea typeface="Canva Sans Bold"/>
                <a:cs typeface="Canva Sans Bold"/>
                <a:sym typeface="Canva Sans Bold"/>
              </a:rPr>
              <a:t>INTRODUCTION</a:t>
            </a:r>
            <a:r>
              <a:rPr lang="en-US" sz="5199" b="1" dirty="0">
                <a:solidFill>
                  <a:srgbClr val="000000"/>
                </a:solidFill>
                <a:latin typeface="Canva Sans Bold"/>
                <a:ea typeface="Canva Sans Bold"/>
                <a:cs typeface="Canva Sans Bold"/>
                <a:sym typeface="Canva Sans Bold"/>
              </a:rPr>
              <a:t> </a:t>
            </a:r>
          </a:p>
        </p:txBody>
      </p:sp>
      <p:sp>
        <p:nvSpPr>
          <p:cNvPr id="9" name="TextBox 9"/>
          <p:cNvSpPr txBox="1"/>
          <p:nvPr/>
        </p:nvSpPr>
        <p:spPr>
          <a:xfrm>
            <a:off x="0" y="2384217"/>
            <a:ext cx="11268009" cy="2051844"/>
          </a:xfrm>
          <a:prstGeom prst="rect">
            <a:avLst/>
          </a:prstGeom>
        </p:spPr>
        <p:txBody>
          <a:bodyPr lIns="0" tIns="0" rIns="0" bIns="0" rtlCol="0" anchor="t">
            <a:spAutoFit/>
          </a:bodyPr>
          <a:lstStyle/>
          <a:p>
            <a:pPr marL="613157" lvl="1" indent="-306578" algn="ctr">
              <a:lnSpc>
                <a:spcPts val="3976"/>
              </a:lnSpc>
              <a:buFont typeface="Arial"/>
              <a:buChar char="•"/>
            </a:pPr>
            <a:r>
              <a:rPr lang="en-US" sz="2840" dirty="0">
                <a:solidFill>
                  <a:srgbClr val="000000"/>
                </a:solidFill>
                <a:ea typeface="Canva Sans"/>
                <a:cs typeface="Canva Sans"/>
                <a:sym typeface="Canva Sans"/>
              </a:rPr>
              <a:t>The healthcare industry </a:t>
            </a:r>
            <a:r>
              <a:rPr lang="en-US" sz="2840" dirty="0" smtClean="0">
                <a:solidFill>
                  <a:srgbClr val="000000"/>
                </a:solidFill>
                <a:ea typeface="Canva Sans"/>
                <a:cs typeface="Canva Sans"/>
                <a:sym typeface="Canva Sans"/>
              </a:rPr>
              <a:t>manage vast </a:t>
            </a:r>
            <a:r>
              <a:rPr lang="en-US" sz="2840" dirty="0">
                <a:solidFill>
                  <a:srgbClr val="000000"/>
                </a:solidFill>
                <a:ea typeface="Canva Sans"/>
                <a:cs typeface="Canva Sans"/>
                <a:sym typeface="Canva Sans"/>
              </a:rPr>
              <a:t>amounts of patient data, medical records, and hospital operations. Efficient management of healthcare systems is crucial for ensuring quality care, optimizing resource allocation, and maintaining operational efficiency</a:t>
            </a:r>
          </a:p>
        </p:txBody>
      </p:sp>
      <p:sp>
        <p:nvSpPr>
          <p:cNvPr id="10" name="TextBox 10"/>
          <p:cNvSpPr txBox="1"/>
          <p:nvPr/>
        </p:nvSpPr>
        <p:spPr>
          <a:xfrm>
            <a:off x="0" y="5820960"/>
            <a:ext cx="10950323" cy="1506759"/>
          </a:xfrm>
          <a:prstGeom prst="rect">
            <a:avLst/>
          </a:prstGeom>
        </p:spPr>
        <p:txBody>
          <a:bodyPr lIns="0" tIns="0" rIns="0" bIns="0" rtlCol="0" anchor="t">
            <a:spAutoFit/>
          </a:bodyPr>
          <a:lstStyle/>
          <a:p>
            <a:pPr marL="613155" lvl="1" indent="-306577" algn="ctr">
              <a:lnSpc>
                <a:spcPts val="3975"/>
              </a:lnSpc>
              <a:buFont typeface="Arial"/>
              <a:buChar char="•"/>
            </a:pPr>
            <a:r>
              <a:rPr lang="en-US" sz="2839" dirty="0">
                <a:solidFill>
                  <a:srgbClr val="000000"/>
                </a:solidFill>
                <a:ea typeface="Canva Sans"/>
                <a:cs typeface="Canva Sans"/>
                <a:sym typeface="Canva Sans"/>
              </a:rPr>
              <a:t>. As the healthcare industry continues to evolve, data analytics will become increasingly important in helping hospitals meet the needs of their patients</a:t>
            </a:r>
          </a:p>
        </p:txBody>
      </p:sp>
      <p:sp>
        <p:nvSpPr>
          <p:cNvPr id="11" name="TextBox 11"/>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rot="-1200957" flipV="1">
            <a:off x="13855556" y="4924181"/>
            <a:ext cx="7307084" cy="7307084"/>
          </a:xfrm>
          <a:custGeom>
            <a:avLst/>
            <a:gdLst/>
            <a:ahLst/>
            <a:cxnLst/>
            <a:rect l="l" t="t" r="r" b="b"/>
            <a:pathLst>
              <a:path w="7307084" h="7307084">
                <a:moveTo>
                  <a:pt x="0" y="7307084"/>
                </a:moveTo>
                <a:lnTo>
                  <a:pt x="7307083" y="7307084"/>
                </a:lnTo>
                <a:lnTo>
                  <a:pt x="7307083" y="0"/>
                </a:lnTo>
                <a:lnTo>
                  <a:pt x="0" y="0"/>
                </a:lnTo>
                <a:lnTo>
                  <a:pt x="0" y="7307084"/>
                </a:lnTo>
                <a:close/>
              </a:path>
            </a:pathLst>
          </a:custGeom>
          <a:blipFill>
            <a:blip r:embed="rId2">
              <a:alphaModFix amt="31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4284529" y="-1569787"/>
            <a:ext cx="7689019" cy="7689019"/>
          </a:xfrm>
          <a:custGeom>
            <a:avLst/>
            <a:gdLst/>
            <a:ahLst/>
            <a:cxnLst/>
            <a:rect l="l" t="t" r="r" b="b"/>
            <a:pathLst>
              <a:path w="7689019" h="7689019">
                <a:moveTo>
                  <a:pt x="0" y="0"/>
                </a:moveTo>
                <a:lnTo>
                  <a:pt x="7689019" y="0"/>
                </a:lnTo>
                <a:lnTo>
                  <a:pt x="7689019" y="7689018"/>
                </a:lnTo>
                <a:lnTo>
                  <a:pt x="0" y="768901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586830" y="3894324"/>
            <a:ext cx="3141729" cy="4319877"/>
          </a:xfrm>
          <a:custGeom>
            <a:avLst/>
            <a:gdLst/>
            <a:ahLst/>
            <a:cxnLst/>
            <a:rect l="l" t="t" r="r" b="b"/>
            <a:pathLst>
              <a:path w="3141729" h="4319877">
                <a:moveTo>
                  <a:pt x="0" y="0"/>
                </a:moveTo>
                <a:lnTo>
                  <a:pt x="3141729" y="0"/>
                </a:lnTo>
                <a:lnTo>
                  <a:pt x="3141729" y="4319876"/>
                </a:lnTo>
                <a:lnTo>
                  <a:pt x="0" y="431987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TextBox 5"/>
          <p:cNvSpPr txBox="1"/>
          <p:nvPr/>
        </p:nvSpPr>
        <p:spPr>
          <a:xfrm>
            <a:off x="3639847" y="933450"/>
            <a:ext cx="3625691" cy="887095"/>
          </a:xfrm>
          <a:prstGeom prst="rect">
            <a:avLst/>
          </a:prstGeom>
        </p:spPr>
        <p:txBody>
          <a:bodyPr lIns="0" tIns="0" rIns="0" bIns="0" rtlCol="0" anchor="t">
            <a:spAutoFit/>
          </a:bodyPr>
          <a:lstStyle/>
          <a:p>
            <a:pPr algn="ctr">
              <a:lnSpc>
                <a:spcPts val="7279"/>
              </a:lnSpc>
            </a:pPr>
            <a:r>
              <a:rPr lang="en-US" sz="5199" b="1" dirty="0">
                <a:solidFill>
                  <a:srgbClr val="000000"/>
                </a:solidFill>
                <a:ea typeface="Canva Sans Bold"/>
                <a:cs typeface="Canva Sans Bold"/>
                <a:sym typeface="Canva Sans Bold"/>
              </a:rPr>
              <a:t>ABSTRACT</a:t>
            </a:r>
            <a:r>
              <a:rPr lang="en-US" sz="5199" b="1" dirty="0">
                <a:solidFill>
                  <a:srgbClr val="000000"/>
                </a:solidFill>
                <a:latin typeface="Canva Sans Bold"/>
                <a:ea typeface="Canva Sans Bold"/>
                <a:cs typeface="Canva Sans Bold"/>
                <a:sym typeface="Canva Sans Bold"/>
              </a:rPr>
              <a:t> </a:t>
            </a:r>
          </a:p>
        </p:txBody>
      </p:sp>
      <p:sp>
        <p:nvSpPr>
          <p:cNvPr id="6" name="TextBox 6"/>
          <p:cNvSpPr txBox="1"/>
          <p:nvPr/>
        </p:nvSpPr>
        <p:spPr>
          <a:xfrm>
            <a:off x="0" y="2933700"/>
            <a:ext cx="10905385" cy="993798"/>
          </a:xfrm>
          <a:prstGeom prst="rect">
            <a:avLst/>
          </a:prstGeom>
        </p:spPr>
        <p:txBody>
          <a:bodyPr lIns="0" tIns="0" rIns="0" bIns="0" rtlCol="0" anchor="t">
            <a:spAutoFit/>
          </a:bodyPr>
          <a:lstStyle/>
          <a:p>
            <a:pPr marL="613157" lvl="1" indent="-306578" algn="ctr">
              <a:lnSpc>
                <a:spcPts val="3976"/>
              </a:lnSpc>
              <a:buFont typeface="Arial"/>
              <a:buChar char="•"/>
            </a:pPr>
            <a:r>
              <a:rPr lang="en-US" sz="2840" dirty="0">
                <a:solidFill>
                  <a:srgbClr val="000000"/>
                </a:solidFill>
                <a:ea typeface="Canva Sans"/>
                <a:cs typeface="Canva Sans"/>
                <a:sym typeface="Canva Sans"/>
              </a:rPr>
              <a:t>This project analyzes healthcare management data using SQL to gain insights into patient care, resource allocation, and hospital efficiency.</a:t>
            </a:r>
          </a:p>
        </p:txBody>
      </p:sp>
      <p:sp>
        <p:nvSpPr>
          <p:cNvPr id="7" name="TextBox 7"/>
          <p:cNvSpPr txBox="1"/>
          <p:nvPr/>
        </p:nvSpPr>
        <p:spPr>
          <a:xfrm>
            <a:off x="0" y="4924764"/>
            <a:ext cx="11147295" cy="1538883"/>
          </a:xfrm>
          <a:prstGeom prst="rect">
            <a:avLst/>
          </a:prstGeom>
        </p:spPr>
        <p:txBody>
          <a:bodyPr lIns="0" tIns="0" rIns="0" bIns="0" rtlCol="0" anchor="t">
            <a:spAutoFit/>
          </a:bodyPr>
          <a:lstStyle/>
          <a:p>
            <a:pPr marL="613157" lvl="1" indent="-306578" algn="ctr">
              <a:lnSpc>
                <a:spcPts val="3976"/>
              </a:lnSpc>
              <a:buFont typeface="Arial"/>
              <a:buChar char="•"/>
            </a:pPr>
            <a:r>
              <a:rPr lang="en-US" sz="2840" dirty="0">
                <a:solidFill>
                  <a:srgbClr val="000000"/>
                </a:solidFill>
                <a:ea typeface="Canva Sans"/>
                <a:cs typeface="Canva Sans"/>
                <a:sym typeface="Canva Sans"/>
              </a:rPr>
              <a:t>By querying patient records, treatments, and financial data, key trends in patient demographics, hospital performance, and treatment outcomes were identified</a:t>
            </a:r>
            <a:r>
              <a:rPr lang="en-US" sz="2840" dirty="0">
                <a:solidFill>
                  <a:srgbClr val="000000"/>
                </a:solidFill>
                <a:latin typeface="Canva Sans"/>
                <a:ea typeface="Canva Sans"/>
                <a:cs typeface="Canva Sans"/>
                <a:sym typeface="Canva Sans"/>
              </a:rPr>
              <a:t>.</a:t>
            </a:r>
          </a:p>
        </p:txBody>
      </p:sp>
      <p:sp>
        <p:nvSpPr>
          <p:cNvPr id="8" name="TextBox 8"/>
          <p:cNvSpPr txBox="1"/>
          <p:nvPr/>
        </p:nvSpPr>
        <p:spPr>
          <a:xfrm>
            <a:off x="0" y="6895344"/>
            <a:ext cx="11066659" cy="2017604"/>
          </a:xfrm>
          <a:prstGeom prst="rect">
            <a:avLst/>
          </a:prstGeom>
        </p:spPr>
        <p:txBody>
          <a:bodyPr lIns="0" tIns="0" rIns="0" bIns="0" rtlCol="0" anchor="t">
            <a:spAutoFit/>
          </a:bodyPr>
          <a:lstStyle/>
          <a:p>
            <a:pPr marL="613157" lvl="1" indent="-306578" algn="ctr">
              <a:lnSpc>
                <a:spcPts val="3976"/>
              </a:lnSpc>
              <a:buFont typeface="Arial"/>
              <a:buChar char="•"/>
            </a:pPr>
            <a:r>
              <a:rPr lang="en-US" sz="2840" dirty="0">
                <a:solidFill>
                  <a:srgbClr val="000000"/>
                </a:solidFill>
                <a:ea typeface="Canva Sans"/>
                <a:cs typeface="Canva Sans"/>
                <a:sym typeface="Canva Sans"/>
              </a:rPr>
              <a:t>By doing so, healthcare management can identify areas where improvements are needed and make data-driven decisions to enhance service quality and operational workflows.</a:t>
            </a:r>
          </a:p>
          <a:p>
            <a:pPr algn="ctr">
              <a:lnSpc>
                <a:spcPts val="3976"/>
              </a:lnSpc>
            </a:pPr>
            <a:endParaRPr lang="en-US" sz="2840" dirty="0">
              <a:solidFill>
                <a:srgbClr val="000000"/>
              </a:solidFill>
              <a:latin typeface="Canva Sans"/>
              <a:ea typeface="Canva Sans"/>
              <a:cs typeface="Canva Sans"/>
              <a:sym typeface="Canva Sans"/>
            </a:endParaRPr>
          </a:p>
        </p:txBody>
      </p:sp>
      <p:sp>
        <p:nvSpPr>
          <p:cNvPr id="9" name="TextBox 9"/>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14443491" y="2891284"/>
            <a:ext cx="7689019" cy="7689019"/>
          </a:xfrm>
          <a:custGeom>
            <a:avLst/>
            <a:gdLst/>
            <a:ahLst/>
            <a:cxnLst/>
            <a:rect l="l" t="t" r="r" b="b"/>
            <a:pathLst>
              <a:path w="7689019" h="7689019">
                <a:moveTo>
                  <a:pt x="0" y="0"/>
                </a:moveTo>
                <a:lnTo>
                  <a:pt x="7689018" y="0"/>
                </a:lnTo>
                <a:lnTo>
                  <a:pt x="7689018" y="7689019"/>
                </a:lnTo>
                <a:lnTo>
                  <a:pt x="0" y="768901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1689603" y="933450"/>
            <a:ext cx="8216397" cy="878126"/>
          </a:xfrm>
          <a:prstGeom prst="rect">
            <a:avLst/>
          </a:prstGeom>
        </p:spPr>
        <p:txBody>
          <a:bodyPr wrap="square" lIns="0" tIns="0" rIns="0" bIns="0" rtlCol="0" anchor="t">
            <a:spAutoFit/>
          </a:bodyPr>
          <a:lstStyle/>
          <a:p>
            <a:pPr algn="ctr">
              <a:lnSpc>
                <a:spcPts val="7279"/>
              </a:lnSpc>
            </a:pPr>
            <a:r>
              <a:rPr lang="en-US" sz="5199" b="1" dirty="0">
                <a:solidFill>
                  <a:srgbClr val="000000"/>
                </a:solidFill>
                <a:ea typeface="Canva Sans Bold"/>
                <a:cs typeface="Canva Sans Bold"/>
                <a:sym typeface="Canva Sans Bold"/>
              </a:rPr>
              <a:t>PROBLEM STATEMENT </a:t>
            </a:r>
          </a:p>
        </p:txBody>
      </p:sp>
      <p:sp>
        <p:nvSpPr>
          <p:cNvPr id="4" name="TextBox 4"/>
          <p:cNvSpPr txBox="1"/>
          <p:nvPr/>
        </p:nvSpPr>
        <p:spPr>
          <a:xfrm>
            <a:off x="0" y="2227097"/>
            <a:ext cx="12320269" cy="1506759"/>
          </a:xfrm>
          <a:prstGeom prst="rect">
            <a:avLst/>
          </a:prstGeom>
        </p:spPr>
        <p:txBody>
          <a:bodyPr lIns="0" tIns="0" rIns="0" bIns="0" rtlCol="0" anchor="t">
            <a:spAutoFit/>
          </a:bodyPr>
          <a:lstStyle/>
          <a:p>
            <a:pPr marL="613157" lvl="1" indent="-306578" algn="ctr">
              <a:lnSpc>
                <a:spcPts val="3976"/>
              </a:lnSpc>
              <a:buFont typeface="Arial"/>
              <a:buChar char="•"/>
            </a:pPr>
            <a:r>
              <a:rPr lang="en-US" sz="2840" dirty="0">
                <a:solidFill>
                  <a:srgbClr val="000000"/>
                </a:solidFill>
                <a:ea typeface="Canva Sans"/>
                <a:cs typeface="Canva Sans"/>
                <a:sym typeface="Canva Sans"/>
              </a:rPr>
              <a:t>In the healthcare management system, there is a critical need to improve patient care through the optimization of appointment scheduling, effective management of the billing process, and reduction of patient wait times</a:t>
            </a:r>
          </a:p>
        </p:txBody>
      </p:sp>
      <p:sp>
        <p:nvSpPr>
          <p:cNvPr id="5" name="TextBox 5"/>
          <p:cNvSpPr txBox="1"/>
          <p:nvPr/>
        </p:nvSpPr>
        <p:spPr>
          <a:xfrm>
            <a:off x="0" y="4631461"/>
            <a:ext cx="12532535" cy="1506759"/>
          </a:xfrm>
          <a:prstGeom prst="rect">
            <a:avLst/>
          </a:prstGeom>
        </p:spPr>
        <p:txBody>
          <a:bodyPr lIns="0" tIns="0" rIns="0" bIns="0" rtlCol="0" anchor="t">
            <a:spAutoFit/>
          </a:bodyPr>
          <a:lstStyle/>
          <a:p>
            <a:pPr marL="613157" lvl="1" indent="-306578" algn="ctr">
              <a:lnSpc>
                <a:spcPts val="3976"/>
              </a:lnSpc>
              <a:buFont typeface="Arial"/>
              <a:buChar char="•"/>
            </a:pPr>
            <a:r>
              <a:rPr lang="en-US" sz="2840" dirty="0">
                <a:solidFill>
                  <a:srgbClr val="000000"/>
                </a:solidFill>
                <a:ea typeface="Canva Sans"/>
                <a:cs typeface="Canva Sans"/>
                <a:sym typeface="Canva Sans"/>
              </a:rPr>
              <a:t>The current system struggles with scheduling inefficiencies, billing inaccuracies, and lack of insights into patient-doctor interactions, leading to  operational challenges..</a:t>
            </a:r>
          </a:p>
        </p:txBody>
      </p:sp>
      <p:sp>
        <p:nvSpPr>
          <p:cNvPr id="6" name="TextBox 6"/>
          <p:cNvSpPr txBox="1"/>
          <p:nvPr/>
        </p:nvSpPr>
        <p:spPr>
          <a:xfrm>
            <a:off x="0" y="6688169"/>
            <a:ext cx="13124059" cy="3077766"/>
          </a:xfrm>
          <a:prstGeom prst="rect">
            <a:avLst/>
          </a:prstGeom>
        </p:spPr>
        <p:txBody>
          <a:bodyPr lIns="0" tIns="0" rIns="0" bIns="0" rtlCol="0" anchor="t">
            <a:spAutoFit/>
          </a:bodyPr>
          <a:lstStyle/>
          <a:p>
            <a:pPr marL="613157" lvl="1" indent="-306578" algn="ctr">
              <a:lnSpc>
                <a:spcPts val="3976"/>
              </a:lnSpc>
              <a:buFont typeface="Arial"/>
              <a:buChar char="•"/>
            </a:pPr>
            <a:r>
              <a:rPr lang="en-US" sz="2840" dirty="0">
                <a:solidFill>
                  <a:srgbClr val="000000"/>
                </a:solidFill>
                <a:ea typeface="Canva Sans"/>
                <a:cs typeface="Canva Sans"/>
                <a:sym typeface="Canva Sans"/>
              </a:rPr>
              <a:t>The goal is to implement a data-driven approach that integrates patient, doctor, billing, and appointment data to optimize resource allocation, ensure accurate and timely billing, and provide actionable insights for improving clinical outcomes and overall patient satisfaction</a:t>
            </a:r>
            <a:r>
              <a:rPr lang="en-US" sz="2840" dirty="0">
                <a:solidFill>
                  <a:srgbClr val="000000"/>
                </a:solidFill>
                <a:latin typeface="Canva Sans"/>
                <a:ea typeface="Canva Sans"/>
                <a:cs typeface="Canva Sans"/>
                <a:sym typeface="Canva Sans"/>
              </a:rPr>
              <a:t>.</a:t>
            </a:r>
          </a:p>
          <a:p>
            <a:pPr algn="ctr">
              <a:lnSpc>
                <a:spcPts val="3976"/>
              </a:lnSpc>
            </a:pPr>
            <a:endParaRPr lang="en-US" sz="2840" dirty="0">
              <a:solidFill>
                <a:srgbClr val="000000"/>
              </a:solidFill>
              <a:latin typeface="Canva Sans"/>
              <a:ea typeface="Canva Sans"/>
              <a:cs typeface="Canva Sans"/>
              <a:sym typeface="Canva Sans"/>
            </a:endParaRPr>
          </a:p>
          <a:p>
            <a:pPr algn="ctr">
              <a:lnSpc>
                <a:spcPts val="3976"/>
              </a:lnSpc>
            </a:pPr>
            <a:endParaRPr lang="en-US" sz="2840" dirty="0">
              <a:solidFill>
                <a:srgbClr val="000000"/>
              </a:solidFill>
              <a:latin typeface="Canva Sans"/>
              <a:ea typeface="Canva Sans"/>
              <a:cs typeface="Canva Sans"/>
              <a:sym typeface="Canva Sans"/>
            </a:endParaRPr>
          </a:p>
        </p:txBody>
      </p:sp>
      <p:sp>
        <p:nvSpPr>
          <p:cNvPr id="7" name="Freeform 7"/>
          <p:cNvSpPr/>
          <p:nvPr/>
        </p:nvSpPr>
        <p:spPr>
          <a:xfrm rot="-1200957" flipV="1">
            <a:off x="12583860" y="5604758"/>
            <a:ext cx="7307084" cy="7307084"/>
          </a:xfrm>
          <a:custGeom>
            <a:avLst/>
            <a:gdLst/>
            <a:ahLst/>
            <a:cxnLst/>
            <a:rect l="l" t="t" r="r" b="b"/>
            <a:pathLst>
              <a:path w="7307084" h="7307084">
                <a:moveTo>
                  <a:pt x="0" y="7307084"/>
                </a:moveTo>
                <a:lnTo>
                  <a:pt x="7307084" y="7307084"/>
                </a:lnTo>
                <a:lnTo>
                  <a:pt x="7307084" y="0"/>
                </a:lnTo>
                <a:lnTo>
                  <a:pt x="0" y="0"/>
                </a:lnTo>
                <a:lnTo>
                  <a:pt x="0" y="7307084"/>
                </a:lnTo>
                <a:close/>
              </a:path>
            </a:pathLst>
          </a:custGeom>
          <a:blipFill>
            <a:blip r:embed="rId2">
              <a:alphaModFix amt="31000"/>
              <a:extLst>
                <a:ext uri="{96DAC541-7B7A-43D3-8B79-37D633B846F1}">
                  <asvg:svgBlip xmlns:asvg="http://schemas.microsoft.com/office/drawing/2016/SVG/main" xmlns="" r:embed="rId3"/>
                </a:ext>
              </a:extLst>
            </a:blip>
            <a:stretch>
              <a:fillRect/>
            </a:stretch>
          </a:blipFill>
        </p:spPr>
      </p:sp>
      <p:sp>
        <p:nvSpPr>
          <p:cNvPr id="8" name="TextBox 8"/>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15102047" y="-1400687"/>
            <a:ext cx="7689019" cy="7689019"/>
          </a:xfrm>
          <a:custGeom>
            <a:avLst/>
            <a:gdLst/>
            <a:ahLst/>
            <a:cxnLst/>
            <a:rect l="l" t="t" r="r" b="b"/>
            <a:pathLst>
              <a:path w="7689019" h="7689019">
                <a:moveTo>
                  <a:pt x="0" y="0"/>
                </a:moveTo>
                <a:lnTo>
                  <a:pt x="7689019" y="0"/>
                </a:lnTo>
                <a:lnTo>
                  <a:pt x="7689019" y="7689018"/>
                </a:lnTo>
                <a:lnTo>
                  <a:pt x="0" y="768901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3455598" y="933450"/>
            <a:ext cx="3994190" cy="887095"/>
          </a:xfrm>
          <a:prstGeom prst="rect">
            <a:avLst/>
          </a:prstGeom>
        </p:spPr>
        <p:txBody>
          <a:bodyPr lIns="0" tIns="0" rIns="0" bIns="0" rtlCol="0" anchor="t">
            <a:spAutoFit/>
          </a:bodyPr>
          <a:lstStyle/>
          <a:p>
            <a:pPr algn="ctr">
              <a:lnSpc>
                <a:spcPts val="7279"/>
              </a:lnSpc>
            </a:pPr>
            <a:r>
              <a:rPr lang="en-US" sz="5199" b="1" dirty="0">
                <a:solidFill>
                  <a:srgbClr val="000000"/>
                </a:solidFill>
                <a:ea typeface="Canva Sans Bold"/>
                <a:cs typeface="Canva Sans Bold"/>
                <a:sym typeface="Canva Sans Bold"/>
              </a:rPr>
              <a:t>OBJECTIVE</a:t>
            </a:r>
            <a:r>
              <a:rPr lang="en-US" sz="5199" b="1" dirty="0">
                <a:solidFill>
                  <a:srgbClr val="000000"/>
                </a:solidFill>
                <a:latin typeface="Canva Sans Bold"/>
                <a:ea typeface="Canva Sans Bold"/>
                <a:cs typeface="Canva Sans Bold"/>
                <a:sym typeface="Canva Sans Bold"/>
              </a:rPr>
              <a:t>  </a:t>
            </a:r>
          </a:p>
        </p:txBody>
      </p:sp>
      <p:sp>
        <p:nvSpPr>
          <p:cNvPr id="4" name="TextBox 4"/>
          <p:cNvSpPr txBox="1"/>
          <p:nvPr/>
        </p:nvSpPr>
        <p:spPr>
          <a:xfrm>
            <a:off x="281487" y="2122490"/>
            <a:ext cx="13639701" cy="1506759"/>
          </a:xfrm>
          <a:prstGeom prst="rect">
            <a:avLst/>
          </a:prstGeom>
        </p:spPr>
        <p:txBody>
          <a:bodyPr lIns="0" tIns="0" rIns="0" bIns="0" rtlCol="0" anchor="t">
            <a:spAutoFit/>
          </a:bodyPr>
          <a:lstStyle/>
          <a:p>
            <a:pPr algn="ctr">
              <a:lnSpc>
                <a:spcPts val="3976"/>
              </a:lnSpc>
            </a:pPr>
            <a:r>
              <a:rPr lang="en-US" sz="2840" dirty="0">
                <a:solidFill>
                  <a:srgbClr val="000000"/>
                </a:solidFill>
                <a:ea typeface="Canva Sans"/>
                <a:cs typeface="Canva Sans"/>
                <a:sym typeface="Canva Sans"/>
              </a:rPr>
              <a:t>The objective is to develop a comprehensive healthcare management system that leverages integrated data  to improve the quality of patient care.</a:t>
            </a:r>
          </a:p>
          <a:p>
            <a:pPr algn="ctr">
              <a:lnSpc>
                <a:spcPts val="3976"/>
              </a:lnSpc>
            </a:pPr>
            <a:endParaRPr lang="en-US" sz="2840" dirty="0">
              <a:solidFill>
                <a:srgbClr val="000000"/>
              </a:solidFill>
              <a:ea typeface="Canva Sans"/>
              <a:cs typeface="Canva Sans"/>
              <a:sym typeface="Canva Sans"/>
            </a:endParaRPr>
          </a:p>
        </p:txBody>
      </p:sp>
      <p:sp>
        <p:nvSpPr>
          <p:cNvPr id="5" name="TextBox 5"/>
          <p:cNvSpPr txBox="1"/>
          <p:nvPr/>
        </p:nvSpPr>
        <p:spPr>
          <a:xfrm>
            <a:off x="281487" y="3564829"/>
            <a:ext cx="12532535" cy="480837"/>
          </a:xfrm>
          <a:prstGeom prst="rect">
            <a:avLst/>
          </a:prstGeom>
        </p:spPr>
        <p:txBody>
          <a:bodyPr lIns="0" tIns="0" rIns="0" bIns="0" rtlCol="0" anchor="t">
            <a:spAutoFit/>
          </a:bodyPr>
          <a:lstStyle/>
          <a:p>
            <a:pPr marL="306579" lvl="1" algn="ctr">
              <a:lnSpc>
                <a:spcPts val="3976"/>
              </a:lnSpc>
            </a:pPr>
            <a:r>
              <a:rPr lang="en-US" sz="2840" dirty="0" smtClean="0">
                <a:solidFill>
                  <a:srgbClr val="000000"/>
                </a:solidFill>
                <a:ea typeface="Canva Sans"/>
                <a:cs typeface="Canva Sans"/>
                <a:sym typeface="Canva Sans"/>
              </a:rPr>
              <a:t>.</a:t>
            </a:r>
            <a:endParaRPr lang="en-US" sz="2840" dirty="0">
              <a:solidFill>
                <a:srgbClr val="000000"/>
              </a:solidFill>
              <a:ea typeface="Canva Sans"/>
              <a:cs typeface="Canva Sans"/>
              <a:sym typeface="Canva Sans"/>
            </a:endParaRPr>
          </a:p>
        </p:txBody>
      </p:sp>
      <p:sp>
        <p:nvSpPr>
          <p:cNvPr id="7" name="Freeform 7"/>
          <p:cNvSpPr/>
          <p:nvPr/>
        </p:nvSpPr>
        <p:spPr>
          <a:xfrm rot="-1200957" flipV="1">
            <a:off x="13843879" y="-2048609"/>
            <a:ext cx="7307084" cy="7307084"/>
          </a:xfrm>
          <a:custGeom>
            <a:avLst/>
            <a:gdLst/>
            <a:ahLst/>
            <a:cxnLst/>
            <a:rect l="l" t="t" r="r" b="b"/>
            <a:pathLst>
              <a:path w="7307084" h="7307084">
                <a:moveTo>
                  <a:pt x="0" y="7307083"/>
                </a:moveTo>
                <a:lnTo>
                  <a:pt x="7307084" y="7307083"/>
                </a:lnTo>
                <a:lnTo>
                  <a:pt x="7307084" y="0"/>
                </a:lnTo>
                <a:lnTo>
                  <a:pt x="0" y="0"/>
                </a:lnTo>
                <a:lnTo>
                  <a:pt x="0" y="7307083"/>
                </a:lnTo>
                <a:close/>
              </a:path>
            </a:pathLst>
          </a:custGeom>
          <a:blipFill>
            <a:blip r:embed="rId2">
              <a:alphaModFix amt="31000"/>
              <a:extLst>
                <a:ext uri="{96DAC541-7B7A-43D3-8B79-37D633B846F1}">
                  <asvg:svgBlip xmlns:asvg="http://schemas.microsoft.com/office/drawing/2016/SVG/main" xmlns="" r:embed="rId3"/>
                </a:ext>
              </a:extLst>
            </a:blip>
            <a:stretch>
              <a:fillRect/>
            </a:stretch>
          </a:blipFill>
        </p:spPr>
      </p:sp>
      <p:sp>
        <p:nvSpPr>
          <p:cNvPr id="9" name="TextBox 9"/>
          <p:cNvSpPr txBox="1"/>
          <p:nvPr/>
        </p:nvSpPr>
        <p:spPr>
          <a:xfrm>
            <a:off x="-187959" y="7494416"/>
            <a:ext cx="14286436" cy="1025922"/>
          </a:xfrm>
          <a:prstGeom prst="rect">
            <a:avLst/>
          </a:prstGeom>
        </p:spPr>
        <p:txBody>
          <a:bodyPr lIns="0" tIns="0" rIns="0" bIns="0" rtlCol="0" anchor="t">
            <a:spAutoFit/>
          </a:bodyPr>
          <a:lstStyle/>
          <a:p>
            <a:pPr marL="306579" lvl="1" algn="ctr">
              <a:lnSpc>
                <a:spcPts val="3976"/>
              </a:lnSpc>
            </a:pPr>
            <a:endParaRPr lang="en-US" sz="2840" dirty="0">
              <a:solidFill>
                <a:srgbClr val="000000"/>
              </a:solidFill>
              <a:latin typeface="Canva Sans"/>
              <a:ea typeface="Canva Sans"/>
              <a:cs typeface="Canva Sans"/>
              <a:sym typeface="Canva Sans"/>
            </a:endParaRPr>
          </a:p>
          <a:p>
            <a:pPr algn="ctr">
              <a:lnSpc>
                <a:spcPts val="3976"/>
              </a:lnSpc>
            </a:pPr>
            <a:endParaRPr lang="en-US" sz="2840" dirty="0">
              <a:solidFill>
                <a:srgbClr val="000000"/>
              </a:solidFill>
              <a:latin typeface="Canva Sans"/>
              <a:ea typeface="Canva Sans"/>
              <a:cs typeface="Canva Sans"/>
              <a:sym typeface="Canva Sans"/>
            </a:endParaRPr>
          </a:p>
        </p:txBody>
      </p:sp>
      <p:sp>
        <p:nvSpPr>
          <p:cNvPr id="10" name="TextBox 10"/>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6</a:t>
            </a:r>
          </a:p>
        </p:txBody>
      </p:sp>
      <p:sp>
        <p:nvSpPr>
          <p:cNvPr id="11" name="Rectangle 10"/>
          <p:cNvSpPr/>
          <p:nvPr/>
        </p:nvSpPr>
        <p:spPr>
          <a:xfrm>
            <a:off x="1217248" y="3238500"/>
            <a:ext cx="13565551" cy="4025717"/>
          </a:xfrm>
          <a:prstGeom prst="rect">
            <a:avLst/>
          </a:prstGeom>
        </p:spPr>
        <p:txBody>
          <a:bodyPr wrap="square">
            <a:spAutoFit/>
          </a:bodyPr>
          <a:lstStyle/>
          <a:p>
            <a:pPr>
              <a:buFont typeface="Arial" panose="020B0604020202020204" pitchFamily="34" charset="0"/>
              <a:buChar char="•"/>
            </a:pPr>
            <a:endParaRPr lang="en-US" sz="2840" dirty="0"/>
          </a:p>
          <a:p>
            <a:pPr marL="742950" lvl="1" indent="-285750">
              <a:buFont typeface="Arial" panose="020B0604020202020204" pitchFamily="34" charset="0"/>
              <a:buChar char="•"/>
            </a:pPr>
            <a:r>
              <a:rPr lang="en-US" sz="2840" dirty="0"/>
              <a:t>Analyze patient appointment data to identify trends and patterns</a:t>
            </a:r>
            <a:r>
              <a:rPr lang="en-US" sz="2840" dirty="0" smtClean="0"/>
              <a:t>.</a:t>
            </a:r>
          </a:p>
          <a:p>
            <a:pPr lvl="1"/>
            <a:endParaRPr lang="en-US" sz="2840" dirty="0"/>
          </a:p>
          <a:p>
            <a:pPr marL="742950" lvl="1" indent="-285750">
              <a:buFont typeface="Arial" panose="020B0604020202020204" pitchFamily="34" charset="0"/>
              <a:buChar char="•"/>
            </a:pPr>
            <a:r>
              <a:rPr lang="en-US" sz="2840" dirty="0"/>
              <a:t>Evaluate doctor performance and workload distribution</a:t>
            </a:r>
            <a:r>
              <a:rPr lang="en-US" sz="2840" dirty="0" smtClean="0"/>
              <a:t>.</a:t>
            </a:r>
          </a:p>
          <a:p>
            <a:pPr lvl="1"/>
            <a:endParaRPr lang="en-US" sz="2840" dirty="0"/>
          </a:p>
          <a:p>
            <a:pPr marL="742950" lvl="1" indent="-285750">
              <a:buFont typeface="Arial" panose="020B0604020202020204" pitchFamily="34" charset="0"/>
              <a:buChar char="•"/>
            </a:pPr>
            <a:r>
              <a:rPr lang="en-US" sz="2840" dirty="0"/>
              <a:t>Analyze billing data to identify financial trends and pending </a:t>
            </a:r>
            <a:r>
              <a:rPr lang="en-US" sz="2840" dirty="0" smtClean="0"/>
              <a:t>payments. </a:t>
            </a:r>
          </a:p>
          <a:p>
            <a:pPr lvl="1"/>
            <a:endParaRPr lang="en-US" sz="2840" dirty="0"/>
          </a:p>
          <a:p>
            <a:pPr marL="742950" lvl="1" indent="-285750">
              <a:buFont typeface="Arial" panose="020B0604020202020204" pitchFamily="34" charset="0"/>
              <a:buChar char="•"/>
            </a:pPr>
            <a:r>
              <a:rPr lang="en-US" sz="2840" dirty="0"/>
              <a:t>Provide recommendations based on findings to optimize healthcare resource allocation.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Effect transition="in" filter="fade">
                                      <p:cBhvr>
                                        <p:cTn id="21" dur="1000"/>
                                        <p:tgtEl>
                                          <p:spTgt spid="11">
                                            <p:txEl>
                                              <p:pRg st="3" end="3"/>
                                            </p:txEl>
                                          </p:spTgt>
                                        </p:tgtEl>
                                      </p:cBhvr>
                                    </p:animEffect>
                                    <p:anim calcmode="lin" valueType="num">
                                      <p:cBhvr>
                                        <p:cTn id="22"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5" end="5"/>
                                            </p:txEl>
                                          </p:spTgt>
                                        </p:tgtEl>
                                        <p:attrNameLst>
                                          <p:attrName>style.visibility</p:attrName>
                                        </p:attrNameLst>
                                      </p:cBhvr>
                                      <p:to>
                                        <p:strVal val="visible"/>
                                      </p:to>
                                    </p:set>
                                    <p:animEffect transition="in" filter="fade">
                                      <p:cBhvr>
                                        <p:cTn id="28" dur="1000"/>
                                        <p:tgtEl>
                                          <p:spTgt spid="11">
                                            <p:txEl>
                                              <p:pRg st="5" end="5"/>
                                            </p:txEl>
                                          </p:spTgt>
                                        </p:tgtEl>
                                      </p:cBhvr>
                                    </p:animEffect>
                                    <p:anim calcmode="lin" valueType="num">
                                      <p:cBhvr>
                                        <p:cTn id="29"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animEffect transition="in" filter="fade">
                                      <p:cBhvr>
                                        <p:cTn id="35" dur="1000"/>
                                        <p:tgtEl>
                                          <p:spTgt spid="11">
                                            <p:txEl>
                                              <p:pRg st="7" end="7"/>
                                            </p:txEl>
                                          </p:spTgt>
                                        </p:tgtEl>
                                      </p:cBhvr>
                                    </p:animEffect>
                                    <p:anim calcmode="lin" valueType="num">
                                      <p:cBhvr>
                                        <p:cTn id="36"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798240">
            <a:off x="46006" y="915217"/>
            <a:ext cx="9355628" cy="9355628"/>
          </a:xfrm>
          <a:custGeom>
            <a:avLst/>
            <a:gdLst/>
            <a:ahLst/>
            <a:cxnLst/>
            <a:rect l="l" t="t" r="r" b="b"/>
            <a:pathLst>
              <a:path w="9355628" h="9355628">
                <a:moveTo>
                  <a:pt x="0" y="0"/>
                </a:moveTo>
                <a:lnTo>
                  <a:pt x="9355628" y="0"/>
                </a:lnTo>
                <a:lnTo>
                  <a:pt x="9355628" y="9355628"/>
                </a:lnTo>
                <a:lnTo>
                  <a:pt x="0" y="935562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081319" y="632777"/>
            <a:ext cx="425574" cy="566744"/>
          </a:xfrm>
          <a:custGeom>
            <a:avLst/>
            <a:gdLst/>
            <a:ahLst/>
            <a:cxnLst/>
            <a:rect l="l" t="t" r="r" b="b"/>
            <a:pathLst>
              <a:path w="425574" h="566744">
                <a:moveTo>
                  <a:pt x="0" y="0"/>
                </a:moveTo>
                <a:lnTo>
                  <a:pt x="425573" y="0"/>
                </a:lnTo>
                <a:lnTo>
                  <a:pt x="425573" y="566745"/>
                </a:lnTo>
                <a:lnTo>
                  <a:pt x="0" y="56674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TextBox 4"/>
          <p:cNvSpPr txBox="1"/>
          <p:nvPr/>
        </p:nvSpPr>
        <p:spPr>
          <a:xfrm>
            <a:off x="6213653" y="424977"/>
            <a:ext cx="5651182" cy="887095"/>
          </a:xfrm>
          <a:prstGeom prst="rect">
            <a:avLst/>
          </a:prstGeom>
        </p:spPr>
        <p:txBody>
          <a:bodyPr lIns="0" tIns="0" rIns="0" bIns="0" rtlCol="0" anchor="t">
            <a:spAutoFit/>
          </a:bodyPr>
          <a:lstStyle/>
          <a:p>
            <a:pPr algn="ctr">
              <a:lnSpc>
                <a:spcPts val="7279"/>
              </a:lnSpc>
            </a:pPr>
            <a:r>
              <a:rPr lang="en-US" sz="5199" b="1">
                <a:solidFill>
                  <a:srgbClr val="2A2E3A"/>
                </a:solidFill>
                <a:latin typeface="Canva Sans Bold"/>
                <a:ea typeface="Canva Sans Bold"/>
                <a:cs typeface="Canva Sans Bold"/>
                <a:sym typeface="Canva Sans Bold"/>
              </a:rPr>
              <a:t>ABOUT DATASET </a:t>
            </a:r>
          </a:p>
        </p:txBody>
      </p:sp>
      <p:sp>
        <p:nvSpPr>
          <p:cNvPr id="5" name="TextBox 5"/>
          <p:cNvSpPr txBox="1"/>
          <p:nvPr/>
        </p:nvSpPr>
        <p:spPr>
          <a:xfrm>
            <a:off x="599187" y="3951737"/>
            <a:ext cx="7210823" cy="580390"/>
          </a:xfrm>
          <a:prstGeom prst="rect">
            <a:avLst/>
          </a:prstGeom>
        </p:spPr>
        <p:txBody>
          <a:bodyPr lIns="0" tIns="0" rIns="0" bIns="0" rtlCol="0" anchor="t">
            <a:spAutoFit/>
          </a:bodyPr>
          <a:lstStyle/>
          <a:p>
            <a:pPr algn="ctr">
              <a:lnSpc>
                <a:spcPts val="4759"/>
              </a:lnSpc>
            </a:pPr>
            <a:r>
              <a:rPr lang="en-US" sz="3399" dirty="0">
                <a:solidFill>
                  <a:srgbClr val="2A2E3A"/>
                </a:solidFill>
                <a:latin typeface="Canva Sans"/>
                <a:ea typeface="Canva Sans"/>
                <a:cs typeface="Canva Sans"/>
                <a:sym typeface="Canva Sans"/>
              </a:rPr>
              <a:t>Patient table </a:t>
            </a:r>
          </a:p>
        </p:txBody>
      </p:sp>
      <p:sp>
        <p:nvSpPr>
          <p:cNvPr id="6" name="Freeform 6"/>
          <p:cNvSpPr/>
          <p:nvPr/>
        </p:nvSpPr>
        <p:spPr>
          <a:xfrm rot="-5798240">
            <a:off x="9625899" y="1666510"/>
            <a:ext cx="8643124" cy="8643124"/>
          </a:xfrm>
          <a:custGeom>
            <a:avLst/>
            <a:gdLst/>
            <a:ahLst/>
            <a:cxnLst/>
            <a:rect l="l" t="t" r="r" b="b"/>
            <a:pathLst>
              <a:path w="8643124" h="8643124">
                <a:moveTo>
                  <a:pt x="0" y="0"/>
                </a:moveTo>
                <a:lnTo>
                  <a:pt x="8643124" y="0"/>
                </a:lnTo>
                <a:lnTo>
                  <a:pt x="8643124" y="8643125"/>
                </a:lnTo>
                <a:lnTo>
                  <a:pt x="0" y="864312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624434" y="5289678"/>
            <a:ext cx="7517876" cy="1384995"/>
          </a:xfrm>
          <a:prstGeom prst="rect">
            <a:avLst/>
          </a:prstGeom>
        </p:spPr>
        <p:txBody>
          <a:bodyPr lIns="0" tIns="0" rIns="0" bIns="0" rtlCol="0" anchor="t">
            <a:spAutoFit/>
          </a:bodyPr>
          <a:lstStyle/>
          <a:p>
            <a:pPr algn="ctr">
              <a:lnSpc>
                <a:spcPts val="3587"/>
              </a:lnSpc>
            </a:pPr>
            <a:r>
              <a:rPr lang="en-US" sz="2562" dirty="0">
                <a:solidFill>
                  <a:srgbClr val="2A2E3A"/>
                </a:solidFill>
                <a:latin typeface="Canva Sans"/>
                <a:ea typeface="Canva Sans"/>
                <a:cs typeface="Canva Sans"/>
                <a:sym typeface="Canva Sans"/>
              </a:rPr>
              <a:t>Contains personal and health details of patients</a:t>
            </a:r>
          </a:p>
          <a:p>
            <a:pPr algn="ctr">
              <a:lnSpc>
                <a:spcPts val="3587"/>
              </a:lnSpc>
            </a:pPr>
            <a:r>
              <a:rPr lang="en-US" sz="2562" dirty="0">
                <a:solidFill>
                  <a:srgbClr val="2A2E3A"/>
                </a:solidFill>
                <a:latin typeface="Canva Sans"/>
                <a:ea typeface="Canva Sans"/>
                <a:cs typeface="Canva Sans"/>
                <a:sym typeface="Canva Sans"/>
              </a:rPr>
              <a:t> ID, </a:t>
            </a:r>
            <a:r>
              <a:rPr lang="en-US" sz="2562" dirty="0" smtClean="0">
                <a:solidFill>
                  <a:srgbClr val="2A2E3A"/>
                </a:solidFill>
                <a:latin typeface="Canva Sans"/>
                <a:ea typeface="Canva Sans"/>
                <a:cs typeface="Canva Sans"/>
                <a:sym typeface="Canva Sans"/>
              </a:rPr>
              <a:t>name, </a:t>
            </a:r>
            <a:r>
              <a:rPr lang="en-US" sz="2562" dirty="0">
                <a:solidFill>
                  <a:srgbClr val="2A2E3A"/>
                </a:solidFill>
                <a:latin typeface="Canva Sans"/>
                <a:ea typeface="Canva Sans"/>
                <a:cs typeface="Canva Sans"/>
                <a:sym typeface="Canva Sans"/>
              </a:rPr>
              <a:t>gender, contact, DOB</a:t>
            </a:r>
          </a:p>
          <a:p>
            <a:pPr algn="ctr">
              <a:lnSpc>
                <a:spcPts val="3587"/>
              </a:lnSpc>
            </a:pPr>
            <a:endParaRPr lang="en-US" sz="2562" dirty="0">
              <a:solidFill>
                <a:srgbClr val="2A2E3A"/>
              </a:solidFill>
              <a:latin typeface="Canva Sans"/>
              <a:ea typeface="Canva Sans"/>
              <a:cs typeface="Canva Sans"/>
              <a:sym typeface="Canva Sans"/>
            </a:endParaRPr>
          </a:p>
        </p:txBody>
      </p:sp>
      <p:sp>
        <p:nvSpPr>
          <p:cNvPr id="8" name="TextBox 8"/>
          <p:cNvSpPr txBox="1"/>
          <p:nvPr/>
        </p:nvSpPr>
        <p:spPr>
          <a:xfrm>
            <a:off x="12294106" y="3951737"/>
            <a:ext cx="2739033" cy="580390"/>
          </a:xfrm>
          <a:prstGeom prst="rect">
            <a:avLst/>
          </a:prstGeom>
        </p:spPr>
        <p:txBody>
          <a:bodyPr lIns="0" tIns="0" rIns="0" bIns="0" rtlCol="0" anchor="t">
            <a:spAutoFit/>
          </a:bodyPr>
          <a:lstStyle/>
          <a:p>
            <a:pPr algn="ctr">
              <a:lnSpc>
                <a:spcPts val="4759"/>
              </a:lnSpc>
            </a:pPr>
            <a:r>
              <a:rPr lang="en-US" sz="3399" dirty="0">
                <a:solidFill>
                  <a:srgbClr val="2A2E3A"/>
                </a:solidFill>
                <a:latin typeface="Canva Sans"/>
                <a:ea typeface="Canva Sans"/>
                <a:cs typeface="Canva Sans"/>
                <a:sym typeface="Canva Sans"/>
              </a:rPr>
              <a:t>Doctor table </a:t>
            </a:r>
          </a:p>
        </p:txBody>
      </p:sp>
      <p:sp>
        <p:nvSpPr>
          <p:cNvPr id="9" name="TextBox 9"/>
          <p:cNvSpPr txBox="1"/>
          <p:nvPr/>
        </p:nvSpPr>
        <p:spPr>
          <a:xfrm>
            <a:off x="10027079" y="5370489"/>
            <a:ext cx="8084415" cy="1408460"/>
          </a:xfrm>
          <a:prstGeom prst="rect">
            <a:avLst/>
          </a:prstGeom>
        </p:spPr>
        <p:txBody>
          <a:bodyPr lIns="0" tIns="0" rIns="0" bIns="0" rtlCol="0" anchor="t">
            <a:spAutoFit/>
          </a:bodyPr>
          <a:lstStyle/>
          <a:p>
            <a:pPr algn="ctr">
              <a:lnSpc>
                <a:spcPts val="3725"/>
              </a:lnSpc>
            </a:pPr>
            <a:r>
              <a:rPr lang="en-US" sz="2660" dirty="0">
                <a:solidFill>
                  <a:srgbClr val="2A2E3A"/>
                </a:solidFill>
                <a:latin typeface="Canva Sans"/>
                <a:ea typeface="Canva Sans"/>
                <a:cs typeface="Canva Sans"/>
                <a:sym typeface="Canva Sans"/>
              </a:rPr>
              <a:t>Includes doctor details  ID, name, specialization, contact.</a:t>
            </a:r>
          </a:p>
          <a:p>
            <a:pPr algn="ctr">
              <a:lnSpc>
                <a:spcPts val="3725"/>
              </a:lnSpc>
            </a:pPr>
            <a:endParaRPr lang="en-US" sz="2660" dirty="0">
              <a:solidFill>
                <a:srgbClr val="2A2E3A"/>
              </a:solidFill>
              <a:latin typeface="Canva Sans"/>
              <a:ea typeface="Canva Sans"/>
              <a:cs typeface="Canva Sans"/>
              <a:sym typeface="Canva Sans"/>
            </a:endParaRPr>
          </a:p>
        </p:txBody>
      </p:sp>
      <p:sp>
        <p:nvSpPr>
          <p:cNvPr id="10" name="TextBox 10"/>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A2E3A"/>
                </a:solidFill>
                <a:latin typeface="Canva Sans"/>
                <a:ea typeface="Canva Sans"/>
                <a:cs typeface="Canva Sans"/>
                <a:sym typeface="Canva Sans"/>
              </a:rPr>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798240">
            <a:off x="-5789" y="465686"/>
            <a:ext cx="9355628" cy="9355628"/>
          </a:xfrm>
          <a:custGeom>
            <a:avLst/>
            <a:gdLst/>
            <a:ahLst/>
            <a:cxnLst/>
            <a:rect l="l" t="t" r="r" b="b"/>
            <a:pathLst>
              <a:path w="9355628" h="9355628">
                <a:moveTo>
                  <a:pt x="0" y="0"/>
                </a:moveTo>
                <a:lnTo>
                  <a:pt x="9355628" y="0"/>
                </a:lnTo>
                <a:lnTo>
                  <a:pt x="9355628" y="9355628"/>
                </a:lnTo>
                <a:lnTo>
                  <a:pt x="0" y="935562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5798240">
            <a:off x="9093895" y="661730"/>
            <a:ext cx="9355628" cy="9355628"/>
          </a:xfrm>
          <a:custGeom>
            <a:avLst/>
            <a:gdLst/>
            <a:ahLst/>
            <a:cxnLst/>
            <a:rect l="l" t="t" r="r" b="b"/>
            <a:pathLst>
              <a:path w="9355628" h="9355628">
                <a:moveTo>
                  <a:pt x="0" y="0"/>
                </a:moveTo>
                <a:lnTo>
                  <a:pt x="9355629" y="0"/>
                </a:lnTo>
                <a:lnTo>
                  <a:pt x="9355629" y="9355629"/>
                </a:lnTo>
                <a:lnTo>
                  <a:pt x="0" y="935562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TextBox 4"/>
          <p:cNvSpPr txBox="1"/>
          <p:nvPr/>
        </p:nvSpPr>
        <p:spPr>
          <a:xfrm>
            <a:off x="2543604" y="2170093"/>
            <a:ext cx="4256842" cy="580390"/>
          </a:xfrm>
          <a:prstGeom prst="rect">
            <a:avLst/>
          </a:prstGeom>
        </p:spPr>
        <p:txBody>
          <a:bodyPr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Appointments table </a:t>
            </a:r>
          </a:p>
        </p:txBody>
      </p:sp>
      <p:sp>
        <p:nvSpPr>
          <p:cNvPr id="5" name="TextBox 5"/>
          <p:cNvSpPr txBox="1"/>
          <p:nvPr/>
        </p:nvSpPr>
        <p:spPr>
          <a:xfrm>
            <a:off x="12488037" y="2170093"/>
            <a:ext cx="2567345" cy="580390"/>
          </a:xfrm>
          <a:prstGeom prst="rect">
            <a:avLst/>
          </a:prstGeom>
        </p:spPr>
        <p:txBody>
          <a:bodyPr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Billing table </a:t>
            </a:r>
          </a:p>
        </p:txBody>
      </p:sp>
      <p:sp>
        <p:nvSpPr>
          <p:cNvPr id="6" name="TextBox 6"/>
          <p:cNvSpPr txBox="1"/>
          <p:nvPr/>
        </p:nvSpPr>
        <p:spPr>
          <a:xfrm>
            <a:off x="1028700" y="4318338"/>
            <a:ext cx="7336202" cy="1994789"/>
          </a:xfrm>
          <a:prstGeom prst="rect">
            <a:avLst/>
          </a:prstGeom>
        </p:spPr>
        <p:txBody>
          <a:bodyPr lIns="0" tIns="0" rIns="0" bIns="0" rtlCol="0" anchor="t">
            <a:spAutoFit/>
          </a:bodyPr>
          <a:lstStyle/>
          <a:p>
            <a:pPr algn="ctr">
              <a:lnSpc>
                <a:spcPts val="3976"/>
              </a:lnSpc>
            </a:pPr>
            <a:r>
              <a:rPr lang="en-US" sz="2840" dirty="0">
                <a:solidFill>
                  <a:srgbClr val="000000"/>
                </a:solidFill>
                <a:latin typeface="Canva Sans"/>
                <a:ea typeface="Canva Sans"/>
                <a:cs typeface="Canva Sans"/>
                <a:sym typeface="Canva Sans"/>
              </a:rPr>
              <a:t>Tracks patient appointments with appointment ID, patient ID, doctor ID, date, status</a:t>
            </a:r>
          </a:p>
          <a:p>
            <a:pPr algn="ctr">
              <a:lnSpc>
                <a:spcPts val="3976"/>
              </a:lnSpc>
            </a:pPr>
            <a:endParaRPr lang="en-US" sz="2840" dirty="0">
              <a:solidFill>
                <a:srgbClr val="000000"/>
              </a:solidFill>
              <a:latin typeface="Canva Sans"/>
              <a:ea typeface="Canva Sans"/>
              <a:cs typeface="Canva Sans"/>
              <a:sym typeface="Canva Sans"/>
            </a:endParaRPr>
          </a:p>
        </p:txBody>
      </p:sp>
      <p:sp>
        <p:nvSpPr>
          <p:cNvPr id="7" name="TextBox 7"/>
          <p:cNvSpPr txBox="1"/>
          <p:nvPr/>
        </p:nvSpPr>
        <p:spPr>
          <a:xfrm>
            <a:off x="9555309" y="4551683"/>
            <a:ext cx="8732691" cy="1766189"/>
          </a:xfrm>
          <a:prstGeom prst="rect">
            <a:avLst/>
          </a:prstGeom>
        </p:spPr>
        <p:txBody>
          <a:bodyPr lIns="0" tIns="0" rIns="0" bIns="0" rtlCol="0" anchor="t">
            <a:spAutoFit/>
          </a:bodyPr>
          <a:lstStyle/>
          <a:p>
            <a:pPr algn="ctr">
              <a:lnSpc>
                <a:spcPts val="3976"/>
              </a:lnSpc>
            </a:pPr>
            <a:r>
              <a:rPr lang="en-US" sz="2840" dirty="0">
                <a:solidFill>
                  <a:srgbClr val="000000"/>
                </a:solidFill>
                <a:latin typeface="Canva Sans"/>
                <a:ea typeface="Canva Sans"/>
                <a:cs typeface="Canva Sans"/>
                <a:sym typeface="Canva Sans"/>
              </a:rPr>
              <a:t>Records billing information ID, appointment ID, total amount, payment status, billing date.</a:t>
            </a:r>
          </a:p>
          <a:p>
            <a:pPr algn="ctr">
              <a:lnSpc>
                <a:spcPts val="2177"/>
              </a:lnSpc>
            </a:pPr>
            <a:endParaRPr lang="en-US" sz="2840" dirty="0">
              <a:solidFill>
                <a:srgbClr val="000000"/>
              </a:solidFill>
              <a:latin typeface="Canva Sans"/>
              <a:ea typeface="Canva Sans"/>
              <a:cs typeface="Canva Sans"/>
              <a:sym typeface="Canva Sans"/>
            </a:endParaRPr>
          </a:p>
          <a:p>
            <a:pPr algn="ctr">
              <a:lnSpc>
                <a:spcPts val="3976"/>
              </a:lnSpc>
            </a:pPr>
            <a:endParaRPr lang="en-US" sz="2840" dirty="0">
              <a:solidFill>
                <a:srgbClr val="000000"/>
              </a:solidFill>
              <a:latin typeface="Canva Sans"/>
              <a:ea typeface="Canva Sans"/>
              <a:cs typeface="Canva Sans"/>
              <a:sym typeface="Canva Sans"/>
            </a:endParaRPr>
          </a:p>
        </p:txBody>
      </p:sp>
      <p:sp>
        <p:nvSpPr>
          <p:cNvPr id="8" name="TextBox 8"/>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ADADA"/>
        </a:solidFill>
        <a:effectLst/>
      </p:bgPr>
    </p:bg>
    <p:spTree>
      <p:nvGrpSpPr>
        <p:cNvPr id="1" name=""/>
        <p:cNvGrpSpPr/>
        <p:nvPr/>
      </p:nvGrpSpPr>
      <p:grpSpPr>
        <a:xfrm>
          <a:off x="0" y="0"/>
          <a:ext cx="0" cy="0"/>
          <a:chOff x="0" y="0"/>
          <a:chExt cx="0" cy="0"/>
        </a:xfrm>
      </p:grpSpPr>
      <p:sp>
        <p:nvSpPr>
          <p:cNvPr id="2" name="Freeform 2"/>
          <p:cNvSpPr/>
          <p:nvPr/>
        </p:nvSpPr>
        <p:spPr>
          <a:xfrm>
            <a:off x="0" y="-1517969"/>
            <a:ext cx="18288000" cy="3608707"/>
          </a:xfrm>
          <a:custGeom>
            <a:avLst/>
            <a:gdLst/>
            <a:ahLst/>
            <a:cxnLst/>
            <a:rect l="l" t="t" r="r" b="b"/>
            <a:pathLst>
              <a:path w="18288000" h="3608707">
                <a:moveTo>
                  <a:pt x="0" y="0"/>
                </a:moveTo>
                <a:lnTo>
                  <a:pt x="18288000" y="0"/>
                </a:lnTo>
                <a:lnTo>
                  <a:pt x="18288000" y="3608706"/>
                </a:lnTo>
                <a:lnTo>
                  <a:pt x="0" y="3608706"/>
                </a:lnTo>
                <a:lnTo>
                  <a:pt x="0" y="0"/>
                </a:lnTo>
                <a:close/>
              </a:path>
            </a:pathLst>
          </a:custGeom>
          <a:blipFill>
            <a:blip r:embed="rId2">
              <a:extLst>
                <a:ext uri="{96DAC541-7B7A-43D3-8B79-37D633B846F1}">
                  <asvg:svgBlip xmlns:asvg="http://schemas.microsoft.com/office/drawing/2016/SVG/main" xmlns="" r:embed="rId3"/>
                </a:ext>
              </a:extLst>
            </a:blip>
            <a:stretch>
              <a:fillRect t="-184715"/>
            </a:stretch>
          </a:blipFill>
        </p:spPr>
      </p:sp>
      <p:sp>
        <p:nvSpPr>
          <p:cNvPr id="3" name="TextBox 3"/>
          <p:cNvSpPr txBox="1"/>
          <p:nvPr/>
        </p:nvSpPr>
        <p:spPr>
          <a:xfrm>
            <a:off x="1028700" y="444323"/>
            <a:ext cx="12063594" cy="1139825"/>
          </a:xfrm>
          <a:prstGeom prst="rect">
            <a:avLst/>
          </a:prstGeom>
        </p:spPr>
        <p:txBody>
          <a:bodyPr lIns="0" tIns="0" rIns="0" bIns="0" rtlCol="0" anchor="t">
            <a:spAutoFit/>
          </a:bodyPr>
          <a:lstStyle/>
          <a:p>
            <a:pPr algn="l">
              <a:lnSpc>
                <a:spcPts val="9099"/>
              </a:lnSpc>
            </a:pPr>
            <a:r>
              <a:rPr lang="en-US" sz="6999" b="1">
                <a:solidFill>
                  <a:srgbClr val="FFFFFF"/>
                </a:solidFill>
                <a:latin typeface="Klein Bold"/>
                <a:ea typeface="Klein Bold"/>
                <a:cs typeface="Klein Bold"/>
                <a:sym typeface="Klein Bold"/>
              </a:rPr>
              <a:t>Analysis </a:t>
            </a:r>
          </a:p>
        </p:txBody>
      </p:sp>
      <p:sp>
        <p:nvSpPr>
          <p:cNvPr id="4" name="Freeform 4"/>
          <p:cNvSpPr/>
          <p:nvPr/>
        </p:nvSpPr>
        <p:spPr>
          <a:xfrm>
            <a:off x="5238789" y="141482"/>
            <a:ext cx="1821708" cy="1821708"/>
          </a:xfrm>
          <a:custGeom>
            <a:avLst/>
            <a:gdLst/>
            <a:ahLst/>
            <a:cxnLst/>
            <a:rect l="l" t="t" r="r" b="b"/>
            <a:pathLst>
              <a:path w="1821708" h="1821708">
                <a:moveTo>
                  <a:pt x="0" y="0"/>
                </a:moveTo>
                <a:lnTo>
                  <a:pt x="1821708" y="0"/>
                </a:lnTo>
                <a:lnTo>
                  <a:pt x="1821708" y="1821708"/>
                </a:lnTo>
                <a:lnTo>
                  <a:pt x="0" y="1821708"/>
                </a:lnTo>
                <a:lnTo>
                  <a:pt x="0" y="0"/>
                </a:lnTo>
                <a:close/>
              </a:path>
            </a:pathLst>
          </a:custGeom>
          <a:blipFill>
            <a:blip r:embed="rId4">
              <a:alphaModFix amt="44999"/>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5427960" y="330653"/>
            <a:ext cx="1443365" cy="1443365"/>
          </a:xfrm>
          <a:custGeom>
            <a:avLst/>
            <a:gdLst/>
            <a:ahLst/>
            <a:cxnLst/>
            <a:rect l="l" t="t" r="r" b="b"/>
            <a:pathLst>
              <a:path w="1443365" h="1443365">
                <a:moveTo>
                  <a:pt x="0" y="0"/>
                </a:moveTo>
                <a:lnTo>
                  <a:pt x="1443365" y="0"/>
                </a:lnTo>
                <a:lnTo>
                  <a:pt x="1443365" y="1443365"/>
                </a:lnTo>
                <a:lnTo>
                  <a:pt x="0" y="144336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a:off x="5928371" y="715041"/>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2" name="TextBox 12"/>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9</a:t>
            </a:r>
          </a:p>
        </p:txBody>
      </p:sp>
      <p:sp>
        <p:nvSpPr>
          <p:cNvPr id="13" name="Freeform 2"/>
          <p:cNvSpPr/>
          <p:nvPr/>
        </p:nvSpPr>
        <p:spPr>
          <a:xfrm>
            <a:off x="152400" y="3163683"/>
            <a:ext cx="8610600" cy="3545127"/>
          </a:xfrm>
          <a:custGeom>
            <a:avLst/>
            <a:gdLst/>
            <a:ahLst/>
            <a:cxnLst/>
            <a:rect l="l" t="t" r="r" b="b"/>
            <a:pathLst>
              <a:path w="9340447" h="4307167">
                <a:moveTo>
                  <a:pt x="0" y="0"/>
                </a:moveTo>
                <a:lnTo>
                  <a:pt x="9340447" y="0"/>
                </a:lnTo>
                <a:lnTo>
                  <a:pt x="9340447" y="4307167"/>
                </a:lnTo>
                <a:lnTo>
                  <a:pt x="0" y="4307167"/>
                </a:lnTo>
                <a:lnTo>
                  <a:pt x="0" y="0"/>
                </a:lnTo>
                <a:close/>
              </a:path>
            </a:pathLst>
          </a:custGeom>
          <a:blipFill>
            <a:blip r:embed="rId10"/>
            <a:stretch>
              <a:fillRect/>
            </a:stretch>
          </a:blipFill>
        </p:spPr>
      </p:sp>
      <p:sp>
        <p:nvSpPr>
          <p:cNvPr id="14" name="Freeform 3"/>
          <p:cNvSpPr/>
          <p:nvPr/>
        </p:nvSpPr>
        <p:spPr>
          <a:xfrm>
            <a:off x="6251556" y="6169454"/>
            <a:ext cx="6091062" cy="4117546"/>
          </a:xfrm>
          <a:custGeom>
            <a:avLst/>
            <a:gdLst/>
            <a:ahLst/>
            <a:cxnLst/>
            <a:rect l="l" t="t" r="r" b="b"/>
            <a:pathLst>
              <a:path w="6091062" h="4117546">
                <a:moveTo>
                  <a:pt x="0" y="0"/>
                </a:moveTo>
                <a:lnTo>
                  <a:pt x="6091062" y="0"/>
                </a:lnTo>
                <a:lnTo>
                  <a:pt x="6091062" y="4117546"/>
                </a:lnTo>
                <a:lnTo>
                  <a:pt x="0" y="4117546"/>
                </a:lnTo>
                <a:lnTo>
                  <a:pt x="0" y="0"/>
                </a:lnTo>
                <a:close/>
              </a:path>
            </a:pathLst>
          </a:custGeom>
          <a:blipFill>
            <a:blip r:embed="rId11"/>
            <a:stretch>
              <a:fillRect t="-4631" b="-4631"/>
            </a:stretch>
          </a:blipFill>
        </p:spPr>
      </p:sp>
      <p:sp>
        <p:nvSpPr>
          <p:cNvPr id="15" name="Rectangle 14"/>
          <p:cNvSpPr/>
          <p:nvPr/>
        </p:nvSpPr>
        <p:spPr>
          <a:xfrm>
            <a:off x="968885" y="2281662"/>
            <a:ext cx="5698227" cy="662361"/>
          </a:xfrm>
          <a:prstGeom prst="rect">
            <a:avLst/>
          </a:prstGeom>
        </p:spPr>
        <p:txBody>
          <a:bodyPr wrap="none">
            <a:spAutoFit/>
          </a:bodyPr>
          <a:lstStyle/>
          <a:p>
            <a:pPr algn="ctr">
              <a:lnSpc>
                <a:spcPts val="4759"/>
              </a:lnSpc>
            </a:pPr>
            <a:r>
              <a:rPr lang="en-US" sz="3200" b="1" dirty="0">
                <a:solidFill>
                  <a:srgbClr val="000000"/>
                </a:solidFill>
                <a:ea typeface="Canva Sans Bold"/>
                <a:cs typeface="Canva Sans Bold"/>
                <a:sym typeface="Canva Sans Bold"/>
              </a:rPr>
              <a:t>PATIENT APPOINTMENT DETAILS</a:t>
            </a:r>
          </a:p>
        </p:txBody>
      </p:sp>
      <p:sp>
        <p:nvSpPr>
          <p:cNvPr id="16" name="Rectangle 15"/>
          <p:cNvSpPr/>
          <p:nvPr/>
        </p:nvSpPr>
        <p:spPr>
          <a:xfrm>
            <a:off x="11506200" y="3546440"/>
            <a:ext cx="6248400" cy="1471172"/>
          </a:xfrm>
          <a:prstGeom prst="rect">
            <a:avLst/>
          </a:prstGeom>
        </p:spPr>
        <p:txBody>
          <a:bodyPr wrap="square">
            <a:spAutoFit/>
          </a:bodyPr>
          <a:lstStyle/>
          <a:p>
            <a:pPr marL="342900" indent="-342900">
              <a:buFont typeface="Arial" panose="020B0604020202020204" pitchFamily="34" charset="0"/>
              <a:buChar char="•"/>
            </a:pPr>
            <a:r>
              <a:rPr lang="en-US" sz="2240" dirty="0">
                <a:solidFill>
                  <a:srgbClr val="000000"/>
                </a:solidFill>
                <a:ea typeface="Canva Sans"/>
                <a:cs typeface="Canva Sans"/>
                <a:sym typeface="Canva Sans"/>
              </a:rPr>
              <a:t>This query retrieves scheduled appointments for all patients, helping the facility monitor upcoming appointments and manage scheduling effectively</a:t>
            </a:r>
            <a:endParaRPr lang="en-IN" sz="224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1000" fill="hold"/>
                                        <p:tgtEl>
                                          <p:spTgt spid="14"/>
                                        </p:tgtEl>
                                        <p:attrNameLst>
                                          <p:attrName>ppt_w</p:attrName>
                                        </p:attrNameLst>
                                      </p:cBhvr>
                                      <p:tavLst>
                                        <p:tav tm="0">
                                          <p:val>
                                            <p:fltVal val="0"/>
                                          </p:val>
                                        </p:tav>
                                        <p:tav tm="100000">
                                          <p:val>
                                            <p:strVal val="#ppt_w"/>
                                          </p:val>
                                        </p:tav>
                                      </p:tavLst>
                                    </p:anim>
                                    <p:anim calcmode="lin" valueType="num">
                                      <p:cBhvr>
                                        <p:cTn id="16" dur="1000" fill="hold"/>
                                        <p:tgtEl>
                                          <p:spTgt spid="14"/>
                                        </p:tgtEl>
                                        <p:attrNameLst>
                                          <p:attrName>ppt_h</p:attrName>
                                        </p:attrNameLst>
                                      </p:cBhvr>
                                      <p:tavLst>
                                        <p:tav tm="0">
                                          <p:val>
                                            <p:fltVal val="0"/>
                                          </p:val>
                                        </p:tav>
                                        <p:tav tm="100000">
                                          <p:val>
                                            <p:strVal val="#ppt_h"/>
                                          </p:val>
                                        </p:tav>
                                      </p:tavLst>
                                    </p:anim>
                                    <p:anim calcmode="lin" valueType="num">
                                      <p:cBhvr>
                                        <p:cTn id="17" dur="1000" fill="hold"/>
                                        <p:tgtEl>
                                          <p:spTgt spid="14"/>
                                        </p:tgtEl>
                                        <p:attrNameLst>
                                          <p:attrName>style.rotation</p:attrName>
                                        </p:attrNameLst>
                                      </p:cBhvr>
                                      <p:tavLst>
                                        <p:tav tm="0">
                                          <p:val>
                                            <p:fltVal val="90"/>
                                          </p:val>
                                        </p:tav>
                                        <p:tav tm="100000">
                                          <p:val>
                                            <p:fltVal val="0"/>
                                          </p:val>
                                        </p:tav>
                                      </p:tavLst>
                                    </p:anim>
                                    <p:animEffect transition="in" filter="fade">
                                      <p:cBhvr>
                                        <p:cTn id="1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178</TotalTime>
  <Words>735</Words>
  <Application>Microsoft Office PowerPoint</Application>
  <PresentationFormat>Custom</PresentationFormat>
  <Paragraphs>100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Canva Sans</vt:lpstr>
      <vt:lpstr>Klein Bold</vt:lpstr>
      <vt:lpstr>Canva Sans Bold</vt:lpstr>
      <vt:lpstr>Arial</vt:lpstr>
      <vt:lpstr>Calibri</vt:lpstr>
      <vt:lpstr>Helios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ANALYSIS</dc:title>
  <dc:creator>hariharan</dc:creator>
  <cp:lastModifiedBy>hariharan</cp:lastModifiedBy>
  <cp:revision>18</cp:revision>
  <dcterms:created xsi:type="dcterms:W3CDTF">2006-08-16T00:00:00Z</dcterms:created>
  <dcterms:modified xsi:type="dcterms:W3CDTF">2025-01-03T04:49:47Z</dcterms:modified>
  <dc:identifier>DAGS-Uy82R8</dc:identifier>
</cp:coreProperties>
</file>