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7" r:id="rId4"/>
    <p:sldId id="258" r:id="rId5"/>
    <p:sldId id="260" r:id="rId6"/>
    <p:sldId id="279" r:id="rId7"/>
    <p:sldId id="261" r:id="rId8"/>
    <p:sldId id="262" r:id="rId9"/>
    <p:sldId id="263" r:id="rId10"/>
    <p:sldId id="264" r:id="rId11"/>
    <p:sldId id="280" r:id="rId12"/>
    <p:sldId id="265" r:id="rId13"/>
    <p:sldId id="277" r:id="rId14"/>
    <p:sldId id="278" r:id="rId15"/>
    <p:sldId id="281" r:id="rId16"/>
    <p:sldId id="266" r:id="rId17"/>
    <p:sldId id="267" r:id="rId18"/>
    <p:sldId id="268" r:id="rId19"/>
    <p:sldId id="269" r:id="rId20"/>
    <p:sldId id="270" r:id="rId21"/>
    <p:sldId id="271" r:id="rId22"/>
    <p:sldId id="283" r:id="rId23"/>
    <p:sldId id="272" r:id="rId24"/>
    <p:sldId id="275" r:id="rId25"/>
    <p:sldId id="273" r:id="rId26"/>
    <p:sldId id="274" r:id="rId27"/>
    <p:sldId id="276" r:id="rId28"/>
    <p:sldId id="28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1" autoAdjust="0"/>
    <p:restoredTop sz="94660"/>
  </p:normalViewPr>
  <p:slideViewPr>
    <p:cSldViewPr>
      <p:cViewPr varScale="1">
        <p:scale>
          <a:sx n="69" d="100"/>
          <a:sy n="69" d="100"/>
        </p:scale>
        <p:origin x="-148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38BB825-A538-45A2-AF03-405EAB1CBA46}" type="datetimeFigureOut">
              <a:rPr lang="en-US" smtClean="0"/>
              <a:t>05-Apr-20</a:t>
            </a:fld>
            <a:endParaRPr lang="en-US" dirty="0"/>
          </a:p>
        </p:txBody>
      </p:sp>
      <p:sp>
        <p:nvSpPr>
          <p:cNvPr id="8" name="Slide Number Placeholder 7"/>
          <p:cNvSpPr>
            <a:spLocks noGrp="1"/>
          </p:cNvSpPr>
          <p:nvPr>
            <p:ph type="sldNum" sz="quarter" idx="11"/>
          </p:nvPr>
        </p:nvSpPr>
        <p:spPr/>
        <p:txBody>
          <a:bodyPr/>
          <a:lstStyle/>
          <a:p>
            <a:fld id="{6AEBDF04-C5FC-460C-918E-DBAB5735D0E3}"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8BB825-A538-45A2-AF03-405EAB1CBA46}" type="datetimeFigureOut">
              <a:rPr lang="en-US" smtClean="0"/>
              <a:t>05-Apr-20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EBDF04-C5FC-460C-918E-DBAB5735D0E3}"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8BB825-A538-45A2-AF03-405EAB1CBA46}" type="datetimeFigureOut">
              <a:rPr lang="en-US" smtClean="0"/>
              <a:t>05-Apr-20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EBDF04-C5FC-460C-918E-DBAB5735D0E3}"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8BB825-A538-45A2-AF03-405EAB1CBA46}" type="datetimeFigureOut">
              <a:rPr lang="en-US" smtClean="0"/>
              <a:t>05-Apr-20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EBDF04-C5FC-460C-918E-DBAB5735D0E3}"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8BB825-A538-45A2-AF03-405EAB1CBA46}" type="datetimeFigureOut">
              <a:rPr lang="en-US" smtClean="0"/>
              <a:t>05-Apr-20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EBDF04-C5FC-460C-918E-DBAB5735D0E3}"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38BB825-A538-45A2-AF03-405EAB1CBA46}" type="datetimeFigureOut">
              <a:rPr lang="en-US" smtClean="0"/>
              <a:t>05-Apr-20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EBDF04-C5FC-460C-918E-DBAB5735D0E3}" type="slidenum">
              <a:rPr lang="en-US" smtClean="0"/>
              <a:t>‹#›</a:t>
            </a:fld>
            <a:endParaRPr lang="en-US" dirty="0"/>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38BB825-A538-45A2-AF03-405EAB1CBA46}" type="datetimeFigureOut">
              <a:rPr lang="en-US" smtClean="0"/>
              <a:t>05-Apr-20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AEBDF04-C5FC-460C-918E-DBAB5735D0E3}" type="slidenum">
              <a:rPr lang="en-US" smtClean="0"/>
              <a:t>‹#›</a:t>
            </a:fld>
            <a:endParaRPr lang="en-US" dirty="0"/>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8BB825-A538-45A2-AF03-405EAB1CBA46}" type="datetimeFigureOut">
              <a:rPr lang="en-US" smtClean="0"/>
              <a:t>05-Apr-20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AEBDF04-C5FC-460C-918E-DBAB5735D0E3}"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8BB825-A538-45A2-AF03-405EAB1CBA46}" type="datetimeFigureOut">
              <a:rPr lang="en-US" smtClean="0"/>
              <a:t>05-Apr-20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AEBDF04-C5FC-460C-918E-DBAB5735D0E3}"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8BB825-A538-45A2-AF03-405EAB1CBA46}" type="datetimeFigureOut">
              <a:rPr lang="en-US" smtClean="0"/>
              <a:t>05-Apr-20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EBDF04-C5FC-460C-918E-DBAB5735D0E3}"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8BB825-A538-45A2-AF03-405EAB1CBA46}" type="datetimeFigureOut">
              <a:rPr lang="en-US" smtClean="0"/>
              <a:t>05-Apr-20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EBDF04-C5FC-460C-918E-DBAB5735D0E3}"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038BB825-A538-45A2-AF03-405EAB1CBA46}" type="datetimeFigureOut">
              <a:rPr lang="en-US" smtClean="0"/>
              <a:t>05-Apr-20</a:t>
            </a:fld>
            <a:endParaRPr lang="en-US" dirty="0"/>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6AEBDF04-C5FC-460C-918E-DBAB5735D0E3}" type="slidenum">
              <a:rPr lang="en-US" smtClean="0"/>
              <a:t>‹#›</a:t>
            </a:fld>
            <a:endParaRPr lang="en-US" dirty="0"/>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theAIGuysCode/OIDv4_ToolK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tzutalin/labelImg" TargetMode="External"/><Relationship Id="rId2" Type="http://schemas.openxmlformats.org/officeDocument/2006/relationships/hyperlink" Target="https://github.com/AlexeyAB/darknet" TargetMode="External"/><Relationship Id="rId1" Type="http://schemas.openxmlformats.org/officeDocument/2006/relationships/slideLayout" Target="../slideLayouts/slideLayout2.xml"/><Relationship Id="rId6" Type="http://schemas.openxmlformats.org/officeDocument/2006/relationships/hyperlink" Target="https://pjreddie.com/media/files/darknet53.conv.74" TargetMode="External"/><Relationship Id="rId5" Type="http://schemas.openxmlformats.org/officeDocument/2006/relationships/hyperlink" Target="https://github.com/hmgtech/Requirents-For-Darknet" TargetMode="External"/><Relationship Id="rId4" Type="http://schemas.openxmlformats.org/officeDocument/2006/relationships/hyperlink" Target="https://github.com/Isabek/XmlToTx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315200" cy="2595025"/>
          </a:xfrm>
        </p:spPr>
        <p:txBody>
          <a:bodyPr/>
          <a:lstStyle/>
          <a:p>
            <a:r>
              <a:rPr lang="en-US" dirty="0" smtClean="0"/>
              <a:t>Object Detection</a:t>
            </a:r>
            <a:endParaRPr lang="en-US" dirty="0"/>
          </a:p>
        </p:txBody>
      </p:sp>
      <p:sp>
        <p:nvSpPr>
          <p:cNvPr id="3" name="Subtitle 2"/>
          <p:cNvSpPr>
            <a:spLocks noGrp="1"/>
          </p:cNvSpPr>
          <p:nvPr>
            <p:ph type="subTitle" idx="1"/>
          </p:nvPr>
        </p:nvSpPr>
        <p:spPr>
          <a:xfrm>
            <a:off x="685800" y="2971800"/>
            <a:ext cx="7315200" cy="1144632"/>
          </a:xfrm>
        </p:spPr>
        <p:txBody>
          <a:bodyPr/>
          <a:lstStyle/>
          <a:p>
            <a:r>
              <a:rPr lang="en-US" dirty="0" smtClean="0"/>
              <a:t>YOLO, DARKNET</a:t>
            </a:r>
            <a:endParaRPr lang="en-US" dirty="0"/>
          </a:p>
        </p:txBody>
      </p:sp>
      <p:sp>
        <p:nvSpPr>
          <p:cNvPr id="4" name="Subtitle 2"/>
          <p:cNvSpPr txBox="1">
            <a:spLocks/>
          </p:cNvSpPr>
          <p:nvPr/>
        </p:nvSpPr>
        <p:spPr>
          <a:xfrm>
            <a:off x="685800" y="5257800"/>
            <a:ext cx="7315200" cy="1144632"/>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tx2"/>
              </a:buClr>
              <a:buFont typeface="Wingdings" charset="2"/>
              <a:buNone/>
              <a:defRPr sz="2200" kern="1200">
                <a:solidFill>
                  <a:schemeClr val="tx1"/>
                </a:solidFill>
                <a:latin typeface="+mn-lt"/>
                <a:ea typeface="+mn-ea"/>
                <a:cs typeface="+mn-cs"/>
              </a:defRPr>
            </a:lvl1pPr>
            <a:lvl2pPr marL="457200" indent="0" algn="ctr" defTabSz="914400" rtl="0" eaLnBrk="1" latinLnBrk="0" hangingPunct="1">
              <a:spcBef>
                <a:spcPct val="20000"/>
              </a:spcBef>
              <a:buClr>
                <a:schemeClr val="tx2"/>
              </a:buClr>
              <a:buFont typeface="Wingdings"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Wingdings"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9pPr>
          </a:lstStyle>
          <a:p>
            <a:r>
              <a:rPr lang="en-US" dirty="0" smtClean="0"/>
              <a:t>BY ENGG_TECH</a:t>
            </a:r>
            <a:endParaRPr lang="en-US" dirty="0"/>
          </a:p>
        </p:txBody>
      </p:sp>
    </p:spTree>
    <p:extLst>
      <p:ext uri="{BB962C8B-B14F-4D97-AF65-F5344CB8AC3E}">
        <p14:creationId xmlns:p14="http://schemas.microsoft.com/office/powerpoint/2010/main" val="2487610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315200" cy="1154097"/>
          </a:xfrm>
        </p:spPr>
        <p:txBody>
          <a:bodyPr/>
          <a:lstStyle/>
          <a:p>
            <a:r>
              <a:rPr lang="en-US" dirty="0" smtClean="0"/>
              <a:t>Now, Lets Collect Images.</a:t>
            </a:r>
            <a:endParaRPr lang="en-US" dirty="0"/>
          </a:p>
        </p:txBody>
      </p:sp>
      <p:sp>
        <p:nvSpPr>
          <p:cNvPr id="3" name="Content Placeholder 2"/>
          <p:cNvSpPr>
            <a:spLocks noGrp="1"/>
          </p:cNvSpPr>
          <p:nvPr>
            <p:ph idx="1"/>
          </p:nvPr>
        </p:nvSpPr>
        <p:spPr>
          <a:xfrm>
            <a:off x="381000" y="1219200"/>
            <a:ext cx="8610600" cy="5562599"/>
          </a:xfrm>
        </p:spPr>
        <p:txBody>
          <a:bodyPr/>
          <a:lstStyle/>
          <a:p>
            <a:r>
              <a:rPr lang="en-US" dirty="0" smtClean="0"/>
              <a:t>There is one </a:t>
            </a:r>
            <a:r>
              <a:rPr lang="en-US" dirty="0"/>
              <a:t>G</a:t>
            </a:r>
            <a:r>
              <a:rPr lang="en-US" dirty="0" smtClean="0"/>
              <a:t>oogle extension named as “Download All images” and icon shown as             zip.</a:t>
            </a:r>
          </a:p>
          <a:p>
            <a:endParaRPr lang="en-US" dirty="0"/>
          </a:p>
          <a:p>
            <a:r>
              <a:rPr lang="en-US" dirty="0" smtClean="0"/>
              <a:t>Now, open search any thing in Google </a:t>
            </a:r>
            <a:r>
              <a:rPr lang="en-US" dirty="0" err="1" smtClean="0"/>
              <a:t>Chorme</a:t>
            </a:r>
            <a:r>
              <a:rPr lang="en-US" dirty="0" smtClean="0"/>
              <a:t> and go to images section and just click this extension, it will download all your images in zip file and you only need to extract it.</a:t>
            </a:r>
          </a:p>
          <a:p>
            <a:endParaRPr lang="en-US" dirty="0"/>
          </a:p>
          <a:p>
            <a:r>
              <a:rPr lang="en-US" dirty="0" smtClean="0"/>
              <a:t>You can also use Google image dataset for image downloading…</a:t>
            </a:r>
          </a:p>
          <a:p>
            <a:r>
              <a:rPr lang="en-US" dirty="0" smtClean="0"/>
              <a:t>Demo is shown in next slide.</a:t>
            </a:r>
          </a:p>
          <a:p>
            <a:r>
              <a:rPr lang="en-US" dirty="0" smtClean="0"/>
              <a:t>Link of repo: </a:t>
            </a:r>
            <a:r>
              <a:rPr lang="en-US" dirty="0">
                <a:hlinkClick r:id="rId2"/>
              </a:rPr>
              <a:t>https://github.com/theAIGuysCode/OIDv4_ToolKit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600200"/>
            <a:ext cx="685800" cy="548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851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
            <a:ext cx="880607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0863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315200" cy="1154097"/>
          </a:xfrm>
        </p:spPr>
        <p:txBody>
          <a:bodyPr/>
          <a:lstStyle/>
          <a:p>
            <a:r>
              <a:rPr lang="en-US" dirty="0" smtClean="0"/>
              <a:t>After Downloading the images:</a:t>
            </a:r>
            <a:endParaRPr lang="en-US" dirty="0"/>
          </a:p>
        </p:txBody>
      </p:sp>
      <p:sp>
        <p:nvSpPr>
          <p:cNvPr id="3" name="Content Placeholder 2"/>
          <p:cNvSpPr>
            <a:spLocks noGrp="1"/>
          </p:cNvSpPr>
          <p:nvPr>
            <p:ph idx="1"/>
          </p:nvPr>
        </p:nvSpPr>
        <p:spPr>
          <a:xfrm>
            <a:off x="0" y="1219200"/>
            <a:ext cx="9144000" cy="5486399"/>
          </a:xfrm>
        </p:spPr>
        <p:txBody>
          <a:bodyPr/>
          <a:lstStyle/>
          <a:p>
            <a:r>
              <a:rPr lang="en-US" dirty="0" smtClean="0"/>
              <a:t>We need to label it. To label, we have already download one repository named as “</a:t>
            </a:r>
            <a:r>
              <a:rPr lang="en-US" dirty="0" err="1" smtClean="0"/>
              <a:t>labelImg</a:t>
            </a:r>
            <a:r>
              <a:rPr lang="en-US" dirty="0" smtClean="0"/>
              <a:t>”. Just extract it. Before that, you need to install </a:t>
            </a:r>
            <a:r>
              <a:rPr lang="en-US" dirty="0" err="1" smtClean="0"/>
              <a:t>pyqts</a:t>
            </a:r>
            <a:r>
              <a:rPr lang="en-US" dirty="0" smtClean="0"/>
              <a:t> and </a:t>
            </a:r>
            <a:r>
              <a:rPr lang="en-US" dirty="0" err="1" smtClean="0"/>
              <a:t>lxml</a:t>
            </a:r>
            <a:r>
              <a:rPr lang="en-US" dirty="0" smtClean="0"/>
              <a:t> libraries for user-interface. In </a:t>
            </a:r>
            <a:r>
              <a:rPr lang="en-US" dirty="0" err="1" smtClean="0"/>
              <a:t>cmd</a:t>
            </a:r>
            <a:r>
              <a:rPr lang="en-US" dirty="0" smtClean="0"/>
              <a:t> type:</a:t>
            </a:r>
          </a:p>
          <a:p>
            <a:r>
              <a:rPr lang="en-US" dirty="0" smtClean="0"/>
              <a:t>pip install pyqt5</a:t>
            </a:r>
          </a:p>
          <a:p>
            <a:r>
              <a:rPr lang="en-US" dirty="0" smtClean="0"/>
              <a:t>pip install </a:t>
            </a:r>
            <a:r>
              <a:rPr lang="en-US" dirty="0" err="1" smtClean="0"/>
              <a:t>lxml</a:t>
            </a:r>
            <a:endParaRPr lang="en-US" dirty="0" smtClean="0"/>
          </a:p>
          <a:p>
            <a:endParaRPr lang="en-US" dirty="0"/>
          </a:p>
          <a:p>
            <a:r>
              <a:rPr lang="en-US" dirty="0" smtClean="0"/>
              <a:t>Now ready to run </a:t>
            </a:r>
            <a:r>
              <a:rPr lang="en-US" dirty="0" err="1" smtClean="0"/>
              <a:t>labelImg</a:t>
            </a:r>
            <a:r>
              <a:rPr lang="en-US" dirty="0" smtClean="0"/>
              <a:t>. Make sure you are in </a:t>
            </a:r>
            <a:r>
              <a:rPr lang="en-US" dirty="0" err="1" smtClean="0"/>
              <a:t>labelImg</a:t>
            </a:r>
            <a:r>
              <a:rPr lang="en-US" dirty="0" smtClean="0"/>
              <a:t> folder. Open </a:t>
            </a:r>
            <a:r>
              <a:rPr lang="en-US" dirty="0" err="1" smtClean="0"/>
              <a:t>cmd</a:t>
            </a:r>
            <a:r>
              <a:rPr lang="en-US" dirty="0" smtClean="0"/>
              <a:t> there. And type “python labelImg.py”, and boom, it will open up a window.</a:t>
            </a:r>
          </a:p>
          <a:p>
            <a:endParaRPr lang="en-US" dirty="0"/>
          </a:p>
          <a:p>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267199"/>
            <a:ext cx="1600200" cy="1119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267199"/>
            <a:ext cx="1798774" cy="1119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933450" y="5562600"/>
            <a:ext cx="2933700" cy="796636"/>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n-US" dirty="0" smtClean="0"/>
              <a:t>To save label in .xml </a:t>
            </a:r>
            <a:r>
              <a:rPr lang="en-US" dirty="0"/>
              <a:t>type</a:t>
            </a:r>
            <a:endParaRPr lang="en-US" dirty="0" smtClean="0"/>
          </a:p>
        </p:txBody>
      </p:sp>
      <p:sp>
        <p:nvSpPr>
          <p:cNvPr id="7" name="Content Placeholder 2"/>
          <p:cNvSpPr txBox="1">
            <a:spLocks/>
          </p:cNvSpPr>
          <p:nvPr/>
        </p:nvSpPr>
        <p:spPr>
          <a:xfrm>
            <a:off x="5528537" y="5562600"/>
            <a:ext cx="2933700" cy="796636"/>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n-US" dirty="0"/>
              <a:t>To save label in </a:t>
            </a:r>
            <a:r>
              <a:rPr lang="en-US" dirty="0" smtClean="0"/>
              <a:t>.txt type</a:t>
            </a:r>
            <a:endParaRPr lang="en-US" dirty="0"/>
          </a:p>
        </p:txBody>
      </p:sp>
    </p:spTree>
    <p:extLst>
      <p:ext uri="{BB962C8B-B14F-4D97-AF65-F5344CB8AC3E}">
        <p14:creationId xmlns:p14="http://schemas.microsoft.com/office/powerpoint/2010/main" val="3908845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315200" cy="1154097"/>
          </a:xfrm>
        </p:spPr>
        <p:txBody>
          <a:bodyPr/>
          <a:lstStyle/>
          <a:p>
            <a:r>
              <a:rPr lang="en-US" dirty="0"/>
              <a:t>Label image problem:</a:t>
            </a:r>
          </a:p>
        </p:txBody>
      </p:sp>
      <p:sp>
        <p:nvSpPr>
          <p:cNvPr id="3" name="Content Placeholder 2"/>
          <p:cNvSpPr>
            <a:spLocks noGrp="1"/>
          </p:cNvSpPr>
          <p:nvPr>
            <p:ph idx="1"/>
          </p:nvPr>
        </p:nvSpPr>
        <p:spPr>
          <a:xfrm>
            <a:off x="0" y="914400"/>
            <a:ext cx="8991600" cy="5714999"/>
          </a:xfrm>
        </p:spPr>
        <p:txBody>
          <a:bodyPr>
            <a:normAutofit/>
          </a:bodyPr>
          <a:lstStyle/>
          <a:p>
            <a:r>
              <a:rPr lang="en-US" dirty="0" smtClean="0"/>
              <a:t>Suppose </a:t>
            </a:r>
            <a:r>
              <a:rPr lang="en-US" dirty="0"/>
              <a:t>u have to download 8 different classes namely, cat, dog, lion, tiger, bike, truck, car and train</a:t>
            </a:r>
            <a:r>
              <a:rPr lang="en-US" dirty="0" smtClean="0"/>
              <a:t>. If </a:t>
            </a:r>
            <a:r>
              <a:rPr lang="en-US" dirty="0"/>
              <a:t>you are the only person who is going to label then it will become tedious job, but as </a:t>
            </a:r>
            <a:r>
              <a:rPr lang="en-US" dirty="0" smtClean="0"/>
              <a:t>you </a:t>
            </a:r>
            <a:r>
              <a:rPr lang="en-US" dirty="0"/>
              <a:t>are alone, </a:t>
            </a:r>
            <a:r>
              <a:rPr lang="en-US" dirty="0" smtClean="0"/>
              <a:t>you have </a:t>
            </a:r>
            <a:r>
              <a:rPr lang="en-US" dirty="0"/>
              <a:t>to do all this task and in this case </a:t>
            </a:r>
            <a:r>
              <a:rPr lang="en-US" dirty="0" smtClean="0"/>
              <a:t>you can </a:t>
            </a:r>
            <a:r>
              <a:rPr lang="en-US" dirty="0"/>
              <a:t>use yolo which will </a:t>
            </a:r>
            <a:r>
              <a:rPr lang="en-US" dirty="0" smtClean="0"/>
              <a:t>direct </a:t>
            </a:r>
            <a:r>
              <a:rPr lang="en-US" dirty="0"/>
              <a:t>create label in txt form. And </a:t>
            </a:r>
            <a:r>
              <a:rPr lang="en-US" dirty="0" smtClean="0"/>
              <a:t>you </a:t>
            </a:r>
            <a:r>
              <a:rPr lang="en-US" dirty="0"/>
              <a:t>consider as, 0 index for </a:t>
            </a:r>
            <a:r>
              <a:rPr lang="en-US" dirty="0" smtClean="0"/>
              <a:t>cat, 1 </a:t>
            </a:r>
            <a:r>
              <a:rPr lang="en-US" dirty="0"/>
              <a:t>index for </a:t>
            </a:r>
            <a:r>
              <a:rPr lang="en-US" dirty="0" smtClean="0"/>
              <a:t>dog, 2 </a:t>
            </a:r>
            <a:r>
              <a:rPr lang="en-US" dirty="0"/>
              <a:t>index for </a:t>
            </a:r>
            <a:r>
              <a:rPr lang="en-US" dirty="0" smtClean="0"/>
              <a:t>lion, 3 </a:t>
            </a:r>
            <a:r>
              <a:rPr lang="en-US" dirty="0"/>
              <a:t>index for </a:t>
            </a:r>
            <a:r>
              <a:rPr lang="en-US" dirty="0" smtClean="0"/>
              <a:t>tiger, 4 </a:t>
            </a:r>
            <a:r>
              <a:rPr lang="en-US" dirty="0"/>
              <a:t>index for bike and so on</a:t>
            </a:r>
            <a:r>
              <a:rPr lang="en-US" dirty="0" smtClean="0"/>
              <a:t>..</a:t>
            </a:r>
          </a:p>
          <a:p>
            <a:endParaRPr lang="en-US" dirty="0"/>
          </a:p>
          <a:p>
            <a:r>
              <a:rPr lang="en-US" dirty="0"/>
              <a:t>But, if you are have a team of 4 members then it is obvious that you are going to distribute the work and suppose each member will get 2 classes. Suppose, Member A get cat and dog, Member B get lion and tiger, Member C get bike and truck, and you will get car and train. </a:t>
            </a:r>
          </a:p>
          <a:p>
            <a:endParaRPr lang="en-US" dirty="0" smtClean="0"/>
          </a:p>
          <a:p>
            <a:r>
              <a:rPr lang="en-US" dirty="0"/>
              <a:t>Here, when Member A will go for label the image, then by default </a:t>
            </a:r>
            <a:r>
              <a:rPr lang="en-US" dirty="0" err="1"/>
              <a:t>labelImg</a:t>
            </a:r>
            <a:r>
              <a:rPr lang="en-US" dirty="0"/>
              <a:t> will assign 0 for cat and 1 for dog. </a:t>
            </a:r>
          </a:p>
          <a:p>
            <a:r>
              <a:rPr lang="en-US" dirty="0"/>
              <a:t>Same thing for Member B also, </a:t>
            </a:r>
            <a:r>
              <a:rPr lang="en-US" dirty="0" err="1"/>
              <a:t>LabelImg</a:t>
            </a:r>
            <a:r>
              <a:rPr lang="en-US" dirty="0"/>
              <a:t> will assign 0 for lion and 1 for tiger. And it will repeat for Member C and with you also. </a:t>
            </a:r>
          </a:p>
          <a:p>
            <a:endParaRPr lang="en-US" dirty="0" smtClean="0"/>
          </a:p>
          <a:p>
            <a:endParaRPr lang="en-US" dirty="0"/>
          </a:p>
          <a:p>
            <a:endParaRPr lang="en-US" dirty="0"/>
          </a:p>
        </p:txBody>
      </p:sp>
    </p:spTree>
    <p:extLst>
      <p:ext uri="{BB962C8B-B14F-4D97-AF65-F5344CB8AC3E}">
        <p14:creationId xmlns:p14="http://schemas.microsoft.com/office/powerpoint/2010/main" val="4266754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1"/>
            <a:ext cx="7315200" cy="609600"/>
          </a:xfrm>
        </p:spPr>
        <p:txBody>
          <a:bodyPr>
            <a:normAutofit fontScale="90000"/>
          </a:bodyPr>
          <a:lstStyle/>
          <a:p>
            <a:r>
              <a:rPr lang="en-US" dirty="0" smtClean="0"/>
              <a:t>Continue Problem…</a:t>
            </a:r>
            <a:endParaRPr lang="en-US" dirty="0"/>
          </a:p>
        </p:txBody>
      </p:sp>
      <p:sp>
        <p:nvSpPr>
          <p:cNvPr id="3" name="Content Placeholder 2"/>
          <p:cNvSpPr>
            <a:spLocks noGrp="1"/>
          </p:cNvSpPr>
          <p:nvPr>
            <p:ph idx="1"/>
          </p:nvPr>
        </p:nvSpPr>
        <p:spPr>
          <a:xfrm>
            <a:off x="0" y="685800"/>
            <a:ext cx="9144000" cy="6172199"/>
          </a:xfrm>
        </p:spPr>
        <p:txBody>
          <a:bodyPr/>
          <a:lstStyle/>
          <a:p>
            <a:endParaRPr lang="en-US" dirty="0" smtClean="0"/>
          </a:p>
          <a:p>
            <a:r>
              <a:rPr lang="en-US" dirty="0" smtClean="0"/>
              <a:t>At </a:t>
            </a:r>
            <a:r>
              <a:rPr lang="en-US" dirty="0"/>
              <a:t>the time, when Member A</a:t>
            </a:r>
            <a:r>
              <a:rPr lang="en-US" dirty="0" smtClean="0"/>
              <a:t>, B </a:t>
            </a:r>
            <a:r>
              <a:rPr lang="en-US" dirty="0"/>
              <a:t>and C submit their work(images with label in txt </a:t>
            </a:r>
            <a:r>
              <a:rPr lang="en-US" dirty="0" smtClean="0"/>
              <a:t>extension</a:t>
            </a:r>
            <a:r>
              <a:rPr lang="en-US" dirty="0"/>
              <a:t>) then, you will receive multiple classes name for same index and hence </a:t>
            </a:r>
            <a:r>
              <a:rPr lang="en-US" dirty="0" smtClean="0"/>
              <a:t>your </a:t>
            </a:r>
            <a:r>
              <a:rPr lang="en-US" dirty="0"/>
              <a:t>model will turn up in a mess</a:t>
            </a:r>
            <a:r>
              <a:rPr lang="en-US" dirty="0" smtClean="0"/>
              <a:t>...</a:t>
            </a:r>
          </a:p>
          <a:p>
            <a:r>
              <a:rPr lang="en-US" dirty="0" smtClean="0"/>
              <a:t>Member A:	           Member B:	    Member C:		  You:</a:t>
            </a:r>
            <a:endParaRPr lang="en-US" dirty="0"/>
          </a:p>
          <a:p>
            <a:endParaRPr lang="en-US" dirty="0" smtClean="0"/>
          </a:p>
          <a:p>
            <a:endParaRPr lang="en-US" dirty="0"/>
          </a:p>
          <a:p>
            <a:endParaRPr lang="en-US" dirty="0" smtClean="0"/>
          </a:p>
          <a:p>
            <a:endParaRPr lang="en-US" dirty="0"/>
          </a:p>
          <a:p>
            <a:endParaRPr lang="en-US" dirty="0" smtClean="0"/>
          </a:p>
          <a:p>
            <a:r>
              <a:rPr lang="en-US" dirty="0" smtClean="0"/>
              <a:t>So</a:t>
            </a:r>
            <a:r>
              <a:rPr lang="en-US" dirty="0"/>
              <a:t>, to overcome this problem, </a:t>
            </a:r>
            <a:r>
              <a:rPr lang="en-US" dirty="0" smtClean="0"/>
              <a:t>you </a:t>
            </a:r>
            <a:r>
              <a:rPr lang="en-US" dirty="0"/>
              <a:t>can give images to </a:t>
            </a:r>
            <a:r>
              <a:rPr lang="en-US" dirty="0" smtClean="0"/>
              <a:t>your </a:t>
            </a:r>
            <a:r>
              <a:rPr lang="en-US" dirty="0"/>
              <a:t>team members, and ask them to label it in .xml file. Get all images from them, Now u are the one who will decide which index will be given to which class and storing classes in text file and just run </a:t>
            </a:r>
            <a:r>
              <a:rPr lang="en-US" dirty="0" err="1"/>
              <a:t>xmlTotxt</a:t>
            </a:r>
            <a:r>
              <a:rPr lang="en-US" dirty="0"/>
              <a:t> </a:t>
            </a:r>
            <a:r>
              <a:rPr lang="en-US" dirty="0" smtClean="0"/>
              <a:t>converter</a:t>
            </a:r>
            <a:r>
              <a:rPr lang="en-US" dirty="0"/>
              <a:t>. It will convert all xml to txt file at once</a:t>
            </a:r>
            <a:r>
              <a:rPr lang="en-US" dirty="0" smtClean="0"/>
              <a:t>. This </a:t>
            </a:r>
            <a:r>
              <a:rPr lang="en-US" dirty="0"/>
              <a:t>is safe, secure method with 0% </a:t>
            </a:r>
            <a:r>
              <a:rPr lang="en-US" dirty="0" smtClean="0"/>
              <a:t>error.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4727475"/>
              </p:ext>
            </p:extLst>
          </p:nvPr>
        </p:nvGraphicFramePr>
        <p:xfrm>
          <a:off x="76200" y="2438400"/>
          <a:ext cx="2133600" cy="1097280"/>
        </p:xfrm>
        <a:graphic>
          <a:graphicData uri="http://schemas.openxmlformats.org/drawingml/2006/table">
            <a:tbl>
              <a:tblPr firstRow="1" bandRow="1">
                <a:tableStyleId>{5C22544A-7EE6-4342-B048-85BDC9FD1C3A}</a:tableStyleId>
              </a:tblPr>
              <a:tblGrid>
                <a:gridCol w="1066800"/>
                <a:gridCol w="1066800"/>
              </a:tblGrid>
              <a:tr h="201507">
                <a:tc>
                  <a:txBody>
                    <a:bodyPr/>
                    <a:lstStyle/>
                    <a:p>
                      <a:r>
                        <a:rPr lang="en-US" dirty="0" smtClean="0"/>
                        <a:t>Classes</a:t>
                      </a:r>
                      <a:endParaRPr lang="en-US" dirty="0"/>
                    </a:p>
                  </a:txBody>
                  <a:tcPr/>
                </a:tc>
                <a:tc>
                  <a:txBody>
                    <a:bodyPr/>
                    <a:lstStyle/>
                    <a:p>
                      <a:r>
                        <a:rPr lang="en-US" dirty="0" smtClean="0"/>
                        <a:t>Index</a:t>
                      </a:r>
                      <a:endParaRPr lang="en-US" dirty="0"/>
                    </a:p>
                  </a:txBody>
                  <a:tcPr/>
                </a:tc>
              </a:tr>
              <a:tr h="201507">
                <a:tc>
                  <a:txBody>
                    <a:bodyPr/>
                    <a:lstStyle/>
                    <a:p>
                      <a:r>
                        <a:rPr lang="en-US" dirty="0" smtClean="0"/>
                        <a:t>Cat</a:t>
                      </a:r>
                      <a:endParaRPr lang="en-US" dirty="0"/>
                    </a:p>
                  </a:txBody>
                  <a:tcPr/>
                </a:tc>
                <a:tc>
                  <a:txBody>
                    <a:bodyPr/>
                    <a:lstStyle/>
                    <a:p>
                      <a:r>
                        <a:rPr lang="en-US" dirty="0" smtClean="0"/>
                        <a:t>0</a:t>
                      </a:r>
                      <a:endParaRPr lang="en-US" dirty="0"/>
                    </a:p>
                  </a:txBody>
                  <a:tcPr/>
                </a:tc>
              </a:tr>
              <a:tr h="201507">
                <a:tc>
                  <a:txBody>
                    <a:bodyPr/>
                    <a:lstStyle/>
                    <a:p>
                      <a:r>
                        <a:rPr lang="en-US" dirty="0" smtClean="0"/>
                        <a:t>Dog</a:t>
                      </a:r>
                      <a:endParaRPr lang="en-US" dirty="0"/>
                    </a:p>
                  </a:txBody>
                  <a:tcPr/>
                </a:tc>
                <a:tc>
                  <a:txBody>
                    <a:bodyPr/>
                    <a:lstStyle/>
                    <a:p>
                      <a:r>
                        <a:rPr lang="en-US" dirty="0" smtClean="0"/>
                        <a:t>1</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23800179"/>
              </p:ext>
            </p:extLst>
          </p:nvPr>
        </p:nvGraphicFramePr>
        <p:xfrm>
          <a:off x="2286000" y="2438400"/>
          <a:ext cx="2133600" cy="1097280"/>
        </p:xfrm>
        <a:graphic>
          <a:graphicData uri="http://schemas.openxmlformats.org/drawingml/2006/table">
            <a:tbl>
              <a:tblPr firstRow="1" bandRow="1">
                <a:tableStyleId>{5C22544A-7EE6-4342-B048-85BDC9FD1C3A}</a:tableStyleId>
              </a:tblPr>
              <a:tblGrid>
                <a:gridCol w="1066800"/>
                <a:gridCol w="1066800"/>
              </a:tblGrid>
              <a:tr h="201507">
                <a:tc>
                  <a:txBody>
                    <a:bodyPr/>
                    <a:lstStyle/>
                    <a:p>
                      <a:r>
                        <a:rPr lang="en-US" dirty="0" smtClean="0"/>
                        <a:t>Classes</a:t>
                      </a:r>
                      <a:endParaRPr lang="en-US" dirty="0"/>
                    </a:p>
                  </a:txBody>
                  <a:tcPr/>
                </a:tc>
                <a:tc>
                  <a:txBody>
                    <a:bodyPr/>
                    <a:lstStyle/>
                    <a:p>
                      <a:r>
                        <a:rPr lang="en-US" dirty="0" smtClean="0"/>
                        <a:t>Index</a:t>
                      </a:r>
                      <a:endParaRPr lang="en-US" dirty="0"/>
                    </a:p>
                  </a:txBody>
                  <a:tcPr/>
                </a:tc>
              </a:tr>
              <a:tr h="201507">
                <a:tc>
                  <a:txBody>
                    <a:bodyPr/>
                    <a:lstStyle/>
                    <a:p>
                      <a:r>
                        <a:rPr lang="en-US" dirty="0" smtClean="0"/>
                        <a:t>Lion</a:t>
                      </a:r>
                      <a:endParaRPr lang="en-US" dirty="0"/>
                    </a:p>
                  </a:txBody>
                  <a:tcPr/>
                </a:tc>
                <a:tc>
                  <a:txBody>
                    <a:bodyPr/>
                    <a:lstStyle/>
                    <a:p>
                      <a:r>
                        <a:rPr lang="en-US" dirty="0" smtClean="0"/>
                        <a:t>0</a:t>
                      </a:r>
                      <a:endParaRPr lang="en-US" dirty="0"/>
                    </a:p>
                  </a:txBody>
                  <a:tcPr/>
                </a:tc>
              </a:tr>
              <a:tr h="201507">
                <a:tc>
                  <a:txBody>
                    <a:bodyPr/>
                    <a:lstStyle/>
                    <a:p>
                      <a:r>
                        <a:rPr lang="en-US" dirty="0" smtClean="0"/>
                        <a:t>Tiger</a:t>
                      </a:r>
                      <a:endParaRPr lang="en-US" dirty="0"/>
                    </a:p>
                  </a:txBody>
                  <a:tcPr/>
                </a:tc>
                <a:tc>
                  <a:txBody>
                    <a:bodyPr/>
                    <a:lstStyle/>
                    <a:p>
                      <a:r>
                        <a:rPr lang="en-US" dirty="0" smtClean="0"/>
                        <a:t>1</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05512594"/>
              </p:ext>
            </p:extLst>
          </p:nvPr>
        </p:nvGraphicFramePr>
        <p:xfrm>
          <a:off x="4572000" y="2438400"/>
          <a:ext cx="2133600" cy="1097280"/>
        </p:xfrm>
        <a:graphic>
          <a:graphicData uri="http://schemas.openxmlformats.org/drawingml/2006/table">
            <a:tbl>
              <a:tblPr firstRow="1" bandRow="1">
                <a:tableStyleId>{5C22544A-7EE6-4342-B048-85BDC9FD1C3A}</a:tableStyleId>
              </a:tblPr>
              <a:tblGrid>
                <a:gridCol w="1066800"/>
                <a:gridCol w="1066800"/>
              </a:tblGrid>
              <a:tr h="201507">
                <a:tc>
                  <a:txBody>
                    <a:bodyPr/>
                    <a:lstStyle/>
                    <a:p>
                      <a:r>
                        <a:rPr lang="en-US" dirty="0" smtClean="0"/>
                        <a:t>Classes</a:t>
                      </a:r>
                      <a:endParaRPr lang="en-US" dirty="0"/>
                    </a:p>
                  </a:txBody>
                  <a:tcPr/>
                </a:tc>
                <a:tc>
                  <a:txBody>
                    <a:bodyPr/>
                    <a:lstStyle/>
                    <a:p>
                      <a:r>
                        <a:rPr lang="en-US" dirty="0" smtClean="0"/>
                        <a:t>Index</a:t>
                      </a:r>
                      <a:endParaRPr lang="en-US" dirty="0"/>
                    </a:p>
                  </a:txBody>
                  <a:tcPr/>
                </a:tc>
              </a:tr>
              <a:tr h="201507">
                <a:tc>
                  <a:txBody>
                    <a:bodyPr/>
                    <a:lstStyle/>
                    <a:p>
                      <a:r>
                        <a:rPr lang="en-US" dirty="0" smtClean="0"/>
                        <a:t>Bike</a:t>
                      </a:r>
                      <a:endParaRPr lang="en-US" dirty="0"/>
                    </a:p>
                  </a:txBody>
                  <a:tcPr/>
                </a:tc>
                <a:tc>
                  <a:txBody>
                    <a:bodyPr/>
                    <a:lstStyle/>
                    <a:p>
                      <a:r>
                        <a:rPr lang="en-US" dirty="0" smtClean="0"/>
                        <a:t>0</a:t>
                      </a:r>
                      <a:endParaRPr lang="en-US" dirty="0"/>
                    </a:p>
                  </a:txBody>
                  <a:tcPr/>
                </a:tc>
              </a:tr>
              <a:tr h="201507">
                <a:tc>
                  <a:txBody>
                    <a:bodyPr/>
                    <a:lstStyle/>
                    <a:p>
                      <a:r>
                        <a:rPr lang="en-US" dirty="0" smtClean="0"/>
                        <a:t>Truck</a:t>
                      </a:r>
                      <a:endParaRPr lang="en-US" dirty="0"/>
                    </a:p>
                  </a:txBody>
                  <a:tcPr/>
                </a:tc>
                <a:tc>
                  <a:txBody>
                    <a:bodyPr/>
                    <a:lstStyle/>
                    <a:p>
                      <a:r>
                        <a:rPr lang="en-US" dirty="0" smtClean="0"/>
                        <a:t>1</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75298614"/>
              </p:ext>
            </p:extLst>
          </p:nvPr>
        </p:nvGraphicFramePr>
        <p:xfrm>
          <a:off x="6858000" y="2438400"/>
          <a:ext cx="2133600" cy="1097280"/>
        </p:xfrm>
        <a:graphic>
          <a:graphicData uri="http://schemas.openxmlformats.org/drawingml/2006/table">
            <a:tbl>
              <a:tblPr firstRow="1" bandRow="1">
                <a:tableStyleId>{5C22544A-7EE6-4342-B048-85BDC9FD1C3A}</a:tableStyleId>
              </a:tblPr>
              <a:tblGrid>
                <a:gridCol w="1066800"/>
                <a:gridCol w="1066800"/>
              </a:tblGrid>
              <a:tr h="201507">
                <a:tc>
                  <a:txBody>
                    <a:bodyPr/>
                    <a:lstStyle/>
                    <a:p>
                      <a:r>
                        <a:rPr lang="en-US" dirty="0" smtClean="0"/>
                        <a:t>Classes</a:t>
                      </a:r>
                      <a:endParaRPr lang="en-US" dirty="0"/>
                    </a:p>
                  </a:txBody>
                  <a:tcPr/>
                </a:tc>
                <a:tc>
                  <a:txBody>
                    <a:bodyPr/>
                    <a:lstStyle/>
                    <a:p>
                      <a:r>
                        <a:rPr lang="en-US" dirty="0" smtClean="0"/>
                        <a:t>Index</a:t>
                      </a:r>
                      <a:endParaRPr lang="en-US" dirty="0"/>
                    </a:p>
                  </a:txBody>
                  <a:tcPr/>
                </a:tc>
              </a:tr>
              <a:tr h="201507">
                <a:tc>
                  <a:txBody>
                    <a:bodyPr/>
                    <a:lstStyle/>
                    <a:p>
                      <a:r>
                        <a:rPr lang="en-US" dirty="0" smtClean="0"/>
                        <a:t>Car</a:t>
                      </a:r>
                      <a:endParaRPr lang="en-US" dirty="0"/>
                    </a:p>
                  </a:txBody>
                  <a:tcPr/>
                </a:tc>
                <a:tc>
                  <a:txBody>
                    <a:bodyPr/>
                    <a:lstStyle/>
                    <a:p>
                      <a:r>
                        <a:rPr lang="en-US" dirty="0" smtClean="0"/>
                        <a:t>0</a:t>
                      </a:r>
                      <a:endParaRPr lang="en-US" dirty="0"/>
                    </a:p>
                  </a:txBody>
                  <a:tcPr/>
                </a:tc>
              </a:tr>
              <a:tr h="201507">
                <a:tc>
                  <a:txBody>
                    <a:bodyPr/>
                    <a:lstStyle/>
                    <a:p>
                      <a:r>
                        <a:rPr lang="en-US" dirty="0" smtClean="0"/>
                        <a:t>Train</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866436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1"/>
            <a:ext cx="7315200" cy="914400"/>
          </a:xfrm>
        </p:spPr>
        <p:txBody>
          <a:bodyPr/>
          <a:lstStyle/>
          <a:p>
            <a:r>
              <a:rPr lang="en-US" dirty="0" smtClean="0"/>
              <a:t>Libraries need to be install:</a:t>
            </a:r>
            <a:endParaRPr lang="en-US" dirty="0"/>
          </a:p>
        </p:txBody>
      </p:sp>
      <p:sp>
        <p:nvSpPr>
          <p:cNvPr id="3" name="Content Placeholder 2"/>
          <p:cNvSpPr>
            <a:spLocks noGrp="1"/>
          </p:cNvSpPr>
          <p:nvPr>
            <p:ph idx="1"/>
          </p:nvPr>
        </p:nvSpPr>
        <p:spPr>
          <a:xfrm>
            <a:off x="533400" y="1143000"/>
            <a:ext cx="8077200" cy="5410200"/>
          </a:xfrm>
        </p:spPr>
        <p:txBody>
          <a:bodyPr>
            <a:noAutofit/>
          </a:bodyPr>
          <a:lstStyle/>
          <a:p>
            <a:r>
              <a:rPr lang="en-US" sz="2600" dirty="0"/>
              <a:t>pip install pillow</a:t>
            </a:r>
          </a:p>
          <a:p>
            <a:r>
              <a:rPr lang="en-US" sz="2600" dirty="0"/>
              <a:t>pip install </a:t>
            </a:r>
            <a:r>
              <a:rPr lang="en-US" sz="2600" dirty="0" err="1"/>
              <a:t>numpy</a:t>
            </a:r>
            <a:endParaRPr lang="en-US" sz="2600" dirty="0"/>
          </a:p>
          <a:p>
            <a:r>
              <a:rPr lang="en-US" sz="2600" dirty="0"/>
              <a:t>pip install </a:t>
            </a:r>
            <a:r>
              <a:rPr lang="en-US" sz="2600" dirty="0" err="1"/>
              <a:t>matplotlib</a:t>
            </a:r>
            <a:endParaRPr lang="en-US" sz="2600" dirty="0"/>
          </a:p>
          <a:p>
            <a:r>
              <a:rPr lang="en-US" sz="2600" dirty="0"/>
              <a:t>pip install </a:t>
            </a:r>
            <a:r>
              <a:rPr lang="en-US" sz="2600" dirty="0" err="1"/>
              <a:t>opencv</a:t>
            </a:r>
            <a:r>
              <a:rPr lang="en-US" sz="2600" dirty="0"/>
              <a:t>-python</a:t>
            </a:r>
          </a:p>
          <a:p>
            <a:r>
              <a:rPr lang="en-US" sz="2600" dirty="0"/>
              <a:t>pip install </a:t>
            </a:r>
            <a:r>
              <a:rPr lang="en-US" sz="2600" dirty="0" err="1"/>
              <a:t>tensorflow</a:t>
            </a:r>
            <a:endParaRPr lang="en-US" sz="2600" dirty="0"/>
          </a:p>
          <a:p>
            <a:r>
              <a:rPr lang="en-US" sz="2600" dirty="0"/>
              <a:t>pip install </a:t>
            </a:r>
            <a:r>
              <a:rPr lang="en-US" sz="2600" dirty="0" err="1"/>
              <a:t>keras</a:t>
            </a:r>
            <a:endParaRPr lang="en-US" sz="2600" dirty="0"/>
          </a:p>
          <a:p>
            <a:r>
              <a:rPr lang="en-US" sz="2600" dirty="0"/>
              <a:t>pip install contextlib2</a:t>
            </a:r>
          </a:p>
          <a:p>
            <a:r>
              <a:rPr lang="en-US" sz="2600" dirty="0"/>
              <a:t>pip install pandas</a:t>
            </a:r>
          </a:p>
          <a:p>
            <a:r>
              <a:rPr lang="en-US" sz="2600" dirty="0"/>
              <a:t>pip install </a:t>
            </a:r>
            <a:r>
              <a:rPr lang="en-US" sz="2600" dirty="0" err="1"/>
              <a:t>Cython</a:t>
            </a:r>
            <a:endParaRPr lang="en-US" sz="2600" dirty="0"/>
          </a:p>
          <a:p>
            <a:r>
              <a:rPr lang="en-US" sz="2600" dirty="0"/>
              <a:t>pip install </a:t>
            </a:r>
            <a:r>
              <a:rPr lang="en-US" sz="2600" dirty="0" err="1"/>
              <a:t>jupyter</a:t>
            </a:r>
            <a:endParaRPr lang="en-US" sz="2600" dirty="0"/>
          </a:p>
        </p:txBody>
      </p:sp>
    </p:spTree>
    <p:extLst>
      <p:ext uri="{BB962C8B-B14F-4D97-AF65-F5344CB8AC3E}">
        <p14:creationId xmlns:p14="http://schemas.microsoft.com/office/powerpoint/2010/main" val="248704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315200" cy="1154097"/>
          </a:xfrm>
        </p:spPr>
        <p:txBody>
          <a:bodyPr/>
          <a:lstStyle/>
          <a:p>
            <a:r>
              <a:rPr lang="en-US" dirty="0" smtClean="0"/>
              <a:t>After labeling the image:</a:t>
            </a:r>
            <a:endParaRPr lang="en-US" dirty="0"/>
          </a:p>
        </p:txBody>
      </p:sp>
      <p:sp>
        <p:nvSpPr>
          <p:cNvPr id="3" name="Content Placeholder 2"/>
          <p:cNvSpPr>
            <a:spLocks noGrp="1"/>
          </p:cNvSpPr>
          <p:nvPr>
            <p:ph idx="1"/>
          </p:nvPr>
        </p:nvSpPr>
        <p:spPr>
          <a:xfrm>
            <a:off x="304800" y="1600200"/>
            <a:ext cx="8610600" cy="5105399"/>
          </a:xfrm>
        </p:spPr>
        <p:txBody>
          <a:bodyPr/>
          <a:lstStyle/>
          <a:p>
            <a:r>
              <a:rPr lang="en-US" dirty="0" smtClean="0"/>
              <a:t>Copy images and labels</a:t>
            </a:r>
          </a:p>
          <a:p>
            <a:endParaRPr lang="en-US" dirty="0" smtClean="0"/>
          </a:p>
          <a:p>
            <a:r>
              <a:rPr lang="en-US" dirty="0" smtClean="0"/>
              <a:t>Go to data folder in </a:t>
            </a:r>
            <a:r>
              <a:rPr lang="en-US" dirty="0" err="1" smtClean="0"/>
              <a:t>darknef</a:t>
            </a:r>
            <a:r>
              <a:rPr lang="en-US" dirty="0" smtClean="0"/>
              <a:t> </a:t>
            </a:r>
            <a:r>
              <a:rPr lang="en-US" dirty="0"/>
              <a:t>folder(C:\darknet</a:t>
            </a:r>
            <a:r>
              <a:rPr lang="en-US" dirty="0" smtClean="0"/>
              <a:t>) and make a new folder and name it as obj.</a:t>
            </a:r>
          </a:p>
          <a:p>
            <a:endParaRPr lang="en-US" dirty="0"/>
          </a:p>
          <a:p>
            <a:r>
              <a:rPr lang="en-US" dirty="0" smtClean="0"/>
              <a:t>Now, inside </a:t>
            </a:r>
            <a:r>
              <a:rPr lang="en-US" dirty="0" err="1" smtClean="0"/>
              <a:t>obj</a:t>
            </a:r>
            <a:r>
              <a:rPr lang="en-US" dirty="0" smtClean="0"/>
              <a:t> folder, paste images and labels.</a:t>
            </a:r>
          </a:p>
          <a:p>
            <a:endParaRPr lang="en-US" dirty="0"/>
          </a:p>
          <a:p>
            <a:r>
              <a:rPr lang="en-US" dirty="0" smtClean="0"/>
              <a:t>Now go to </a:t>
            </a:r>
            <a:r>
              <a:rPr lang="en-US" dirty="0" err="1" smtClean="0"/>
              <a:t>cfg</a:t>
            </a:r>
            <a:r>
              <a:rPr lang="en-US" dirty="0" smtClean="0"/>
              <a:t> folder in (Darknet folder)</a:t>
            </a:r>
            <a:r>
              <a:rPr lang="en-US" dirty="0" smtClean="0">
                <a:sym typeface="Wingdings" pitchFamily="2" charset="2"/>
              </a:rPr>
              <a:t> look for yolov3.cfg. Make copy of it at same place and rename copied file as yolov3-custom.</a:t>
            </a:r>
          </a:p>
          <a:p>
            <a:endParaRPr lang="en-US" dirty="0" smtClean="0">
              <a:sym typeface="Wingdings" pitchFamily="2" charset="2"/>
            </a:endParaRPr>
          </a:p>
          <a:p>
            <a:endParaRPr lang="en-US" dirty="0">
              <a:sym typeface="Wingdings" pitchFamily="2" charset="2"/>
            </a:endParaRPr>
          </a:p>
          <a:p>
            <a:r>
              <a:rPr lang="en-US" dirty="0" smtClean="0">
                <a:sym typeface="Wingdings" pitchFamily="2" charset="2"/>
              </a:rPr>
              <a:t>Open this yolov3-custom file in any editor. I prefer Sublime. Now make changes accordingly…</a:t>
            </a:r>
            <a:endParaRPr lang="en-US" dirty="0"/>
          </a:p>
          <a:p>
            <a:endParaRPr lang="en-US"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995143"/>
            <a:ext cx="74676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51673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4636"/>
            <a:ext cx="7315200" cy="773097"/>
          </a:xfrm>
        </p:spPr>
        <p:txBody>
          <a:bodyPr>
            <a:normAutofit/>
          </a:bodyPr>
          <a:lstStyle/>
          <a:p>
            <a:r>
              <a:rPr lang="en-US" dirty="0" smtClean="0"/>
              <a:t>Changes in yolov3-custom.cfg</a:t>
            </a:r>
            <a:endParaRPr lang="en-US" dirty="0"/>
          </a:p>
        </p:txBody>
      </p:sp>
      <p:sp>
        <p:nvSpPr>
          <p:cNvPr id="3" name="Content Placeholder 2"/>
          <p:cNvSpPr>
            <a:spLocks noGrp="1"/>
          </p:cNvSpPr>
          <p:nvPr>
            <p:ph idx="1"/>
          </p:nvPr>
        </p:nvSpPr>
        <p:spPr>
          <a:xfrm>
            <a:off x="0" y="762000"/>
            <a:ext cx="9067800" cy="6095999"/>
          </a:xfrm>
        </p:spPr>
        <p:txBody>
          <a:bodyPr/>
          <a:lstStyle/>
          <a:p>
            <a:r>
              <a:rPr lang="en-US" dirty="0" smtClean="0"/>
              <a:t>Comment below lines(Line: 2 to 5):</a:t>
            </a:r>
          </a:p>
          <a:p>
            <a:r>
              <a:rPr lang="en-US" dirty="0"/>
              <a:t># Testing</a:t>
            </a:r>
          </a:p>
          <a:p>
            <a:r>
              <a:rPr lang="en-US" dirty="0"/>
              <a:t># batch=1</a:t>
            </a:r>
          </a:p>
          <a:p>
            <a:r>
              <a:rPr lang="en-US" dirty="0"/>
              <a:t># subdivisions=1</a:t>
            </a:r>
          </a:p>
          <a:p>
            <a:r>
              <a:rPr lang="en-US" dirty="0"/>
              <a:t># </a:t>
            </a:r>
            <a:r>
              <a:rPr lang="en-US" dirty="0" smtClean="0"/>
              <a:t>Training</a:t>
            </a:r>
          </a:p>
          <a:p>
            <a:r>
              <a:rPr lang="en-US" dirty="0" smtClean="0"/>
              <a:t>Uncomment(Line: 6 and 7):</a:t>
            </a:r>
          </a:p>
          <a:p>
            <a:r>
              <a:rPr lang="en-US" dirty="0"/>
              <a:t>batch=64</a:t>
            </a:r>
          </a:p>
          <a:p>
            <a:r>
              <a:rPr lang="en-US" dirty="0" smtClean="0"/>
              <a:t>subdivisions=16</a:t>
            </a:r>
          </a:p>
          <a:p>
            <a:endParaRPr lang="en-US" dirty="0"/>
          </a:p>
          <a:p>
            <a:r>
              <a:rPr lang="en-US" dirty="0" smtClean="0"/>
              <a:t>Now, go to subdivisions (i.e., Line: 7), replace according to </a:t>
            </a:r>
            <a:r>
              <a:rPr lang="en-US" dirty="0" err="1" smtClean="0"/>
              <a:t>ur</a:t>
            </a:r>
            <a:r>
              <a:rPr lang="en-US" dirty="0" smtClean="0"/>
              <a:t> GPUs.</a:t>
            </a:r>
          </a:p>
          <a:p>
            <a:pPr marL="45720" indent="0">
              <a:buNone/>
            </a:pPr>
            <a:r>
              <a:rPr lang="en-US" dirty="0" smtClean="0"/>
              <a:t>	If subdivisions=16 and gives CUDA error while training, then change it 	to 32 </a:t>
            </a:r>
            <a:r>
              <a:rPr lang="en-US" dirty="0" err="1" smtClean="0"/>
              <a:t>ie</a:t>
            </a:r>
            <a:r>
              <a:rPr lang="en-US" dirty="0" smtClean="0"/>
              <a:t>, subdivisions=32, if still it gives error then change to 64 and so 	on.</a:t>
            </a:r>
          </a:p>
          <a:p>
            <a:pPr marL="45720" indent="0">
              <a:buNone/>
            </a:pPr>
            <a:endParaRPr lang="en-US" dirty="0"/>
          </a:p>
        </p:txBody>
      </p:sp>
    </p:spTree>
    <p:extLst>
      <p:ext uri="{BB962C8B-B14F-4D97-AF65-F5344CB8AC3E}">
        <p14:creationId xmlns:p14="http://schemas.microsoft.com/office/powerpoint/2010/main" val="1712983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709"/>
            <a:ext cx="7315200" cy="696897"/>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21771" y="682172"/>
            <a:ext cx="9144000" cy="6172199"/>
          </a:xfrm>
        </p:spPr>
        <p:txBody>
          <a:bodyPr/>
          <a:lstStyle/>
          <a:p>
            <a:r>
              <a:rPr lang="en-US" dirty="0"/>
              <a:t>Now, search for max_batches on (Line:20). Change it accordingly:</a:t>
            </a:r>
          </a:p>
          <a:p>
            <a:pPr marL="45720" indent="0">
              <a:buNone/>
            </a:pPr>
            <a:r>
              <a:rPr lang="en-US" dirty="0"/>
              <a:t>	it depends on number of your classes</a:t>
            </a:r>
            <a:r>
              <a:rPr lang="en-US" dirty="0" smtClean="0"/>
              <a:t>.</a:t>
            </a:r>
          </a:p>
          <a:p>
            <a:pPr marL="45720" indent="0">
              <a:buNone/>
            </a:pPr>
            <a:r>
              <a:rPr lang="en-US" dirty="0"/>
              <a:t>	</a:t>
            </a:r>
            <a:r>
              <a:rPr lang="en-US" dirty="0" smtClean="0"/>
              <a:t>max_batches  = classes * 2000</a:t>
            </a:r>
          </a:p>
          <a:p>
            <a:pPr marL="45720" indent="0">
              <a:buNone/>
            </a:pPr>
            <a:r>
              <a:rPr lang="en-US" dirty="0"/>
              <a:t>	</a:t>
            </a:r>
            <a:r>
              <a:rPr lang="en-US" dirty="0" smtClean="0">
                <a:sym typeface="Wingdings" pitchFamily="2" charset="2"/>
              </a:rPr>
              <a:t>If you have 3 classes, then max_batches  = 6000 (3*2000)</a:t>
            </a:r>
          </a:p>
          <a:p>
            <a:pPr marL="45720" indent="0">
              <a:buNone/>
            </a:pPr>
            <a:r>
              <a:rPr lang="en-US" dirty="0" smtClean="0">
                <a:sym typeface="Wingdings" pitchFamily="2" charset="2"/>
              </a:rPr>
              <a:t>	</a:t>
            </a:r>
            <a:r>
              <a:rPr lang="en-US" dirty="0">
                <a:sym typeface="Wingdings" pitchFamily="2" charset="2"/>
              </a:rPr>
              <a:t>If you have </a:t>
            </a:r>
            <a:r>
              <a:rPr lang="en-US" dirty="0" smtClean="0">
                <a:sym typeface="Wingdings" pitchFamily="2" charset="2"/>
              </a:rPr>
              <a:t>4 classes</a:t>
            </a:r>
            <a:r>
              <a:rPr lang="en-US" dirty="0">
                <a:sym typeface="Wingdings" pitchFamily="2" charset="2"/>
              </a:rPr>
              <a:t>, then max_batches  = 8</a:t>
            </a:r>
            <a:r>
              <a:rPr lang="en-US" dirty="0" smtClean="0">
                <a:sym typeface="Wingdings" pitchFamily="2" charset="2"/>
              </a:rPr>
              <a:t>000 (4*2000)</a:t>
            </a:r>
          </a:p>
          <a:p>
            <a:pPr marL="45720" indent="0">
              <a:buNone/>
            </a:pPr>
            <a:r>
              <a:rPr lang="en-US" dirty="0" smtClean="0">
                <a:sym typeface="Wingdings" pitchFamily="2" charset="2"/>
              </a:rPr>
              <a:t>	</a:t>
            </a:r>
            <a:r>
              <a:rPr lang="en-US" dirty="0">
                <a:sym typeface="Wingdings" pitchFamily="2" charset="2"/>
              </a:rPr>
              <a:t>If you have </a:t>
            </a:r>
            <a:r>
              <a:rPr lang="en-US" dirty="0" smtClean="0">
                <a:sym typeface="Wingdings" pitchFamily="2" charset="2"/>
              </a:rPr>
              <a:t>1 classes</a:t>
            </a:r>
            <a:r>
              <a:rPr lang="en-US" dirty="0">
                <a:sym typeface="Wingdings" pitchFamily="2" charset="2"/>
              </a:rPr>
              <a:t>, then max_batches  = </a:t>
            </a:r>
            <a:r>
              <a:rPr lang="en-US" dirty="0" smtClean="0">
                <a:sym typeface="Wingdings" pitchFamily="2" charset="2"/>
              </a:rPr>
              <a:t>4000. (4000 because, 	minimum max_batches should be set at 4000 for better training)</a:t>
            </a:r>
          </a:p>
          <a:p>
            <a:pPr marL="45720" indent="0">
              <a:buNone/>
            </a:pPr>
            <a:r>
              <a:rPr lang="en-US" dirty="0" smtClean="0">
                <a:sym typeface="Wingdings" pitchFamily="2" charset="2"/>
              </a:rPr>
              <a:t> </a:t>
            </a:r>
            <a:endParaRPr lang="en-US" dirty="0">
              <a:sym typeface="Wingdings" pitchFamily="2" charset="2"/>
            </a:endParaRPr>
          </a:p>
          <a:p>
            <a:r>
              <a:rPr lang="en-US" dirty="0" smtClean="0"/>
              <a:t>Now, just below max_batches, steps are there, it also be changed accordingly:</a:t>
            </a:r>
          </a:p>
          <a:p>
            <a:pPr marL="45720" indent="0">
              <a:buNone/>
            </a:pPr>
            <a:r>
              <a:rPr lang="en-US" dirty="0"/>
              <a:t>	</a:t>
            </a:r>
            <a:r>
              <a:rPr lang="en-US" dirty="0" smtClean="0"/>
              <a:t>if max_batches = 6000 then</a:t>
            </a:r>
          </a:p>
          <a:p>
            <a:pPr marL="45720" indent="0">
              <a:buNone/>
            </a:pPr>
            <a:r>
              <a:rPr lang="en-US" dirty="0"/>
              <a:t>	</a:t>
            </a:r>
            <a:r>
              <a:rPr lang="en-US" dirty="0" smtClean="0"/>
              <a:t>steps = 4800, 5400</a:t>
            </a:r>
            <a:endParaRPr lang="en-US" dirty="0"/>
          </a:p>
          <a:p>
            <a:pPr marL="45720" indent="0">
              <a:buNone/>
            </a:pPr>
            <a:endParaRPr lang="en-US" dirty="0">
              <a:sym typeface="Wingdings" pitchFamily="2" charset="2"/>
            </a:endParaRPr>
          </a:p>
          <a:p>
            <a:pPr marL="45720" indent="0">
              <a:buNone/>
            </a:pPr>
            <a:r>
              <a:rPr lang="en-US" dirty="0">
                <a:sym typeface="Wingdings" pitchFamily="2" charset="2"/>
              </a:rPr>
              <a:t>	</a:t>
            </a:r>
            <a:endParaRPr lang="en-US" dirty="0"/>
          </a:p>
          <a:p>
            <a:pPr marL="45720" indent="0">
              <a:buNone/>
            </a:pPr>
            <a:r>
              <a:rPr lang="en-US" dirty="0">
                <a:sym typeface="Wingdings" pitchFamily="2" charset="2"/>
              </a:rPr>
              <a:t>	</a:t>
            </a:r>
            <a:endParaRPr lang="en-US" dirty="0"/>
          </a:p>
          <a:p>
            <a:endParaRPr lang="en-US" dirty="0"/>
          </a:p>
        </p:txBody>
      </p:sp>
      <p:sp>
        <p:nvSpPr>
          <p:cNvPr id="4" name="Content Placeholder 2"/>
          <p:cNvSpPr txBox="1">
            <a:spLocks/>
          </p:cNvSpPr>
          <p:nvPr/>
        </p:nvSpPr>
        <p:spPr>
          <a:xfrm>
            <a:off x="1752600" y="4953000"/>
            <a:ext cx="6781800" cy="845951"/>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n-US" dirty="0" smtClean="0"/>
              <a:t>4800 because</a:t>
            </a:r>
            <a:r>
              <a:rPr lang="en-US" dirty="0" smtClean="0">
                <a:sym typeface="Wingdings" pitchFamily="2" charset="2"/>
              </a:rPr>
              <a:t></a:t>
            </a:r>
            <a:r>
              <a:rPr lang="en-US" dirty="0" smtClean="0"/>
              <a:t>80% of max_batches</a:t>
            </a:r>
          </a:p>
          <a:p>
            <a:r>
              <a:rPr lang="en-US" dirty="0" smtClean="0"/>
              <a:t>5400 because</a:t>
            </a:r>
            <a:r>
              <a:rPr lang="en-US" dirty="0" smtClean="0">
                <a:sym typeface="Wingdings" pitchFamily="2" charset="2"/>
              </a:rPr>
              <a:t>90% of max_batches</a:t>
            </a:r>
            <a:endParaRPr lang="en-US" dirty="0"/>
          </a:p>
        </p:txBody>
      </p:sp>
    </p:spTree>
    <p:extLst>
      <p:ext uri="{BB962C8B-B14F-4D97-AF65-F5344CB8AC3E}">
        <p14:creationId xmlns:p14="http://schemas.microsoft.com/office/powerpoint/2010/main" val="21347674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637"/>
            <a:ext cx="7315200" cy="574964"/>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76200" y="609600"/>
            <a:ext cx="9067800" cy="6248400"/>
          </a:xfrm>
        </p:spPr>
        <p:txBody>
          <a:bodyPr>
            <a:normAutofit lnSpcReduction="10000"/>
          </a:bodyPr>
          <a:lstStyle/>
          <a:p>
            <a:r>
              <a:rPr lang="en-US" dirty="0" smtClean="0"/>
              <a:t>Now, search </a:t>
            </a:r>
            <a:r>
              <a:rPr lang="en-US" dirty="0"/>
              <a:t>f</a:t>
            </a:r>
            <a:r>
              <a:rPr lang="en-US" dirty="0" smtClean="0"/>
              <a:t>or yolo. And u will [yolo]. In that, you will find classes:80.</a:t>
            </a:r>
          </a:p>
          <a:p>
            <a:pPr marL="45720" indent="0">
              <a:buNone/>
            </a:pPr>
            <a:r>
              <a:rPr lang="en-US" dirty="0" smtClean="0"/>
              <a:t>	Change this classes to number of your classes. </a:t>
            </a:r>
            <a:r>
              <a:rPr lang="en-US" dirty="0" err="1" smtClean="0"/>
              <a:t>Eg</a:t>
            </a:r>
            <a:r>
              <a:rPr lang="en-US" dirty="0" smtClean="0"/>
              <a:t>, classes = 4</a:t>
            </a:r>
          </a:p>
          <a:p>
            <a:pPr marL="45720" indent="0">
              <a:buNone/>
            </a:pPr>
            <a:r>
              <a:rPr lang="en-US" dirty="0" smtClean="0"/>
              <a:t> </a:t>
            </a:r>
          </a:p>
          <a:p>
            <a:r>
              <a:rPr lang="en-US" dirty="0" smtClean="0"/>
              <a:t>And above this [yolo] layer, you will find a [conventional] layer. In this, you will find a filters attribute:255. Change it accordingly.</a:t>
            </a:r>
          </a:p>
          <a:p>
            <a:pPr marL="45720" indent="0">
              <a:buNone/>
            </a:pPr>
            <a:r>
              <a:rPr lang="en-US" dirty="0" smtClean="0"/>
              <a:t>	filters = (classes+5)*3</a:t>
            </a:r>
          </a:p>
          <a:p>
            <a:pPr marL="45720" indent="0">
              <a:buNone/>
            </a:pPr>
            <a:r>
              <a:rPr lang="en-US" dirty="0"/>
              <a:t>	</a:t>
            </a:r>
            <a:r>
              <a:rPr lang="en-US" dirty="0" smtClean="0">
                <a:sym typeface="Wingdings" pitchFamily="2" charset="2"/>
              </a:rPr>
              <a:t>If classes  = 4; then filters = 27             (4+5)*3</a:t>
            </a:r>
          </a:p>
          <a:p>
            <a:pPr marL="45720" indent="0">
              <a:buNone/>
            </a:pPr>
            <a:r>
              <a:rPr lang="en-US" dirty="0">
                <a:sym typeface="Wingdings" pitchFamily="2" charset="2"/>
              </a:rPr>
              <a:t>	If classes  = </a:t>
            </a:r>
            <a:r>
              <a:rPr lang="en-US" dirty="0" smtClean="0">
                <a:sym typeface="Wingdings" pitchFamily="2" charset="2"/>
              </a:rPr>
              <a:t>1; </a:t>
            </a:r>
            <a:r>
              <a:rPr lang="en-US" dirty="0">
                <a:sym typeface="Wingdings" pitchFamily="2" charset="2"/>
              </a:rPr>
              <a:t>then </a:t>
            </a:r>
            <a:r>
              <a:rPr lang="en-US" dirty="0" smtClean="0">
                <a:sym typeface="Wingdings" pitchFamily="2" charset="2"/>
              </a:rPr>
              <a:t>filters </a:t>
            </a:r>
            <a:r>
              <a:rPr lang="en-US" dirty="0">
                <a:sym typeface="Wingdings" pitchFamily="2" charset="2"/>
              </a:rPr>
              <a:t>= </a:t>
            </a:r>
            <a:r>
              <a:rPr lang="en-US" dirty="0" smtClean="0">
                <a:sym typeface="Wingdings" pitchFamily="2" charset="2"/>
              </a:rPr>
              <a:t>18             (1+5</a:t>
            </a:r>
            <a:r>
              <a:rPr lang="en-US" dirty="0">
                <a:sym typeface="Wingdings" pitchFamily="2" charset="2"/>
              </a:rPr>
              <a:t>)*</a:t>
            </a:r>
            <a:r>
              <a:rPr lang="en-US" dirty="0" smtClean="0">
                <a:sym typeface="Wingdings" pitchFamily="2" charset="2"/>
              </a:rPr>
              <a:t>3</a:t>
            </a:r>
          </a:p>
          <a:p>
            <a:pPr marL="45720" indent="0">
              <a:buNone/>
            </a:pPr>
            <a:endParaRPr lang="en-US" dirty="0" smtClean="0">
              <a:sym typeface="Wingdings" pitchFamily="2" charset="2"/>
            </a:endParaRPr>
          </a:p>
          <a:p>
            <a:pPr marL="45720" indent="0">
              <a:buNone/>
            </a:pPr>
            <a:r>
              <a:rPr lang="en-US" dirty="0" smtClean="0">
                <a:sym typeface="Wingdings" pitchFamily="2" charset="2"/>
              </a:rPr>
              <a:t>Now, this we have to modify all [yolo]  and [conventional] layer. So just repeat this steps. (it will be repeated 3 times only).</a:t>
            </a:r>
          </a:p>
          <a:p>
            <a:pPr marL="45720" indent="0">
              <a:buNone/>
            </a:pPr>
            <a:endParaRPr lang="en-US" dirty="0">
              <a:sym typeface="Wingdings" pitchFamily="2" charset="2"/>
            </a:endParaRPr>
          </a:p>
          <a:p>
            <a:pPr marL="45720" indent="0">
              <a:buNone/>
            </a:pPr>
            <a:r>
              <a:rPr lang="en-US" dirty="0" smtClean="0">
                <a:sym typeface="Wingdings" pitchFamily="2" charset="2"/>
              </a:rPr>
              <a:t>After this, one small thing is left, that is, random. Search for random, and change accordingly.</a:t>
            </a:r>
          </a:p>
          <a:p>
            <a:pPr marL="45720" indent="0">
              <a:buNone/>
            </a:pPr>
            <a:r>
              <a:rPr lang="en-US" dirty="0" smtClean="0">
                <a:sym typeface="Wingdings" pitchFamily="2" charset="2"/>
              </a:rPr>
              <a:t>random = 1 It resizes images while training and </a:t>
            </a:r>
            <a:r>
              <a:rPr lang="en-US" dirty="0" err="1" smtClean="0">
                <a:sym typeface="Wingdings" pitchFamily="2" charset="2"/>
              </a:rPr>
              <a:t>doesnow</a:t>
            </a:r>
            <a:r>
              <a:rPr lang="en-US" dirty="0" smtClean="0">
                <a:sym typeface="Wingdings" pitchFamily="2" charset="2"/>
              </a:rPr>
              <a:t> </a:t>
            </a:r>
            <a:r>
              <a:rPr lang="en-US" dirty="0" err="1" smtClean="0">
                <a:sym typeface="Wingdings" pitchFamily="2" charset="2"/>
              </a:rPr>
              <a:t>overfit</a:t>
            </a:r>
            <a:r>
              <a:rPr lang="en-US" dirty="0" smtClean="0">
                <a:sym typeface="Wingdings" pitchFamily="2" charset="2"/>
              </a:rPr>
              <a:t>.(I prefer 		this.)</a:t>
            </a:r>
            <a:endParaRPr lang="en-US" dirty="0">
              <a:sym typeface="Wingdings" pitchFamily="2" charset="2"/>
            </a:endParaRPr>
          </a:p>
          <a:p>
            <a:pPr marL="45720" indent="0">
              <a:buNone/>
            </a:pPr>
            <a:r>
              <a:rPr lang="en-US" dirty="0">
                <a:sym typeface="Wingdings" pitchFamily="2" charset="2"/>
              </a:rPr>
              <a:t>r</a:t>
            </a:r>
            <a:r>
              <a:rPr lang="en-US" dirty="0" smtClean="0">
                <a:sym typeface="Wingdings" pitchFamily="2" charset="2"/>
              </a:rPr>
              <a:t>andom</a:t>
            </a:r>
            <a:r>
              <a:rPr lang="en-US" dirty="0">
                <a:sym typeface="Wingdings" pitchFamily="2" charset="2"/>
              </a:rPr>
              <a:t>	</a:t>
            </a:r>
            <a:r>
              <a:rPr lang="en-US" dirty="0" smtClean="0">
                <a:sym typeface="Wingdings" pitchFamily="2" charset="2"/>
              </a:rPr>
              <a:t> = 0 it will not resizes and No problem of out of memory. (can be risky)</a:t>
            </a:r>
            <a:r>
              <a:rPr lang="en-US" dirty="0"/>
              <a:t>	</a:t>
            </a:r>
            <a:endParaRPr lang="en-US" dirty="0" smtClean="0"/>
          </a:p>
        </p:txBody>
      </p:sp>
    </p:spTree>
    <p:extLst>
      <p:ext uri="{BB962C8B-B14F-4D97-AF65-F5344CB8AC3E}">
        <p14:creationId xmlns:p14="http://schemas.microsoft.com/office/powerpoint/2010/main" val="3121559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315200" cy="1154097"/>
          </a:xfrm>
        </p:spPr>
        <p:txBody>
          <a:bodyPr/>
          <a:lstStyle/>
          <a:p>
            <a:r>
              <a:rPr lang="en-US" dirty="0" smtClean="0"/>
              <a:t>INTRODUCTION:</a:t>
            </a:r>
            <a:endParaRPr lang="en-US" dirty="0"/>
          </a:p>
        </p:txBody>
      </p:sp>
      <p:sp>
        <p:nvSpPr>
          <p:cNvPr id="3" name="Content Placeholder 2"/>
          <p:cNvSpPr>
            <a:spLocks noGrp="1"/>
          </p:cNvSpPr>
          <p:nvPr>
            <p:ph idx="1"/>
          </p:nvPr>
        </p:nvSpPr>
        <p:spPr>
          <a:xfrm>
            <a:off x="381000" y="1143000"/>
            <a:ext cx="8839200" cy="5562600"/>
          </a:xfrm>
        </p:spPr>
        <p:txBody>
          <a:bodyPr>
            <a:normAutofit/>
          </a:bodyPr>
          <a:lstStyle/>
          <a:p>
            <a:pPr marL="45720" indent="0">
              <a:buNone/>
            </a:pPr>
            <a:r>
              <a:rPr lang="en-US" dirty="0" smtClean="0"/>
              <a:t>Hey, </a:t>
            </a:r>
            <a:r>
              <a:rPr lang="en-US" dirty="0" err="1" smtClean="0"/>
              <a:t>Youtube</a:t>
            </a:r>
            <a:r>
              <a:rPr lang="en-US" dirty="0" smtClean="0"/>
              <a:t>!! </a:t>
            </a:r>
          </a:p>
          <a:p>
            <a:r>
              <a:rPr lang="en-US" dirty="0" smtClean="0"/>
              <a:t>In this tutorial, we are going to learn about Object Detection and we can train our own custom model.</a:t>
            </a:r>
          </a:p>
          <a:p>
            <a:endParaRPr lang="en-US" dirty="0" smtClean="0"/>
          </a:p>
          <a:p>
            <a:r>
              <a:rPr lang="en-US" dirty="0" smtClean="0"/>
              <a:t>We are going to use Darknet and YOLO.</a:t>
            </a:r>
          </a:p>
          <a:p>
            <a:endParaRPr lang="en-US" dirty="0" smtClean="0"/>
          </a:p>
          <a:p>
            <a:r>
              <a:rPr lang="en-US" dirty="0" smtClean="0"/>
              <a:t>In later part of video/tutorial we going to setup a full-fleshed environment for training..</a:t>
            </a:r>
          </a:p>
          <a:p>
            <a:endParaRPr lang="en-US" dirty="0" smtClean="0"/>
          </a:p>
          <a:p>
            <a:r>
              <a:rPr lang="en-US" dirty="0" smtClean="0"/>
              <a:t>Purpose of making of this video is to Guide programmers, how step by step and easily we can do custom object detection. As when I performed, I found many difficulties and lots of errors, so in this video we will discuss how to tackle such errors and how to build an Object detection model.</a:t>
            </a:r>
          </a:p>
          <a:p>
            <a:endParaRPr lang="en-US" dirty="0"/>
          </a:p>
          <a:p>
            <a:r>
              <a:rPr lang="en-US" dirty="0" smtClean="0"/>
              <a:t>So Keep Watching…</a:t>
            </a:r>
            <a:endParaRPr lang="en-US" dirty="0"/>
          </a:p>
        </p:txBody>
      </p:sp>
    </p:spTree>
    <p:extLst>
      <p:ext uri="{BB962C8B-B14F-4D97-AF65-F5344CB8AC3E}">
        <p14:creationId xmlns:p14="http://schemas.microsoft.com/office/powerpoint/2010/main" val="23814246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855"/>
            <a:ext cx="7315200" cy="1154097"/>
          </a:xfrm>
        </p:spPr>
        <p:txBody>
          <a:bodyPr>
            <a:normAutofit fontScale="90000"/>
          </a:bodyPr>
          <a:lstStyle/>
          <a:p>
            <a:r>
              <a:rPr lang="en-US" dirty="0" smtClean="0"/>
              <a:t>That’s it. SAVE yolov3-custom.cfg file.</a:t>
            </a:r>
            <a:endParaRPr lang="en-US" dirty="0"/>
          </a:p>
        </p:txBody>
      </p:sp>
      <p:sp>
        <p:nvSpPr>
          <p:cNvPr id="3" name="Content Placeholder 2"/>
          <p:cNvSpPr>
            <a:spLocks noGrp="1"/>
          </p:cNvSpPr>
          <p:nvPr>
            <p:ph idx="1"/>
          </p:nvPr>
        </p:nvSpPr>
        <p:spPr>
          <a:xfrm>
            <a:off x="76200" y="1066800"/>
            <a:ext cx="9067800" cy="5791199"/>
          </a:xfrm>
        </p:spPr>
        <p:txBody>
          <a:bodyPr>
            <a:normAutofit lnSpcReduction="10000"/>
          </a:bodyPr>
          <a:lstStyle/>
          <a:p>
            <a:r>
              <a:rPr lang="en-US" dirty="0" smtClean="0"/>
              <a:t>Now go to data folder in Darknet folder.</a:t>
            </a:r>
          </a:p>
          <a:p>
            <a:r>
              <a:rPr lang="en-US" dirty="0" smtClean="0"/>
              <a:t>Create a file named as </a:t>
            </a:r>
            <a:r>
              <a:rPr lang="en-US" dirty="0" err="1" smtClean="0"/>
              <a:t>obj.names</a:t>
            </a:r>
            <a:endParaRPr lang="en-US" dirty="0" smtClean="0"/>
          </a:p>
          <a:p>
            <a:r>
              <a:rPr lang="en-US" dirty="0" err="1" smtClean="0"/>
              <a:t>Obj.names</a:t>
            </a:r>
            <a:r>
              <a:rPr lang="en-US" dirty="0" smtClean="0"/>
              <a:t> will contain all classes name inside it. Example:</a:t>
            </a:r>
          </a:p>
          <a:p>
            <a:pPr marL="45720" indent="0">
              <a:buNone/>
            </a:pPr>
            <a:r>
              <a:rPr lang="en-US" dirty="0"/>
              <a:t>	queen</a:t>
            </a:r>
          </a:p>
          <a:p>
            <a:pPr marL="45720" indent="0">
              <a:buNone/>
            </a:pPr>
            <a:r>
              <a:rPr lang="en-US" dirty="0" smtClean="0"/>
              <a:t>	ten</a:t>
            </a:r>
            <a:endParaRPr lang="en-US" dirty="0"/>
          </a:p>
          <a:p>
            <a:pPr marL="45720" indent="0">
              <a:buNone/>
            </a:pPr>
            <a:r>
              <a:rPr lang="en-US" dirty="0" smtClean="0"/>
              <a:t>	ace</a:t>
            </a:r>
            <a:endParaRPr lang="en-US" dirty="0"/>
          </a:p>
          <a:p>
            <a:pPr marL="45720" indent="0">
              <a:buNone/>
            </a:pPr>
            <a:r>
              <a:rPr lang="en-US" dirty="0" smtClean="0"/>
              <a:t>	king</a:t>
            </a:r>
            <a:endParaRPr lang="en-US" dirty="0"/>
          </a:p>
          <a:p>
            <a:pPr marL="45720" indent="0">
              <a:buNone/>
            </a:pPr>
            <a:r>
              <a:rPr lang="en-US" dirty="0" smtClean="0"/>
              <a:t>	nine </a:t>
            </a:r>
            <a:endParaRPr lang="en-US" dirty="0"/>
          </a:p>
          <a:p>
            <a:pPr marL="45720" indent="0">
              <a:buNone/>
            </a:pPr>
            <a:r>
              <a:rPr lang="en-US" dirty="0" smtClean="0"/>
              <a:t>	jack</a:t>
            </a:r>
            <a:endParaRPr lang="en-US" dirty="0"/>
          </a:p>
          <a:p>
            <a:r>
              <a:rPr lang="en-US" dirty="0" smtClean="0"/>
              <a:t>Now, create another file names as </a:t>
            </a:r>
            <a:r>
              <a:rPr lang="en-US" dirty="0" err="1" smtClean="0"/>
              <a:t>obj</a:t>
            </a:r>
            <a:r>
              <a:rPr lang="en-US" dirty="0" smtClean="0"/>
              <a:t> .data. This file contain number of classes, train images path, valid images path, names, and a </a:t>
            </a:r>
            <a:r>
              <a:rPr lang="en-US" dirty="0" err="1" smtClean="0"/>
              <a:t>bachup</a:t>
            </a:r>
            <a:r>
              <a:rPr lang="en-US" dirty="0" smtClean="0"/>
              <a:t> folder path.  Example:</a:t>
            </a:r>
          </a:p>
          <a:p>
            <a:pPr marL="45720" indent="0">
              <a:buNone/>
            </a:pPr>
            <a:r>
              <a:rPr lang="en-US" dirty="0" smtClean="0"/>
              <a:t>	classes </a:t>
            </a:r>
            <a:r>
              <a:rPr lang="en-US" dirty="0"/>
              <a:t>= 6</a:t>
            </a:r>
          </a:p>
          <a:p>
            <a:pPr marL="45720" indent="0">
              <a:buNone/>
            </a:pPr>
            <a:r>
              <a:rPr lang="en-US" dirty="0" smtClean="0"/>
              <a:t>	train </a:t>
            </a:r>
            <a:r>
              <a:rPr lang="en-US" dirty="0"/>
              <a:t>= data/train.txt</a:t>
            </a:r>
          </a:p>
          <a:p>
            <a:pPr marL="45720" indent="0">
              <a:buNone/>
            </a:pPr>
            <a:r>
              <a:rPr lang="en-US" dirty="0" smtClean="0"/>
              <a:t>	valid </a:t>
            </a:r>
            <a:r>
              <a:rPr lang="en-US" dirty="0"/>
              <a:t>= data/test.txt</a:t>
            </a:r>
          </a:p>
          <a:p>
            <a:pPr marL="45720" indent="0">
              <a:buNone/>
            </a:pPr>
            <a:r>
              <a:rPr lang="en-US" dirty="0" smtClean="0"/>
              <a:t>	names </a:t>
            </a:r>
            <a:r>
              <a:rPr lang="en-US" dirty="0"/>
              <a:t>= data/</a:t>
            </a:r>
            <a:r>
              <a:rPr lang="en-US" dirty="0" err="1"/>
              <a:t>obj.names</a:t>
            </a:r>
            <a:endParaRPr lang="en-US" dirty="0"/>
          </a:p>
          <a:p>
            <a:pPr marL="45720" indent="0">
              <a:buNone/>
            </a:pPr>
            <a:r>
              <a:rPr lang="en-US" dirty="0" smtClean="0"/>
              <a:t>	backup </a:t>
            </a:r>
            <a:r>
              <a:rPr lang="en-US" dirty="0"/>
              <a:t>= backup/</a:t>
            </a:r>
            <a:endParaRPr lang="en-US" dirty="0" smtClean="0"/>
          </a:p>
          <a:p>
            <a:endParaRPr lang="en-US" dirty="0"/>
          </a:p>
        </p:txBody>
      </p:sp>
    </p:spTree>
    <p:extLst>
      <p:ext uri="{BB962C8B-B14F-4D97-AF65-F5344CB8AC3E}">
        <p14:creationId xmlns:p14="http://schemas.microsoft.com/office/powerpoint/2010/main" val="37059310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 y="-27709"/>
            <a:ext cx="7315200" cy="713509"/>
          </a:xfrm>
        </p:spPr>
        <p:txBody>
          <a:bodyPr/>
          <a:lstStyle/>
          <a:p>
            <a:r>
              <a:rPr lang="en-US" dirty="0" smtClean="0"/>
              <a:t>Modifications:</a:t>
            </a:r>
            <a:endParaRPr lang="en-US" dirty="0"/>
          </a:p>
        </p:txBody>
      </p:sp>
      <p:sp>
        <p:nvSpPr>
          <p:cNvPr id="3" name="Content Placeholder 2"/>
          <p:cNvSpPr>
            <a:spLocks noGrp="1"/>
          </p:cNvSpPr>
          <p:nvPr>
            <p:ph idx="1"/>
          </p:nvPr>
        </p:nvSpPr>
        <p:spPr>
          <a:xfrm>
            <a:off x="0" y="609601"/>
            <a:ext cx="9144000" cy="3200400"/>
          </a:xfrm>
        </p:spPr>
        <p:txBody>
          <a:bodyPr/>
          <a:lstStyle/>
          <a:p>
            <a:r>
              <a:rPr lang="en-US" dirty="0" smtClean="0"/>
              <a:t>Create a backup folder in darknet folder to store all weights while </a:t>
            </a:r>
            <a:r>
              <a:rPr lang="en-US" dirty="0" err="1" smtClean="0"/>
              <a:t>traning</a:t>
            </a:r>
            <a:r>
              <a:rPr lang="en-US" dirty="0" smtClean="0"/>
              <a:t>.</a:t>
            </a:r>
          </a:p>
          <a:p>
            <a:r>
              <a:rPr lang="en-US" dirty="0" smtClean="0"/>
              <a:t>Now we need to create a train.txt file in data folder which will contain path of all images.</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440873"/>
            <a:ext cx="4067175" cy="2216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0" y="3810000"/>
            <a:ext cx="9144000" cy="30480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n-US" dirty="0" smtClean="0"/>
              <a:t>Tedious Job?</a:t>
            </a:r>
          </a:p>
          <a:p>
            <a:r>
              <a:rPr lang="en-US" dirty="0" smtClean="0"/>
              <a:t>For generation for this train.txt please refer my </a:t>
            </a:r>
            <a:r>
              <a:rPr lang="en-US" dirty="0" err="1" smtClean="0"/>
              <a:t>github</a:t>
            </a:r>
            <a:r>
              <a:rPr lang="en-US" dirty="0" smtClean="0"/>
              <a:t> repository.</a:t>
            </a:r>
          </a:p>
          <a:p>
            <a:pPr marL="45720" indent="0">
              <a:buNone/>
            </a:pPr>
            <a:r>
              <a:rPr lang="en-US" dirty="0"/>
              <a:t>	</a:t>
            </a:r>
            <a:r>
              <a:rPr lang="en-US" dirty="0" smtClean="0"/>
              <a:t>After generating  train.txt file, generate manually test.txt in same folder 	and cut-paste some lines from train.txt to test.txt. </a:t>
            </a:r>
          </a:p>
          <a:p>
            <a:endParaRPr lang="en-US" dirty="0"/>
          </a:p>
        </p:txBody>
      </p:sp>
    </p:spTree>
    <p:extLst>
      <p:ext uri="{BB962C8B-B14F-4D97-AF65-F5344CB8AC3E}">
        <p14:creationId xmlns:p14="http://schemas.microsoft.com/office/powerpoint/2010/main" val="36809771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7315200" cy="1154097"/>
          </a:xfrm>
        </p:spPr>
        <p:txBody>
          <a:bodyPr/>
          <a:lstStyle/>
          <a:p>
            <a:r>
              <a:rPr lang="en-US" dirty="0" smtClean="0"/>
              <a:t>Quick Recap:</a:t>
            </a:r>
            <a:endParaRPr lang="en-US" dirty="0"/>
          </a:p>
        </p:txBody>
      </p:sp>
      <p:sp>
        <p:nvSpPr>
          <p:cNvPr id="3" name="Content Placeholder 2"/>
          <p:cNvSpPr>
            <a:spLocks noGrp="1"/>
          </p:cNvSpPr>
          <p:nvPr>
            <p:ph idx="1"/>
          </p:nvPr>
        </p:nvSpPr>
        <p:spPr>
          <a:xfrm>
            <a:off x="152400" y="1295401"/>
            <a:ext cx="6705600" cy="5013960"/>
          </a:xfrm>
        </p:spPr>
        <p:txBody>
          <a:bodyPr/>
          <a:lstStyle/>
          <a:p>
            <a:pPr algn="just"/>
            <a:r>
              <a:rPr lang="en-US" dirty="0" smtClean="0"/>
              <a:t>We have download images and </a:t>
            </a:r>
            <a:r>
              <a:rPr lang="en-US" dirty="0" err="1" smtClean="0"/>
              <a:t>labelled</a:t>
            </a:r>
            <a:r>
              <a:rPr lang="en-US" dirty="0" smtClean="0"/>
              <a:t> it.</a:t>
            </a:r>
          </a:p>
          <a:p>
            <a:pPr algn="just"/>
            <a:r>
              <a:rPr lang="en-US" dirty="0" smtClean="0"/>
              <a:t>We make changes in MAKEFILE as per GPU and </a:t>
            </a:r>
            <a:r>
              <a:rPr lang="en-US" dirty="0"/>
              <a:t>C</a:t>
            </a:r>
            <a:r>
              <a:rPr lang="en-US" dirty="0" smtClean="0"/>
              <a:t>PU</a:t>
            </a:r>
          </a:p>
          <a:p>
            <a:pPr algn="just"/>
            <a:r>
              <a:rPr lang="en-US" dirty="0" smtClean="0"/>
              <a:t>We modify yolov3-custom.cfg file.</a:t>
            </a:r>
          </a:p>
          <a:p>
            <a:pPr algn="just"/>
            <a:r>
              <a:rPr lang="en-US" dirty="0" smtClean="0"/>
              <a:t>We Created </a:t>
            </a:r>
            <a:r>
              <a:rPr lang="en-US" dirty="0" err="1" smtClean="0"/>
              <a:t>obj.names</a:t>
            </a:r>
            <a:r>
              <a:rPr lang="en-US" dirty="0" smtClean="0"/>
              <a:t>, </a:t>
            </a:r>
            <a:r>
              <a:rPr lang="en-US" dirty="0" err="1" smtClean="0"/>
              <a:t>obj,data</a:t>
            </a:r>
            <a:r>
              <a:rPr lang="en-US" dirty="0" smtClean="0"/>
              <a:t> and train.txt and test.txt in Data folder.</a:t>
            </a:r>
          </a:p>
          <a:p>
            <a:pPr algn="just"/>
            <a:r>
              <a:rPr lang="en-US" dirty="0" smtClean="0"/>
              <a:t>Copied images and labels in </a:t>
            </a:r>
            <a:r>
              <a:rPr lang="en-US" dirty="0" err="1" smtClean="0"/>
              <a:t>obj</a:t>
            </a:r>
            <a:r>
              <a:rPr lang="en-US" dirty="0" smtClean="0"/>
              <a:t> folder of Data folder.</a:t>
            </a:r>
            <a:endParaRPr lang="en-US" dirty="0"/>
          </a:p>
        </p:txBody>
      </p:sp>
    </p:spTree>
    <p:extLst>
      <p:ext uri="{BB962C8B-B14F-4D97-AF65-F5344CB8AC3E}">
        <p14:creationId xmlns:p14="http://schemas.microsoft.com/office/powerpoint/2010/main" val="3506415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315200" cy="1154097"/>
          </a:xfrm>
        </p:spPr>
        <p:txBody>
          <a:bodyPr/>
          <a:lstStyle/>
          <a:p>
            <a:r>
              <a:rPr lang="en-US" dirty="0" smtClean="0"/>
              <a:t>Hurray!!</a:t>
            </a:r>
            <a:endParaRPr lang="en-US" dirty="0"/>
          </a:p>
        </p:txBody>
      </p:sp>
      <p:sp>
        <p:nvSpPr>
          <p:cNvPr id="3" name="Content Placeholder 2"/>
          <p:cNvSpPr>
            <a:spLocks noGrp="1"/>
          </p:cNvSpPr>
          <p:nvPr>
            <p:ph idx="1"/>
          </p:nvPr>
        </p:nvSpPr>
        <p:spPr>
          <a:xfrm>
            <a:off x="381000" y="1600200"/>
            <a:ext cx="8534400" cy="5029200"/>
          </a:xfrm>
        </p:spPr>
        <p:txBody>
          <a:bodyPr/>
          <a:lstStyle/>
          <a:p>
            <a:r>
              <a:rPr lang="en-US" dirty="0" smtClean="0"/>
              <a:t>Now we are ready to train our model.</a:t>
            </a:r>
          </a:p>
          <a:p>
            <a:endParaRPr lang="en-US" dirty="0"/>
          </a:p>
          <a:p>
            <a:r>
              <a:rPr lang="en-US" dirty="0" smtClean="0"/>
              <a:t>Now go to darknet folder and open </a:t>
            </a:r>
            <a:r>
              <a:rPr lang="en-US" dirty="0" err="1" smtClean="0"/>
              <a:t>cmd</a:t>
            </a:r>
            <a:r>
              <a:rPr lang="en-US" dirty="0" smtClean="0"/>
              <a:t>(or Cygwin) and run:</a:t>
            </a:r>
          </a:p>
          <a:p>
            <a:r>
              <a:rPr lang="en-US" dirty="0" smtClean="0"/>
              <a:t>For </a:t>
            </a:r>
            <a:r>
              <a:rPr lang="en-US" dirty="0" err="1" smtClean="0"/>
              <a:t>cmd</a:t>
            </a:r>
            <a:r>
              <a:rPr lang="en-US" dirty="0" smtClean="0"/>
              <a:t>: darknet </a:t>
            </a:r>
            <a:r>
              <a:rPr lang="en-US" dirty="0"/>
              <a:t>detector train data/</a:t>
            </a:r>
            <a:r>
              <a:rPr lang="en-US" dirty="0" err="1"/>
              <a:t>obj.data</a:t>
            </a:r>
            <a:r>
              <a:rPr lang="en-US" dirty="0"/>
              <a:t> </a:t>
            </a:r>
            <a:r>
              <a:rPr lang="en-US" dirty="0" err="1"/>
              <a:t>cfg</a:t>
            </a:r>
            <a:r>
              <a:rPr lang="en-US" dirty="0"/>
              <a:t>/yolov3-custom.cfg darknet53.conv.74</a:t>
            </a:r>
            <a:endParaRPr lang="en-US" dirty="0" smtClean="0"/>
          </a:p>
          <a:p>
            <a:r>
              <a:rPr lang="en-US" dirty="0" smtClean="0"/>
              <a:t>For Cygwin</a:t>
            </a:r>
            <a:r>
              <a:rPr lang="en-US" dirty="0"/>
              <a:t>: ./darknet detector train data/</a:t>
            </a:r>
            <a:r>
              <a:rPr lang="en-US" dirty="0" err="1"/>
              <a:t>obj.data</a:t>
            </a:r>
            <a:r>
              <a:rPr lang="en-US" dirty="0"/>
              <a:t> </a:t>
            </a:r>
            <a:r>
              <a:rPr lang="en-US" dirty="0" err="1"/>
              <a:t>cfg</a:t>
            </a:r>
            <a:r>
              <a:rPr lang="en-US" dirty="0"/>
              <a:t>/yolov3-custom.cfg </a:t>
            </a:r>
            <a:r>
              <a:rPr lang="en-US" dirty="0" smtClean="0"/>
              <a:t>darknet53.conv.74</a:t>
            </a:r>
          </a:p>
          <a:p>
            <a:endParaRPr lang="en-US" dirty="0"/>
          </a:p>
          <a:p>
            <a:r>
              <a:rPr lang="en-US" dirty="0" smtClean="0"/>
              <a:t>Now, Suppose if you don’t have GPU, or having but low space GPU, then we can use Google </a:t>
            </a:r>
            <a:r>
              <a:rPr lang="en-US" dirty="0" err="1" smtClean="0"/>
              <a:t>Colab</a:t>
            </a:r>
            <a:r>
              <a:rPr lang="en-US" dirty="0" smtClean="0"/>
              <a:t> for training.</a:t>
            </a:r>
          </a:p>
          <a:p>
            <a:r>
              <a:rPr lang="en-US" dirty="0" smtClean="0"/>
              <a:t>If you followed my whole tutorial step by step then w</a:t>
            </a:r>
            <a:r>
              <a:rPr lang="en-US" b="1" dirty="0" smtClean="0"/>
              <a:t>e don’t want to do </a:t>
            </a:r>
            <a:r>
              <a:rPr lang="en-US" dirty="0" smtClean="0"/>
              <a:t>that work again. </a:t>
            </a:r>
            <a:endParaRPr lang="en-US" dirty="0"/>
          </a:p>
        </p:txBody>
      </p:sp>
    </p:spTree>
    <p:extLst>
      <p:ext uri="{BB962C8B-B14F-4D97-AF65-F5344CB8AC3E}">
        <p14:creationId xmlns:p14="http://schemas.microsoft.com/office/powerpoint/2010/main" val="36575057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15200" cy="1154097"/>
          </a:xfrm>
        </p:spPr>
        <p:txBody>
          <a:bodyPr/>
          <a:lstStyle/>
          <a:p>
            <a:r>
              <a:rPr lang="en-US" dirty="0" smtClean="0"/>
              <a:t>Google </a:t>
            </a:r>
            <a:r>
              <a:rPr lang="en-US" dirty="0" err="1" smtClean="0"/>
              <a:t>Colab</a:t>
            </a:r>
            <a:r>
              <a:rPr lang="en-US" dirty="0" smtClean="0"/>
              <a:t>:</a:t>
            </a:r>
            <a:endParaRPr lang="en-US" dirty="0"/>
          </a:p>
        </p:txBody>
      </p:sp>
      <p:sp>
        <p:nvSpPr>
          <p:cNvPr id="3" name="Content Placeholder 2"/>
          <p:cNvSpPr>
            <a:spLocks noGrp="1"/>
          </p:cNvSpPr>
          <p:nvPr>
            <p:ph idx="1"/>
          </p:nvPr>
        </p:nvSpPr>
        <p:spPr>
          <a:xfrm>
            <a:off x="0" y="1066800"/>
            <a:ext cx="9144000" cy="5791199"/>
          </a:xfrm>
        </p:spPr>
        <p:txBody>
          <a:bodyPr/>
          <a:lstStyle/>
          <a:p>
            <a:r>
              <a:rPr lang="en-US" dirty="0" smtClean="0"/>
              <a:t>If you are going to use </a:t>
            </a:r>
            <a:r>
              <a:rPr lang="en-US" dirty="0" err="1" smtClean="0"/>
              <a:t>google</a:t>
            </a:r>
            <a:r>
              <a:rPr lang="en-US" dirty="0" smtClean="0"/>
              <a:t> </a:t>
            </a:r>
            <a:r>
              <a:rPr lang="en-US" dirty="0" err="1" smtClean="0"/>
              <a:t>colab</a:t>
            </a:r>
            <a:r>
              <a:rPr lang="en-US" dirty="0" smtClean="0"/>
              <a:t>, then it Is best practice to upload all your data images, labels, and pre-trained(</a:t>
            </a:r>
            <a:r>
              <a:rPr lang="en-US" dirty="0"/>
              <a:t>darknet53.conv.74</a:t>
            </a:r>
            <a:r>
              <a:rPr lang="en-US" dirty="0" smtClean="0"/>
              <a:t>) weights on your drive. </a:t>
            </a:r>
          </a:p>
          <a:p>
            <a:endParaRPr lang="en-US" dirty="0" smtClean="0"/>
          </a:p>
          <a:p>
            <a:r>
              <a:rPr lang="en-US" dirty="0" smtClean="0"/>
              <a:t>This is because, Google </a:t>
            </a:r>
            <a:r>
              <a:rPr lang="en-US" dirty="0" err="1" smtClean="0"/>
              <a:t>colab</a:t>
            </a:r>
            <a:r>
              <a:rPr lang="en-US" dirty="0" smtClean="0"/>
              <a:t> allows us to use its GPU for 12 hours only, and after it log off to us and </a:t>
            </a:r>
            <a:r>
              <a:rPr lang="en-US" dirty="0" err="1" smtClean="0"/>
              <a:t>colab</a:t>
            </a:r>
            <a:r>
              <a:rPr lang="en-US" dirty="0" smtClean="0"/>
              <a:t> store our data temporary. It will remove all our uploaded data from its Virtual Machine(VM).</a:t>
            </a:r>
          </a:p>
          <a:p>
            <a:endParaRPr lang="en-US" dirty="0"/>
          </a:p>
          <a:p>
            <a:r>
              <a:rPr lang="en-US" dirty="0" smtClean="0"/>
              <a:t>And also, if while training some error occurs then it might happen that </a:t>
            </a:r>
            <a:r>
              <a:rPr lang="en-US" dirty="0" err="1" smtClean="0"/>
              <a:t>colab</a:t>
            </a:r>
            <a:r>
              <a:rPr lang="en-US" dirty="0" smtClean="0"/>
              <a:t> gets shut down and all your uploaded images and pre-</a:t>
            </a:r>
            <a:r>
              <a:rPr lang="en-US" dirty="0" err="1" smtClean="0"/>
              <a:t>trainded</a:t>
            </a:r>
            <a:r>
              <a:rPr lang="en-US" dirty="0" smtClean="0"/>
              <a:t> get lost.</a:t>
            </a:r>
          </a:p>
          <a:p>
            <a:endParaRPr lang="en-US" dirty="0"/>
          </a:p>
          <a:p>
            <a:r>
              <a:rPr lang="en-US" dirty="0" smtClean="0"/>
              <a:t> I will </a:t>
            </a:r>
            <a:r>
              <a:rPr lang="en-US" dirty="0" err="1" smtClean="0"/>
              <a:t>sugest</a:t>
            </a:r>
            <a:r>
              <a:rPr lang="en-US" dirty="0" smtClean="0"/>
              <a:t> you to upload only images, labels and weights. If your uploading your files to drive then, you have to mount drive in </a:t>
            </a:r>
            <a:r>
              <a:rPr lang="en-US" dirty="0" err="1" smtClean="0"/>
              <a:t>colab</a:t>
            </a:r>
            <a:r>
              <a:rPr lang="en-US" dirty="0" smtClean="0"/>
              <a:t>, </a:t>
            </a:r>
            <a:endParaRPr lang="en-US" dirty="0"/>
          </a:p>
        </p:txBody>
      </p:sp>
    </p:spTree>
    <p:extLst>
      <p:ext uri="{BB962C8B-B14F-4D97-AF65-F5344CB8AC3E}">
        <p14:creationId xmlns:p14="http://schemas.microsoft.com/office/powerpoint/2010/main" val="6190273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7010400" cy="641412"/>
          </a:xfrm>
        </p:spPr>
        <p:txBody>
          <a:bodyPr>
            <a:normAutofit fontScale="90000"/>
          </a:bodyPr>
          <a:lstStyle/>
          <a:p>
            <a:r>
              <a:rPr lang="en-US" dirty="0" smtClean="0"/>
              <a:t>Google </a:t>
            </a:r>
            <a:r>
              <a:rPr lang="en-US" dirty="0" err="1" smtClean="0"/>
              <a:t>Colab</a:t>
            </a:r>
            <a:r>
              <a:rPr lang="en-US" dirty="0" smtClean="0"/>
              <a:t>:</a:t>
            </a:r>
            <a:endParaRPr lang="en-US" dirty="0"/>
          </a:p>
        </p:txBody>
      </p:sp>
      <p:sp>
        <p:nvSpPr>
          <p:cNvPr id="3" name="Content Placeholder 2"/>
          <p:cNvSpPr>
            <a:spLocks noGrp="1"/>
          </p:cNvSpPr>
          <p:nvPr>
            <p:ph idx="1"/>
          </p:nvPr>
        </p:nvSpPr>
        <p:spPr>
          <a:xfrm>
            <a:off x="0" y="685800"/>
            <a:ext cx="9144000" cy="6172199"/>
          </a:xfrm>
        </p:spPr>
        <p:txBody>
          <a:bodyPr/>
          <a:lstStyle/>
          <a:p>
            <a:r>
              <a:rPr lang="en-US" dirty="0" smtClean="0"/>
              <a:t>Open </a:t>
            </a:r>
            <a:r>
              <a:rPr lang="en-US" dirty="0" err="1" smtClean="0"/>
              <a:t>Colab</a:t>
            </a:r>
            <a:r>
              <a:rPr lang="en-US" dirty="0" smtClean="0"/>
              <a:t>, Change the runtime to GPU from edit menu and Runtime menu.</a:t>
            </a:r>
          </a:p>
          <a:p>
            <a:r>
              <a:rPr lang="en-US" dirty="0" smtClean="0"/>
              <a:t>Clone Darknet: </a:t>
            </a:r>
            <a:r>
              <a:rPr lang="en-US" dirty="0"/>
              <a:t>!</a:t>
            </a:r>
            <a:r>
              <a:rPr lang="en-US" dirty="0" err="1"/>
              <a:t>git</a:t>
            </a:r>
            <a:r>
              <a:rPr lang="en-US" dirty="0"/>
              <a:t> clone https://github.com/AlexeyAB/darknet</a:t>
            </a:r>
          </a:p>
          <a:p>
            <a:r>
              <a:rPr lang="en-US" dirty="0" smtClean="0"/>
              <a:t>It will not take any your internet data.</a:t>
            </a:r>
          </a:p>
          <a:p>
            <a:endParaRPr lang="en-US" dirty="0"/>
          </a:p>
          <a:p>
            <a:r>
              <a:rPr lang="en-US" dirty="0" smtClean="0"/>
              <a:t>Run this command to change </a:t>
            </a:r>
            <a:r>
              <a:rPr lang="en-US" dirty="0" err="1" smtClean="0"/>
              <a:t>makefile</a:t>
            </a:r>
            <a:r>
              <a:rPr lang="en-US" dirty="0" smtClean="0"/>
              <a:t>:</a:t>
            </a:r>
          </a:p>
          <a:p>
            <a:r>
              <a:rPr lang="en-US" dirty="0"/>
              <a:t>%cd darknet</a:t>
            </a:r>
          </a:p>
          <a:p>
            <a:r>
              <a:rPr lang="en-US" dirty="0"/>
              <a:t>!</a:t>
            </a:r>
            <a:r>
              <a:rPr lang="en-US" dirty="0" err="1"/>
              <a:t>sed</a:t>
            </a:r>
            <a:r>
              <a:rPr lang="en-US" dirty="0"/>
              <a:t> -i 's/OPENCV=0/OPENCV=1/' </a:t>
            </a:r>
            <a:r>
              <a:rPr lang="en-US" dirty="0" err="1"/>
              <a:t>Makefile</a:t>
            </a:r>
            <a:endParaRPr lang="en-US" dirty="0"/>
          </a:p>
          <a:p>
            <a:r>
              <a:rPr lang="en-US" dirty="0"/>
              <a:t>!</a:t>
            </a:r>
            <a:r>
              <a:rPr lang="en-US" dirty="0" err="1"/>
              <a:t>sed</a:t>
            </a:r>
            <a:r>
              <a:rPr lang="en-US" dirty="0"/>
              <a:t> -i 's/GPU=0/GPU=1/' </a:t>
            </a:r>
            <a:r>
              <a:rPr lang="en-US" dirty="0" err="1"/>
              <a:t>Makefile</a:t>
            </a:r>
            <a:endParaRPr lang="en-US" dirty="0"/>
          </a:p>
          <a:p>
            <a:r>
              <a:rPr lang="en-US" dirty="0"/>
              <a:t>!</a:t>
            </a:r>
            <a:r>
              <a:rPr lang="en-US" dirty="0" err="1"/>
              <a:t>sed</a:t>
            </a:r>
            <a:r>
              <a:rPr lang="en-US" dirty="0"/>
              <a:t> -i 's/CUDNN=0/CUDNN=1/' </a:t>
            </a:r>
            <a:r>
              <a:rPr lang="en-US" dirty="0" err="1"/>
              <a:t>Makefile</a:t>
            </a:r>
            <a:endParaRPr lang="en-US" dirty="0"/>
          </a:p>
          <a:p>
            <a:endParaRPr lang="en-US" dirty="0" smtClean="0"/>
          </a:p>
          <a:p>
            <a:r>
              <a:rPr lang="en-US" dirty="0" smtClean="0"/>
              <a:t>Verify </a:t>
            </a:r>
            <a:r>
              <a:rPr lang="en-US" dirty="0" err="1" smtClean="0"/>
              <a:t>Nividia</a:t>
            </a:r>
            <a:r>
              <a:rPr lang="en-US" dirty="0" smtClean="0"/>
              <a:t> of </a:t>
            </a:r>
            <a:r>
              <a:rPr lang="en-US" dirty="0" err="1" smtClean="0"/>
              <a:t>google</a:t>
            </a:r>
            <a:r>
              <a:rPr lang="en-US" dirty="0" smtClean="0"/>
              <a:t> </a:t>
            </a:r>
            <a:r>
              <a:rPr lang="en-US" dirty="0" err="1" smtClean="0"/>
              <a:t>colab</a:t>
            </a:r>
            <a:r>
              <a:rPr lang="en-US" dirty="0" smtClean="0"/>
              <a:t>:</a:t>
            </a:r>
          </a:p>
          <a:p>
            <a:r>
              <a:rPr lang="en-US" dirty="0"/>
              <a:t># verify CUDA</a:t>
            </a:r>
          </a:p>
          <a:p>
            <a:r>
              <a:rPr lang="en-US" dirty="0"/>
              <a:t>!/</a:t>
            </a:r>
            <a:r>
              <a:rPr lang="en-US" dirty="0" err="1"/>
              <a:t>usr</a:t>
            </a:r>
            <a:r>
              <a:rPr lang="en-US" dirty="0"/>
              <a:t>/local/</a:t>
            </a:r>
            <a:r>
              <a:rPr lang="en-US" dirty="0" err="1"/>
              <a:t>cuda</a:t>
            </a:r>
            <a:r>
              <a:rPr lang="en-US" dirty="0"/>
              <a:t>/bin/</a:t>
            </a:r>
            <a:r>
              <a:rPr lang="en-US" dirty="0" err="1"/>
              <a:t>nvcc</a:t>
            </a:r>
            <a:r>
              <a:rPr lang="en-US" dirty="0"/>
              <a:t> --version</a:t>
            </a:r>
          </a:p>
          <a:p>
            <a:endParaRPr lang="en-US" dirty="0" smtClean="0"/>
          </a:p>
          <a:p>
            <a:endParaRPr lang="en-US" dirty="0" smtClean="0"/>
          </a:p>
          <a:p>
            <a:endParaRPr lang="en-US" dirty="0"/>
          </a:p>
        </p:txBody>
      </p:sp>
    </p:spTree>
    <p:extLst>
      <p:ext uri="{BB962C8B-B14F-4D97-AF65-F5344CB8AC3E}">
        <p14:creationId xmlns:p14="http://schemas.microsoft.com/office/powerpoint/2010/main" val="32337611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315200" cy="634552"/>
          </a:xfrm>
        </p:spPr>
        <p:txBody>
          <a:bodyPr>
            <a:normAutofit fontScale="90000"/>
          </a:bodyPr>
          <a:lstStyle/>
          <a:p>
            <a:r>
              <a:rPr lang="en-US" dirty="0" smtClean="0"/>
              <a:t>Make command in </a:t>
            </a:r>
            <a:r>
              <a:rPr lang="en-US" dirty="0" err="1" smtClean="0"/>
              <a:t>google</a:t>
            </a:r>
            <a:r>
              <a:rPr lang="en-US" dirty="0" smtClean="0"/>
              <a:t> </a:t>
            </a:r>
            <a:r>
              <a:rPr lang="en-US" dirty="0" err="1" smtClean="0"/>
              <a:t>colab</a:t>
            </a:r>
            <a:r>
              <a:rPr lang="en-US" dirty="0" smtClean="0"/>
              <a:t>:</a:t>
            </a:r>
            <a:endParaRPr lang="en-US" dirty="0"/>
          </a:p>
        </p:txBody>
      </p:sp>
      <p:sp>
        <p:nvSpPr>
          <p:cNvPr id="3" name="Content Placeholder 2"/>
          <p:cNvSpPr>
            <a:spLocks noGrp="1"/>
          </p:cNvSpPr>
          <p:nvPr>
            <p:ph idx="1"/>
          </p:nvPr>
        </p:nvSpPr>
        <p:spPr>
          <a:xfrm>
            <a:off x="0" y="990600"/>
            <a:ext cx="8991600" cy="5714999"/>
          </a:xfrm>
        </p:spPr>
        <p:txBody>
          <a:bodyPr/>
          <a:lstStyle/>
          <a:p>
            <a:r>
              <a:rPr lang="en-US" dirty="0"/>
              <a:t># make darknet (build)</a:t>
            </a:r>
          </a:p>
          <a:p>
            <a:r>
              <a:rPr lang="en-US" dirty="0"/>
              <a:t>!</a:t>
            </a:r>
            <a:r>
              <a:rPr lang="en-US" dirty="0" smtClean="0"/>
              <a:t>make</a:t>
            </a:r>
          </a:p>
          <a:p>
            <a:endParaRPr lang="en-US" dirty="0"/>
          </a:p>
          <a:p>
            <a:r>
              <a:rPr lang="en-US" dirty="0" smtClean="0"/>
              <a:t>After make import darknet53.conv.74 weights to Virtual Machine of </a:t>
            </a:r>
            <a:r>
              <a:rPr lang="en-US" dirty="0" err="1" smtClean="0"/>
              <a:t>colab</a:t>
            </a:r>
            <a:r>
              <a:rPr lang="en-US" dirty="0" smtClean="0"/>
              <a:t> by copying it from drive or you can manually upload it.</a:t>
            </a:r>
          </a:p>
          <a:p>
            <a:pPr marL="45720" indent="0">
              <a:buNone/>
            </a:pPr>
            <a:r>
              <a:rPr lang="en-US" dirty="0"/>
              <a:t>	</a:t>
            </a:r>
            <a:r>
              <a:rPr lang="en-US" dirty="0" smtClean="0"/>
              <a:t>!</a:t>
            </a:r>
            <a:r>
              <a:rPr lang="en-US" dirty="0" err="1" smtClean="0"/>
              <a:t>cp</a:t>
            </a:r>
            <a:r>
              <a:rPr lang="en-US" dirty="0" smtClean="0"/>
              <a:t> &lt;path-file</a:t>
            </a:r>
            <a:r>
              <a:rPr lang="en-US" dirty="0"/>
              <a:t> to </a:t>
            </a:r>
            <a:r>
              <a:rPr lang="en-US" dirty="0" smtClean="0"/>
              <a:t>copy from drive&gt;</a:t>
            </a:r>
            <a:r>
              <a:rPr lang="en-US" dirty="0"/>
              <a:t> &lt;</a:t>
            </a:r>
            <a:r>
              <a:rPr lang="en-US" dirty="0" smtClean="0"/>
              <a:t>destination&gt;</a:t>
            </a:r>
          </a:p>
          <a:p>
            <a:pPr marL="45720" indent="0">
              <a:buNone/>
            </a:pPr>
            <a:r>
              <a:rPr lang="en-US" dirty="0" smtClean="0"/>
              <a:t>Or to download:</a:t>
            </a:r>
          </a:p>
          <a:p>
            <a:pPr marL="45720" indent="0">
              <a:buNone/>
            </a:pPr>
            <a:r>
              <a:rPr lang="en-US" dirty="0"/>
              <a:t>!</a:t>
            </a:r>
            <a:r>
              <a:rPr lang="en-US" dirty="0" err="1"/>
              <a:t>wget</a:t>
            </a:r>
            <a:r>
              <a:rPr lang="en-US" dirty="0"/>
              <a:t> http://pjreddie.com/media/files/darknet53.conv.74</a:t>
            </a:r>
          </a:p>
          <a:p>
            <a:pPr marL="45720" indent="0">
              <a:buNone/>
            </a:pPr>
            <a:endParaRPr lang="en-US" dirty="0" smtClean="0"/>
          </a:p>
          <a:p>
            <a:pPr marL="45720" indent="0">
              <a:buNone/>
            </a:pPr>
            <a:r>
              <a:rPr lang="en-US" dirty="0" smtClean="0"/>
              <a:t>Now, we need to upload our modified files to </a:t>
            </a:r>
            <a:r>
              <a:rPr lang="en-US" dirty="0" err="1" smtClean="0"/>
              <a:t>colab</a:t>
            </a:r>
            <a:r>
              <a:rPr lang="en-US" dirty="0" smtClean="0"/>
              <a:t> VM.</a:t>
            </a:r>
          </a:p>
          <a:p>
            <a:pPr marL="45720" indent="0">
              <a:buNone/>
            </a:pPr>
            <a:r>
              <a:rPr lang="en-US" dirty="0" smtClean="0"/>
              <a:t>Yolov3-custom.cfg to darknet/</a:t>
            </a:r>
            <a:r>
              <a:rPr lang="en-US" dirty="0" err="1" smtClean="0"/>
              <a:t>cgf</a:t>
            </a:r>
            <a:r>
              <a:rPr lang="en-US" dirty="0" smtClean="0"/>
              <a:t> folder</a:t>
            </a:r>
          </a:p>
          <a:p>
            <a:pPr marL="45720" indent="0">
              <a:buNone/>
            </a:pPr>
            <a:r>
              <a:rPr lang="en-US" dirty="0" err="1" smtClean="0"/>
              <a:t>Obj.names</a:t>
            </a:r>
            <a:r>
              <a:rPr lang="en-US" dirty="0" smtClean="0"/>
              <a:t> to darknet/data folder</a:t>
            </a:r>
          </a:p>
          <a:p>
            <a:pPr marL="45720" indent="0">
              <a:buNone/>
            </a:pPr>
            <a:r>
              <a:rPr lang="en-US" dirty="0" err="1" smtClean="0"/>
              <a:t>Obj.data</a:t>
            </a:r>
            <a:r>
              <a:rPr lang="en-US" dirty="0" smtClean="0"/>
              <a:t> to darknet/data folder</a:t>
            </a:r>
          </a:p>
          <a:p>
            <a:pPr marL="45720" indent="0">
              <a:buNone/>
            </a:pPr>
            <a:r>
              <a:rPr lang="en-US" dirty="0" smtClean="0"/>
              <a:t>Train.txt and test.txt to darknet/data folder</a:t>
            </a:r>
          </a:p>
          <a:p>
            <a:pPr marL="45720" indent="0">
              <a:buNone/>
            </a:pPr>
            <a:r>
              <a:rPr lang="en-US" dirty="0" smtClean="0"/>
              <a:t>Images and labels to darknet/data/</a:t>
            </a:r>
            <a:r>
              <a:rPr lang="en-US" dirty="0" err="1" smtClean="0"/>
              <a:t>obj</a:t>
            </a:r>
            <a:r>
              <a:rPr lang="en-US" dirty="0" smtClean="0"/>
              <a:t> folder</a:t>
            </a:r>
          </a:p>
          <a:p>
            <a:endParaRPr lang="en-US" dirty="0"/>
          </a:p>
          <a:p>
            <a:endParaRPr lang="en-US" dirty="0"/>
          </a:p>
        </p:txBody>
      </p:sp>
    </p:spTree>
    <p:extLst>
      <p:ext uri="{BB962C8B-B14F-4D97-AF65-F5344CB8AC3E}">
        <p14:creationId xmlns:p14="http://schemas.microsoft.com/office/powerpoint/2010/main" val="2240547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315200" cy="641412"/>
          </a:xfrm>
        </p:spPr>
        <p:txBody>
          <a:bodyPr>
            <a:normAutofit fontScale="90000"/>
          </a:bodyPr>
          <a:lstStyle/>
          <a:p>
            <a:r>
              <a:rPr lang="en-US" dirty="0" smtClean="0"/>
              <a:t>Train On COLAB:</a:t>
            </a:r>
            <a:endParaRPr lang="en-US" dirty="0"/>
          </a:p>
        </p:txBody>
      </p:sp>
      <p:sp>
        <p:nvSpPr>
          <p:cNvPr id="3" name="Content Placeholder 2"/>
          <p:cNvSpPr>
            <a:spLocks noGrp="1"/>
          </p:cNvSpPr>
          <p:nvPr>
            <p:ph idx="1"/>
          </p:nvPr>
        </p:nvSpPr>
        <p:spPr>
          <a:xfrm>
            <a:off x="0" y="762000"/>
            <a:ext cx="9144000" cy="6095999"/>
          </a:xfrm>
        </p:spPr>
        <p:txBody>
          <a:bodyPr/>
          <a:lstStyle/>
          <a:p>
            <a:r>
              <a:rPr lang="en-US" dirty="0" smtClean="0"/>
              <a:t>Now just sit and tight your seat belts, we are almost done. We are going to train our model on </a:t>
            </a:r>
            <a:r>
              <a:rPr lang="en-US" dirty="0" err="1" smtClean="0"/>
              <a:t>colab</a:t>
            </a:r>
            <a:r>
              <a:rPr lang="en-US" dirty="0" smtClean="0"/>
              <a:t>.</a:t>
            </a:r>
          </a:p>
          <a:p>
            <a:r>
              <a:rPr lang="en-US" dirty="0" smtClean="0"/>
              <a:t>Run this command:</a:t>
            </a:r>
          </a:p>
          <a:p>
            <a:r>
              <a:rPr lang="en-US" dirty="0"/>
              <a:t>!./darknet detector train data/</a:t>
            </a:r>
            <a:r>
              <a:rPr lang="en-US" dirty="0" err="1"/>
              <a:t>obj.data</a:t>
            </a:r>
            <a:r>
              <a:rPr lang="en-US" dirty="0"/>
              <a:t> </a:t>
            </a:r>
            <a:r>
              <a:rPr lang="en-US" dirty="0" err="1" smtClean="0"/>
              <a:t>cfg</a:t>
            </a:r>
            <a:r>
              <a:rPr lang="en-US" dirty="0" smtClean="0"/>
              <a:t>/yolov3 </a:t>
            </a:r>
            <a:r>
              <a:rPr lang="en-US" dirty="0" err="1" smtClean="0"/>
              <a:t>custom.cfg</a:t>
            </a:r>
            <a:r>
              <a:rPr lang="en-US" dirty="0"/>
              <a:t> darknet53.conv.74 -</a:t>
            </a:r>
            <a:r>
              <a:rPr lang="en-US" dirty="0" err="1" smtClean="0"/>
              <a:t>dont_show</a:t>
            </a:r>
            <a:endParaRPr lang="en-US" dirty="0" smtClean="0"/>
          </a:p>
          <a:p>
            <a:endParaRPr lang="en-US" dirty="0"/>
          </a:p>
          <a:p>
            <a:r>
              <a:rPr lang="en-US" b="1" dirty="0" smtClean="0"/>
              <a:t>NOTE: </a:t>
            </a:r>
            <a:r>
              <a:rPr lang="en-US" dirty="0" err="1" smtClean="0"/>
              <a:t>Colab</a:t>
            </a:r>
            <a:r>
              <a:rPr lang="en-US" dirty="0" smtClean="0"/>
              <a:t> </a:t>
            </a:r>
            <a:r>
              <a:rPr lang="en-US" dirty="0"/>
              <a:t>Cloud Service kicks you off it's VMs if you are idle for too long (30-90 </a:t>
            </a:r>
            <a:r>
              <a:rPr lang="en-US" dirty="0" err="1"/>
              <a:t>mins</a:t>
            </a:r>
            <a:r>
              <a:rPr lang="en-US" dirty="0" smtClean="0"/>
              <a:t>).</a:t>
            </a:r>
          </a:p>
          <a:p>
            <a:endParaRPr lang="en-US" dirty="0" smtClean="0"/>
          </a:p>
          <a:p>
            <a:r>
              <a:rPr lang="en-US" dirty="0" smtClean="0"/>
              <a:t>To overcome this problem copy this command and paste in your console web </a:t>
            </a:r>
            <a:r>
              <a:rPr lang="en-US" dirty="0" err="1" smtClean="0"/>
              <a:t>brower</a:t>
            </a:r>
            <a:r>
              <a:rPr lang="en-US" dirty="0" smtClean="0"/>
              <a:t>.</a:t>
            </a:r>
          </a:p>
          <a:p>
            <a:pPr marL="45720" indent="0">
              <a:buNone/>
            </a:pPr>
            <a:r>
              <a:rPr lang="en-US" dirty="0"/>
              <a:t>function </a:t>
            </a:r>
            <a:r>
              <a:rPr lang="en-US" dirty="0" err="1"/>
              <a:t>ClickConnect</a:t>
            </a:r>
            <a:r>
              <a:rPr lang="en-US" dirty="0"/>
              <a:t>(){</a:t>
            </a:r>
            <a:br>
              <a:rPr lang="en-US" dirty="0"/>
            </a:br>
            <a:r>
              <a:rPr lang="en-US" dirty="0"/>
              <a:t>console.log("Working"); </a:t>
            </a:r>
            <a:br>
              <a:rPr lang="en-US" dirty="0"/>
            </a:br>
            <a:r>
              <a:rPr lang="en-US" dirty="0" err="1"/>
              <a:t>document.querySelector</a:t>
            </a:r>
            <a:r>
              <a:rPr lang="en-US" dirty="0"/>
              <a:t>("</a:t>
            </a:r>
            <a:r>
              <a:rPr lang="en-US" dirty="0" err="1"/>
              <a:t>colab-toolbar-button#connect</a:t>
            </a:r>
            <a:r>
              <a:rPr lang="en-US" dirty="0"/>
              <a:t>").click() </a:t>
            </a:r>
            <a:br>
              <a:rPr lang="en-US" dirty="0"/>
            </a:br>
            <a:r>
              <a:rPr lang="en-US" dirty="0"/>
              <a:t>}</a:t>
            </a:r>
            <a:br>
              <a:rPr lang="en-US" dirty="0"/>
            </a:br>
            <a:r>
              <a:rPr lang="en-US" dirty="0" err="1"/>
              <a:t>setInterval</a:t>
            </a:r>
            <a:r>
              <a:rPr lang="en-US" dirty="0"/>
              <a:t>(ClickConnect,60000)</a:t>
            </a:r>
          </a:p>
          <a:p>
            <a:endParaRPr lang="en-US" dirty="0"/>
          </a:p>
        </p:txBody>
      </p:sp>
      <p:pic>
        <p:nvPicPr>
          <p:cNvPr id="4" name="Picture 3"/>
          <p:cNvPicPr/>
          <p:nvPr/>
        </p:nvPicPr>
        <p:blipFill>
          <a:blip r:embed="rId2"/>
          <a:stretch>
            <a:fillRect/>
          </a:stretch>
        </p:blipFill>
        <p:spPr>
          <a:xfrm>
            <a:off x="152400" y="3428999"/>
            <a:ext cx="8686800" cy="502285"/>
          </a:xfrm>
          <a:prstGeom prst="rect">
            <a:avLst/>
          </a:prstGeom>
        </p:spPr>
      </p:pic>
    </p:spTree>
    <p:extLst>
      <p:ext uri="{BB962C8B-B14F-4D97-AF65-F5344CB8AC3E}">
        <p14:creationId xmlns:p14="http://schemas.microsoft.com/office/powerpoint/2010/main" val="42935044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838200"/>
            <a:ext cx="7315200" cy="1154097"/>
          </a:xfrm>
        </p:spPr>
        <p:txBody>
          <a:bodyPr>
            <a:normAutofit/>
          </a:bodyPr>
          <a:lstStyle/>
          <a:p>
            <a:r>
              <a:rPr lang="en-US" sz="6000" dirty="0" smtClean="0"/>
              <a:t>Thank You!!</a:t>
            </a:r>
            <a:endParaRPr lang="en-US" sz="6000" dirty="0"/>
          </a:p>
        </p:txBody>
      </p:sp>
      <p:sp>
        <p:nvSpPr>
          <p:cNvPr id="4" name="Title 1"/>
          <p:cNvSpPr txBox="1">
            <a:spLocks/>
          </p:cNvSpPr>
          <p:nvPr/>
        </p:nvSpPr>
        <p:spPr>
          <a:xfrm>
            <a:off x="228600" y="3352800"/>
            <a:ext cx="8305800" cy="28194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Subscribe, for more such tutorials</a:t>
            </a:r>
          </a:p>
          <a:p>
            <a:r>
              <a:rPr lang="en-US" dirty="0" smtClean="0"/>
              <a:t>Share </a:t>
            </a:r>
          </a:p>
          <a:p>
            <a:r>
              <a:rPr lang="en-US" dirty="0" smtClean="0"/>
              <a:t>Any Doubt</a:t>
            </a:r>
            <a:r>
              <a:rPr lang="en-US" smtClean="0"/>
              <a:t>, Please </a:t>
            </a:r>
            <a:r>
              <a:rPr lang="en-US" dirty="0" smtClean="0"/>
              <a:t>let me know in Comment Box.</a:t>
            </a:r>
          </a:p>
        </p:txBody>
      </p:sp>
    </p:spTree>
    <p:extLst>
      <p:ext uri="{BB962C8B-B14F-4D97-AF65-F5344CB8AC3E}">
        <p14:creationId xmlns:p14="http://schemas.microsoft.com/office/powerpoint/2010/main" val="2869581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927"/>
            <a:ext cx="7315200" cy="1154097"/>
          </a:xfrm>
        </p:spPr>
        <p:txBody>
          <a:bodyPr/>
          <a:lstStyle/>
          <a:p>
            <a:r>
              <a:rPr lang="en-US" dirty="0" smtClean="0"/>
              <a:t>SYSTEM REQUIREMENTS:</a:t>
            </a:r>
            <a:endParaRPr lang="en-US" dirty="0"/>
          </a:p>
        </p:txBody>
      </p:sp>
      <p:sp>
        <p:nvSpPr>
          <p:cNvPr id="3" name="Content Placeholder 2"/>
          <p:cNvSpPr>
            <a:spLocks noGrp="1"/>
          </p:cNvSpPr>
          <p:nvPr>
            <p:ph idx="1"/>
          </p:nvPr>
        </p:nvSpPr>
        <p:spPr>
          <a:xfrm>
            <a:off x="609600" y="1143001"/>
            <a:ext cx="7315200" cy="762000"/>
          </a:xfrm>
        </p:spPr>
        <p:txBody>
          <a:bodyPr/>
          <a:lstStyle/>
          <a:p>
            <a:r>
              <a:rPr lang="en-US" dirty="0" smtClean="0"/>
              <a:t>For Object Detection, Minimum requirements and recommended are listed below:</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60772569"/>
              </p:ext>
            </p:extLst>
          </p:nvPr>
        </p:nvGraphicFramePr>
        <p:xfrm>
          <a:off x="533400" y="1905000"/>
          <a:ext cx="8001000" cy="3886198"/>
        </p:xfrm>
        <a:graphic>
          <a:graphicData uri="http://schemas.openxmlformats.org/drawingml/2006/table">
            <a:tbl>
              <a:tblPr firstRow="1" bandRow="1">
                <a:tableStyleId>{21E4AEA4-8DFA-4A89-87EB-49C32662AFE0}</a:tableStyleId>
              </a:tblPr>
              <a:tblGrid>
                <a:gridCol w="2667000"/>
                <a:gridCol w="2667000"/>
                <a:gridCol w="2667000"/>
              </a:tblGrid>
              <a:tr h="435111">
                <a:tc>
                  <a:txBody>
                    <a:bodyPr/>
                    <a:lstStyle/>
                    <a:p>
                      <a:pPr algn="ctr"/>
                      <a:r>
                        <a:rPr lang="en-US" dirty="0" smtClean="0">
                          <a:latin typeface="Times New Roman" pitchFamily="18" charset="0"/>
                          <a:cs typeface="Times New Roman" pitchFamily="18" charset="0"/>
                        </a:rPr>
                        <a:t>Specifications:</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Minimum</a:t>
                      </a:r>
                      <a:endParaRPr lang="en-US" dirty="0">
                        <a:latin typeface="Times New Roman" pitchFamily="18" charset="0"/>
                        <a:cs typeface="Times New Roman" pitchFamily="18" charset="0"/>
                      </a:endParaRPr>
                    </a:p>
                  </a:txBody>
                  <a:tcPr/>
                </a:tc>
                <a:tc>
                  <a:txBody>
                    <a:bodyPr/>
                    <a:lstStyle/>
                    <a:p>
                      <a:pPr algn="ctr"/>
                      <a:r>
                        <a:rPr lang="en-US" dirty="0" smtClean="0"/>
                        <a:t>Recommended</a:t>
                      </a:r>
                      <a:endParaRPr lang="en-US" dirty="0"/>
                    </a:p>
                  </a:txBody>
                  <a:tcPr/>
                </a:tc>
              </a:tr>
              <a:tr h="435111">
                <a:tc>
                  <a:txBody>
                    <a:bodyPr/>
                    <a:lstStyle/>
                    <a:p>
                      <a:r>
                        <a:rPr lang="en-US" dirty="0" smtClean="0"/>
                        <a:t>RAM</a:t>
                      </a:r>
                      <a:endParaRPr lang="en-US" dirty="0"/>
                    </a:p>
                  </a:txBody>
                  <a:tcPr/>
                </a:tc>
                <a:tc>
                  <a:txBody>
                    <a:bodyPr/>
                    <a:lstStyle/>
                    <a:p>
                      <a:r>
                        <a:rPr lang="en-US" dirty="0" smtClean="0"/>
                        <a:t>8GB</a:t>
                      </a:r>
                      <a:endParaRPr lang="en-US" dirty="0"/>
                    </a:p>
                  </a:txBody>
                  <a:tcPr/>
                </a:tc>
                <a:tc>
                  <a:txBody>
                    <a:bodyPr/>
                    <a:lstStyle/>
                    <a:p>
                      <a:r>
                        <a:rPr lang="en-US" dirty="0" smtClean="0"/>
                        <a:t>16</a:t>
                      </a:r>
                      <a:r>
                        <a:rPr lang="en-US" baseline="0" dirty="0" smtClean="0"/>
                        <a:t> OR 32 GB</a:t>
                      </a:r>
                      <a:endParaRPr lang="en-US" dirty="0"/>
                    </a:p>
                  </a:txBody>
                  <a:tcPr/>
                </a:tc>
              </a:tr>
              <a:tr h="435111">
                <a:tc>
                  <a:txBody>
                    <a:bodyPr/>
                    <a:lstStyle/>
                    <a:p>
                      <a:r>
                        <a:rPr lang="en-US" dirty="0" smtClean="0"/>
                        <a:t>CPU</a:t>
                      </a:r>
                      <a:endParaRPr lang="en-US" dirty="0"/>
                    </a:p>
                  </a:txBody>
                  <a:tcPr/>
                </a:tc>
                <a:tc>
                  <a:txBody>
                    <a:bodyPr/>
                    <a:lstStyle/>
                    <a:p>
                      <a:r>
                        <a:rPr lang="en-US" dirty="0" smtClean="0"/>
                        <a:t>4 CORES</a:t>
                      </a:r>
                      <a:endParaRPr lang="en-US" dirty="0"/>
                    </a:p>
                  </a:txBody>
                  <a:tcPr/>
                </a:tc>
                <a:tc>
                  <a:txBody>
                    <a:bodyPr/>
                    <a:lstStyle/>
                    <a:p>
                      <a:r>
                        <a:rPr lang="en-US" dirty="0" smtClean="0"/>
                        <a:t>6 OR 8 CORES</a:t>
                      </a:r>
                      <a:endParaRPr lang="en-US" dirty="0"/>
                    </a:p>
                  </a:txBody>
                  <a:tcPr/>
                </a:tc>
              </a:tr>
              <a:tr h="1394740">
                <a:tc>
                  <a:txBody>
                    <a:bodyPr/>
                    <a:lstStyle/>
                    <a:p>
                      <a:r>
                        <a:rPr lang="en-US" dirty="0" smtClean="0"/>
                        <a:t>GPU</a:t>
                      </a:r>
                      <a:endParaRPr lang="en-US" dirty="0"/>
                    </a:p>
                  </a:txBody>
                  <a:tcPr/>
                </a:tc>
                <a:tc>
                  <a:txBody>
                    <a:bodyPr/>
                    <a:lstStyle/>
                    <a:p>
                      <a:r>
                        <a:rPr lang="en-US" dirty="0" smtClean="0"/>
                        <a:t>NIVIDIA</a:t>
                      </a:r>
                      <a:r>
                        <a:rPr lang="en-US" baseline="0" dirty="0" smtClean="0"/>
                        <a:t> 1650</a:t>
                      </a:r>
                    </a:p>
                    <a:p>
                      <a:r>
                        <a:rPr lang="en-US" baseline="0" dirty="0" smtClean="0"/>
                        <a:t>(If not GPU, then don’t worry, we can still train)</a:t>
                      </a:r>
                      <a:endParaRPr lang="en-US" dirty="0"/>
                    </a:p>
                  </a:txBody>
                  <a:tcPr/>
                </a:tc>
                <a:tc>
                  <a:txBody>
                    <a:bodyPr/>
                    <a:lstStyle/>
                    <a:p>
                      <a:r>
                        <a:rPr lang="en-US" dirty="0" smtClean="0"/>
                        <a:t>NIVIDIA 1080ti 11GB</a:t>
                      </a:r>
                      <a:endParaRPr lang="en-US" dirty="0"/>
                    </a:p>
                  </a:txBody>
                  <a:tcPr/>
                </a:tc>
              </a:tr>
              <a:tr h="751014">
                <a:tc>
                  <a:txBody>
                    <a:bodyPr/>
                    <a:lstStyle/>
                    <a:p>
                      <a:r>
                        <a:rPr lang="en-US" dirty="0" smtClean="0"/>
                        <a:t>INTERNET</a:t>
                      </a:r>
                      <a:r>
                        <a:rPr lang="en-US" baseline="0" dirty="0" smtClean="0"/>
                        <a:t> CONNECTION</a:t>
                      </a:r>
                      <a:endParaRPr lang="en-US" dirty="0"/>
                    </a:p>
                  </a:txBody>
                  <a:tcPr/>
                </a:tc>
                <a:tc>
                  <a:txBody>
                    <a:bodyPr/>
                    <a:lstStyle/>
                    <a:p>
                      <a:r>
                        <a:rPr lang="en-US" dirty="0" smtClean="0"/>
                        <a:t>REQUIRED</a:t>
                      </a:r>
                      <a:endParaRPr lang="en-US" dirty="0"/>
                    </a:p>
                  </a:txBody>
                  <a:tcPr/>
                </a:tc>
                <a:tc>
                  <a:txBody>
                    <a:bodyPr/>
                    <a:lstStyle/>
                    <a:p>
                      <a:r>
                        <a:rPr lang="en-US" dirty="0" smtClean="0"/>
                        <a:t>REQUIRED</a:t>
                      </a:r>
                      <a:endParaRPr lang="en-US" dirty="0"/>
                    </a:p>
                  </a:txBody>
                  <a:tcPr/>
                </a:tc>
              </a:tr>
              <a:tr h="435111">
                <a:tc>
                  <a:txBody>
                    <a:bodyPr/>
                    <a:lstStyle/>
                    <a:p>
                      <a:r>
                        <a:rPr lang="en-US" dirty="0" smtClean="0"/>
                        <a:t>OPERATING</a:t>
                      </a:r>
                      <a:r>
                        <a:rPr lang="en-US" baseline="0" dirty="0" smtClean="0"/>
                        <a:t> SYSTEM</a:t>
                      </a:r>
                      <a:endParaRPr lang="en-US" dirty="0"/>
                    </a:p>
                  </a:txBody>
                  <a:tcPr/>
                </a:tc>
                <a:tc>
                  <a:txBody>
                    <a:bodyPr/>
                    <a:lstStyle/>
                    <a:p>
                      <a:r>
                        <a:rPr lang="en-US" dirty="0" smtClean="0"/>
                        <a:t>WINDOWS OR LINUX</a:t>
                      </a:r>
                      <a:endParaRPr lang="en-US" dirty="0"/>
                    </a:p>
                  </a:txBody>
                  <a:tcPr/>
                </a:tc>
                <a:tc>
                  <a:txBody>
                    <a:bodyPr/>
                    <a:lstStyle/>
                    <a:p>
                      <a:r>
                        <a:rPr lang="en-US" dirty="0" smtClean="0"/>
                        <a:t>LINUX</a:t>
                      </a:r>
                      <a:endParaRPr lang="en-US" dirty="0"/>
                    </a:p>
                  </a:txBody>
                  <a:tcPr/>
                </a:tc>
              </a:tr>
            </a:tbl>
          </a:graphicData>
        </a:graphic>
      </p:graphicFrame>
      <p:sp>
        <p:nvSpPr>
          <p:cNvPr id="5" name="Content Placeholder 2"/>
          <p:cNvSpPr txBox="1">
            <a:spLocks/>
          </p:cNvSpPr>
          <p:nvPr/>
        </p:nvSpPr>
        <p:spPr>
          <a:xfrm>
            <a:off x="533400" y="5867400"/>
            <a:ext cx="7315200" cy="7620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n-US" dirty="0" smtClean="0"/>
              <a:t>If in your computer, Nividia</a:t>
            </a:r>
            <a:r>
              <a:rPr lang="en-US" dirty="0"/>
              <a:t> </a:t>
            </a:r>
            <a:r>
              <a:rPr lang="en-US" dirty="0" smtClean="0"/>
              <a:t>Graphics is not installed, then don’t worry we will use online GPU which will be free of cost.</a:t>
            </a:r>
            <a:endParaRPr lang="en-US" dirty="0"/>
          </a:p>
        </p:txBody>
      </p:sp>
    </p:spTree>
    <p:extLst>
      <p:ext uri="{BB962C8B-B14F-4D97-AF65-F5344CB8AC3E}">
        <p14:creationId xmlns:p14="http://schemas.microsoft.com/office/powerpoint/2010/main" val="3429770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315200" cy="689970"/>
          </a:xfrm>
        </p:spPr>
        <p:txBody>
          <a:bodyPr>
            <a:normAutofit fontScale="90000"/>
          </a:bodyPr>
          <a:lstStyle/>
          <a:p>
            <a:pPr algn="ctr"/>
            <a:r>
              <a:rPr lang="en-US" dirty="0" smtClean="0"/>
              <a:t>INDEX</a:t>
            </a:r>
            <a:endParaRPr lang="en-US" dirty="0"/>
          </a:p>
        </p:txBody>
      </p:sp>
      <p:sp>
        <p:nvSpPr>
          <p:cNvPr id="3" name="Content Placeholder 2"/>
          <p:cNvSpPr>
            <a:spLocks noGrp="1"/>
          </p:cNvSpPr>
          <p:nvPr>
            <p:ph idx="1"/>
          </p:nvPr>
        </p:nvSpPr>
        <p:spPr>
          <a:xfrm>
            <a:off x="228600" y="1066800"/>
            <a:ext cx="8763000" cy="5486399"/>
          </a:xfrm>
        </p:spPr>
        <p:txBody>
          <a:bodyPr>
            <a:normAutofit lnSpcReduction="10000"/>
          </a:bodyPr>
          <a:lstStyle/>
          <a:p>
            <a:r>
              <a:rPr lang="en-US" dirty="0" smtClean="0"/>
              <a:t>WE WILL SETUP OUR ENVIRONMENT:</a:t>
            </a:r>
          </a:p>
          <a:p>
            <a:pPr marL="45720" indent="0">
              <a:buNone/>
            </a:pPr>
            <a:r>
              <a:rPr lang="en-US" dirty="0" smtClean="0"/>
              <a:t> If you are using Linux then it will not be much difficult. And if you are using Windows Operating System then we need to download and install some tools set up our environment.. And also, this setup will be very easy, just follow the steps…</a:t>
            </a:r>
          </a:p>
          <a:p>
            <a:endParaRPr lang="en-US" dirty="0" smtClean="0"/>
          </a:p>
          <a:p>
            <a:r>
              <a:rPr lang="en-US" dirty="0" smtClean="0"/>
              <a:t>Then, we will download Image and label it. Also, we are going to download some repository, some pre-defined weights.</a:t>
            </a:r>
          </a:p>
          <a:p>
            <a:endParaRPr lang="en-US" dirty="0"/>
          </a:p>
          <a:p>
            <a:r>
              <a:rPr lang="en-US" dirty="0" smtClean="0"/>
              <a:t>After this, we will modify come pre-downloaded config files which is very easy.</a:t>
            </a:r>
          </a:p>
          <a:p>
            <a:endParaRPr lang="en-US" dirty="0"/>
          </a:p>
          <a:p>
            <a:r>
              <a:rPr lang="en-US" dirty="0" smtClean="0"/>
              <a:t>Later on, we create 2-3 files only in which each file will be of 4-5 lines only. </a:t>
            </a:r>
          </a:p>
          <a:p>
            <a:endParaRPr lang="en-US" dirty="0"/>
          </a:p>
          <a:p>
            <a:r>
              <a:rPr lang="en-US" dirty="0" smtClean="0"/>
              <a:t>And, Boom, that’s it. Then we will train our model and we will use trained model to predict the images. </a:t>
            </a:r>
          </a:p>
          <a:p>
            <a:endParaRPr lang="en-US" dirty="0"/>
          </a:p>
          <a:p>
            <a:endParaRPr lang="en-US" dirty="0"/>
          </a:p>
        </p:txBody>
      </p:sp>
    </p:spTree>
    <p:extLst>
      <p:ext uri="{BB962C8B-B14F-4D97-AF65-F5344CB8AC3E}">
        <p14:creationId xmlns:p14="http://schemas.microsoft.com/office/powerpoint/2010/main" val="3427027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1"/>
            <a:ext cx="7315200" cy="685800"/>
          </a:xfrm>
        </p:spPr>
        <p:txBody>
          <a:bodyPr>
            <a:normAutofit fontScale="90000"/>
          </a:bodyPr>
          <a:lstStyle/>
          <a:p>
            <a:r>
              <a:rPr lang="en-US" dirty="0" smtClean="0"/>
              <a:t>Setting Up The Environment.</a:t>
            </a:r>
            <a:endParaRPr lang="en-US" dirty="0"/>
          </a:p>
        </p:txBody>
      </p:sp>
      <p:sp>
        <p:nvSpPr>
          <p:cNvPr id="3" name="Content Placeholder 2"/>
          <p:cNvSpPr>
            <a:spLocks noGrp="1"/>
          </p:cNvSpPr>
          <p:nvPr>
            <p:ph idx="1"/>
          </p:nvPr>
        </p:nvSpPr>
        <p:spPr>
          <a:xfrm>
            <a:off x="304800" y="762001"/>
            <a:ext cx="8610600" cy="5547360"/>
          </a:xfrm>
        </p:spPr>
        <p:txBody>
          <a:bodyPr/>
          <a:lstStyle/>
          <a:p>
            <a:r>
              <a:rPr lang="en-US" dirty="0" smtClean="0"/>
              <a:t>Basically, we need to download DARKNET repository and sun the files. But before that we need to run MAKEFILE(present in DARKNET repository, don’t worry we will discuss this later on.).</a:t>
            </a:r>
          </a:p>
          <a:p>
            <a:endParaRPr lang="en-US" dirty="0"/>
          </a:p>
          <a:p>
            <a:r>
              <a:rPr lang="en-US" dirty="0" smtClean="0"/>
              <a:t>Now, if you are using Linux then you can skip this part and can run MAKEFILE command(How to do? </a:t>
            </a:r>
            <a:r>
              <a:rPr lang="en-US" dirty="0" smtClean="0">
                <a:sym typeface="Wingdings" pitchFamily="2" charset="2"/>
              </a:rPr>
              <a:t> </a:t>
            </a:r>
            <a:r>
              <a:rPr lang="en-US" dirty="0" smtClean="0"/>
              <a:t>Discussed after Windows tools installation). </a:t>
            </a:r>
          </a:p>
          <a:p>
            <a:r>
              <a:rPr lang="en-US" dirty="0" smtClean="0"/>
              <a:t>If you are using Windows then you must follow these simple steps in order to run MAKEFILE command.</a:t>
            </a:r>
          </a:p>
          <a:p>
            <a:r>
              <a:rPr lang="en-US" dirty="0" smtClean="0"/>
              <a:t>Windows</a:t>
            </a:r>
            <a:r>
              <a:rPr lang="en-US" dirty="0" smtClean="0">
                <a:sym typeface="Wingdings" pitchFamily="2" charset="2"/>
              </a:rPr>
              <a:t>:( Make Sure during Installation, Internet connect is on.)</a:t>
            </a:r>
            <a:endParaRPr lang="en-US" dirty="0" smtClean="0"/>
          </a:p>
          <a:p>
            <a:pPr marL="45720" indent="0">
              <a:buNone/>
            </a:pPr>
            <a:r>
              <a:rPr lang="en-US" dirty="0" smtClean="0"/>
              <a:t>	1. You need to download Git and install it.</a:t>
            </a:r>
          </a:p>
          <a:p>
            <a:pPr marL="45720" indent="0">
              <a:buNone/>
            </a:pPr>
            <a:r>
              <a:rPr lang="en-US" dirty="0"/>
              <a:t>	</a:t>
            </a:r>
            <a:r>
              <a:rPr lang="en-US" dirty="0" smtClean="0"/>
              <a:t>While installing, check Additional icons, On desktop,Git Bash, Git 	GUI and keep default check as it is.</a:t>
            </a:r>
          </a:p>
          <a:p>
            <a:pPr marL="45720" indent="0">
              <a:buNone/>
            </a:pPr>
            <a:r>
              <a:rPr lang="en-US" dirty="0" smtClean="0"/>
              <a:t>	2. You need to download Cygwin and install it.</a:t>
            </a:r>
          </a:p>
          <a:p>
            <a:pPr marL="45720" indent="0">
              <a:buNone/>
            </a:pPr>
            <a:r>
              <a:rPr lang="en-US" dirty="0"/>
              <a:t>	</a:t>
            </a:r>
            <a:r>
              <a:rPr lang="en-US" dirty="0" smtClean="0"/>
              <a:t>See next slide…</a:t>
            </a:r>
          </a:p>
        </p:txBody>
      </p:sp>
    </p:spTree>
    <p:extLst>
      <p:ext uri="{BB962C8B-B14F-4D97-AF65-F5344CB8AC3E}">
        <p14:creationId xmlns:p14="http://schemas.microsoft.com/office/powerpoint/2010/main" val="528262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315200" cy="565212"/>
          </a:xfrm>
        </p:spPr>
        <p:txBody>
          <a:bodyPr>
            <a:normAutofit fontScale="90000"/>
          </a:bodyPr>
          <a:lstStyle/>
          <a:p>
            <a:r>
              <a:rPr lang="en-US" dirty="0" smtClean="0"/>
              <a:t>Screenshots:</a:t>
            </a:r>
            <a:endParaRPr lang="en-US" dirty="0"/>
          </a:p>
        </p:txBody>
      </p:sp>
      <p:sp>
        <p:nvSpPr>
          <p:cNvPr id="3" name="Content Placeholder 2"/>
          <p:cNvSpPr>
            <a:spLocks noGrp="1"/>
          </p:cNvSpPr>
          <p:nvPr>
            <p:ph idx="1"/>
          </p:nvPr>
        </p:nvSpPr>
        <p:spPr>
          <a:xfrm>
            <a:off x="609600" y="6400800"/>
            <a:ext cx="7467600" cy="457200"/>
          </a:xfrm>
        </p:spPr>
        <p:txBody>
          <a:bodyPr/>
          <a:lstStyle/>
          <a:p>
            <a:r>
              <a:rPr lang="en-US" dirty="0" smtClean="0"/>
              <a:t>To check, whether </a:t>
            </a:r>
            <a:r>
              <a:rPr lang="en-US" dirty="0" err="1" smtClean="0"/>
              <a:t>Git</a:t>
            </a:r>
            <a:r>
              <a:rPr lang="en-US" dirty="0" smtClean="0"/>
              <a:t> is installed or not, type </a:t>
            </a:r>
            <a:r>
              <a:rPr lang="en-US" dirty="0" err="1" smtClean="0"/>
              <a:t>git</a:t>
            </a:r>
            <a:r>
              <a:rPr lang="en-US" dirty="0" smtClean="0"/>
              <a:t> in cmd.</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6476999" cy="5003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873" y="914400"/>
            <a:ext cx="6938112"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14400"/>
            <a:ext cx="696494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873" y="914400"/>
            <a:ext cx="7113279"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030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animEffect transition="in" filter="fade">
                                      <p:cBhvr>
                                        <p:cTn id="19" dur="500"/>
                                        <p:tgtEl>
                                          <p:spTgt spid="102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315200" cy="544497"/>
          </a:xfrm>
        </p:spPr>
        <p:txBody>
          <a:bodyPr>
            <a:normAutofit fontScale="90000"/>
          </a:bodyPr>
          <a:lstStyle/>
          <a:p>
            <a:r>
              <a:rPr lang="en-US" dirty="0" smtClean="0"/>
              <a:t>Continue…(Cygwin installation)</a:t>
            </a:r>
            <a:endParaRPr lang="en-US" dirty="0"/>
          </a:p>
        </p:txBody>
      </p:sp>
      <p:sp>
        <p:nvSpPr>
          <p:cNvPr id="3" name="Content Placeholder 2"/>
          <p:cNvSpPr>
            <a:spLocks noGrp="1"/>
          </p:cNvSpPr>
          <p:nvPr>
            <p:ph idx="1"/>
          </p:nvPr>
        </p:nvSpPr>
        <p:spPr>
          <a:xfrm>
            <a:off x="0" y="1295400"/>
            <a:ext cx="9296400" cy="5410199"/>
          </a:xfrm>
        </p:spPr>
        <p:txBody>
          <a:bodyPr/>
          <a:lstStyle/>
          <a:p>
            <a:r>
              <a:rPr lang="en-US" dirty="0" smtClean="0"/>
              <a:t>On clicking next-next you will end with one window named as Cygwin setup select packages. Now here we need to select some packages. So search for:</a:t>
            </a:r>
          </a:p>
          <a:p>
            <a:r>
              <a:rPr lang="en-US" dirty="0" smtClean="0"/>
              <a:t>1.  make </a:t>
            </a:r>
            <a:r>
              <a:rPr lang="en-US" dirty="0" smtClean="0">
                <a:sym typeface="Wingdings" pitchFamily="2" charset="2"/>
              </a:rPr>
              <a:t> Devel  select make(change skip to install)</a:t>
            </a:r>
          </a:p>
          <a:p>
            <a:r>
              <a:rPr lang="en-US" dirty="0" smtClean="0">
                <a:sym typeface="Wingdings" pitchFamily="2" charset="2"/>
              </a:rPr>
              <a:t>2.  ssh  Net  install whole Net</a:t>
            </a:r>
          </a:p>
          <a:p>
            <a:r>
              <a:rPr lang="en-US" dirty="0" smtClean="0">
                <a:sym typeface="Wingdings" pitchFamily="2" charset="2"/>
              </a:rPr>
              <a:t>3.  ssl  </a:t>
            </a:r>
            <a:r>
              <a:rPr lang="en-US" dirty="0">
                <a:sym typeface="Wingdings" pitchFamily="2" charset="2"/>
              </a:rPr>
              <a:t>P</a:t>
            </a:r>
            <a:r>
              <a:rPr lang="en-US" dirty="0" smtClean="0">
                <a:sym typeface="Wingdings" pitchFamily="2" charset="2"/>
              </a:rPr>
              <a:t>ython, select whole package to install</a:t>
            </a:r>
          </a:p>
          <a:p>
            <a:r>
              <a:rPr lang="en-US" dirty="0" smtClean="0">
                <a:sym typeface="Wingdings" pitchFamily="2" charset="2"/>
              </a:rPr>
              <a:t>4.  gcc-core  Devel  gcc-core(select install)</a:t>
            </a:r>
          </a:p>
          <a:p>
            <a:r>
              <a:rPr lang="en-US" dirty="0" smtClean="0">
                <a:sym typeface="Wingdings" pitchFamily="2" charset="2"/>
              </a:rPr>
              <a:t>4.  vim</a:t>
            </a:r>
            <a:r>
              <a:rPr lang="en-US" dirty="0" smtClean="0"/>
              <a:t> </a:t>
            </a:r>
            <a:r>
              <a:rPr lang="en-US" dirty="0" smtClean="0">
                <a:sym typeface="Wingdings" pitchFamily="2" charset="2"/>
              </a:rPr>
              <a:t> Editors  Select Vim(latest version)</a:t>
            </a:r>
          </a:p>
          <a:p>
            <a:endParaRPr lang="en-US" dirty="0">
              <a:sym typeface="Wingdings" pitchFamily="2" charset="2"/>
            </a:endParaRPr>
          </a:p>
          <a:p>
            <a:r>
              <a:rPr lang="en-US" dirty="0" smtClean="0">
                <a:sym typeface="Wingdings" pitchFamily="2" charset="2"/>
              </a:rPr>
              <a:t>Now all packages are selected, now click next and sit back for some time. The installation might time some time depends on your internet connection speed. In my case it took around 2 hours. So, just relax, have some coffee.</a:t>
            </a:r>
          </a:p>
          <a:p>
            <a:endParaRPr lang="en-US" dirty="0">
              <a:sym typeface="Wingdings" pitchFamily="2" charset="2"/>
            </a:endParaRPr>
          </a:p>
          <a:p>
            <a:r>
              <a:rPr lang="en-US" dirty="0" smtClean="0">
                <a:sym typeface="Wingdings" pitchFamily="2" charset="2"/>
              </a:rPr>
              <a:t>After downloading, click on next, check “create icon on desktop” and ”add icon to start menu” and finish.</a:t>
            </a:r>
          </a:p>
          <a:p>
            <a:r>
              <a:rPr lang="en-US" dirty="0" smtClean="0">
                <a:sym typeface="Wingdings" pitchFamily="2" charset="2"/>
              </a:rPr>
              <a:t>And that’s it, environment for darknet is setup.</a:t>
            </a:r>
            <a:endParaRPr lang="en-US" dirty="0" smtClean="0"/>
          </a:p>
        </p:txBody>
      </p:sp>
      <p:sp>
        <p:nvSpPr>
          <p:cNvPr id="4" name="Rectangle 3"/>
          <p:cNvSpPr/>
          <p:nvPr/>
        </p:nvSpPr>
        <p:spPr>
          <a:xfrm>
            <a:off x="381000" y="838200"/>
            <a:ext cx="7848600" cy="369332"/>
          </a:xfrm>
          <a:prstGeom prst="rect">
            <a:avLst/>
          </a:prstGeom>
        </p:spPr>
        <p:txBody>
          <a:bodyPr wrap="square">
            <a:spAutoFit/>
          </a:bodyPr>
          <a:lstStyle/>
          <a:p>
            <a:r>
              <a:rPr lang="en-US" dirty="0" smtClean="0"/>
              <a:t>URL: http</a:t>
            </a:r>
            <a:r>
              <a:rPr lang="en-US" dirty="0"/>
              <a:t>://cygwin.mirror.constant.com</a:t>
            </a:r>
          </a:p>
        </p:txBody>
      </p:sp>
    </p:spTree>
    <p:extLst>
      <p:ext uri="{BB962C8B-B14F-4D97-AF65-F5344CB8AC3E}">
        <p14:creationId xmlns:p14="http://schemas.microsoft.com/office/powerpoint/2010/main" val="2696545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315200" cy="1154097"/>
          </a:xfrm>
        </p:spPr>
        <p:txBody>
          <a:bodyPr/>
          <a:lstStyle/>
          <a:p>
            <a:r>
              <a:rPr lang="en-US" dirty="0" smtClean="0"/>
              <a:t>Download Githubs…</a:t>
            </a:r>
            <a:endParaRPr lang="en-US" dirty="0"/>
          </a:p>
        </p:txBody>
      </p:sp>
      <p:sp>
        <p:nvSpPr>
          <p:cNvPr id="3" name="Content Placeholder 2"/>
          <p:cNvSpPr>
            <a:spLocks noGrp="1"/>
          </p:cNvSpPr>
          <p:nvPr>
            <p:ph idx="1"/>
          </p:nvPr>
        </p:nvSpPr>
        <p:spPr>
          <a:xfrm>
            <a:off x="27708" y="1143000"/>
            <a:ext cx="9116291" cy="5562599"/>
          </a:xfrm>
        </p:spPr>
        <p:txBody>
          <a:bodyPr/>
          <a:lstStyle/>
          <a:p>
            <a:r>
              <a:rPr lang="en-US" dirty="0" smtClean="0"/>
              <a:t>Now, to go for object detection, we need to download some github repositories:</a:t>
            </a:r>
          </a:p>
          <a:p>
            <a:r>
              <a:rPr lang="en-US" dirty="0" smtClean="0"/>
              <a:t>1. Darknet Repository by </a:t>
            </a:r>
            <a:r>
              <a:rPr lang="en-US" dirty="0" err="1">
                <a:hlinkClick r:id="rId2"/>
              </a:rPr>
              <a:t>AlexeyAB</a:t>
            </a:r>
            <a:r>
              <a:rPr lang="en-US" dirty="0" smtClean="0">
                <a:sym typeface="Wingdings" pitchFamily="2" charset="2"/>
              </a:rPr>
              <a:t> </a:t>
            </a:r>
            <a:r>
              <a:rPr lang="en-US" dirty="0">
                <a:hlinkClick r:id="rId2"/>
              </a:rPr>
              <a:t>https://github.com/AlexeyAB/darknet</a:t>
            </a:r>
            <a:endParaRPr lang="en-US" dirty="0"/>
          </a:p>
          <a:p>
            <a:pPr marL="45720" indent="0">
              <a:buNone/>
            </a:pPr>
            <a:endParaRPr lang="en-US" dirty="0"/>
          </a:p>
          <a:p>
            <a:r>
              <a:rPr lang="en-US" dirty="0" smtClean="0"/>
              <a:t>2.  </a:t>
            </a:r>
            <a:r>
              <a:rPr lang="en-US" dirty="0" err="1" smtClean="0"/>
              <a:t>labelImg</a:t>
            </a:r>
            <a:r>
              <a:rPr lang="en-US" dirty="0" smtClean="0"/>
              <a:t> </a:t>
            </a:r>
            <a:r>
              <a:rPr lang="en-US" dirty="0" smtClean="0">
                <a:sym typeface="Wingdings" pitchFamily="2" charset="2"/>
              </a:rPr>
              <a:t> </a:t>
            </a:r>
            <a:r>
              <a:rPr lang="en-US" dirty="0" smtClean="0">
                <a:hlinkClick r:id="rId3"/>
              </a:rPr>
              <a:t>https</a:t>
            </a:r>
            <a:r>
              <a:rPr lang="en-US" dirty="0">
                <a:hlinkClick r:id="rId3"/>
              </a:rPr>
              <a:t>://github.com/tzutalin/labelImg</a:t>
            </a:r>
            <a:endParaRPr lang="en-US" dirty="0" smtClean="0"/>
          </a:p>
          <a:p>
            <a:endParaRPr lang="en-US" dirty="0" smtClean="0"/>
          </a:p>
          <a:p>
            <a:r>
              <a:rPr lang="en-US" dirty="0" smtClean="0"/>
              <a:t>3. </a:t>
            </a:r>
            <a:r>
              <a:rPr lang="en-US" dirty="0" err="1" smtClean="0"/>
              <a:t>XmltoTxt</a:t>
            </a:r>
            <a:r>
              <a:rPr lang="en-US" dirty="0" smtClean="0"/>
              <a:t> by </a:t>
            </a:r>
            <a:r>
              <a:rPr lang="en-US" dirty="0" err="1" smtClean="0"/>
              <a:t>Isabek</a:t>
            </a:r>
            <a:r>
              <a:rPr lang="en-US" dirty="0" smtClean="0"/>
              <a:t> </a:t>
            </a:r>
            <a:r>
              <a:rPr lang="en-US" dirty="0" smtClean="0">
                <a:sym typeface="Wingdings" pitchFamily="2" charset="2"/>
              </a:rPr>
              <a:t> </a:t>
            </a:r>
            <a:r>
              <a:rPr lang="en-US" dirty="0">
                <a:hlinkClick r:id="rId4"/>
              </a:rPr>
              <a:t>https://github.com/Isabek/XmlToTxt</a:t>
            </a:r>
            <a:endParaRPr lang="en-US" dirty="0" smtClean="0"/>
          </a:p>
          <a:p>
            <a:endParaRPr lang="en-US" dirty="0" smtClean="0"/>
          </a:p>
          <a:p>
            <a:r>
              <a:rPr lang="en-US" dirty="0" smtClean="0"/>
              <a:t>4. My Github repository. </a:t>
            </a:r>
          </a:p>
          <a:p>
            <a:pPr marL="45720" indent="0">
              <a:buNone/>
            </a:pPr>
            <a:r>
              <a:rPr lang="en-US" dirty="0" smtClean="0">
                <a:sym typeface="Wingdings" pitchFamily="2" charset="2"/>
              </a:rPr>
              <a:t>	</a:t>
            </a:r>
            <a:r>
              <a:rPr lang="en-US" dirty="0">
                <a:hlinkClick r:id="rId5"/>
              </a:rPr>
              <a:t>https://github.com/</a:t>
            </a:r>
            <a:r>
              <a:rPr lang="en-US" dirty="0" err="1">
                <a:hlinkClick r:id="rId5"/>
              </a:rPr>
              <a:t>hmgtech</a:t>
            </a:r>
            <a:r>
              <a:rPr lang="en-US" dirty="0">
                <a:hlinkClick r:id="rId5"/>
              </a:rPr>
              <a:t>/</a:t>
            </a:r>
            <a:r>
              <a:rPr lang="en-US" dirty="0" err="1">
                <a:hlinkClick r:id="rId5"/>
              </a:rPr>
              <a:t>Requirents</a:t>
            </a:r>
            <a:r>
              <a:rPr lang="en-US" dirty="0">
                <a:hlinkClick r:id="rId5"/>
              </a:rPr>
              <a:t>-For-Darknet</a:t>
            </a:r>
            <a:endParaRPr lang="en-US" dirty="0" smtClean="0"/>
          </a:p>
          <a:p>
            <a:endParaRPr lang="en-US" dirty="0"/>
          </a:p>
          <a:p>
            <a:r>
              <a:rPr lang="en-US" dirty="0" smtClean="0"/>
              <a:t>5. We need to download one pre-defined weights:</a:t>
            </a:r>
          </a:p>
          <a:p>
            <a:pPr marL="45720" indent="0">
              <a:buNone/>
            </a:pPr>
            <a:r>
              <a:rPr lang="en-US" dirty="0"/>
              <a:t>	</a:t>
            </a:r>
            <a:r>
              <a:rPr lang="en-US" dirty="0" smtClean="0"/>
              <a:t>darknet53.conv.74 its about 154 MB</a:t>
            </a:r>
          </a:p>
          <a:p>
            <a:pPr marL="45720" indent="0">
              <a:buNone/>
            </a:pPr>
            <a:r>
              <a:rPr lang="en-US" dirty="0" smtClean="0"/>
              <a:t>Link:</a:t>
            </a:r>
            <a:r>
              <a:rPr lang="en-US" dirty="0" smtClean="0">
                <a:sym typeface="Wingdings" pitchFamily="2" charset="2"/>
              </a:rPr>
              <a:t> </a:t>
            </a:r>
            <a:r>
              <a:rPr lang="en-US" dirty="0" smtClean="0">
                <a:hlinkClick r:id="rId6"/>
              </a:rPr>
              <a:t>https</a:t>
            </a:r>
            <a:r>
              <a:rPr lang="en-US" dirty="0">
                <a:hlinkClick r:id="rId6"/>
              </a:rPr>
              <a:t>://pjreddie.com/media/files/darknet53.conv.74</a:t>
            </a:r>
            <a:endParaRPr lang="en-US" dirty="0" smtClean="0"/>
          </a:p>
          <a:p>
            <a:endParaRPr lang="en-US" dirty="0"/>
          </a:p>
        </p:txBody>
      </p:sp>
    </p:spTree>
    <p:extLst>
      <p:ext uri="{BB962C8B-B14F-4D97-AF65-F5344CB8AC3E}">
        <p14:creationId xmlns:p14="http://schemas.microsoft.com/office/powerpoint/2010/main" val="3980362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315200" cy="1154097"/>
          </a:xfrm>
        </p:spPr>
        <p:txBody>
          <a:bodyPr/>
          <a:lstStyle/>
          <a:p>
            <a:r>
              <a:rPr lang="en-US" dirty="0" smtClean="0"/>
              <a:t>After Downloading…</a:t>
            </a:r>
            <a:endParaRPr lang="en-US" dirty="0"/>
          </a:p>
        </p:txBody>
      </p:sp>
      <p:sp>
        <p:nvSpPr>
          <p:cNvPr id="3" name="Content Placeholder 2"/>
          <p:cNvSpPr>
            <a:spLocks noGrp="1"/>
          </p:cNvSpPr>
          <p:nvPr>
            <p:ph idx="1"/>
          </p:nvPr>
        </p:nvSpPr>
        <p:spPr>
          <a:xfrm>
            <a:off x="304800" y="1600200"/>
            <a:ext cx="8534400" cy="4937760"/>
          </a:xfrm>
        </p:spPr>
        <p:txBody>
          <a:bodyPr/>
          <a:lstStyle/>
          <a:p>
            <a:r>
              <a:rPr lang="en-US" dirty="0" smtClean="0"/>
              <a:t>Extract darknet repository only. Extract it in C: drive to better convenient.</a:t>
            </a:r>
          </a:p>
          <a:p>
            <a:r>
              <a:rPr lang="en-US" dirty="0" smtClean="0"/>
              <a:t>After extracting, </a:t>
            </a:r>
            <a:r>
              <a:rPr lang="en-US" dirty="0"/>
              <a:t>open Cygwin64 </a:t>
            </a:r>
            <a:r>
              <a:rPr lang="en-US" dirty="0" smtClean="0"/>
              <a:t>Terminal(from desktop or start menu)</a:t>
            </a:r>
          </a:p>
          <a:p>
            <a:r>
              <a:rPr lang="en-US" dirty="0" smtClean="0"/>
              <a:t>Change the directory of terminal to C:\darknet.</a:t>
            </a:r>
          </a:p>
          <a:p>
            <a:r>
              <a:rPr lang="en-US" dirty="0" smtClean="0"/>
              <a:t>If you are using  GPU:</a:t>
            </a:r>
          </a:p>
          <a:p>
            <a:pPr marL="45720" indent="0">
              <a:buNone/>
            </a:pPr>
            <a:r>
              <a:rPr lang="en-US" dirty="0"/>
              <a:t>	</a:t>
            </a:r>
            <a:r>
              <a:rPr lang="en-US" dirty="0" smtClean="0"/>
              <a:t>Then modify MAKEFILE(in C:\darknet folder) accordingly:</a:t>
            </a:r>
          </a:p>
          <a:p>
            <a:pPr marL="45720" indent="0">
              <a:buNone/>
            </a:pPr>
            <a:r>
              <a:rPr lang="en-US" dirty="0"/>
              <a:t>	</a:t>
            </a:r>
            <a:r>
              <a:rPr lang="en-US" dirty="0" smtClean="0"/>
              <a:t>GPU=1</a:t>
            </a:r>
          </a:p>
          <a:p>
            <a:pPr marL="45720" indent="0">
              <a:buNone/>
            </a:pPr>
            <a:r>
              <a:rPr lang="en-US" dirty="0"/>
              <a:t>	</a:t>
            </a:r>
            <a:r>
              <a:rPr lang="en-US" dirty="0" smtClean="0"/>
              <a:t>CUDNN=1</a:t>
            </a:r>
            <a:endParaRPr lang="en-US" dirty="0"/>
          </a:p>
          <a:p>
            <a:pPr marL="45720" indent="0">
              <a:buNone/>
            </a:pPr>
            <a:r>
              <a:rPr lang="en-US" dirty="0" smtClean="0"/>
              <a:t>	OPENCV=1</a:t>
            </a:r>
          </a:p>
          <a:p>
            <a:pPr marL="45720" indent="0">
              <a:buNone/>
            </a:pPr>
            <a:r>
              <a:rPr lang="en-US" dirty="0"/>
              <a:t>	</a:t>
            </a:r>
            <a:r>
              <a:rPr lang="en-US" dirty="0" smtClean="0"/>
              <a:t>Above are starting lines of </a:t>
            </a:r>
            <a:r>
              <a:rPr lang="en-US" dirty="0" err="1" smtClean="0"/>
              <a:t>makefile</a:t>
            </a:r>
            <a:r>
              <a:rPr lang="en-US" dirty="0" smtClean="0"/>
              <a:t>.</a:t>
            </a:r>
          </a:p>
          <a:p>
            <a:r>
              <a:rPr lang="en-US" dirty="0" smtClean="0"/>
              <a:t>And type “make”</a:t>
            </a:r>
          </a:p>
          <a:p>
            <a:endParaRPr lang="en-US" dirty="0"/>
          </a:p>
          <a:p>
            <a:r>
              <a:rPr lang="en-US" dirty="0" smtClean="0"/>
              <a:t>It will run MAKEFILE and install all necessary files.</a:t>
            </a:r>
          </a:p>
          <a:p>
            <a:r>
              <a:rPr lang="en-US" dirty="0" smtClean="0"/>
              <a:t>Make sure to install CUDA and OPENCV if you are using GPU.</a:t>
            </a:r>
          </a:p>
        </p:txBody>
      </p:sp>
    </p:spTree>
    <p:extLst>
      <p:ext uri="{BB962C8B-B14F-4D97-AF65-F5344CB8AC3E}">
        <p14:creationId xmlns:p14="http://schemas.microsoft.com/office/powerpoint/2010/main" val="23115976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937</TotalTime>
  <Words>1880</Words>
  <Application>Microsoft Office PowerPoint</Application>
  <PresentationFormat>On-screen Show (4:3)</PresentationFormat>
  <Paragraphs>310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Perspective</vt:lpstr>
      <vt:lpstr>Object Detection</vt:lpstr>
      <vt:lpstr>INTRODUCTION:</vt:lpstr>
      <vt:lpstr>SYSTEM REQUIREMENTS:</vt:lpstr>
      <vt:lpstr>INDEX</vt:lpstr>
      <vt:lpstr>Setting Up The Environment.</vt:lpstr>
      <vt:lpstr>Screenshots:</vt:lpstr>
      <vt:lpstr>Continue…(Cygwin installation)</vt:lpstr>
      <vt:lpstr>Download Githubs…</vt:lpstr>
      <vt:lpstr>After Downloading…</vt:lpstr>
      <vt:lpstr>Now, Lets Collect Images.</vt:lpstr>
      <vt:lpstr>PowerPoint Presentation</vt:lpstr>
      <vt:lpstr>After Downloading the images:</vt:lpstr>
      <vt:lpstr>Label image problem:</vt:lpstr>
      <vt:lpstr>Continue Problem…</vt:lpstr>
      <vt:lpstr>Libraries need to be install:</vt:lpstr>
      <vt:lpstr>After labeling the image:</vt:lpstr>
      <vt:lpstr>Changes in yolov3-custom.cfg</vt:lpstr>
      <vt:lpstr>Continue…</vt:lpstr>
      <vt:lpstr>Continue…</vt:lpstr>
      <vt:lpstr>That’s it. SAVE yolov3-custom.cfg file.</vt:lpstr>
      <vt:lpstr>Modifications:</vt:lpstr>
      <vt:lpstr>Quick Recap:</vt:lpstr>
      <vt:lpstr>Hurray!!</vt:lpstr>
      <vt:lpstr>Google Colab:</vt:lpstr>
      <vt:lpstr>Google Colab:</vt:lpstr>
      <vt:lpstr>Make command in google colab:</vt:lpstr>
      <vt:lpstr>Train On COLAB:</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dc:title>
  <dc:creator>Hitesh</dc:creator>
  <cp:lastModifiedBy>Hitesh</cp:lastModifiedBy>
  <cp:revision>68</cp:revision>
  <dcterms:created xsi:type="dcterms:W3CDTF">2020-03-28T14:08:36Z</dcterms:created>
  <dcterms:modified xsi:type="dcterms:W3CDTF">2020-04-05T16:12:31Z</dcterms:modified>
</cp:coreProperties>
</file>