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6912" autoAdjust="0"/>
    <p:restoredTop sz="94660"/>
  </p:normalViewPr>
  <p:slideViewPr>
    <p:cSldViewPr>
      <p:cViewPr varScale="1">
        <p:scale>
          <a:sx n="91" d="100"/>
          <a:sy n="91" d="100"/>
        </p:scale>
        <p:origin x="-552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17375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17375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17375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78633" y="2116582"/>
            <a:ext cx="4586732" cy="441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17375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3202" y="1200149"/>
            <a:ext cx="8597595" cy="3429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50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4525" y="1967610"/>
            <a:ext cx="2820035" cy="11049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ct val="97500"/>
              </a:lnSpc>
              <a:spcBef>
                <a:spcPts val="170"/>
              </a:spcBef>
            </a:pPr>
            <a:r>
              <a:rPr sz="2400" spc="-5" dirty="0">
                <a:solidFill>
                  <a:srgbClr val="213669"/>
                </a:solidFill>
              </a:rPr>
              <a:t>“FOOD</a:t>
            </a:r>
            <a:r>
              <a:rPr sz="2400" spc="-45" dirty="0">
                <a:solidFill>
                  <a:srgbClr val="213669"/>
                </a:solidFill>
              </a:rPr>
              <a:t> </a:t>
            </a:r>
            <a:r>
              <a:rPr sz="2400" spc="-15" dirty="0">
                <a:solidFill>
                  <a:srgbClr val="213669"/>
                </a:solidFill>
              </a:rPr>
              <a:t>DELEVERY  </a:t>
            </a:r>
            <a:r>
              <a:rPr sz="2400" dirty="0">
                <a:solidFill>
                  <a:srgbClr val="213669"/>
                </a:solidFill>
              </a:rPr>
              <a:t>WEBSITE &amp;  </a:t>
            </a:r>
            <a:r>
              <a:rPr sz="2400" spc="-20" dirty="0">
                <a:solidFill>
                  <a:srgbClr val="213669"/>
                </a:solidFill>
              </a:rPr>
              <a:t>APPLICATION”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344525" y="3404107"/>
            <a:ext cx="1050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5" dirty="0">
                <a:solidFill>
                  <a:srgbClr val="213669"/>
                </a:solidFill>
                <a:latin typeface="Times New Roman"/>
                <a:cs typeface="Times New Roman"/>
              </a:rPr>
              <a:t>Task </a:t>
            </a:r>
            <a:r>
              <a:rPr sz="2400" b="1" dirty="0">
                <a:solidFill>
                  <a:srgbClr val="213669"/>
                </a:solidFill>
                <a:latin typeface="Times New Roman"/>
                <a:cs typeface="Times New Roman"/>
              </a:rPr>
              <a:t>-</a:t>
            </a:r>
            <a:r>
              <a:rPr sz="2400" b="1" spc="-25" dirty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213669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394" y="120853"/>
            <a:ext cx="3717925" cy="422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30" dirty="0">
                <a:latin typeface="Carlito"/>
                <a:cs typeface="Carlito"/>
              </a:rPr>
              <a:t>Product</a:t>
            </a:r>
            <a:r>
              <a:rPr sz="1400" b="1" spc="85" dirty="0">
                <a:latin typeface="Carlito"/>
                <a:cs typeface="Carlito"/>
              </a:rPr>
              <a:t> </a:t>
            </a:r>
            <a:r>
              <a:rPr sz="1400" b="1" spc="-30" dirty="0">
                <a:latin typeface="Carlito"/>
                <a:cs typeface="Carlito"/>
              </a:rPr>
              <a:t>Function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spc="-25" dirty="0">
                <a:latin typeface="Times New Roman"/>
                <a:cs typeface="Times New Roman"/>
              </a:rPr>
              <a:t>Entity Relationship </a:t>
            </a:r>
            <a:r>
              <a:rPr sz="1200" spc="-30" dirty="0">
                <a:latin typeface="Times New Roman"/>
                <a:cs typeface="Times New Roman"/>
              </a:rPr>
              <a:t>Diagram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spc="-25" dirty="0">
                <a:latin typeface="Times New Roman"/>
                <a:cs typeface="Times New Roman"/>
              </a:rPr>
              <a:t>online </a:t>
            </a:r>
            <a:r>
              <a:rPr sz="1200" dirty="0">
                <a:latin typeface="Times New Roman"/>
                <a:cs typeface="Times New Roman"/>
              </a:rPr>
              <a:t>food </a:t>
            </a:r>
            <a:r>
              <a:rPr sz="1200" spc="-20" dirty="0">
                <a:latin typeface="Times New Roman"/>
                <a:cs typeface="Times New Roman"/>
              </a:rPr>
              <a:t>delivery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9744" y="713230"/>
            <a:ext cx="7214616" cy="4358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153" y="409778"/>
            <a:ext cx="211709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000000"/>
                </a:solidFill>
              </a:rPr>
              <a:t>3. </a:t>
            </a:r>
            <a:r>
              <a:rPr spc="-15" dirty="0">
                <a:solidFill>
                  <a:srgbClr val="000000"/>
                </a:solidFill>
              </a:rPr>
              <a:t>Functional</a:t>
            </a:r>
            <a:r>
              <a:rPr spc="60" dirty="0">
                <a:solidFill>
                  <a:srgbClr val="000000"/>
                </a:solidFill>
              </a:rPr>
              <a:t> </a:t>
            </a:r>
            <a:r>
              <a:rPr spc="-15" dirty="0">
                <a:solidFill>
                  <a:srgbClr val="000000"/>
                </a:solidFill>
              </a:rPr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6153" y="928192"/>
            <a:ext cx="4835525" cy="2463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0035" lvl="1" indent="-26797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28067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User </a:t>
            </a:r>
            <a:r>
              <a:rPr sz="1400" b="1" spc="-10" dirty="0">
                <a:latin typeface="Times New Roman"/>
                <a:cs typeface="Times New Roman"/>
              </a:rPr>
              <a:t>Registration </a:t>
            </a:r>
            <a:r>
              <a:rPr sz="1400" b="1" spc="-15" dirty="0">
                <a:latin typeface="Times New Roman"/>
                <a:cs typeface="Times New Roman"/>
              </a:rPr>
              <a:t>and</a:t>
            </a:r>
            <a:r>
              <a:rPr sz="1400" b="1" spc="9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Authentication</a:t>
            </a:r>
            <a:endParaRPr sz="1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AutoNum type="arabicPeriod"/>
            </a:pPr>
            <a:endParaRPr sz="1500">
              <a:latin typeface="Times New Roman"/>
              <a:cs typeface="Times New Roman"/>
            </a:endParaRPr>
          </a:p>
          <a:p>
            <a:pPr marL="411480">
              <a:lnSpc>
                <a:spcPct val="100000"/>
              </a:lnSpc>
              <a:spcBef>
                <a:spcPts val="1019"/>
              </a:spcBef>
            </a:pPr>
            <a:r>
              <a:rPr sz="1200" spc="-5" dirty="0">
                <a:latin typeface="Times New Roman"/>
                <a:cs typeface="Times New Roman"/>
              </a:rPr>
              <a:t>Users </a:t>
            </a:r>
            <a:r>
              <a:rPr sz="1200" spc="-10" dirty="0">
                <a:latin typeface="Times New Roman"/>
                <a:cs typeface="Times New Roman"/>
              </a:rPr>
              <a:t>can register </a:t>
            </a:r>
            <a:r>
              <a:rPr sz="1200" spc="-15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log </a:t>
            </a:r>
            <a:r>
              <a:rPr sz="1200" spc="-25" dirty="0">
                <a:latin typeface="Times New Roman"/>
                <a:cs typeface="Times New Roman"/>
              </a:rPr>
              <a:t>in </a:t>
            </a:r>
            <a:r>
              <a:rPr sz="1200" spc="-20" dirty="0">
                <a:latin typeface="Times New Roman"/>
                <a:cs typeface="Times New Roman"/>
              </a:rPr>
              <a:t>using email </a:t>
            </a:r>
            <a:r>
              <a:rPr sz="1200" spc="10" dirty="0">
                <a:latin typeface="Times New Roman"/>
                <a:cs typeface="Times New Roman"/>
              </a:rPr>
              <a:t>or </a:t>
            </a:r>
            <a:r>
              <a:rPr sz="1200" spc="-10" dirty="0">
                <a:latin typeface="Times New Roman"/>
                <a:cs typeface="Times New Roman"/>
              </a:rPr>
              <a:t>social </a:t>
            </a:r>
            <a:r>
              <a:rPr sz="1200" spc="-25" dirty="0">
                <a:latin typeface="Times New Roman"/>
                <a:cs typeface="Times New Roman"/>
              </a:rPr>
              <a:t>media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accounts.</a:t>
            </a:r>
            <a:endParaRPr sz="12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145"/>
              </a:spcBef>
            </a:pPr>
            <a:r>
              <a:rPr sz="1200" spc="-10" dirty="0">
                <a:latin typeface="Times New Roman"/>
                <a:cs typeface="Times New Roman"/>
              </a:rPr>
              <a:t>User roles </a:t>
            </a:r>
            <a:r>
              <a:rPr sz="1200" spc="-20" dirty="0">
                <a:latin typeface="Times New Roman"/>
                <a:cs typeface="Times New Roman"/>
              </a:rPr>
              <a:t>include </a:t>
            </a:r>
            <a:r>
              <a:rPr sz="1200" spc="-5" dirty="0">
                <a:latin typeface="Times New Roman"/>
                <a:cs typeface="Times New Roman"/>
              </a:rPr>
              <a:t>customers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restaurant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owners.</a:t>
            </a:r>
            <a:endParaRPr sz="12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</a:pPr>
            <a:r>
              <a:rPr sz="1200" spc="-10" dirty="0">
                <a:latin typeface="Times New Roman"/>
                <a:cs typeface="Times New Roman"/>
              </a:rPr>
              <a:t>Authentication and </a:t>
            </a:r>
            <a:r>
              <a:rPr sz="1200" spc="-5" dirty="0">
                <a:latin typeface="Times New Roman"/>
                <a:cs typeface="Times New Roman"/>
              </a:rPr>
              <a:t>authorization </a:t>
            </a:r>
            <a:r>
              <a:rPr sz="1200" spc="-15" dirty="0">
                <a:latin typeface="Times New Roman"/>
                <a:cs typeface="Times New Roman"/>
              </a:rPr>
              <a:t>mechanisms </a:t>
            </a:r>
            <a:r>
              <a:rPr sz="1200" spc="-20" dirty="0">
                <a:latin typeface="Times New Roman"/>
                <a:cs typeface="Times New Roman"/>
              </a:rPr>
              <a:t>will </a:t>
            </a:r>
            <a:r>
              <a:rPr sz="1200" spc="-15" dirty="0">
                <a:latin typeface="Times New Roman"/>
                <a:cs typeface="Times New Roman"/>
              </a:rPr>
              <a:t>be</a:t>
            </a:r>
            <a:r>
              <a:rPr sz="1200" spc="-1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implemented.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Times New Roman"/>
              <a:cs typeface="Times New Roman"/>
            </a:endParaRPr>
          </a:p>
          <a:p>
            <a:pPr marL="280670" lvl="1" indent="-26860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281305" algn="l"/>
              </a:tabLst>
            </a:pPr>
            <a:r>
              <a:rPr sz="1400" b="1" spc="-15" dirty="0">
                <a:latin typeface="Times New Roman"/>
                <a:cs typeface="Times New Roman"/>
              </a:rPr>
              <a:t>Restaurant</a:t>
            </a:r>
            <a:r>
              <a:rPr sz="1400" b="1" spc="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Listings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433070" marR="5080" indent="-21590">
              <a:lnSpc>
                <a:spcPct val="108500"/>
              </a:lnSpc>
              <a:spcBef>
                <a:spcPts val="894"/>
              </a:spcBef>
            </a:pPr>
            <a:r>
              <a:rPr sz="1200" spc="-5" dirty="0">
                <a:latin typeface="Times New Roman"/>
                <a:cs typeface="Times New Roman"/>
              </a:rPr>
              <a:t>Users can search </a:t>
            </a:r>
            <a:r>
              <a:rPr sz="1200" spc="-10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restaurants </a:t>
            </a:r>
            <a:r>
              <a:rPr sz="1200" spc="-15" dirty="0">
                <a:latin typeface="Times New Roman"/>
                <a:cs typeface="Times New Roman"/>
              </a:rPr>
              <a:t>by </a:t>
            </a:r>
            <a:r>
              <a:rPr sz="1200" spc="-10" dirty="0">
                <a:latin typeface="Times New Roman"/>
                <a:cs typeface="Times New Roman"/>
              </a:rPr>
              <a:t>location, </a:t>
            </a:r>
            <a:r>
              <a:rPr sz="1200" spc="-20" dirty="0">
                <a:latin typeface="Times New Roman"/>
                <a:cs typeface="Times New Roman"/>
              </a:rPr>
              <a:t>cuisine, </a:t>
            </a:r>
            <a:r>
              <a:rPr sz="1200" spc="1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restaurant </a:t>
            </a:r>
            <a:r>
              <a:rPr sz="1200" spc="-20" dirty="0">
                <a:latin typeface="Times New Roman"/>
                <a:cs typeface="Times New Roman"/>
              </a:rPr>
              <a:t>name.  </a:t>
            </a:r>
            <a:r>
              <a:rPr sz="1200" spc="-5" dirty="0">
                <a:latin typeface="Times New Roman"/>
                <a:cs typeface="Times New Roman"/>
              </a:rPr>
              <a:t>Restaurant </a:t>
            </a:r>
            <a:r>
              <a:rPr sz="1200" spc="-15" dirty="0">
                <a:latin typeface="Times New Roman"/>
                <a:cs typeface="Times New Roman"/>
              </a:rPr>
              <a:t>details </a:t>
            </a:r>
            <a:r>
              <a:rPr sz="1200" spc="-20" dirty="0">
                <a:latin typeface="Times New Roman"/>
                <a:cs typeface="Times New Roman"/>
              </a:rPr>
              <a:t>include name, </a:t>
            </a:r>
            <a:r>
              <a:rPr sz="1200" spc="-10" dirty="0">
                <a:latin typeface="Times New Roman"/>
                <a:cs typeface="Times New Roman"/>
              </a:rPr>
              <a:t>location, </a:t>
            </a:r>
            <a:r>
              <a:rPr sz="1200" spc="-20" dirty="0">
                <a:latin typeface="Times New Roman"/>
                <a:cs typeface="Times New Roman"/>
              </a:rPr>
              <a:t>cuisine, </a:t>
            </a:r>
            <a:r>
              <a:rPr sz="1200" spc="-10" dirty="0">
                <a:latin typeface="Times New Roman"/>
                <a:cs typeface="Times New Roman"/>
              </a:rPr>
              <a:t>ratings, and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reviews</a:t>
            </a:r>
            <a:r>
              <a:rPr sz="1800" spc="-1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252" y="408888"/>
            <a:ext cx="341757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000000"/>
                </a:solidFill>
              </a:rPr>
              <a:t>3.3 </a:t>
            </a:r>
            <a:r>
              <a:rPr spc="-10" dirty="0">
                <a:solidFill>
                  <a:srgbClr val="000000"/>
                </a:solidFill>
              </a:rPr>
              <a:t>Menu Management </a:t>
            </a:r>
            <a:r>
              <a:rPr spc="-15" dirty="0">
                <a:solidFill>
                  <a:srgbClr val="000000"/>
                </a:solidFill>
              </a:rPr>
              <a:t>(Restaurant</a:t>
            </a:r>
            <a:r>
              <a:rPr spc="180" dirty="0">
                <a:solidFill>
                  <a:srgbClr val="000000"/>
                </a:solidFill>
              </a:rPr>
              <a:t> </a:t>
            </a:r>
            <a:r>
              <a:rPr spc="-15" dirty="0">
                <a:solidFill>
                  <a:srgbClr val="000000"/>
                </a:solidFill>
              </a:rPr>
              <a:t>Owners)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1763" y="805383"/>
            <a:ext cx="5504815" cy="319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Restaurant </a:t>
            </a:r>
            <a:r>
              <a:rPr sz="1200" spc="-5" dirty="0">
                <a:latin typeface="Times New Roman"/>
                <a:cs typeface="Times New Roman"/>
              </a:rPr>
              <a:t>owners </a:t>
            </a:r>
            <a:r>
              <a:rPr sz="1200" spc="-10" dirty="0">
                <a:latin typeface="Times New Roman"/>
                <a:cs typeface="Times New Roman"/>
              </a:rPr>
              <a:t>can log </a:t>
            </a:r>
            <a:r>
              <a:rPr sz="1200" spc="-25" dirty="0">
                <a:latin typeface="Times New Roman"/>
                <a:cs typeface="Times New Roman"/>
              </a:rPr>
              <a:t>in </a:t>
            </a:r>
            <a:r>
              <a:rPr sz="1200" spc="-15" dirty="0">
                <a:latin typeface="Times New Roman"/>
                <a:cs typeface="Times New Roman"/>
              </a:rPr>
              <a:t>and </a:t>
            </a:r>
            <a:r>
              <a:rPr sz="1200" spc="-20" dirty="0">
                <a:latin typeface="Times New Roman"/>
                <a:cs typeface="Times New Roman"/>
              </a:rPr>
              <a:t>manage </a:t>
            </a:r>
            <a:r>
              <a:rPr sz="1200" spc="-15" dirty="0">
                <a:latin typeface="Times New Roman"/>
                <a:cs typeface="Times New Roman"/>
              </a:rPr>
              <a:t>their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menus.</a:t>
            </a:r>
            <a:endParaRPr sz="1200">
              <a:latin typeface="Times New Roman"/>
              <a:cs typeface="Times New Roman"/>
            </a:endParaRPr>
          </a:p>
          <a:p>
            <a:pPr marL="12700" marR="288163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latin typeface="Times New Roman"/>
                <a:cs typeface="Times New Roman"/>
              </a:rPr>
              <a:t>Add, edit, </a:t>
            </a:r>
            <a:r>
              <a:rPr sz="1200" spc="10" dirty="0">
                <a:latin typeface="Times New Roman"/>
                <a:cs typeface="Times New Roman"/>
              </a:rPr>
              <a:t>or </a:t>
            </a:r>
            <a:r>
              <a:rPr sz="1200" spc="-10" dirty="0">
                <a:latin typeface="Times New Roman"/>
                <a:cs typeface="Times New Roman"/>
              </a:rPr>
              <a:t>remove </a:t>
            </a:r>
            <a:r>
              <a:rPr sz="1200" spc="-20" dirty="0">
                <a:latin typeface="Times New Roman"/>
                <a:cs typeface="Times New Roman"/>
              </a:rPr>
              <a:t>items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0" dirty="0">
                <a:latin typeface="Times New Roman"/>
                <a:cs typeface="Times New Roman"/>
              </a:rPr>
              <a:t>menu.  </a:t>
            </a:r>
            <a:r>
              <a:rPr sz="1200" spc="-5" dirty="0">
                <a:latin typeface="Times New Roman"/>
                <a:cs typeface="Times New Roman"/>
              </a:rPr>
              <a:t>Set </a:t>
            </a:r>
            <a:r>
              <a:rPr sz="1200" spc="-10" dirty="0">
                <a:latin typeface="Times New Roman"/>
                <a:cs typeface="Times New Roman"/>
              </a:rPr>
              <a:t>item prices and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descriptions.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Times New Roman"/>
              <a:cs typeface="Times New Roman"/>
            </a:endParaRPr>
          </a:p>
          <a:p>
            <a:pPr marL="280670" lvl="1" indent="-268605">
              <a:lnSpc>
                <a:spcPct val="100000"/>
              </a:lnSpc>
              <a:buAutoNum type="arabicPeriod" startAt="4"/>
              <a:tabLst>
                <a:tab pos="281305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Ordering</a:t>
            </a:r>
            <a:r>
              <a:rPr sz="1400" b="1" spc="2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Process</a:t>
            </a:r>
            <a:endParaRPr sz="1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Times New Roman"/>
              <a:buAutoNum type="arabicPeriod" startAt="4"/>
            </a:pPr>
            <a:endParaRPr sz="1250">
              <a:latin typeface="Times New Roman"/>
              <a:cs typeface="Times New Roman"/>
            </a:endParaRPr>
          </a:p>
          <a:p>
            <a:pPr marL="12700" marR="299974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Customers can browse restaurant </a:t>
            </a:r>
            <a:r>
              <a:rPr sz="1200" spc="-20" dirty="0">
                <a:latin typeface="Times New Roman"/>
                <a:cs typeface="Times New Roman"/>
              </a:rPr>
              <a:t>menus.  </a:t>
            </a:r>
            <a:r>
              <a:rPr sz="1200" spc="-15" dirty="0">
                <a:latin typeface="Times New Roman"/>
                <a:cs typeface="Times New Roman"/>
              </a:rPr>
              <a:t>Add </a:t>
            </a:r>
            <a:r>
              <a:rPr sz="1200" spc="-20" dirty="0">
                <a:latin typeface="Times New Roman"/>
                <a:cs typeface="Times New Roman"/>
              </a:rPr>
              <a:t>items </a:t>
            </a:r>
            <a:r>
              <a:rPr sz="1200" spc="10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5" dirty="0">
                <a:latin typeface="Times New Roman"/>
                <a:cs typeface="Times New Roman"/>
              </a:rPr>
              <a:t>shopping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cart.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20" dirty="0">
                <a:latin typeface="Times New Roman"/>
                <a:cs typeface="Times New Roman"/>
              </a:rPr>
              <a:t>Review </a:t>
            </a:r>
            <a:r>
              <a:rPr sz="1200" spc="-15" dirty="0">
                <a:latin typeface="Times New Roman"/>
                <a:cs typeface="Times New Roman"/>
              </a:rPr>
              <a:t>and </a:t>
            </a:r>
            <a:r>
              <a:rPr sz="1200" spc="-20" dirty="0">
                <a:latin typeface="Times New Roman"/>
                <a:cs typeface="Times New Roman"/>
              </a:rPr>
              <a:t>modify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cart.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15" dirty="0">
                <a:latin typeface="Times New Roman"/>
                <a:cs typeface="Times New Roman"/>
              </a:rPr>
              <a:t>Place </a:t>
            </a:r>
            <a:r>
              <a:rPr sz="1200" dirty="0">
                <a:latin typeface="Times New Roman"/>
                <a:cs typeface="Times New Roman"/>
              </a:rPr>
              <a:t>orders, </a:t>
            </a:r>
            <a:r>
              <a:rPr sz="1200" spc="-15" dirty="0">
                <a:latin typeface="Times New Roman"/>
                <a:cs typeface="Times New Roman"/>
              </a:rPr>
              <a:t>providing </a:t>
            </a:r>
            <a:r>
              <a:rPr sz="1200" spc="-10" dirty="0">
                <a:latin typeface="Times New Roman"/>
                <a:cs typeface="Times New Roman"/>
              </a:rPr>
              <a:t>delivery </a:t>
            </a:r>
            <a:r>
              <a:rPr sz="1200" spc="-15" dirty="0">
                <a:latin typeface="Times New Roman"/>
                <a:cs typeface="Times New Roman"/>
              </a:rPr>
              <a:t>details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spc="-20" dirty="0">
                <a:latin typeface="Times New Roman"/>
                <a:cs typeface="Times New Roman"/>
              </a:rPr>
              <a:t>payment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information.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280670" lvl="1" indent="-268605">
              <a:lnSpc>
                <a:spcPct val="100000"/>
              </a:lnSpc>
              <a:buAutoNum type="arabicPeriod" startAt="5"/>
              <a:tabLst>
                <a:tab pos="281305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Order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Tracking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Users can </a:t>
            </a:r>
            <a:r>
              <a:rPr sz="1200" dirty="0">
                <a:latin typeface="Times New Roman"/>
                <a:cs typeface="Times New Roman"/>
              </a:rPr>
              <a:t>track the status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spc="-15" dirty="0">
                <a:latin typeface="Times New Roman"/>
                <a:cs typeface="Times New Roman"/>
              </a:rPr>
              <a:t>their </a:t>
            </a:r>
            <a:r>
              <a:rPr sz="1200" dirty="0">
                <a:latin typeface="Times New Roman"/>
                <a:cs typeface="Times New Roman"/>
              </a:rPr>
              <a:t>orders (e.g., order </a:t>
            </a:r>
            <a:r>
              <a:rPr sz="1200" spc="-10" dirty="0">
                <a:latin typeface="Times New Roman"/>
                <a:cs typeface="Times New Roman"/>
              </a:rPr>
              <a:t>received, preparing, </a:t>
            </a:r>
            <a:r>
              <a:rPr sz="1200" spc="5" dirty="0">
                <a:latin typeface="Times New Roman"/>
                <a:cs typeface="Times New Roman"/>
              </a:rPr>
              <a:t>out </a:t>
            </a:r>
            <a:r>
              <a:rPr sz="1200" spc="-10" dirty="0">
                <a:latin typeface="Times New Roman"/>
                <a:cs typeface="Times New Roman"/>
              </a:rPr>
              <a:t>for delivery).  </a:t>
            </a:r>
            <a:r>
              <a:rPr sz="1200" spc="-15" dirty="0">
                <a:latin typeface="Times New Roman"/>
                <a:cs typeface="Times New Roman"/>
              </a:rPr>
              <a:t>Receive </a:t>
            </a:r>
            <a:r>
              <a:rPr sz="1200" spc="-10" dirty="0">
                <a:latin typeface="Times New Roman"/>
                <a:cs typeface="Times New Roman"/>
              </a:rPr>
              <a:t>notifications when </a:t>
            </a:r>
            <a:r>
              <a:rPr sz="1200" dirty="0">
                <a:latin typeface="Times New Roman"/>
                <a:cs typeface="Times New Roman"/>
              </a:rPr>
              <a:t>the order status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changes.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103" y="195833"/>
            <a:ext cx="180721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>
                <a:solidFill>
                  <a:srgbClr val="000000"/>
                </a:solidFill>
              </a:rPr>
              <a:t>3.6 </a:t>
            </a:r>
            <a:r>
              <a:rPr spc="-10" dirty="0">
                <a:solidFill>
                  <a:srgbClr val="000000"/>
                </a:solidFill>
              </a:rPr>
              <a:t>Payment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8391" y="622808"/>
            <a:ext cx="6036945" cy="343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Securely </a:t>
            </a:r>
            <a:r>
              <a:rPr sz="1200" spc="-5" dirty="0">
                <a:latin typeface="Times New Roman"/>
                <a:cs typeface="Times New Roman"/>
              </a:rPr>
              <a:t>process </a:t>
            </a:r>
            <a:r>
              <a:rPr sz="1200" spc="-15" dirty="0">
                <a:latin typeface="Times New Roman"/>
                <a:cs typeface="Times New Roman"/>
              </a:rPr>
              <a:t>payments </a:t>
            </a:r>
            <a:r>
              <a:rPr sz="1200" spc="-20" dirty="0">
                <a:latin typeface="Times New Roman"/>
                <a:cs typeface="Times New Roman"/>
              </a:rPr>
              <a:t>using </a:t>
            </a:r>
            <a:r>
              <a:rPr sz="1200" dirty="0">
                <a:latin typeface="Times New Roman"/>
                <a:cs typeface="Times New Roman"/>
              </a:rPr>
              <a:t>a third-party </a:t>
            </a:r>
            <a:r>
              <a:rPr sz="1200" spc="-15" dirty="0">
                <a:latin typeface="Times New Roman"/>
                <a:cs typeface="Times New Roman"/>
              </a:rPr>
              <a:t>payment</a:t>
            </a:r>
            <a:r>
              <a:rPr sz="1200" spc="-1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gateway.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Times New Roman"/>
                <a:cs typeface="Times New Roman"/>
              </a:rPr>
              <a:t>3.7 User </a:t>
            </a:r>
            <a:r>
              <a:rPr sz="1400" b="1" spc="-10" dirty="0">
                <a:latin typeface="Times New Roman"/>
                <a:cs typeface="Times New Roman"/>
              </a:rPr>
              <a:t>Reviews </a:t>
            </a:r>
            <a:r>
              <a:rPr sz="1400" b="1" spc="-15" dirty="0">
                <a:latin typeface="Times New Roman"/>
                <a:cs typeface="Times New Roman"/>
              </a:rPr>
              <a:t>and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Ratings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2621915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Users can </a:t>
            </a:r>
            <a:r>
              <a:rPr sz="1200" spc="-20" dirty="0">
                <a:latin typeface="Times New Roman"/>
                <a:cs typeface="Times New Roman"/>
              </a:rPr>
              <a:t>leave </a:t>
            </a:r>
            <a:r>
              <a:rPr sz="1200" spc="-15" dirty="0">
                <a:latin typeface="Times New Roman"/>
                <a:cs typeface="Times New Roman"/>
              </a:rPr>
              <a:t>reviews </a:t>
            </a:r>
            <a:r>
              <a:rPr sz="1200" spc="-10" dirty="0">
                <a:latin typeface="Times New Roman"/>
                <a:cs typeface="Times New Roman"/>
              </a:rPr>
              <a:t>and ratings for </a:t>
            </a:r>
            <a:r>
              <a:rPr sz="1200" spc="-5" dirty="0">
                <a:latin typeface="Times New Roman"/>
                <a:cs typeface="Times New Roman"/>
              </a:rPr>
              <a:t>restaurants.  </a:t>
            </a:r>
            <a:r>
              <a:rPr sz="1200" spc="-15" dirty="0">
                <a:latin typeface="Times New Roman"/>
                <a:cs typeface="Times New Roman"/>
              </a:rPr>
              <a:t>Reviews should </a:t>
            </a:r>
            <a:r>
              <a:rPr sz="1200" spc="-20" dirty="0">
                <a:latin typeface="Times New Roman"/>
                <a:cs typeface="Times New Roman"/>
              </a:rPr>
              <a:t>include </a:t>
            </a:r>
            <a:r>
              <a:rPr sz="1200" spc="-5" dirty="0">
                <a:latin typeface="Times New Roman"/>
                <a:cs typeface="Times New Roman"/>
              </a:rPr>
              <a:t>text </a:t>
            </a:r>
            <a:r>
              <a:rPr sz="1200" spc="-15" dirty="0">
                <a:latin typeface="Times New Roman"/>
                <a:cs typeface="Times New Roman"/>
              </a:rPr>
              <a:t>comments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star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ratings.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marL="189230" indent="-177165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189865" algn="l"/>
              </a:tabLst>
            </a:pPr>
            <a:r>
              <a:rPr sz="1400" b="1" spc="-15" dirty="0">
                <a:latin typeface="Times New Roman"/>
                <a:cs typeface="Times New Roman"/>
              </a:rPr>
              <a:t>Non-Functional</a:t>
            </a:r>
            <a:r>
              <a:rPr sz="1400" b="1" spc="114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Requirements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rabicPeriod" startAt="4"/>
            </a:pPr>
            <a:endParaRPr sz="1450">
              <a:latin typeface="Times New Roman"/>
              <a:cs typeface="Times New Roman"/>
            </a:endParaRPr>
          </a:p>
          <a:p>
            <a:pPr marL="280670" lvl="1" indent="-26860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81305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Performance</a:t>
            </a:r>
            <a:endParaRPr sz="1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Times New Roman"/>
              <a:buAutoNum type="arabicPeriod"/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Times New Roman"/>
                <a:cs typeface="Times New Roman"/>
              </a:rPr>
              <a:t>The </a:t>
            </a:r>
            <a:r>
              <a:rPr sz="1200" spc="-15" dirty="0">
                <a:latin typeface="Times New Roman"/>
                <a:cs typeface="Times New Roman"/>
              </a:rPr>
              <a:t>website should </a:t>
            </a:r>
            <a:r>
              <a:rPr sz="1200" spc="-10" dirty="0">
                <a:latin typeface="Times New Roman"/>
                <a:cs typeface="Times New Roman"/>
              </a:rPr>
              <a:t>load </a:t>
            </a:r>
            <a:r>
              <a:rPr sz="1200" spc="-15" dirty="0">
                <a:latin typeface="Times New Roman"/>
                <a:cs typeface="Times New Roman"/>
              </a:rPr>
              <a:t>quickly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spc="-20" dirty="0">
                <a:latin typeface="Times New Roman"/>
                <a:cs typeface="Times New Roman"/>
              </a:rPr>
              <a:t>handle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10" dirty="0">
                <a:latin typeface="Times New Roman"/>
                <a:cs typeface="Times New Roman"/>
              </a:rPr>
              <a:t>large </a:t>
            </a:r>
            <a:r>
              <a:rPr sz="1200" spc="-20" dirty="0">
                <a:latin typeface="Times New Roman"/>
                <a:cs typeface="Times New Roman"/>
              </a:rPr>
              <a:t>number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concurrent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users.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Times New Roman"/>
                <a:cs typeface="Times New Roman"/>
              </a:rPr>
              <a:t>Response </a:t>
            </a:r>
            <a:r>
              <a:rPr sz="1200" spc="-20" dirty="0">
                <a:latin typeface="Times New Roman"/>
                <a:cs typeface="Times New Roman"/>
              </a:rPr>
              <a:t>times </a:t>
            </a:r>
            <a:r>
              <a:rPr sz="1200" spc="-10" dirty="0">
                <a:latin typeface="Times New Roman"/>
                <a:cs typeface="Times New Roman"/>
              </a:rPr>
              <a:t>for critical </a:t>
            </a:r>
            <a:r>
              <a:rPr sz="1200" spc="-15" dirty="0">
                <a:latin typeface="Times New Roman"/>
                <a:cs typeface="Times New Roman"/>
              </a:rPr>
              <a:t>functions should be below predefined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thresholds.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marL="280670" lvl="1" indent="-26860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281305" algn="l"/>
              </a:tabLst>
            </a:pPr>
            <a:r>
              <a:rPr sz="1400" b="1" spc="-15" dirty="0">
                <a:latin typeface="Times New Roman"/>
                <a:cs typeface="Times New Roman"/>
              </a:rPr>
              <a:t>Security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430"/>
              </a:lnSpc>
              <a:spcBef>
                <a:spcPts val="5"/>
              </a:spcBef>
            </a:pPr>
            <a:r>
              <a:rPr sz="1200" spc="-15" dirty="0">
                <a:latin typeface="Times New Roman"/>
                <a:cs typeface="Times New Roman"/>
              </a:rPr>
              <a:t>Implement </a:t>
            </a:r>
            <a:r>
              <a:rPr sz="1200" spc="-10" dirty="0">
                <a:latin typeface="Times New Roman"/>
                <a:cs typeface="Times New Roman"/>
              </a:rPr>
              <a:t>encryption for user </a:t>
            </a:r>
            <a:r>
              <a:rPr sz="1200" dirty="0">
                <a:latin typeface="Times New Roman"/>
                <a:cs typeface="Times New Roman"/>
              </a:rPr>
              <a:t>data </a:t>
            </a:r>
            <a:r>
              <a:rPr sz="1200" spc="-15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transactions.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30"/>
              </a:lnSpc>
            </a:pPr>
            <a:r>
              <a:rPr sz="1200" spc="5" dirty="0">
                <a:latin typeface="Times New Roman"/>
                <a:cs typeface="Times New Roman"/>
              </a:rPr>
              <a:t>Protect </a:t>
            </a:r>
            <a:r>
              <a:rPr sz="1200" spc="-15" dirty="0">
                <a:latin typeface="Times New Roman"/>
                <a:cs typeface="Times New Roman"/>
              </a:rPr>
              <a:t>against common </a:t>
            </a:r>
            <a:r>
              <a:rPr sz="1200" spc="-5" dirty="0">
                <a:latin typeface="Times New Roman"/>
                <a:cs typeface="Times New Roman"/>
              </a:rPr>
              <a:t>web </a:t>
            </a:r>
            <a:r>
              <a:rPr sz="1200" spc="-10" dirty="0">
                <a:latin typeface="Times New Roman"/>
                <a:cs typeface="Times New Roman"/>
              </a:rPr>
              <a:t>application security </a:t>
            </a:r>
            <a:r>
              <a:rPr sz="1200" dirty="0">
                <a:latin typeface="Times New Roman"/>
                <a:cs typeface="Times New Roman"/>
              </a:rPr>
              <a:t>threats (e.g., </a:t>
            </a:r>
            <a:r>
              <a:rPr sz="1200" spc="-5" dirty="0">
                <a:latin typeface="Times New Roman"/>
                <a:cs typeface="Times New Roman"/>
              </a:rPr>
              <a:t>SQL </a:t>
            </a:r>
            <a:r>
              <a:rPr sz="1200" spc="-15" dirty="0">
                <a:latin typeface="Times New Roman"/>
                <a:cs typeface="Times New Roman"/>
              </a:rPr>
              <a:t>injection, </a:t>
            </a:r>
            <a:r>
              <a:rPr sz="1200" dirty="0">
                <a:latin typeface="Times New Roman"/>
                <a:cs typeface="Times New Roman"/>
              </a:rPr>
              <a:t>cross-site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scripting).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202" y="406730"/>
            <a:ext cx="3679190" cy="605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95"/>
              </a:spcBef>
            </a:pPr>
            <a:r>
              <a:rPr spc="-15" dirty="0">
                <a:solidFill>
                  <a:srgbClr val="000000"/>
                </a:solidFill>
                <a:latin typeface="Carlito"/>
                <a:cs typeface="Carlito"/>
              </a:rPr>
              <a:t>4.3</a:t>
            </a:r>
            <a:r>
              <a:rPr spc="2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pc="-10" dirty="0">
                <a:solidFill>
                  <a:srgbClr val="000000"/>
                </a:solidFill>
                <a:latin typeface="Carlito"/>
                <a:cs typeface="Carlito"/>
              </a:rPr>
              <a:t>Usability</a:t>
            </a: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1200" b="0" spc="-10" dirty="0">
                <a:solidFill>
                  <a:srgbClr val="000000"/>
                </a:solidFill>
                <a:latin typeface="Carlito"/>
                <a:cs typeface="Carlito"/>
              </a:rPr>
              <a:t>The </a:t>
            </a:r>
            <a:r>
              <a:rPr sz="1200" b="0" spc="-5" dirty="0">
                <a:solidFill>
                  <a:srgbClr val="000000"/>
                </a:solidFill>
                <a:latin typeface="Carlito"/>
                <a:cs typeface="Carlito"/>
              </a:rPr>
              <a:t>user interface </a:t>
            </a:r>
            <a:r>
              <a:rPr sz="1200" b="0" spc="-10" dirty="0">
                <a:solidFill>
                  <a:srgbClr val="000000"/>
                </a:solidFill>
                <a:latin typeface="Carlito"/>
                <a:cs typeface="Carlito"/>
              </a:rPr>
              <a:t>should </a:t>
            </a:r>
            <a:r>
              <a:rPr sz="1200" b="0" spc="-5" dirty="0">
                <a:solidFill>
                  <a:srgbClr val="000000"/>
                </a:solidFill>
                <a:latin typeface="Carlito"/>
                <a:cs typeface="Carlito"/>
              </a:rPr>
              <a:t>be </a:t>
            </a:r>
            <a:r>
              <a:rPr sz="1200" b="0" spc="-10" dirty="0">
                <a:solidFill>
                  <a:srgbClr val="000000"/>
                </a:solidFill>
                <a:latin typeface="Carlito"/>
                <a:cs typeface="Carlito"/>
              </a:rPr>
              <a:t>intuitive </a:t>
            </a:r>
            <a:r>
              <a:rPr sz="1200" b="0" spc="-5" dirty="0">
                <a:solidFill>
                  <a:srgbClr val="000000"/>
                </a:solidFill>
                <a:latin typeface="Carlito"/>
                <a:cs typeface="Carlito"/>
              </a:rPr>
              <a:t>and </a:t>
            </a:r>
            <a:r>
              <a:rPr sz="1200" b="0" dirty="0">
                <a:solidFill>
                  <a:srgbClr val="000000"/>
                </a:solidFill>
                <a:latin typeface="Carlito"/>
                <a:cs typeface="Carlito"/>
              </a:rPr>
              <a:t>easy to </a:t>
            </a:r>
            <a:r>
              <a:rPr sz="1200" b="0" spc="-5" dirty="0">
                <a:solidFill>
                  <a:srgbClr val="000000"/>
                </a:solidFill>
                <a:latin typeface="Carlito"/>
                <a:cs typeface="Carlito"/>
              </a:rPr>
              <a:t>navigate.  </a:t>
            </a:r>
            <a:r>
              <a:rPr sz="1200" b="0" spc="-10" dirty="0">
                <a:solidFill>
                  <a:srgbClr val="000000"/>
                </a:solidFill>
                <a:latin typeface="Carlito"/>
                <a:cs typeface="Carlito"/>
              </a:rPr>
              <a:t>Ensure </a:t>
            </a:r>
            <a:r>
              <a:rPr sz="1200" b="0" spc="-5" dirty="0">
                <a:solidFill>
                  <a:srgbClr val="000000"/>
                </a:solidFill>
                <a:latin typeface="Carlito"/>
                <a:cs typeface="Carlito"/>
              </a:rPr>
              <a:t>accessibility</a:t>
            </a:r>
            <a:r>
              <a:rPr sz="1200" b="0" spc="6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1200" b="0" spc="-10" dirty="0">
                <a:solidFill>
                  <a:srgbClr val="000000"/>
                </a:solidFill>
                <a:latin typeface="Carlito"/>
                <a:cs typeface="Carlito"/>
              </a:rPr>
              <a:t>compliance.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3202" y="1200149"/>
            <a:ext cx="5116195" cy="34290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0670" lvl="1" indent="-268605">
              <a:lnSpc>
                <a:spcPct val="100000"/>
              </a:lnSpc>
              <a:spcBef>
                <a:spcPts val="90"/>
              </a:spcBef>
              <a:buAutoNum type="arabicPeriod" startAt="4"/>
              <a:tabLst>
                <a:tab pos="281305" algn="l"/>
              </a:tabLst>
            </a:pPr>
            <a:r>
              <a:rPr sz="1400" b="1" spc="-10" dirty="0">
                <a:latin typeface="Carlito"/>
                <a:cs typeface="Carlito"/>
              </a:rPr>
              <a:t>Scalability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00" spc="-5" dirty="0">
                <a:latin typeface="Carlito"/>
                <a:cs typeface="Carlito"/>
              </a:rPr>
              <a:t>The system should be </a:t>
            </a:r>
            <a:r>
              <a:rPr sz="1100" dirty="0">
                <a:latin typeface="Carlito"/>
                <a:cs typeface="Carlito"/>
              </a:rPr>
              <a:t>designed </a:t>
            </a:r>
            <a:r>
              <a:rPr sz="1100" spc="-5" dirty="0">
                <a:latin typeface="Carlito"/>
                <a:cs typeface="Carlito"/>
              </a:rPr>
              <a:t>to scale horizontally to accommodate </a:t>
            </a:r>
            <a:r>
              <a:rPr sz="1100" dirty="0">
                <a:latin typeface="Carlito"/>
                <a:cs typeface="Carlito"/>
              </a:rPr>
              <a:t>increased </a:t>
            </a:r>
            <a:r>
              <a:rPr sz="1100" spc="-5" dirty="0">
                <a:latin typeface="Carlito"/>
                <a:cs typeface="Carlito"/>
              </a:rPr>
              <a:t>user</a:t>
            </a:r>
            <a:r>
              <a:rPr sz="1100" spc="-85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load.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Carlito"/>
              <a:cs typeface="Carlito"/>
            </a:endParaRPr>
          </a:p>
          <a:p>
            <a:pPr marL="280670" lvl="1" indent="-268605">
              <a:lnSpc>
                <a:spcPct val="100000"/>
              </a:lnSpc>
              <a:buAutoNum type="arabicPeriod" startAt="5"/>
              <a:tabLst>
                <a:tab pos="281305" algn="l"/>
              </a:tabLst>
            </a:pPr>
            <a:r>
              <a:rPr sz="1400" b="1" spc="-10" dirty="0">
                <a:latin typeface="Carlito"/>
                <a:cs typeface="Carlito"/>
              </a:rPr>
              <a:t>Reliability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spc="-10" dirty="0">
                <a:latin typeface="Carlito"/>
                <a:cs typeface="Carlito"/>
              </a:rPr>
              <a:t>The </a:t>
            </a:r>
            <a:r>
              <a:rPr sz="1200" dirty="0">
                <a:latin typeface="Carlito"/>
                <a:cs typeface="Carlito"/>
              </a:rPr>
              <a:t>system </a:t>
            </a:r>
            <a:r>
              <a:rPr sz="1200" spc="-10" dirty="0">
                <a:latin typeface="Carlito"/>
                <a:cs typeface="Carlito"/>
              </a:rPr>
              <a:t>should </a:t>
            </a:r>
            <a:r>
              <a:rPr sz="1200" spc="-5" dirty="0">
                <a:latin typeface="Carlito"/>
                <a:cs typeface="Carlito"/>
              </a:rPr>
              <a:t>be </a:t>
            </a:r>
            <a:r>
              <a:rPr sz="1200" spc="-10" dirty="0">
                <a:latin typeface="Carlito"/>
                <a:cs typeface="Carlito"/>
              </a:rPr>
              <a:t>highly </a:t>
            </a:r>
            <a:r>
              <a:rPr sz="1200" spc="-5" dirty="0">
                <a:latin typeface="Carlito"/>
                <a:cs typeface="Carlito"/>
              </a:rPr>
              <a:t>available and </a:t>
            </a:r>
            <a:r>
              <a:rPr sz="1200" spc="-10" dirty="0">
                <a:latin typeface="Carlito"/>
                <a:cs typeface="Carlito"/>
              </a:rPr>
              <a:t>minimize</a:t>
            </a:r>
            <a:r>
              <a:rPr sz="1200" spc="12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downtime.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Carlito"/>
              <a:cs typeface="Carlito"/>
            </a:endParaRPr>
          </a:p>
          <a:p>
            <a:pPr marL="176530" indent="-164465">
              <a:lnSpc>
                <a:spcPct val="100000"/>
              </a:lnSpc>
              <a:buSzPct val="85714"/>
              <a:buAutoNum type="arabicPeriod" startAt="5"/>
              <a:tabLst>
                <a:tab pos="177165" algn="l"/>
              </a:tabLst>
            </a:pPr>
            <a:r>
              <a:rPr sz="1400" b="1" spc="-15" dirty="0">
                <a:latin typeface="Times New Roman"/>
                <a:cs typeface="Times New Roman"/>
              </a:rPr>
              <a:t>Technical</a:t>
            </a:r>
            <a:r>
              <a:rPr sz="1400" b="1" spc="7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Requirements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AutoNum type="arabicPeriod" startAt="5"/>
            </a:pPr>
            <a:endParaRPr sz="1400">
              <a:latin typeface="Times New Roman"/>
              <a:cs typeface="Times New Roman"/>
            </a:endParaRPr>
          </a:p>
          <a:p>
            <a:pPr marL="280670" lvl="1" indent="-268605">
              <a:lnSpc>
                <a:spcPct val="100000"/>
              </a:lnSpc>
              <a:buAutoNum type="arabicPeriod"/>
              <a:tabLst>
                <a:tab pos="281305" algn="l"/>
              </a:tabLst>
            </a:pPr>
            <a:r>
              <a:rPr sz="1400" b="1" spc="-5" dirty="0">
                <a:latin typeface="Carlito"/>
                <a:cs typeface="Carlito"/>
              </a:rPr>
              <a:t>Backend</a:t>
            </a:r>
            <a:endParaRPr sz="14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AutoNum type="arabicPeriod"/>
            </a:pPr>
            <a:endParaRPr sz="1150">
              <a:latin typeface="Carlito"/>
              <a:cs typeface="Carlito"/>
            </a:endParaRPr>
          </a:p>
          <a:p>
            <a:pPr marL="45720">
              <a:lnSpc>
                <a:spcPct val="100000"/>
              </a:lnSpc>
            </a:pPr>
            <a:r>
              <a:rPr sz="1200" spc="-10" dirty="0">
                <a:latin typeface="Times New Roman"/>
                <a:cs typeface="Times New Roman"/>
              </a:rPr>
              <a:t>Develop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backend </a:t>
            </a:r>
            <a:r>
              <a:rPr sz="1200" spc="-20" dirty="0">
                <a:latin typeface="Times New Roman"/>
                <a:cs typeface="Times New Roman"/>
              </a:rPr>
              <a:t>using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Java.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200" spc="-10" dirty="0">
                <a:latin typeface="Times New Roman"/>
                <a:cs typeface="Times New Roman"/>
              </a:rPr>
              <a:t>Use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10" dirty="0">
                <a:latin typeface="Times New Roman"/>
                <a:cs typeface="Times New Roman"/>
              </a:rPr>
              <a:t>relational </a:t>
            </a:r>
            <a:r>
              <a:rPr sz="1200" spc="-5" dirty="0">
                <a:latin typeface="Times New Roman"/>
                <a:cs typeface="Times New Roman"/>
              </a:rPr>
              <a:t>database </a:t>
            </a:r>
            <a:r>
              <a:rPr sz="1200" dirty="0">
                <a:latin typeface="Times New Roman"/>
                <a:cs typeface="Times New Roman"/>
              </a:rPr>
              <a:t>(e.g., </a:t>
            </a:r>
            <a:r>
              <a:rPr sz="1200" spc="-15" dirty="0">
                <a:latin typeface="Times New Roman"/>
                <a:cs typeface="Times New Roman"/>
              </a:rPr>
              <a:t>MySQL) </a:t>
            </a: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spc="5" dirty="0">
                <a:latin typeface="Times New Roman"/>
                <a:cs typeface="Times New Roman"/>
              </a:rPr>
              <a:t>data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storage.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15" dirty="0">
                <a:latin typeface="Times New Roman"/>
                <a:cs typeface="Times New Roman"/>
              </a:rPr>
              <a:t>Implement </a:t>
            </a:r>
            <a:r>
              <a:rPr sz="1200" dirty="0">
                <a:latin typeface="Times New Roman"/>
                <a:cs typeface="Times New Roman"/>
              </a:rPr>
              <a:t>REST </a:t>
            </a:r>
            <a:r>
              <a:rPr sz="1200" spc="-15" dirty="0">
                <a:latin typeface="Times New Roman"/>
                <a:cs typeface="Times New Roman"/>
              </a:rPr>
              <a:t>ful </a:t>
            </a:r>
            <a:r>
              <a:rPr sz="1200" spc="-10" dirty="0">
                <a:latin typeface="Times New Roman"/>
                <a:cs typeface="Times New Roman"/>
              </a:rPr>
              <a:t>APIs for communication between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frontend </a:t>
            </a:r>
            <a:r>
              <a:rPr sz="1200" spc="-15" dirty="0">
                <a:latin typeface="Times New Roman"/>
                <a:cs typeface="Times New Roman"/>
              </a:rPr>
              <a:t>and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backend.</a:t>
            </a:r>
            <a:endParaRPr sz="1200">
              <a:latin typeface="Times New Roman"/>
              <a:cs typeface="Times New Roman"/>
            </a:endParaRPr>
          </a:p>
          <a:p>
            <a:pPr marL="323215" lvl="1" indent="-266065">
              <a:lnSpc>
                <a:spcPct val="100000"/>
              </a:lnSpc>
              <a:spcBef>
                <a:spcPts val="715"/>
              </a:spcBef>
              <a:buAutoNum type="arabicPeriod" startAt="2"/>
              <a:tabLst>
                <a:tab pos="323850" algn="l"/>
              </a:tabLst>
            </a:pPr>
            <a:r>
              <a:rPr sz="1400" b="1" spc="-20" dirty="0">
                <a:latin typeface="Times New Roman"/>
                <a:cs typeface="Times New Roman"/>
              </a:rPr>
              <a:t>Frontend</a:t>
            </a:r>
            <a:endParaRPr sz="1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10"/>
              </a:spcBef>
            </a:pPr>
            <a:r>
              <a:rPr sz="1200" spc="-15" dirty="0">
                <a:latin typeface="Times New Roman"/>
                <a:cs typeface="Times New Roman"/>
              </a:rPr>
              <a:t>Develop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frontend </a:t>
            </a:r>
            <a:r>
              <a:rPr sz="1200" spc="-20" dirty="0">
                <a:latin typeface="Times New Roman"/>
                <a:cs typeface="Times New Roman"/>
              </a:rPr>
              <a:t>using </a:t>
            </a:r>
            <a:r>
              <a:rPr sz="1200" spc="-5" dirty="0">
                <a:latin typeface="Times New Roman"/>
                <a:cs typeface="Times New Roman"/>
              </a:rPr>
              <a:t>HTML, CSS, </a:t>
            </a:r>
            <a:r>
              <a:rPr sz="1200" spc="-10" dirty="0">
                <a:latin typeface="Times New Roman"/>
                <a:cs typeface="Times New Roman"/>
              </a:rPr>
              <a:t>JavaScript, </a:t>
            </a:r>
            <a:r>
              <a:rPr sz="1200" spc="-15" dirty="0">
                <a:latin typeface="Times New Roman"/>
                <a:cs typeface="Times New Roman"/>
              </a:rPr>
              <a:t>and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React.js.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Ensure cross-browser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compatibility.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sz="1200" spc="-15" dirty="0">
                <a:latin typeface="Times New Roman"/>
                <a:cs typeface="Times New Roman"/>
              </a:rPr>
              <a:t>Implement responsive design </a:t>
            </a:r>
            <a:r>
              <a:rPr sz="1200" spc="-10" dirty="0">
                <a:latin typeface="Times New Roman"/>
                <a:cs typeface="Times New Roman"/>
              </a:rPr>
              <a:t>for </a:t>
            </a:r>
            <a:r>
              <a:rPr sz="1200" spc="-25" dirty="0">
                <a:latin typeface="Times New Roman"/>
                <a:cs typeface="Times New Roman"/>
              </a:rPr>
              <a:t>mobile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devices.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252" y="622807"/>
            <a:ext cx="104076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>
                <a:solidFill>
                  <a:srgbClr val="000000"/>
                </a:solidFill>
              </a:rPr>
              <a:t>6.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spc="-15" dirty="0">
                <a:solidFill>
                  <a:srgbClr val="000000"/>
                </a:solidFill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5252" y="1019302"/>
            <a:ext cx="64871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Times New Roman"/>
                <a:cs typeface="Times New Roman"/>
              </a:rPr>
              <a:t>This </a:t>
            </a:r>
            <a:r>
              <a:rPr sz="1200" dirty="0">
                <a:latin typeface="Times New Roman"/>
                <a:cs typeface="Times New Roman"/>
              </a:rPr>
              <a:t>Software </a:t>
            </a:r>
            <a:r>
              <a:rPr sz="1200" spc="-15" dirty="0">
                <a:latin typeface="Times New Roman"/>
                <a:cs typeface="Times New Roman"/>
              </a:rPr>
              <a:t>Requirement </a:t>
            </a:r>
            <a:r>
              <a:rPr sz="1200" spc="-10" dirty="0">
                <a:latin typeface="Times New Roman"/>
                <a:cs typeface="Times New Roman"/>
              </a:rPr>
              <a:t>Specification </a:t>
            </a:r>
            <a:r>
              <a:rPr sz="1200" spc="-5" dirty="0">
                <a:latin typeface="Times New Roman"/>
                <a:cs typeface="Times New Roman"/>
              </a:rPr>
              <a:t>(SRS) </a:t>
            </a:r>
            <a:r>
              <a:rPr sz="1200" spc="-10" dirty="0">
                <a:latin typeface="Times New Roman"/>
                <a:cs typeface="Times New Roman"/>
              </a:rPr>
              <a:t>serves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10" dirty="0">
                <a:latin typeface="Times New Roman"/>
                <a:cs typeface="Times New Roman"/>
              </a:rPr>
              <a:t>foundational document for your </a:t>
            </a:r>
            <a:r>
              <a:rPr sz="1200" dirty="0">
                <a:latin typeface="Times New Roman"/>
                <a:cs typeface="Times New Roman"/>
              </a:rPr>
              <a:t>food </a:t>
            </a:r>
            <a:r>
              <a:rPr sz="1200" spc="-10" dirty="0">
                <a:latin typeface="Times New Roman"/>
                <a:cs typeface="Times New Roman"/>
              </a:rPr>
              <a:t>delivery  </a:t>
            </a:r>
            <a:r>
              <a:rPr sz="1200" spc="-15" dirty="0">
                <a:latin typeface="Times New Roman"/>
                <a:cs typeface="Times New Roman"/>
              </a:rPr>
              <a:t>website </a:t>
            </a:r>
            <a:r>
              <a:rPr sz="1200" spc="-5" dirty="0">
                <a:latin typeface="Times New Roman"/>
                <a:cs typeface="Times New Roman"/>
              </a:rPr>
              <a:t>project.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15" dirty="0">
                <a:latin typeface="Times New Roman"/>
                <a:cs typeface="Times New Roman"/>
              </a:rPr>
              <a:t>should be </a:t>
            </a:r>
            <a:r>
              <a:rPr sz="1200" spc="-10" dirty="0">
                <a:latin typeface="Times New Roman"/>
                <a:cs typeface="Times New Roman"/>
              </a:rPr>
              <a:t>continually </a:t>
            </a:r>
            <a:r>
              <a:rPr sz="1200" dirty="0">
                <a:latin typeface="Times New Roman"/>
                <a:cs typeface="Times New Roman"/>
              </a:rPr>
              <a:t>updated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spc="-20" dirty="0">
                <a:latin typeface="Times New Roman"/>
                <a:cs typeface="Times New Roman"/>
              </a:rPr>
              <a:t>refined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project progresses </a:t>
            </a:r>
            <a:r>
              <a:rPr sz="1200" spc="-10" dirty="0">
                <a:latin typeface="Times New Roman"/>
                <a:cs typeface="Times New Roman"/>
              </a:rPr>
              <a:t>and requirements  </a:t>
            </a:r>
            <a:r>
              <a:rPr sz="1200" spc="-15" dirty="0">
                <a:latin typeface="Times New Roman"/>
                <a:cs typeface="Times New Roman"/>
              </a:rPr>
              <a:t>evolve.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50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18103" y="867283"/>
            <a:ext cx="2061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35" dirty="0">
                <a:solidFill>
                  <a:srgbClr val="FFFFFF"/>
                </a:solidFill>
                <a:latin typeface="Arial"/>
                <a:cs typeface="Arial"/>
              </a:rPr>
              <a:t>Submission</a:t>
            </a:r>
            <a:r>
              <a:rPr sz="1800" b="1" i="1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FFFFFF"/>
                </a:solidFill>
                <a:latin typeface="Arial"/>
                <a:cs typeface="Arial"/>
              </a:rPr>
              <a:t>Github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78633" y="2116582"/>
            <a:ext cx="4586732" cy="641201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651635" marR="5080">
              <a:lnSpc>
                <a:spcPts val="1610"/>
              </a:lnSpc>
              <a:spcBef>
                <a:spcPts val="200"/>
              </a:spcBef>
            </a:pPr>
            <a:r>
              <a:rPr lang="en-US" spc="-15" smtClean="0"/>
              <a:t>https://github.com/akshayashree-tech/AKSHAYASHREE.Y-NM-Group-12.git</a:t>
            </a:r>
            <a:endParaRPr spc="-1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50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50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623" y="120853"/>
            <a:ext cx="578866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solidFill>
                  <a:srgbClr val="213669"/>
                </a:solidFill>
              </a:rPr>
              <a:t>“FOOD </a:t>
            </a:r>
            <a:r>
              <a:rPr sz="2000" spc="-20" dirty="0">
                <a:solidFill>
                  <a:srgbClr val="213669"/>
                </a:solidFill>
              </a:rPr>
              <a:t>DELEVERY </a:t>
            </a:r>
            <a:r>
              <a:rPr sz="2000" spc="-10" dirty="0">
                <a:solidFill>
                  <a:srgbClr val="213669"/>
                </a:solidFill>
              </a:rPr>
              <a:t>WEBSITE </a:t>
            </a:r>
            <a:r>
              <a:rPr sz="2000" spc="-5" dirty="0">
                <a:solidFill>
                  <a:srgbClr val="213669"/>
                </a:solidFill>
              </a:rPr>
              <a:t>&amp;</a:t>
            </a:r>
            <a:r>
              <a:rPr sz="2000" spc="-90" dirty="0">
                <a:solidFill>
                  <a:srgbClr val="213669"/>
                </a:solidFill>
              </a:rPr>
              <a:t> </a:t>
            </a:r>
            <a:r>
              <a:rPr sz="2000" spc="-20" dirty="0">
                <a:solidFill>
                  <a:srgbClr val="213669"/>
                </a:solidFill>
              </a:rPr>
              <a:t>APPLICATION”</a:t>
            </a:r>
            <a:endParaRPr sz="2000"/>
          </a:p>
        </p:txBody>
      </p:sp>
      <p:sp>
        <p:nvSpPr>
          <p:cNvPr id="4" name="object 4"/>
          <p:cNvSpPr txBox="1"/>
          <p:nvPr/>
        </p:nvSpPr>
        <p:spPr>
          <a:xfrm>
            <a:off x="4489450" y="2759405"/>
            <a:ext cx="8826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▪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1574" y="624586"/>
            <a:ext cx="4458970" cy="16052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4135" algn="just">
              <a:lnSpc>
                <a:spcPct val="100000"/>
              </a:lnSpc>
              <a:spcBef>
                <a:spcPts val="90"/>
              </a:spcBef>
            </a:pPr>
            <a:r>
              <a:rPr sz="1400" spc="-50" dirty="0">
                <a:solidFill>
                  <a:srgbClr val="FFFFFF"/>
                </a:solidFill>
                <a:latin typeface="Times New Roman"/>
                <a:cs typeface="Times New Roman"/>
              </a:rPr>
              <a:t>Your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Project</a:t>
            </a:r>
            <a:r>
              <a:rPr sz="14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99"/>
              </a:lnSpc>
            </a:pPr>
            <a:r>
              <a:rPr sz="1050" spc="-10" dirty="0">
                <a:solidFill>
                  <a:srgbClr val="FFC000"/>
                </a:solidFill>
                <a:latin typeface="Times New Roman"/>
                <a:cs typeface="Times New Roman"/>
              </a:rPr>
              <a:t>The </a:t>
            </a:r>
            <a:r>
              <a:rPr sz="1050" spc="-5" dirty="0">
                <a:solidFill>
                  <a:srgbClr val="FFC000"/>
                </a:solidFill>
                <a:latin typeface="Times New Roman"/>
                <a:cs typeface="Times New Roman"/>
              </a:rPr>
              <a:t>Online Food </a:t>
            </a:r>
            <a:r>
              <a:rPr sz="1050" dirty="0">
                <a:solidFill>
                  <a:srgbClr val="FFC000"/>
                </a:solidFill>
                <a:latin typeface="Times New Roman"/>
                <a:cs typeface="Times New Roman"/>
              </a:rPr>
              <a:t>Ordering System </a:t>
            </a:r>
            <a:r>
              <a:rPr sz="1050" spc="-5" dirty="0">
                <a:solidFill>
                  <a:srgbClr val="FFC000"/>
                </a:solidFill>
                <a:latin typeface="Times New Roman"/>
                <a:cs typeface="Times New Roman"/>
              </a:rPr>
              <a:t>allows the restaurant employees to </a:t>
            </a:r>
            <a:r>
              <a:rPr sz="1050" dirty="0">
                <a:solidFill>
                  <a:srgbClr val="FFC000"/>
                </a:solidFill>
                <a:latin typeface="Times New Roman"/>
                <a:cs typeface="Times New Roman"/>
              </a:rPr>
              <a:t>easily  </a:t>
            </a:r>
            <a:r>
              <a:rPr sz="1050" spc="-10" dirty="0">
                <a:solidFill>
                  <a:srgbClr val="FFC000"/>
                </a:solidFill>
                <a:latin typeface="Times New Roman"/>
                <a:cs typeface="Times New Roman"/>
              </a:rPr>
              <a:t>manage </a:t>
            </a:r>
            <a:r>
              <a:rPr sz="1050" spc="-5" dirty="0">
                <a:solidFill>
                  <a:srgbClr val="FFC000"/>
                </a:solidFill>
                <a:latin typeface="Times New Roman"/>
                <a:cs typeface="Times New Roman"/>
              </a:rPr>
              <a:t>the site content, most importantly </a:t>
            </a:r>
            <a:r>
              <a:rPr sz="1050" spc="5" dirty="0">
                <a:solidFill>
                  <a:srgbClr val="FFC000"/>
                </a:solidFill>
                <a:latin typeface="Times New Roman"/>
                <a:cs typeface="Times New Roman"/>
              </a:rPr>
              <a:t>the </a:t>
            </a:r>
            <a:r>
              <a:rPr sz="1050" spc="-10" dirty="0">
                <a:solidFill>
                  <a:srgbClr val="FFC000"/>
                </a:solidFill>
                <a:latin typeface="Times New Roman"/>
                <a:cs typeface="Times New Roman"/>
              </a:rPr>
              <a:t>menu, </a:t>
            </a:r>
            <a:r>
              <a:rPr sz="1050" spc="-5" dirty="0">
                <a:solidFill>
                  <a:srgbClr val="FFC000"/>
                </a:solidFill>
                <a:latin typeface="Times New Roman"/>
                <a:cs typeface="Times New Roman"/>
              </a:rPr>
              <a:t>themselves </a:t>
            </a:r>
            <a:r>
              <a:rPr sz="1050" dirty="0">
                <a:solidFill>
                  <a:srgbClr val="FFC000"/>
                </a:solidFill>
                <a:latin typeface="Times New Roman"/>
                <a:cs typeface="Times New Roman"/>
              </a:rPr>
              <a:t>through a </a:t>
            </a:r>
            <a:r>
              <a:rPr sz="1050" spc="-10" dirty="0">
                <a:solidFill>
                  <a:srgbClr val="FFC000"/>
                </a:solidFill>
                <a:latin typeface="Times New Roman"/>
                <a:cs typeface="Times New Roman"/>
              </a:rPr>
              <a:t>very  intuitive </a:t>
            </a:r>
            <a:r>
              <a:rPr sz="1050" spc="-5" dirty="0">
                <a:solidFill>
                  <a:srgbClr val="FFC000"/>
                </a:solidFill>
                <a:latin typeface="Times New Roman"/>
                <a:cs typeface="Times New Roman"/>
              </a:rPr>
              <a:t>graphical </a:t>
            </a:r>
            <a:r>
              <a:rPr sz="1050" spc="-10" dirty="0">
                <a:solidFill>
                  <a:srgbClr val="FFC000"/>
                </a:solidFill>
                <a:latin typeface="Times New Roman"/>
                <a:cs typeface="Times New Roman"/>
              </a:rPr>
              <a:t>interface. </a:t>
            </a:r>
            <a:r>
              <a:rPr sz="1050" spc="-5" dirty="0">
                <a:solidFill>
                  <a:srgbClr val="FFC000"/>
                </a:solidFill>
                <a:latin typeface="Times New Roman"/>
                <a:cs typeface="Times New Roman"/>
              </a:rPr>
              <a:t>Visitors </a:t>
            </a:r>
            <a:r>
              <a:rPr sz="1050" spc="10" dirty="0">
                <a:solidFill>
                  <a:srgbClr val="FFC000"/>
                </a:solidFill>
                <a:latin typeface="Times New Roman"/>
                <a:cs typeface="Times New Roman"/>
              </a:rPr>
              <a:t>to </a:t>
            </a:r>
            <a:r>
              <a:rPr sz="1050" spc="-10" dirty="0">
                <a:solidFill>
                  <a:srgbClr val="FFC000"/>
                </a:solidFill>
                <a:latin typeface="Times New Roman"/>
                <a:cs typeface="Times New Roman"/>
              </a:rPr>
              <a:t>the site, once registered, </a:t>
            </a:r>
            <a:r>
              <a:rPr sz="1050" spc="5" dirty="0">
                <a:solidFill>
                  <a:srgbClr val="FFC000"/>
                </a:solidFill>
                <a:latin typeface="Times New Roman"/>
                <a:cs typeface="Times New Roman"/>
              </a:rPr>
              <a:t>are </a:t>
            </a:r>
            <a:r>
              <a:rPr sz="1050" spc="-15" dirty="0">
                <a:solidFill>
                  <a:srgbClr val="FFC000"/>
                </a:solidFill>
                <a:latin typeface="Times New Roman"/>
                <a:cs typeface="Times New Roman"/>
              </a:rPr>
              <a:t>then </a:t>
            </a:r>
            <a:r>
              <a:rPr sz="1050" dirty="0">
                <a:solidFill>
                  <a:srgbClr val="FFC000"/>
                </a:solidFill>
                <a:latin typeface="Times New Roman"/>
                <a:cs typeface="Times New Roman"/>
              </a:rPr>
              <a:t>able </a:t>
            </a:r>
            <a:r>
              <a:rPr sz="1050" spc="-10" dirty="0">
                <a:solidFill>
                  <a:srgbClr val="FFC000"/>
                </a:solidFill>
                <a:latin typeface="Times New Roman"/>
                <a:cs typeface="Times New Roman"/>
              </a:rPr>
              <a:t>to  </a:t>
            </a:r>
            <a:r>
              <a:rPr sz="1050" spc="-5" dirty="0">
                <a:solidFill>
                  <a:srgbClr val="FFC000"/>
                </a:solidFill>
                <a:latin typeface="Times New Roman"/>
                <a:cs typeface="Times New Roman"/>
              </a:rPr>
              <a:t>easily navigate </a:t>
            </a:r>
            <a:r>
              <a:rPr sz="1050" spc="-10" dirty="0">
                <a:solidFill>
                  <a:srgbClr val="FFC000"/>
                </a:solidFill>
                <a:latin typeface="Times New Roman"/>
                <a:cs typeface="Times New Roman"/>
              </a:rPr>
              <a:t>this menu, </a:t>
            </a:r>
            <a:r>
              <a:rPr sz="1050" spc="-5" dirty="0">
                <a:solidFill>
                  <a:srgbClr val="FFC000"/>
                </a:solidFill>
                <a:latin typeface="Times New Roman"/>
                <a:cs typeface="Times New Roman"/>
              </a:rPr>
              <a:t>add </a:t>
            </a:r>
            <a:r>
              <a:rPr sz="1050" dirty="0">
                <a:solidFill>
                  <a:srgbClr val="FFC000"/>
                </a:solidFill>
                <a:latin typeface="Times New Roman"/>
                <a:cs typeface="Times New Roman"/>
              </a:rPr>
              <a:t>food </a:t>
            </a:r>
            <a:r>
              <a:rPr sz="1050" spc="-10" dirty="0">
                <a:solidFill>
                  <a:srgbClr val="FFC000"/>
                </a:solidFill>
                <a:latin typeface="Times New Roman"/>
                <a:cs typeface="Times New Roman"/>
              </a:rPr>
              <a:t>items </a:t>
            </a:r>
            <a:r>
              <a:rPr sz="1050" spc="-5" dirty="0">
                <a:solidFill>
                  <a:srgbClr val="FFC000"/>
                </a:solidFill>
                <a:latin typeface="Times New Roman"/>
                <a:cs typeface="Times New Roman"/>
              </a:rPr>
              <a:t>to their </a:t>
            </a:r>
            <a:r>
              <a:rPr sz="1050" dirty="0">
                <a:solidFill>
                  <a:srgbClr val="FFC000"/>
                </a:solidFill>
                <a:latin typeface="Times New Roman"/>
                <a:cs typeface="Times New Roman"/>
              </a:rPr>
              <a:t>order, </a:t>
            </a:r>
            <a:r>
              <a:rPr sz="1050" spc="-5" dirty="0">
                <a:solidFill>
                  <a:srgbClr val="FFC000"/>
                </a:solidFill>
                <a:latin typeface="Times New Roman"/>
                <a:cs typeface="Times New Roman"/>
              </a:rPr>
              <a:t>and specify </a:t>
            </a:r>
            <a:r>
              <a:rPr sz="1050" spc="-10" dirty="0">
                <a:solidFill>
                  <a:srgbClr val="FFC000"/>
                </a:solidFill>
                <a:latin typeface="Times New Roman"/>
                <a:cs typeface="Times New Roman"/>
              </a:rPr>
              <a:t>delivery  </a:t>
            </a:r>
            <a:r>
              <a:rPr sz="1050" spc="-5" dirty="0">
                <a:solidFill>
                  <a:srgbClr val="FFC000"/>
                </a:solidFill>
                <a:latin typeface="Times New Roman"/>
                <a:cs typeface="Times New Roman"/>
              </a:rPr>
              <a:t>options with </a:t>
            </a:r>
            <a:r>
              <a:rPr sz="1050" spc="-10" dirty="0">
                <a:solidFill>
                  <a:srgbClr val="FFC000"/>
                </a:solidFill>
                <a:latin typeface="Times New Roman"/>
                <a:cs typeface="Times New Roman"/>
              </a:rPr>
              <a:t>only </a:t>
            </a:r>
            <a:r>
              <a:rPr sz="1050" dirty="0">
                <a:solidFill>
                  <a:srgbClr val="FFC000"/>
                </a:solidFill>
                <a:latin typeface="Times New Roman"/>
                <a:cs typeface="Times New Roman"/>
              </a:rPr>
              <a:t>a </a:t>
            </a:r>
            <a:r>
              <a:rPr sz="1050" spc="-5" dirty="0">
                <a:solidFill>
                  <a:srgbClr val="FFC000"/>
                </a:solidFill>
                <a:latin typeface="Times New Roman"/>
                <a:cs typeface="Times New Roman"/>
              </a:rPr>
              <a:t>few clicks, greatly simplifying the ordering process. Back  in </a:t>
            </a:r>
            <a:r>
              <a:rPr sz="1050" spc="-10" dirty="0">
                <a:solidFill>
                  <a:srgbClr val="FFC000"/>
                </a:solidFill>
                <a:latin typeface="Times New Roman"/>
                <a:cs typeface="Times New Roman"/>
              </a:rPr>
              <a:t>the </a:t>
            </a:r>
            <a:r>
              <a:rPr sz="1050" spc="-5" dirty="0">
                <a:solidFill>
                  <a:srgbClr val="FFC000"/>
                </a:solidFill>
                <a:latin typeface="Times New Roman"/>
                <a:cs typeface="Times New Roman"/>
              </a:rPr>
              <a:t>restaurant, placed orders </a:t>
            </a:r>
            <a:r>
              <a:rPr sz="1050" spc="5" dirty="0">
                <a:solidFill>
                  <a:srgbClr val="FFC000"/>
                </a:solidFill>
                <a:latin typeface="Times New Roman"/>
                <a:cs typeface="Times New Roman"/>
              </a:rPr>
              <a:t>are </a:t>
            </a:r>
            <a:r>
              <a:rPr sz="1050" spc="-10" dirty="0">
                <a:solidFill>
                  <a:srgbClr val="FFC000"/>
                </a:solidFill>
                <a:latin typeface="Times New Roman"/>
                <a:cs typeface="Times New Roman"/>
              </a:rPr>
              <a:t>promptly </a:t>
            </a:r>
            <a:r>
              <a:rPr sz="1050" spc="-5" dirty="0">
                <a:solidFill>
                  <a:srgbClr val="FFC000"/>
                </a:solidFill>
                <a:latin typeface="Times New Roman"/>
                <a:cs typeface="Times New Roman"/>
              </a:rPr>
              <a:t>retrieved </a:t>
            </a:r>
            <a:r>
              <a:rPr sz="1050" spc="5" dirty="0">
                <a:solidFill>
                  <a:srgbClr val="FFC000"/>
                </a:solidFill>
                <a:latin typeface="Times New Roman"/>
                <a:cs typeface="Times New Roman"/>
              </a:rPr>
              <a:t>and </a:t>
            </a:r>
            <a:r>
              <a:rPr sz="1050" spc="-5" dirty="0">
                <a:solidFill>
                  <a:srgbClr val="FFC000"/>
                </a:solidFill>
                <a:latin typeface="Times New Roman"/>
                <a:cs typeface="Times New Roman"/>
              </a:rPr>
              <a:t>displayed </a:t>
            </a:r>
            <a:r>
              <a:rPr sz="1050" spc="5" dirty="0">
                <a:solidFill>
                  <a:srgbClr val="FFC000"/>
                </a:solidFill>
                <a:latin typeface="Times New Roman"/>
                <a:cs typeface="Times New Roman"/>
              </a:rPr>
              <a:t>in an </a:t>
            </a:r>
            <a:r>
              <a:rPr sz="1050" spc="-5" dirty="0">
                <a:solidFill>
                  <a:srgbClr val="FFC000"/>
                </a:solidFill>
                <a:latin typeface="Times New Roman"/>
                <a:cs typeface="Times New Roman"/>
              </a:rPr>
              <a:t>easily  readable </a:t>
            </a:r>
            <a:r>
              <a:rPr sz="1050" spc="-15" dirty="0">
                <a:solidFill>
                  <a:srgbClr val="FFC000"/>
                </a:solidFill>
                <a:latin typeface="Times New Roman"/>
                <a:cs typeface="Times New Roman"/>
              </a:rPr>
              <a:t>format for</a:t>
            </a:r>
            <a:r>
              <a:rPr sz="1050" spc="6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1050" spc="-15" dirty="0">
                <a:solidFill>
                  <a:srgbClr val="FFC000"/>
                </a:solidFill>
                <a:latin typeface="Times New Roman"/>
                <a:cs typeface="Times New Roman"/>
              </a:rPr>
              <a:t>processing.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3202" y="2473528"/>
            <a:ext cx="121920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solidFill>
                  <a:srgbClr val="C78B31"/>
                </a:solidFill>
                <a:latin typeface="Times New Roman"/>
                <a:cs typeface="Times New Roman"/>
              </a:rPr>
              <a:t>LMS</a:t>
            </a:r>
            <a:r>
              <a:rPr sz="1400" b="1" spc="-80" dirty="0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C78B31"/>
                </a:solidFill>
                <a:latin typeface="Times New Roman"/>
                <a:cs typeface="Times New Roman"/>
              </a:rPr>
              <a:t>Username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93010" y="2422093"/>
            <a:ext cx="173482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78890" algn="l"/>
              </a:tabLst>
            </a:pPr>
            <a:r>
              <a:rPr sz="1400" b="1" spc="-5" dirty="0">
                <a:solidFill>
                  <a:srgbClr val="C78B31"/>
                </a:solidFill>
                <a:latin typeface="Times New Roman"/>
                <a:cs typeface="Times New Roman"/>
              </a:rPr>
              <a:t>Na</a:t>
            </a:r>
            <a:r>
              <a:rPr sz="1400" b="1" spc="-15" dirty="0">
                <a:solidFill>
                  <a:srgbClr val="C78B31"/>
                </a:solidFill>
                <a:latin typeface="Times New Roman"/>
                <a:cs typeface="Times New Roman"/>
              </a:rPr>
              <a:t>m</a:t>
            </a:r>
            <a:r>
              <a:rPr sz="1400" b="1" spc="-5" dirty="0">
                <a:solidFill>
                  <a:srgbClr val="C78B31"/>
                </a:solidFill>
                <a:latin typeface="Times New Roman"/>
                <a:cs typeface="Times New Roman"/>
              </a:rPr>
              <a:t>e</a:t>
            </a:r>
            <a:r>
              <a:rPr sz="1400" b="1" dirty="0">
                <a:solidFill>
                  <a:srgbClr val="C78B31"/>
                </a:solidFill>
                <a:latin typeface="Times New Roman"/>
                <a:cs typeface="Times New Roman"/>
              </a:rPr>
              <a:t>	</a:t>
            </a:r>
            <a:r>
              <a:rPr sz="1400" b="1" spc="-5" dirty="0">
                <a:solidFill>
                  <a:srgbClr val="C78B31"/>
                </a:solidFill>
                <a:latin typeface="Times New Roman"/>
                <a:cs typeface="Times New Roman"/>
              </a:rPr>
              <a:t>Ba</a:t>
            </a:r>
            <a:r>
              <a:rPr sz="1400" b="1" spc="-15" dirty="0">
                <a:solidFill>
                  <a:srgbClr val="C78B31"/>
                </a:solidFill>
                <a:latin typeface="Times New Roman"/>
                <a:cs typeface="Times New Roman"/>
              </a:rPr>
              <a:t>t</a:t>
            </a:r>
            <a:r>
              <a:rPr sz="1400" b="1" spc="-5" dirty="0">
                <a:solidFill>
                  <a:srgbClr val="C78B31"/>
                </a:solidFill>
                <a:latin typeface="Times New Roman"/>
                <a:cs typeface="Times New Roman"/>
              </a:rPr>
              <a:t>ch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08123" y="2886201"/>
            <a:ext cx="1508760" cy="6835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IN" sz="1400" b="1" spc="-10" dirty="0" err="1" smtClean="0">
                <a:solidFill>
                  <a:srgbClr val="C78B31"/>
                </a:solidFill>
                <a:latin typeface="Times New Roman"/>
                <a:cs typeface="Times New Roman"/>
              </a:rPr>
              <a:t>Abitha.A</a:t>
            </a:r>
            <a:endParaRPr lang="en-IN" sz="1400" b="1" spc="-10" dirty="0" smtClean="0">
              <a:solidFill>
                <a:srgbClr val="C78B31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endParaRPr lang="en-IN" sz="1400" b="1" spc="-10" dirty="0">
              <a:solidFill>
                <a:srgbClr val="C78B31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IN" sz="1400" b="1" spc="-10" dirty="0" err="1" smtClean="0">
                <a:solidFill>
                  <a:srgbClr val="C78B31"/>
                </a:solidFill>
                <a:latin typeface="Times New Roman"/>
                <a:cs typeface="Times New Roman"/>
              </a:rPr>
              <a:t>Abitha.D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08123" y="3672585"/>
            <a:ext cx="1576705" cy="6835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IN" sz="1400" b="1" spc="-10" dirty="0" err="1" smtClean="0">
                <a:solidFill>
                  <a:srgbClr val="C78B31"/>
                </a:solidFill>
                <a:latin typeface="Times New Roman"/>
                <a:cs typeface="Times New Roman"/>
              </a:rPr>
              <a:t>Akshayashree.Y</a:t>
            </a:r>
            <a:endParaRPr lang="en-IN" sz="1400" b="1" spc="-10" dirty="0" smtClean="0">
              <a:solidFill>
                <a:srgbClr val="C78B31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endParaRPr lang="en-IN" sz="1400" b="1" spc="-10" dirty="0">
              <a:solidFill>
                <a:srgbClr val="C78B31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IN" sz="1400" b="1" spc="-10" dirty="0" err="1" smtClean="0">
                <a:solidFill>
                  <a:srgbClr val="C78B31"/>
                </a:solidFill>
                <a:latin typeface="Times New Roman"/>
                <a:cs typeface="Times New Roman"/>
              </a:rPr>
              <a:t>Diviya.R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37761" y="2814269"/>
            <a:ext cx="19050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5" smtClean="0">
                <a:solidFill>
                  <a:srgbClr val="C78B31"/>
                </a:solidFill>
                <a:latin typeface="Times New Roman"/>
                <a:cs typeface="Times New Roman"/>
              </a:rPr>
              <a:t>1</a:t>
            </a:r>
            <a:r>
              <a:rPr lang="en-IN" sz="1400" spc="-55" dirty="0" smtClean="0">
                <a:solidFill>
                  <a:srgbClr val="C78B31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37761" y="3243148"/>
            <a:ext cx="19050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5" smtClean="0">
                <a:solidFill>
                  <a:srgbClr val="C78B31"/>
                </a:solidFill>
                <a:latin typeface="Times New Roman"/>
                <a:cs typeface="Times New Roman"/>
              </a:rPr>
              <a:t>1</a:t>
            </a:r>
            <a:r>
              <a:rPr lang="en-IN" sz="1400" spc="-55" dirty="0">
                <a:solidFill>
                  <a:srgbClr val="C78B31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37761" y="3672585"/>
            <a:ext cx="190500" cy="5949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5" smtClean="0">
                <a:solidFill>
                  <a:srgbClr val="C78B31"/>
                </a:solidFill>
                <a:latin typeface="Times New Roman"/>
                <a:cs typeface="Times New Roman"/>
              </a:rPr>
              <a:t>1</a:t>
            </a:r>
            <a:r>
              <a:rPr lang="en-IN" sz="1400" spc="-55" dirty="0" smtClean="0">
                <a:solidFill>
                  <a:srgbClr val="C78B31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1400" spc="-55" smtClean="0">
                <a:solidFill>
                  <a:srgbClr val="C78B31"/>
                </a:solidFill>
                <a:latin typeface="Times New Roman"/>
                <a:cs typeface="Times New Roman"/>
              </a:rPr>
              <a:t>1</a:t>
            </a:r>
            <a:r>
              <a:rPr lang="en-IN" sz="1400" spc="-55" dirty="0" smtClean="0">
                <a:solidFill>
                  <a:srgbClr val="C78B31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600" y="2803525"/>
            <a:ext cx="1447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310520205003</a:t>
            </a:r>
          </a:p>
          <a:p>
            <a:endParaRPr lang="en-IN" sz="1400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310520205004</a:t>
            </a:r>
          </a:p>
          <a:p>
            <a:endParaRPr lang="en-IN" sz="1400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310520205007</a:t>
            </a:r>
          </a:p>
          <a:p>
            <a:endParaRPr lang="en-IN" sz="1400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310520205025</a:t>
            </a:r>
            <a:endParaRPr lang="en-US" sz="1400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50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4662" y="243332"/>
            <a:ext cx="160893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275" smtClean="0">
                <a:solidFill>
                  <a:srgbClr val="213669"/>
                </a:solidFill>
                <a:latin typeface="Pagul"/>
                <a:cs typeface="Pagul"/>
              </a:rPr>
              <a:t>T</a:t>
            </a:r>
            <a:r>
              <a:rPr sz="1800" b="0" spc="-95" smtClean="0">
                <a:solidFill>
                  <a:srgbClr val="213669"/>
                </a:solidFill>
                <a:latin typeface="Pagul"/>
                <a:cs typeface="Pagul"/>
              </a:rPr>
              <a:t>a</a:t>
            </a:r>
            <a:r>
              <a:rPr sz="1800" b="0" spc="-110" smtClean="0">
                <a:solidFill>
                  <a:srgbClr val="213669"/>
                </a:solidFill>
                <a:latin typeface="Pagul"/>
                <a:cs typeface="Pagul"/>
              </a:rPr>
              <a:t>s</a:t>
            </a:r>
            <a:r>
              <a:rPr sz="1800" b="0" spc="20" smtClean="0">
                <a:solidFill>
                  <a:srgbClr val="213669"/>
                </a:solidFill>
                <a:latin typeface="Pagul"/>
                <a:cs typeface="Pagul"/>
              </a:rPr>
              <a:t>k</a:t>
            </a:r>
            <a:r>
              <a:rPr sz="1800" b="0" spc="-484" smtClean="0">
                <a:solidFill>
                  <a:srgbClr val="213669"/>
                </a:solidFill>
                <a:latin typeface="Pagul"/>
                <a:cs typeface="Pagul"/>
              </a:rPr>
              <a:t>-</a:t>
            </a:r>
            <a:r>
              <a:rPr lang="en-IN" sz="1800" b="0" spc="140" dirty="0" smtClean="0">
                <a:solidFill>
                  <a:srgbClr val="213669"/>
                </a:solidFill>
                <a:latin typeface="Pagul"/>
                <a:cs typeface="Pagul"/>
              </a:rPr>
              <a:t> </a:t>
            </a:r>
            <a:r>
              <a:rPr lang="en-IN" sz="1800" b="0" spc="140" dirty="0" smtClean="0">
                <a:solidFill>
                  <a:srgbClr val="213669"/>
                </a:solidFill>
                <a:latin typeface="Pagul"/>
                <a:cs typeface="Pagul"/>
              </a:rPr>
              <a:t> 1</a:t>
            </a:r>
            <a:endParaRPr sz="1800">
              <a:latin typeface="Pagul"/>
              <a:cs typeface="Pagu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0933" y="592558"/>
            <a:ext cx="5431155" cy="177165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600" spc="-15" smtClean="0">
                <a:solidFill>
                  <a:srgbClr val="0A5293"/>
                </a:solidFill>
                <a:latin typeface="Pagul"/>
                <a:cs typeface="Pagul"/>
              </a:rPr>
              <a:t>CreationꢀofꢀSRSꢀ&amp;ꢀGithub</a:t>
            </a:r>
            <a:endParaRPr sz="1600" smtClean="0">
              <a:latin typeface="Pagul"/>
              <a:cs typeface="Pagul"/>
            </a:endParaRPr>
          </a:p>
          <a:p>
            <a:pPr marL="469900" indent="-318135">
              <a:lnSpc>
                <a:spcPct val="100000"/>
              </a:lnSpc>
              <a:spcBef>
                <a:spcPts val="180"/>
              </a:spcBef>
              <a:buFont typeface="Arial"/>
              <a:buChar char="▪"/>
              <a:tabLst>
                <a:tab pos="469265" algn="l"/>
                <a:tab pos="469900" algn="l"/>
              </a:tabLst>
            </a:pPr>
            <a:r>
              <a:rPr sz="2100" spc="-82" baseline="1984" smtClean="0">
                <a:latin typeface="Pagul"/>
                <a:cs typeface="Pagul"/>
              </a:rPr>
              <a:t>CreateꢀSRSꢀ:ꢀ</a:t>
            </a:r>
            <a:r>
              <a:rPr sz="2100" spc="-82" baseline="1984" smtClean="0">
                <a:latin typeface="Times New Roman"/>
                <a:cs typeface="Times New Roman"/>
              </a:rPr>
              <a:t>“</a:t>
            </a:r>
            <a:r>
              <a:rPr sz="2100" b="1" spc="-82" baseline="1984" smtClean="0">
                <a:latin typeface="Times New Roman"/>
                <a:cs typeface="Times New Roman"/>
              </a:rPr>
              <a:t>FOOD </a:t>
            </a:r>
            <a:r>
              <a:rPr sz="2100" b="1" spc="-15" baseline="1984" smtClean="0">
                <a:latin typeface="Times New Roman"/>
                <a:cs typeface="Times New Roman"/>
              </a:rPr>
              <a:t>DELEVERY </a:t>
            </a:r>
            <a:r>
              <a:rPr sz="2100" b="1" spc="-7" baseline="1984" smtClean="0">
                <a:latin typeface="Times New Roman"/>
                <a:cs typeface="Times New Roman"/>
              </a:rPr>
              <a:t>WEBSITE &amp;</a:t>
            </a:r>
            <a:r>
              <a:rPr sz="2100" b="1" spc="-367" baseline="1984" smtClean="0">
                <a:latin typeface="Times New Roman"/>
                <a:cs typeface="Times New Roman"/>
              </a:rPr>
              <a:t> </a:t>
            </a:r>
            <a:r>
              <a:rPr sz="2100" b="1" spc="-15" baseline="1984" smtClean="0">
                <a:latin typeface="Times New Roman"/>
                <a:cs typeface="Times New Roman"/>
              </a:rPr>
              <a:t>APPLICATION</a:t>
            </a:r>
            <a:r>
              <a:rPr sz="2100" spc="-15" baseline="1984" smtClean="0">
                <a:latin typeface="Times New Roman"/>
                <a:cs typeface="Times New Roman"/>
              </a:rPr>
              <a:t>”</a:t>
            </a:r>
            <a:endParaRPr sz="2100" baseline="1984" smtClean="0">
              <a:latin typeface="Times New Roman"/>
              <a:cs typeface="Times New Roman"/>
            </a:endParaRPr>
          </a:p>
          <a:p>
            <a:pPr marL="469900" indent="-318135">
              <a:lnSpc>
                <a:spcPct val="100000"/>
              </a:lnSpc>
              <a:spcBef>
                <a:spcPts val="120"/>
              </a:spcBef>
              <a:buFont typeface="Arial"/>
              <a:buChar char="▪"/>
              <a:tabLst>
                <a:tab pos="469265" algn="l"/>
                <a:tab pos="469900" algn="l"/>
              </a:tabLst>
            </a:pPr>
            <a:r>
              <a:rPr sz="2100" spc="-104" baseline="1984" smtClean="0">
                <a:latin typeface="Pagul"/>
                <a:cs typeface="Pagul"/>
              </a:rPr>
              <a:t>Creationꢀ&amp;ꢀSet-upꢀofꢀGithubꢀaccount</a:t>
            </a:r>
            <a:endParaRPr sz="2100" baseline="1984" smtClean="0">
              <a:latin typeface="Pagul"/>
              <a:cs typeface="Pagul"/>
            </a:endParaRPr>
          </a:p>
          <a:p>
            <a:pPr marL="469900" indent="-318135">
              <a:lnSpc>
                <a:spcPct val="100000"/>
              </a:lnSpc>
              <a:spcBef>
                <a:spcPts val="120"/>
              </a:spcBef>
              <a:buFont typeface="Arial"/>
              <a:buChar char="▪"/>
              <a:tabLst>
                <a:tab pos="469265" algn="l"/>
                <a:tab pos="469900" algn="l"/>
              </a:tabLst>
            </a:pPr>
            <a:r>
              <a:rPr sz="2100" spc="-112" baseline="1984" smtClean="0">
                <a:latin typeface="Pagul"/>
                <a:cs typeface="Pagul"/>
              </a:rPr>
              <a:t>Creationꢀ&amp;ꢀHands-onꢀtoꢀvariousꢀcommandsꢀofꢀGitꢀBash</a:t>
            </a:r>
            <a:endParaRPr sz="2100" baseline="1984" smtClean="0">
              <a:latin typeface="Pagul"/>
              <a:cs typeface="Pagu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Pagul"/>
              <a:cs typeface="Pagul"/>
            </a:endParaRPr>
          </a:p>
          <a:p>
            <a:pPr marL="19685">
              <a:lnSpc>
                <a:spcPct val="100000"/>
              </a:lnSpc>
            </a:pPr>
            <a:r>
              <a:rPr sz="1600" spc="-10" smtClean="0">
                <a:solidFill>
                  <a:srgbClr val="0A5293"/>
                </a:solidFill>
                <a:latin typeface="Pagul"/>
                <a:cs typeface="Pagul"/>
              </a:rPr>
              <a:t>EvaluationꢀMetric:</a:t>
            </a:r>
            <a:endParaRPr sz="1600" smtClean="0">
              <a:latin typeface="Pagul"/>
              <a:cs typeface="Pagul"/>
            </a:endParaRPr>
          </a:p>
          <a:p>
            <a:pPr marL="476884" indent="-318135">
              <a:lnSpc>
                <a:spcPct val="100000"/>
              </a:lnSpc>
              <a:spcBef>
                <a:spcPts val="350"/>
              </a:spcBef>
              <a:buFont typeface="Arial"/>
              <a:buChar char="●"/>
              <a:tabLst>
                <a:tab pos="476250" algn="l"/>
                <a:tab pos="477520" algn="l"/>
              </a:tabLst>
            </a:pPr>
            <a:r>
              <a:rPr sz="1400" spc="-75" smtClean="0">
                <a:latin typeface="Pagul"/>
                <a:cs typeface="Pagul"/>
              </a:rPr>
              <a:t>100%ꢀCompletionꢀofꢀtheꢀaboveꢀtasks</a:t>
            </a:r>
            <a:endParaRPr sz="1400">
              <a:latin typeface="Pagul"/>
              <a:cs typeface="Pagu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4662" y="3000247"/>
            <a:ext cx="6884034" cy="1312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dirty="0">
                <a:solidFill>
                  <a:srgbClr val="C78B31"/>
                </a:solidFill>
                <a:latin typeface="Arial"/>
                <a:cs typeface="Arial"/>
              </a:rPr>
              <a:t>Learning</a:t>
            </a:r>
            <a:r>
              <a:rPr sz="1400" b="1" spc="-155" dirty="0">
                <a:solidFill>
                  <a:srgbClr val="C78B31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C78B31"/>
                </a:solidFill>
                <a:latin typeface="Arial"/>
                <a:cs typeface="Arial"/>
              </a:rPr>
              <a:t>Outcome</a:t>
            </a:r>
            <a:endParaRPr sz="1400">
              <a:latin typeface="Arial"/>
              <a:cs typeface="Arial"/>
            </a:endParaRPr>
          </a:p>
          <a:p>
            <a:pPr marL="513715" indent="-318770">
              <a:lnSpc>
                <a:spcPct val="100000"/>
              </a:lnSpc>
              <a:spcBef>
                <a:spcPts val="1380"/>
              </a:spcBef>
              <a:buFont typeface="Arial"/>
              <a:buChar char="▪"/>
              <a:tabLst>
                <a:tab pos="513715" algn="l"/>
                <a:tab pos="514350" algn="l"/>
              </a:tabLst>
            </a:pPr>
            <a:r>
              <a:rPr sz="2100" spc="-97" baseline="1984" dirty="0">
                <a:latin typeface="Pagul"/>
                <a:cs typeface="Pagul"/>
              </a:rPr>
              <a:t>Getꢀtoꢀknowꢀaboutꢀdifferentꢀlifecycleꢀmodels.</a:t>
            </a:r>
            <a:endParaRPr sz="2100" baseline="1984">
              <a:latin typeface="Pagul"/>
              <a:cs typeface="Pagul"/>
            </a:endParaRPr>
          </a:p>
          <a:p>
            <a:pPr marL="513715" indent="-318770">
              <a:lnSpc>
                <a:spcPct val="100000"/>
              </a:lnSpc>
              <a:spcBef>
                <a:spcPts val="120"/>
              </a:spcBef>
              <a:buFont typeface="Arial"/>
              <a:buChar char="▪"/>
              <a:tabLst>
                <a:tab pos="513715" algn="l"/>
                <a:tab pos="514350" algn="l"/>
              </a:tabLst>
            </a:pPr>
            <a:r>
              <a:rPr sz="2100" spc="-112" baseline="1984" dirty="0">
                <a:latin typeface="Pagul"/>
                <a:cs typeface="Pagul"/>
              </a:rPr>
              <a:t>UnderstandingꢀimportanceꢀandꢀhowꢀtoꢀcreateꢀanꢀSRS</a:t>
            </a:r>
            <a:endParaRPr sz="2100" baseline="1984">
              <a:latin typeface="Pagul"/>
              <a:cs typeface="Pagul"/>
            </a:endParaRPr>
          </a:p>
          <a:p>
            <a:pPr marL="513715" indent="-318770">
              <a:lnSpc>
                <a:spcPct val="100000"/>
              </a:lnSpc>
              <a:spcBef>
                <a:spcPts val="120"/>
              </a:spcBef>
              <a:buFont typeface="Arial"/>
              <a:buChar char="▪"/>
              <a:tabLst>
                <a:tab pos="513715" algn="l"/>
                <a:tab pos="514350" algn="l"/>
              </a:tabLst>
            </a:pPr>
            <a:r>
              <a:rPr sz="2100" spc="-97" baseline="1984" dirty="0">
                <a:latin typeface="Pagul"/>
                <a:cs typeface="Pagul"/>
              </a:rPr>
              <a:t>KnowingꢀvariousꢀcommandsꢀofꢀGithub</a:t>
            </a:r>
            <a:endParaRPr sz="2100" baseline="1984">
              <a:latin typeface="Pagul"/>
              <a:cs typeface="Pagul"/>
            </a:endParaRPr>
          </a:p>
          <a:p>
            <a:pPr marL="513715" indent="-318770">
              <a:lnSpc>
                <a:spcPct val="100000"/>
              </a:lnSpc>
              <a:spcBef>
                <a:spcPts val="120"/>
              </a:spcBef>
              <a:buFont typeface="Arial"/>
              <a:buChar char="▪"/>
              <a:tabLst>
                <a:tab pos="513715" algn="l"/>
                <a:tab pos="514350" algn="l"/>
              </a:tabLst>
            </a:pPr>
            <a:r>
              <a:rPr sz="1400" spc="-75" dirty="0">
                <a:latin typeface="Pagul"/>
                <a:cs typeface="Pagul"/>
              </a:rPr>
              <a:t>Understandingꢀagileꢀandꢀscrumꢀmanagementꢀtechniquesꢀforꢀefficientꢀproductꢀdevelopment</a:t>
            </a:r>
            <a:endParaRPr sz="1400">
              <a:latin typeface="Pagul"/>
              <a:cs typeface="Pagu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828"/>
            <a:ext cx="9144000" cy="51450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288925"/>
            <a:ext cx="484652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45" smtClean="0">
                <a:solidFill>
                  <a:srgbClr val="213669"/>
                </a:solidFill>
                <a:latin typeface="Pagul"/>
                <a:cs typeface="Pagul"/>
              </a:rPr>
              <a:t>Step</a:t>
            </a:r>
            <a:r>
              <a:rPr lang="en-IN" sz="1800" b="0" spc="-45" dirty="0" smtClean="0">
                <a:solidFill>
                  <a:srgbClr val="213669"/>
                </a:solidFill>
                <a:latin typeface="Pagul"/>
                <a:cs typeface="Pagul"/>
              </a:rPr>
              <a:t> </a:t>
            </a:r>
            <a:r>
              <a:rPr sz="1800" b="0" spc="-45" smtClean="0">
                <a:solidFill>
                  <a:srgbClr val="213669"/>
                </a:solidFill>
                <a:latin typeface="Pagul"/>
                <a:cs typeface="Pagul"/>
              </a:rPr>
              <a:t>-</a:t>
            </a:r>
            <a:r>
              <a:rPr lang="en-IN" sz="1800" b="0" spc="-45" dirty="0" smtClean="0">
                <a:solidFill>
                  <a:srgbClr val="213669"/>
                </a:solidFill>
                <a:latin typeface="Pagul"/>
                <a:cs typeface="Pagul"/>
              </a:rPr>
              <a:t>   </a:t>
            </a:r>
            <a:r>
              <a:rPr sz="1800" b="0" spc="-45" smtClean="0">
                <a:solidFill>
                  <a:srgbClr val="213669"/>
                </a:solidFill>
                <a:latin typeface="Pagul"/>
                <a:cs typeface="Pagul"/>
              </a:rPr>
              <a:t>Wise</a:t>
            </a:r>
            <a:r>
              <a:rPr lang="en-IN" sz="1800" b="0" spc="-45" dirty="0" smtClean="0">
                <a:solidFill>
                  <a:srgbClr val="213669"/>
                </a:solidFill>
                <a:latin typeface="Pagul"/>
                <a:cs typeface="Pagul"/>
              </a:rPr>
              <a:t> </a:t>
            </a:r>
            <a:r>
              <a:rPr sz="1800" b="0" spc="-45" smtClean="0">
                <a:solidFill>
                  <a:srgbClr val="213669"/>
                </a:solidFill>
                <a:latin typeface="Pagul"/>
                <a:cs typeface="Pagul"/>
              </a:rPr>
              <a:t>Description</a:t>
            </a:r>
            <a:endParaRPr sz="1800">
              <a:latin typeface="Pagul"/>
              <a:cs typeface="Pagu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" y="822325"/>
            <a:ext cx="8560435" cy="361765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9230" algn="just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latin typeface="Times New Roman"/>
                <a:cs typeface="Times New Roman"/>
              </a:rPr>
              <a:t>Step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1:</a:t>
            </a:r>
            <a:endParaRPr sz="1400">
              <a:latin typeface="Times New Roman"/>
              <a:cs typeface="Times New Roman"/>
            </a:endParaRPr>
          </a:p>
          <a:p>
            <a:pPr marL="12700" marR="5080" indent="570230" algn="just">
              <a:lnSpc>
                <a:spcPct val="100000"/>
              </a:lnSpc>
            </a:pPr>
            <a:r>
              <a:rPr sz="1400" spc="-5" dirty="0">
                <a:latin typeface="Times New Roman"/>
                <a:cs typeface="Times New Roman"/>
              </a:rPr>
              <a:t>A consumer </a:t>
            </a:r>
            <a:r>
              <a:rPr sz="1400" dirty="0">
                <a:latin typeface="Times New Roman"/>
                <a:cs typeface="Times New Roman"/>
              </a:rPr>
              <a:t>will </a:t>
            </a:r>
            <a:r>
              <a:rPr sz="1400" spc="-15" dirty="0">
                <a:latin typeface="Times New Roman"/>
                <a:cs typeface="Times New Roman"/>
              </a:rPr>
              <a:t>get </a:t>
            </a:r>
            <a:r>
              <a:rPr sz="1400" spc="-5" dirty="0">
                <a:latin typeface="Times New Roman"/>
                <a:cs typeface="Times New Roman"/>
              </a:rPr>
              <a:t>recommendations </a:t>
            </a:r>
            <a:r>
              <a:rPr sz="1400" spc="5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nearby restaurants or </a:t>
            </a:r>
            <a:r>
              <a:rPr sz="1400" dirty="0">
                <a:latin typeface="Times New Roman"/>
                <a:cs typeface="Times New Roman"/>
              </a:rPr>
              <a:t>some special </a:t>
            </a:r>
            <a:r>
              <a:rPr sz="1400" spc="-5" dirty="0">
                <a:latin typeface="Times New Roman"/>
                <a:cs typeface="Times New Roman"/>
              </a:rPr>
              <a:t>orders </a:t>
            </a:r>
            <a:r>
              <a:rPr sz="1400" spc="-10" dirty="0">
                <a:latin typeface="Times New Roman"/>
                <a:cs typeface="Times New Roman"/>
              </a:rPr>
              <a:t>for the </a:t>
            </a:r>
            <a:r>
              <a:rPr sz="1400" spc="-30" dirty="0">
                <a:latin typeface="Times New Roman"/>
                <a:cs typeface="Times New Roman"/>
              </a:rPr>
              <a:t>day. </a:t>
            </a:r>
            <a:r>
              <a:rPr sz="1400" dirty="0">
                <a:latin typeface="Times New Roman"/>
                <a:cs typeface="Times New Roman"/>
              </a:rPr>
              <a:t>Right </a:t>
            </a:r>
            <a:r>
              <a:rPr sz="1400" spc="-5" dirty="0">
                <a:latin typeface="Times New Roman"/>
                <a:cs typeface="Times New Roman"/>
              </a:rPr>
              <a:t>from  restaurant selection </a:t>
            </a:r>
            <a:r>
              <a:rPr sz="1400" spc="-1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checkout and payment, the consumer </a:t>
            </a:r>
            <a:r>
              <a:rPr sz="1400" spc="-20" dirty="0">
                <a:latin typeface="Times New Roman"/>
                <a:cs typeface="Times New Roman"/>
              </a:rPr>
              <a:t>is </a:t>
            </a:r>
            <a:r>
              <a:rPr sz="1400" spc="-5" dirty="0">
                <a:latin typeface="Times New Roman"/>
                <a:cs typeface="Times New Roman"/>
              </a:rPr>
              <a:t>at </a:t>
            </a:r>
            <a:r>
              <a:rPr sz="1400" spc="-15" dirty="0">
                <a:latin typeface="Times New Roman"/>
                <a:cs typeface="Times New Roman"/>
              </a:rPr>
              <a:t>the </a:t>
            </a:r>
            <a:r>
              <a:rPr sz="1400" spc="-10" dirty="0">
                <a:latin typeface="Times New Roman"/>
                <a:cs typeface="Times New Roman"/>
              </a:rPr>
              <a:t>lead. </a:t>
            </a:r>
            <a:r>
              <a:rPr sz="1400" spc="-20" dirty="0">
                <a:latin typeface="Times New Roman"/>
                <a:cs typeface="Times New Roman"/>
              </a:rPr>
              <a:t>The </a:t>
            </a:r>
            <a:r>
              <a:rPr sz="1400" spc="-10" dirty="0">
                <a:latin typeface="Times New Roman"/>
                <a:cs typeface="Times New Roman"/>
              </a:rPr>
              <a:t>users know </a:t>
            </a:r>
            <a:r>
              <a:rPr sz="1400" spc="-15" dirty="0">
                <a:latin typeface="Times New Roman"/>
                <a:cs typeface="Times New Roman"/>
              </a:rPr>
              <a:t>how </a:t>
            </a:r>
            <a:r>
              <a:rPr sz="1400" spc="-1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create a basket of </a:t>
            </a:r>
            <a:r>
              <a:rPr sz="1400" spc="-15" dirty="0">
                <a:latin typeface="Times New Roman"/>
                <a:cs typeface="Times New Roman"/>
              </a:rPr>
              <a:t>the  </a:t>
            </a:r>
            <a:r>
              <a:rPr sz="1400" spc="-10" dirty="0">
                <a:latin typeface="Times New Roman"/>
                <a:cs typeface="Times New Roman"/>
              </a:rPr>
              <a:t>desired </a:t>
            </a:r>
            <a:r>
              <a:rPr sz="1400" spc="-20" dirty="0">
                <a:latin typeface="Times New Roman"/>
                <a:cs typeface="Times New Roman"/>
              </a:rPr>
              <a:t>items in </a:t>
            </a:r>
            <a:r>
              <a:rPr sz="1400" spc="-15" dirty="0">
                <a:latin typeface="Times New Roman"/>
                <a:cs typeface="Times New Roman"/>
              </a:rPr>
              <a:t>the food ordering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app.</a:t>
            </a:r>
            <a:endParaRPr sz="1400">
              <a:latin typeface="Times New Roman"/>
              <a:cs typeface="Times New Roman"/>
            </a:endParaRPr>
          </a:p>
          <a:p>
            <a:pPr marL="189230" algn="just">
              <a:lnSpc>
                <a:spcPct val="100000"/>
              </a:lnSpc>
              <a:spcBef>
                <a:spcPts val="5"/>
              </a:spcBef>
            </a:pPr>
            <a:r>
              <a:rPr sz="1400" b="1" spc="-10" dirty="0">
                <a:latin typeface="Times New Roman"/>
                <a:cs typeface="Times New Roman"/>
              </a:rPr>
              <a:t>Step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2:</a:t>
            </a:r>
            <a:endParaRPr sz="1400">
              <a:latin typeface="Times New Roman"/>
              <a:cs typeface="Times New Roman"/>
            </a:endParaRPr>
          </a:p>
          <a:p>
            <a:pPr marL="546100" algn="just">
              <a:lnSpc>
                <a:spcPct val="100000"/>
              </a:lnSpc>
            </a:pPr>
            <a:r>
              <a:rPr sz="1400" spc="-15" dirty="0">
                <a:latin typeface="Times New Roman"/>
                <a:cs typeface="Times New Roman"/>
              </a:rPr>
              <a:t>Once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items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are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in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cart,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user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review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them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move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payment.</a:t>
            </a:r>
            <a:endParaRPr sz="1400">
              <a:latin typeface="Times New Roman"/>
              <a:cs typeface="Times New Roman"/>
            </a:endParaRPr>
          </a:p>
          <a:p>
            <a:pPr marL="189230" algn="just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Step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3:</a:t>
            </a:r>
            <a:endParaRPr sz="1400">
              <a:latin typeface="Times New Roman"/>
              <a:cs typeface="Times New Roman"/>
            </a:endParaRPr>
          </a:p>
          <a:p>
            <a:pPr marL="503555" algn="just">
              <a:lnSpc>
                <a:spcPct val="100000"/>
              </a:lnSpc>
              <a:spcBef>
                <a:spcPts val="5"/>
              </a:spcBef>
            </a:pPr>
            <a:r>
              <a:rPr sz="1400" spc="-15" dirty="0">
                <a:latin typeface="Times New Roman"/>
                <a:cs typeface="Times New Roman"/>
              </a:rPr>
              <a:t>Once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order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is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final,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restaurant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gets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notification </a:t>
            </a:r>
            <a:r>
              <a:rPr sz="1400" spc="5" dirty="0">
                <a:latin typeface="Times New Roman"/>
                <a:cs typeface="Times New Roman"/>
              </a:rPr>
              <a:t>and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starts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preparing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food.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your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journey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to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make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400" spc="-15" dirty="0">
                <a:latin typeface="Times New Roman"/>
                <a:cs typeface="Times New Roman"/>
              </a:rPr>
              <a:t>food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delivery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app,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it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also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essential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know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how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connect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user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with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restaurant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delivery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guy.</a:t>
            </a:r>
            <a:endParaRPr sz="1400">
              <a:latin typeface="Times New Roman"/>
              <a:cs typeface="Times New Roman"/>
            </a:endParaRPr>
          </a:p>
          <a:p>
            <a:pPr marL="189230" algn="just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Step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4:</a:t>
            </a:r>
            <a:endParaRPr sz="1400">
              <a:latin typeface="Times New Roman"/>
              <a:cs typeface="Times New Roman"/>
            </a:endParaRPr>
          </a:p>
          <a:p>
            <a:pPr marL="537210" algn="just">
              <a:lnSpc>
                <a:spcPct val="100000"/>
              </a:lnSpc>
            </a:pPr>
            <a:r>
              <a:rPr sz="1400" spc="-20" dirty="0">
                <a:latin typeface="Times New Roman"/>
                <a:cs typeface="Times New Roman"/>
              </a:rPr>
              <a:t>After </a:t>
            </a:r>
            <a:r>
              <a:rPr sz="1400" spc="-10" dirty="0">
                <a:latin typeface="Times New Roman"/>
                <a:cs typeface="Times New Roman"/>
              </a:rPr>
              <a:t>preparation, </a:t>
            </a:r>
            <a:r>
              <a:rPr sz="1400" spc="-5" dirty="0">
                <a:latin typeface="Times New Roman"/>
                <a:cs typeface="Times New Roman"/>
              </a:rPr>
              <a:t>a </a:t>
            </a:r>
            <a:r>
              <a:rPr sz="1400" spc="-20" dirty="0">
                <a:latin typeface="Times New Roman"/>
                <a:cs typeface="Times New Roman"/>
              </a:rPr>
              <a:t>delivery </a:t>
            </a:r>
            <a:r>
              <a:rPr sz="1400" spc="-25" dirty="0">
                <a:latin typeface="Times New Roman"/>
                <a:cs typeface="Times New Roman"/>
              </a:rPr>
              <a:t>guy </a:t>
            </a:r>
            <a:r>
              <a:rPr sz="1400" spc="-5" dirty="0">
                <a:latin typeface="Times New Roman"/>
                <a:cs typeface="Times New Roman"/>
              </a:rPr>
              <a:t>takes </a:t>
            </a:r>
            <a:r>
              <a:rPr sz="1400" spc="-15" dirty="0">
                <a:latin typeface="Times New Roman"/>
                <a:cs typeface="Times New Roman"/>
              </a:rPr>
              <a:t>the </a:t>
            </a:r>
            <a:r>
              <a:rPr sz="1400" spc="-10" dirty="0">
                <a:latin typeface="Times New Roman"/>
                <a:cs typeface="Times New Roman"/>
              </a:rPr>
              <a:t>order </a:t>
            </a:r>
            <a:r>
              <a:rPr sz="1400" spc="-15" dirty="0">
                <a:latin typeface="Times New Roman"/>
                <a:cs typeface="Times New Roman"/>
              </a:rPr>
              <a:t>and </a:t>
            </a:r>
            <a:r>
              <a:rPr sz="1400" spc="-20" dirty="0">
                <a:latin typeface="Times New Roman"/>
                <a:cs typeface="Times New Roman"/>
              </a:rPr>
              <a:t>delivers it </a:t>
            </a:r>
            <a:r>
              <a:rPr sz="1400" spc="-10" dirty="0">
                <a:latin typeface="Times New Roman"/>
                <a:cs typeface="Times New Roman"/>
              </a:rPr>
              <a:t>to </a:t>
            </a:r>
            <a:r>
              <a:rPr sz="1400" spc="-15" dirty="0">
                <a:latin typeface="Times New Roman"/>
                <a:cs typeface="Times New Roman"/>
              </a:rPr>
              <a:t>the customer </a:t>
            </a:r>
            <a:r>
              <a:rPr sz="1400" spc="-5" dirty="0">
                <a:latin typeface="Times New Roman"/>
                <a:cs typeface="Times New Roman"/>
              </a:rPr>
              <a:t>on </a:t>
            </a:r>
            <a:r>
              <a:rPr sz="1400" spc="-15" dirty="0">
                <a:latin typeface="Times New Roman"/>
                <a:cs typeface="Times New Roman"/>
              </a:rPr>
              <a:t>their specified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address.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64135">
              <a:lnSpc>
                <a:spcPct val="100000"/>
              </a:lnSpc>
            </a:pPr>
            <a:r>
              <a:rPr sz="1800" spc="-55" smtClean="0">
                <a:solidFill>
                  <a:srgbClr val="C78B31"/>
                </a:solidFill>
                <a:latin typeface="Pagul"/>
                <a:cs typeface="Pagul"/>
              </a:rPr>
              <a:t>Summary</a:t>
            </a:r>
            <a:r>
              <a:rPr lang="en-IN" sz="1800" spc="-55" dirty="0" smtClean="0">
                <a:solidFill>
                  <a:srgbClr val="C78B31"/>
                </a:solidFill>
                <a:latin typeface="Pagul"/>
                <a:cs typeface="Pagul"/>
              </a:rPr>
              <a:t> </a:t>
            </a:r>
            <a:r>
              <a:rPr sz="1800" spc="-55" smtClean="0">
                <a:solidFill>
                  <a:srgbClr val="C78B31"/>
                </a:solidFill>
                <a:latin typeface="Pagul"/>
                <a:cs typeface="Pagul"/>
              </a:rPr>
              <a:t>of</a:t>
            </a:r>
            <a:r>
              <a:rPr lang="en-IN" spc="-55" dirty="0">
                <a:solidFill>
                  <a:srgbClr val="C78B31"/>
                </a:solidFill>
                <a:latin typeface="Pagul"/>
                <a:cs typeface="Pagul"/>
              </a:rPr>
              <a:t> </a:t>
            </a:r>
            <a:r>
              <a:rPr sz="1800" spc="-55" smtClean="0">
                <a:solidFill>
                  <a:srgbClr val="C78B31"/>
                </a:solidFill>
                <a:latin typeface="Pagul"/>
                <a:cs typeface="Pagul"/>
              </a:rPr>
              <a:t>your</a:t>
            </a:r>
            <a:r>
              <a:rPr lang="en-IN" spc="-55" dirty="0">
                <a:solidFill>
                  <a:srgbClr val="C78B31"/>
                </a:solidFill>
                <a:latin typeface="Pagul"/>
                <a:cs typeface="Pagul"/>
              </a:rPr>
              <a:t> </a:t>
            </a:r>
            <a:r>
              <a:rPr sz="1800" spc="-55" smtClean="0">
                <a:solidFill>
                  <a:srgbClr val="C78B31"/>
                </a:solidFill>
                <a:latin typeface="Pagul"/>
                <a:cs typeface="Pagul"/>
              </a:rPr>
              <a:t>task</a:t>
            </a:r>
            <a:endParaRPr sz="1800">
              <a:latin typeface="Pagul"/>
              <a:cs typeface="Pagul"/>
            </a:endParaRPr>
          </a:p>
          <a:p>
            <a:pPr marL="12700" marR="76200" indent="487680" algn="just">
              <a:lnSpc>
                <a:spcPct val="100000"/>
              </a:lnSpc>
              <a:spcBef>
                <a:spcPts val="1030"/>
              </a:spcBef>
            </a:pPr>
            <a:r>
              <a:rPr sz="1400" spc="-2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process consists </a:t>
            </a:r>
            <a:r>
              <a:rPr sz="1400" spc="5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a customer choosing </a:t>
            </a:r>
            <a:r>
              <a:rPr sz="1400" spc="-1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restaurant </a:t>
            </a:r>
            <a:r>
              <a:rPr sz="1400" spc="5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their choice, scanning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10" dirty="0">
                <a:latin typeface="Times New Roman"/>
                <a:cs typeface="Times New Roman"/>
              </a:rPr>
              <a:t>menu items, </a:t>
            </a:r>
            <a:r>
              <a:rPr sz="1400" dirty="0">
                <a:latin typeface="Times New Roman"/>
                <a:cs typeface="Times New Roman"/>
              </a:rPr>
              <a:t>choosing  </a:t>
            </a:r>
            <a:r>
              <a:rPr sz="1400" spc="-5" dirty="0">
                <a:latin typeface="Times New Roman"/>
                <a:cs typeface="Times New Roman"/>
              </a:rPr>
              <a:t>an </a:t>
            </a:r>
            <a:r>
              <a:rPr sz="1400" spc="-15" dirty="0">
                <a:latin typeface="Times New Roman"/>
                <a:cs typeface="Times New Roman"/>
              </a:rPr>
              <a:t>item, and </a:t>
            </a:r>
            <a:r>
              <a:rPr sz="1400" spc="-10" dirty="0">
                <a:latin typeface="Times New Roman"/>
                <a:cs typeface="Times New Roman"/>
              </a:rPr>
              <a:t>finally </a:t>
            </a:r>
            <a:r>
              <a:rPr sz="1400" spc="-5" dirty="0">
                <a:latin typeface="Times New Roman"/>
                <a:cs typeface="Times New Roman"/>
              </a:rPr>
              <a:t>choosing </a:t>
            </a:r>
            <a:r>
              <a:rPr sz="1400" spc="-10" dirty="0">
                <a:latin typeface="Times New Roman"/>
                <a:cs typeface="Times New Roman"/>
              </a:rPr>
              <a:t>for pick-up </a:t>
            </a:r>
            <a:r>
              <a:rPr sz="1400" spc="-5" dirty="0">
                <a:latin typeface="Times New Roman"/>
                <a:cs typeface="Times New Roman"/>
              </a:rPr>
              <a:t>or </a:t>
            </a:r>
            <a:r>
              <a:rPr sz="1400" spc="-15" dirty="0">
                <a:latin typeface="Times New Roman"/>
                <a:cs typeface="Times New Roman"/>
              </a:rPr>
              <a:t>delivery. </a:t>
            </a:r>
            <a:r>
              <a:rPr sz="1400" spc="-10" dirty="0">
                <a:latin typeface="Times New Roman"/>
                <a:cs typeface="Times New Roman"/>
              </a:rPr>
              <a:t>Payment </a:t>
            </a:r>
            <a:r>
              <a:rPr sz="1400" spc="-20" dirty="0">
                <a:latin typeface="Times New Roman"/>
                <a:cs typeface="Times New Roman"/>
              </a:rPr>
              <a:t>is </a:t>
            </a:r>
            <a:r>
              <a:rPr sz="1400" dirty="0">
                <a:latin typeface="Times New Roman"/>
                <a:cs typeface="Times New Roman"/>
              </a:rPr>
              <a:t>then </a:t>
            </a:r>
            <a:r>
              <a:rPr sz="1400" spc="-5" dirty="0">
                <a:latin typeface="Times New Roman"/>
                <a:cs typeface="Times New Roman"/>
              </a:rPr>
              <a:t>administered </a:t>
            </a:r>
            <a:r>
              <a:rPr sz="1400" spc="-10" dirty="0">
                <a:latin typeface="Times New Roman"/>
                <a:cs typeface="Times New Roman"/>
              </a:rPr>
              <a:t>by </a:t>
            </a:r>
            <a:r>
              <a:rPr sz="1400" dirty="0">
                <a:latin typeface="Times New Roman"/>
                <a:cs typeface="Times New Roman"/>
              </a:rPr>
              <a:t>paying </a:t>
            </a:r>
            <a:r>
              <a:rPr sz="1400" spc="-5" dirty="0">
                <a:latin typeface="Times New Roman"/>
                <a:cs typeface="Times New Roman"/>
              </a:rPr>
              <a:t>with a </a:t>
            </a:r>
            <a:r>
              <a:rPr sz="1400" spc="-10" dirty="0">
                <a:latin typeface="Times New Roman"/>
                <a:cs typeface="Times New Roman"/>
              </a:rPr>
              <a:t>credit </a:t>
            </a:r>
            <a:r>
              <a:rPr sz="1400" spc="-5" dirty="0">
                <a:latin typeface="Times New Roman"/>
                <a:cs typeface="Times New Roman"/>
              </a:rPr>
              <a:t>card </a:t>
            </a:r>
            <a:r>
              <a:rPr sz="1400" spc="-10" dirty="0">
                <a:latin typeface="Times New Roman"/>
                <a:cs typeface="Times New Roman"/>
              </a:rPr>
              <a:t>or  debit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card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through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app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website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in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cash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restaurant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when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going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pickup.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50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1983" y="171069"/>
            <a:ext cx="287274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85" smtClean="0">
                <a:solidFill>
                  <a:srgbClr val="C78B31"/>
                </a:solidFill>
                <a:latin typeface="Pagul"/>
                <a:cs typeface="Pagul"/>
              </a:rPr>
              <a:t>Assessment</a:t>
            </a:r>
            <a:r>
              <a:rPr lang="en-IN" sz="2400" b="0" spc="-85" dirty="0" smtClean="0">
                <a:solidFill>
                  <a:srgbClr val="C78B31"/>
                </a:solidFill>
                <a:latin typeface="Pagul"/>
                <a:cs typeface="Pagul"/>
              </a:rPr>
              <a:t> </a:t>
            </a:r>
            <a:r>
              <a:rPr sz="2400" b="0" spc="-85" smtClean="0">
                <a:solidFill>
                  <a:srgbClr val="C78B31"/>
                </a:solidFill>
                <a:latin typeface="Pagul"/>
                <a:cs typeface="Pagul"/>
              </a:rPr>
              <a:t>Parameter</a:t>
            </a:r>
            <a:endParaRPr sz="2400">
              <a:latin typeface="Pagul"/>
              <a:cs typeface="Pagu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7816" y="946785"/>
            <a:ext cx="146812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55" smtClean="0">
                <a:latin typeface="Pagul"/>
                <a:cs typeface="Pagul"/>
              </a:rPr>
              <a:t>Gather</a:t>
            </a:r>
            <a:r>
              <a:rPr lang="en-IN" sz="1000" spc="-55" dirty="0" smtClean="0">
                <a:latin typeface="Pagul"/>
                <a:cs typeface="Pagul"/>
              </a:rPr>
              <a:t>  </a:t>
            </a:r>
            <a:r>
              <a:rPr sz="1000" spc="-55" smtClean="0">
                <a:latin typeface="Pagul"/>
                <a:cs typeface="Pagul"/>
              </a:rPr>
              <a:t>requirements</a:t>
            </a:r>
            <a:r>
              <a:rPr lang="en-IN" sz="1000" spc="-55" dirty="0">
                <a:latin typeface="Pagul"/>
                <a:cs typeface="Pagul"/>
              </a:rPr>
              <a:t> </a:t>
            </a:r>
            <a:r>
              <a:rPr sz="1000" spc="-55" smtClean="0">
                <a:latin typeface="Pagul"/>
                <a:cs typeface="Pagul"/>
              </a:rPr>
              <a:t>for</a:t>
            </a:r>
            <a:r>
              <a:rPr lang="en-IN" sz="1000" spc="-55" dirty="0">
                <a:latin typeface="Pagul"/>
                <a:cs typeface="Pagul"/>
              </a:rPr>
              <a:t> </a:t>
            </a:r>
            <a:r>
              <a:rPr sz="1000" spc="-55" smtClean="0">
                <a:latin typeface="Pagul"/>
                <a:cs typeface="Pagul"/>
              </a:rPr>
              <a:t>the</a:t>
            </a:r>
            <a:r>
              <a:rPr lang="en-IN" sz="1000" spc="-55" dirty="0" smtClean="0">
                <a:latin typeface="Pagul"/>
                <a:cs typeface="Pagul"/>
              </a:rPr>
              <a:t> </a:t>
            </a:r>
            <a:r>
              <a:rPr sz="1000" spc="-60" smtClean="0">
                <a:latin typeface="Pagul"/>
                <a:cs typeface="Pagul"/>
              </a:rPr>
              <a:t>project</a:t>
            </a:r>
            <a:endParaRPr sz="1000">
              <a:latin typeface="Pagul"/>
              <a:cs typeface="Pagu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96582" y="946785"/>
            <a:ext cx="1330960" cy="327782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4000"/>
              </a:lnSpc>
              <a:spcBef>
                <a:spcPts val="60"/>
              </a:spcBef>
            </a:pPr>
            <a:r>
              <a:rPr lang="en-US" sz="1000" spc="-100" dirty="0" smtClean="0">
                <a:latin typeface="Pagul"/>
                <a:cs typeface="Pagul"/>
              </a:rPr>
              <a:t>A</a:t>
            </a:r>
            <a:r>
              <a:rPr sz="1000" spc="-75" smtClean="0">
                <a:latin typeface="Pagul"/>
                <a:cs typeface="Pagul"/>
              </a:rPr>
              <a:t>dd</a:t>
            </a:r>
            <a:r>
              <a:rPr lang="en-IN" sz="1000" spc="-80" dirty="0" smtClean="0">
                <a:latin typeface="Pagul"/>
                <a:cs typeface="Pagul"/>
              </a:rPr>
              <a:t> </a:t>
            </a:r>
            <a:r>
              <a:rPr sz="1000" spc="-15" smtClean="0">
                <a:latin typeface="Pagul"/>
                <a:cs typeface="Pagul"/>
              </a:rPr>
              <a:t>R</a:t>
            </a:r>
            <a:r>
              <a:rPr sz="1000" spc="-20" smtClean="0">
                <a:latin typeface="Pagul"/>
                <a:cs typeface="Pagul"/>
              </a:rPr>
              <a:t>e</a:t>
            </a:r>
            <a:r>
              <a:rPr sz="1000" spc="-100" smtClean="0">
                <a:latin typeface="Pagul"/>
                <a:cs typeface="Pagul"/>
              </a:rPr>
              <a:t>a</a:t>
            </a:r>
            <a:r>
              <a:rPr sz="1000" spc="-75" smtClean="0">
                <a:latin typeface="Pagul"/>
                <a:cs typeface="Pagul"/>
              </a:rPr>
              <a:t>d</a:t>
            </a:r>
            <a:r>
              <a:rPr sz="1000" spc="-95" smtClean="0">
                <a:latin typeface="Pagul"/>
                <a:cs typeface="Pagul"/>
              </a:rPr>
              <a:t>m</a:t>
            </a:r>
            <a:r>
              <a:rPr sz="1000" spc="-105" smtClean="0">
                <a:latin typeface="Pagul"/>
                <a:cs typeface="Pagul"/>
              </a:rPr>
              <a:t>e</a:t>
            </a:r>
            <a:r>
              <a:rPr sz="1000" spc="-40" smtClean="0">
                <a:latin typeface="Pagul"/>
                <a:cs typeface="Pagul"/>
              </a:rPr>
              <a:t>.</a:t>
            </a:r>
            <a:r>
              <a:rPr sz="1000" spc="-95" smtClean="0">
                <a:latin typeface="Pagul"/>
                <a:cs typeface="Pagul"/>
              </a:rPr>
              <a:t>m</a:t>
            </a:r>
            <a:r>
              <a:rPr sz="1000" spc="-70" smtClean="0">
                <a:latin typeface="Pagul"/>
                <a:cs typeface="Pagul"/>
              </a:rPr>
              <a:t>d</a:t>
            </a:r>
            <a:r>
              <a:rPr lang="en-IN" sz="1000" spc="-80" dirty="0" smtClean="0">
                <a:latin typeface="Pagul"/>
                <a:cs typeface="Pagul"/>
              </a:rPr>
              <a:t>   T</a:t>
            </a:r>
            <a:r>
              <a:rPr sz="1000" spc="-60" smtClean="0">
                <a:latin typeface="Pagul"/>
                <a:cs typeface="Pagul"/>
              </a:rPr>
              <a:t>i</a:t>
            </a:r>
            <a:r>
              <a:rPr sz="1000" spc="-50" smtClean="0">
                <a:latin typeface="Pagul"/>
                <a:cs typeface="Pagul"/>
              </a:rPr>
              <a:t>l</a:t>
            </a:r>
            <a:r>
              <a:rPr sz="1000" spc="-100" smtClean="0">
                <a:latin typeface="Pagul"/>
                <a:cs typeface="Pagul"/>
              </a:rPr>
              <a:t>e</a:t>
            </a:r>
            <a:r>
              <a:rPr lang="en-IN" sz="1000" spc="-80" dirty="0" smtClean="0">
                <a:latin typeface="Pagul"/>
                <a:cs typeface="Pagul"/>
              </a:rPr>
              <a:t> </a:t>
            </a:r>
            <a:r>
              <a:rPr sz="1000" spc="-50" smtClean="0">
                <a:latin typeface="Pagul"/>
                <a:cs typeface="Pagul"/>
              </a:rPr>
              <a:t>w</a:t>
            </a:r>
            <a:r>
              <a:rPr sz="1000" spc="-60" smtClean="0">
                <a:latin typeface="Pagul"/>
                <a:cs typeface="Pagul"/>
              </a:rPr>
              <a:t>i</a:t>
            </a:r>
            <a:r>
              <a:rPr sz="1000" spc="-35" smtClean="0">
                <a:latin typeface="Pagul"/>
                <a:cs typeface="Pagul"/>
              </a:rPr>
              <a:t>t</a:t>
            </a:r>
            <a:r>
              <a:rPr sz="1000" spc="-55" smtClean="0">
                <a:latin typeface="Pagul"/>
                <a:cs typeface="Pagul"/>
              </a:rPr>
              <a:t>h</a:t>
            </a:r>
            <a:r>
              <a:rPr sz="1000" spc="320" smtClean="0">
                <a:latin typeface="Pagul"/>
                <a:cs typeface="Pagul"/>
              </a:rPr>
              <a:t> </a:t>
            </a:r>
            <a:r>
              <a:rPr sz="1000" spc="-65" smtClean="0">
                <a:latin typeface="Pagul"/>
                <a:cs typeface="Pagul"/>
              </a:rPr>
              <a:t>description</a:t>
            </a:r>
            <a:r>
              <a:rPr lang="en-IN" sz="1000" spc="-65" dirty="0">
                <a:latin typeface="Pagul"/>
                <a:cs typeface="Pagul"/>
              </a:rPr>
              <a:t> </a:t>
            </a:r>
            <a:r>
              <a:rPr sz="1000" spc="-65" smtClean="0">
                <a:latin typeface="Pagul"/>
                <a:cs typeface="Pagul"/>
              </a:rPr>
              <a:t>of</a:t>
            </a:r>
            <a:r>
              <a:rPr lang="en-IN" sz="1000" spc="-65" dirty="0" smtClean="0">
                <a:latin typeface="Pagul"/>
                <a:cs typeface="Pagul"/>
              </a:rPr>
              <a:t> </a:t>
            </a:r>
            <a:r>
              <a:rPr sz="1000" spc="-65" smtClean="0">
                <a:latin typeface="Pagul"/>
                <a:cs typeface="Pagul"/>
              </a:rPr>
              <a:t>he</a:t>
            </a:r>
            <a:r>
              <a:rPr lang="en-IN" sz="1000" spc="-65" dirty="0" smtClean="0">
                <a:latin typeface="Pagul"/>
                <a:cs typeface="Pagul"/>
              </a:rPr>
              <a:t> </a:t>
            </a:r>
            <a:r>
              <a:rPr sz="1000" spc="-65" smtClean="0">
                <a:latin typeface="Pagul"/>
                <a:cs typeface="Pagul"/>
              </a:rPr>
              <a:t>project</a:t>
            </a:r>
            <a:endParaRPr sz="1000">
              <a:latin typeface="Pagul"/>
              <a:cs typeface="Pagu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3477" y="2175128"/>
            <a:ext cx="1249045" cy="337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65" dirty="0">
                <a:latin typeface="Pagul"/>
                <a:cs typeface="Pagul"/>
              </a:rPr>
              <a:t>Prepareꢀdatabaseꢀdesignꢀ</a:t>
            </a:r>
            <a:endParaRPr sz="1000">
              <a:latin typeface="Pagul"/>
              <a:cs typeface="Pagul"/>
            </a:endParaRPr>
          </a:p>
          <a:p>
            <a:pPr marL="756285">
              <a:lnSpc>
                <a:spcPct val="100000"/>
              </a:lnSpc>
              <a:spcBef>
                <a:spcPts val="50"/>
              </a:spcBef>
            </a:pPr>
            <a:r>
              <a:rPr sz="1000" spc="-90" dirty="0">
                <a:latin typeface="Pagul"/>
                <a:cs typeface="Pagul"/>
              </a:rPr>
              <a:t>schemas</a:t>
            </a:r>
            <a:endParaRPr sz="1000">
              <a:latin typeface="Pagul"/>
              <a:cs typeface="Pagu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68159" y="2175128"/>
            <a:ext cx="1587500" cy="3378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4000"/>
              </a:lnSpc>
              <a:spcBef>
                <a:spcPts val="60"/>
              </a:spcBef>
            </a:pPr>
            <a:r>
              <a:rPr sz="1000" spc="-50" smtClean="0">
                <a:latin typeface="Pagul"/>
                <a:cs typeface="Pagul"/>
              </a:rPr>
              <a:t>Commitꢀallꢀchangeswith</a:t>
            </a:r>
            <a:r>
              <a:rPr lang="en-IN" sz="1000" spc="-50" dirty="0" smtClean="0">
                <a:latin typeface="Pagul"/>
                <a:cs typeface="Pagul"/>
              </a:rPr>
              <a:t> </a:t>
            </a:r>
            <a:r>
              <a:rPr sz="1000" spc="-50" smtClean="0">
                <a:latin typeface="Pagul"/>
                <a:cs typeface="Pagul"/>
              </a:rPr>
              <a:t>first </a:t>
            </a:r>
            <a:r>
              <a:rPr sz="1000" spc="-55" dirty="0">
                <a:latin typeface="Pagul"/>
                <a:cs typeface="Pagul"/>
              </a:rPr>
              <a:t>commit"</a:t>
            </a:r>
            <a:endParaRPr sz="1000">
              <a:latin typeface="Pagul"/>
              <a:cs typeface="Pagu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44188" y="2248916"/>
            <a:ext cx="1083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20" dirty="0">
                <a:solidFill>
                  <a:srgbClr val="213669"/>
                </a:solidFill>
                <a:latin typeface="Pagul"/>
                <a:cs typeface="Pagul"/>
              </a:rPr>
              <a:t>C</a:t>
            </a:r>
            <a:r>
              <a:rPr sz="1800" spc="-25" dirty="0">
                <a:solidFill>
                  <a:srgbClr val="213669"/>
                </a:solidFill>
                <a:latin typeface="Pagul"/>
                <a:cs typeface="Pagul"/>
              </a:rPr>
              <a:t>h</a:t>
            </a:r>
            <a:r>
              <a:rPr sz="1800" spc="-105" dirty="0">
                <a:solidFill>
                  <a:srgbClr val="213669"/>
                </a:solidFill>
                <a:latin typeface="Pagul"/>
                <a:cs typeface="Pagul"/>
              </a:rPr>
              <a:t>e</a:t>
            </a:r>
            <a:r>
              <a:rPr sz="1800" spc="-30" dirty="0">
                <a:solidFill>
                  <a:srgbClr val="213669"/>
                </a:solidFill>
                <a:latin typeface="Pagul"/>
                <a:cs typeface="Pagul"/>
              </a:rPr>
              <a:t>c</a:t>
            </a:r>
            <a:r>
              <a:rPr sz="1800" spc="-25" dirty="0">
                <a:solidFill>
                  <a:srgbClr val="213669"/>
                </a:solidFill>
                <a:latin typeface="Pagul"/>
                <a:cs typeface="Pagul"/>
              </a:rPr>
              <a:t>k</a:t>
            </a:r>
            <a:r>
              <a:rPr sz="1800" spc="-484" dirty="0">
                <a:solidFill>
                  <a:srgbClr val="213669"/>
                </a:solidFill>
                <a:latin typeface="Pagul"/>
                <a:cs typeface="Pagul"/>
              </a:rPr>
              <a:t>-</a:t>
            </a:r>
            <a:r>
              <a:rPr sz="1800" spc="170" dirty="0">
                <a:solidFill>
                  <a:srgbClr val="213669"/>
                </a:solidFill>
                <a:latin typeface="Pagul"/>
                <a:cs typeface="Pagul"/>
              </a:rPr>
              <a:t>L</a:t>
            </a:r>
            <a:r>
              <a:rPr sz="1800" spc="-25" dirty="0">
                <a:solidFill>
                  <a:srgbClr val="213669"/>
                </a:solidFill>
                <a:latin typeface="Pagul"/>
                <a:cs typeface="Pagul"/>
              </a:rPr>
              <a:t>ist</a:t>
            </a:r>
            <a:endParaRPr sz="1800">
              <a:latin typeface="Pagul"/>
              <a:cs typeface="Pagu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3782" y="3436111"/>
            <a:ext cx="1209040" cy="337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45" dirty="0">
                <a:latin typeface="Pagul"/>
                <a:cs typeface="Pagul"/>
              </a:rPr>
              <a:t>Getꢀyourꢀinitialꢀprojectꢀ</a:t>
            </a:r>
            <a:endParaRPr sz="1000">
              <a:latin typeface="Pagul"/>
              <a:cs typeface="Pagul"/>
            </a:endParaRPr>
          </a:p>
          <a:p>
            <a:pPr marL="378460">
              <a:lnSpc>
                <a:spcPct val="100000"/>
              </a:lnSpc>
              <a:spcBef>
                <a:spcPts val="50"/>
              </a:spcBef>
            </a:pPr>
            <a:r>
              <a:rPr sz="1000" spc="-75" dirty="0">
                <a:latin typeface="Pagul"/>
                <a:cs typeface="Pagul"/>
              </a:rPr>
              <a:t>Structureꢀready</a:t>
            </a:r>
            <a:endParaRPr sz="1000">
              <a:latin typeface="Pagul"/>
              <a:cs typeface="Pagu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83502" y="3436111"/>
            <a:ext cx="1489710" cy="3378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4000"/>
              </a:lnSpc>
              <a:spcBef>
                <a:spcPts val="60"/>
              </a:spcBef>
            </a:pPr>
            <a:r>
              <a:rPr sz="1000" spc="-55" dirty="0">
                <a:latin typeface="Pagul"/>
                <a:cs typeface="Pagul"/>
              </a:rPr>
              <a:t>createꢀaꢀrepositoryꢀonꢀgithubꢀ  </a:t>
            </a:r>
            <a:r>
              <a:rPr sz="1000" spc="-65" dirty="0">
                <a:latin typeface="Pagul"/>
                <a:cs typeface="Pagul"/>
              </a:rPr>
              <a:t>realtedꢀtoꢀproject</a:t>
            </a:r>
            <a:endParaRPr sz="1000">
              <a:latin typeface="Pagul"/>
              <a:cs typeface="Pagu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06573" y="4322470"/>
            <a:ext cx="112395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60" dirty="0">
                <a:latin typeface="Pagul"/>
                <a:cs typeface="Pagul"/>
              </a:rPr>
              <a:t>Initiateꢀaꢀgitꢀrepository</a:t>
            </a:r>
            <a:endParaRPr sz="1000">
              <a:latin typeface="Pagul"/>
              <a:cs typeface="Pagu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65723" y="4322470"/>
            <a:ext cx="141160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65" dirty="0">
                <a:latin typeface="Pagul"/>
                <a:cs typeface="Pagul"/>
              </a:rPr>
              <a:t>Pushꢀyourꢀchangesꢀtoꢀgithub</a:t>
            </a:r>
            <a:endParaRPr sz="1000">
              <a:latin typeface="Pagul"/>
              <a:cs typeface="Pagu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525" y="266775"/>
            <a:ext cx="111442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>
                <a:solidFill>
                  <a:srgbClr val="000000"/>
                </a:solidFill>
              </a:rPr>
              <a:t>1.Introduction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3202" y="694181"/>
            <a:ext cx="6778625" cy="3475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90"/>
              </a:spcBef>
            </a:pPr>
            <a:r>
              <a:rPr sz="1400" b="1" dirty="0">
                <a:latin typeface="Times New Roman"/>
                <a:cs typeface="Times New Roman"/>
              </a:rPr>
              <a:t>1.1 </a:t>
            </a:r>
            <a:r>
              <a:rPr sz="1400" b="1" spc="-15" dirty="0">
                <a:latin typeface="Times New Roman"/>
                <a:cs typeface="Times New Roman"/>
              </a:rPr>
              <a:t>Purpose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marL="83820" marR="5080" algn="just">
              <a:lnSpc>
                <a:spcPct val="100000"/>
              </a:lnSpc>
              <a:spcBef>
                <a:spcPts val="5"/>
              </a:spcBef>
            </a:pPr>
            <a:r>
              <a:rPr sz="1200" spc="5" dirty="0">
                <a:latin typeface="Times New Roman"/>
                <a:cs typeface="Times New Roman"/>
              </a:rPr>
              <a:t>Food </a:t>
            </a:r>
            <a:r>
              <a:rPr sz="1200" spc="-10" dirty="0">
                <a:latin typeface="Times New Roman"/>
                <a:cs typeface="Times New Roman"/>
              </a:rPr>
              <a:t>delivery </a:t>
            </a:r>
            <a:r>
              <a:rPr sz="1200" spc="-5" dirty="0">
                <a:latin typeface="Times New Roman"/>
                <a:cs typeface="Times New Roman"/>
              </a:rPr>
              <a:t>apps </a:t>
            </a:r>
            <a:r>
              <a:rPr sz="1200" dirty="0">
                <a:latin typeface="Times New Roman"/>
                <a:cs typeface="Times New Roman"/>
              </a:rPr>
              <a:t>are third-party </a:t>
            </a:r>
            <a:r>
              <a:rPr sz="1200" spc="-10" dirty="0">
                <a:latin typeface="Times New Roman"/>
                <a:cs typeface="Times New Roman"/>
              </a:rPr>
              <a:t>delivery </a:t>
            </a:r>
            <a:r>
              <a:rPr sz="1200" spc="-15" dirty="0">
                <a:latin typeface="Times New Roman"/>
                <a:cs typeface="Times New Roman"/>
              </a:rPr>
              <a:t>services </a:t>
            </a:r>
            <a:r>
              <a:rPr sz="1200" dirty="0">
                <a:latin typeface="Times New Roman"/>
                <a:cs typeface="Times New Roman"/>
              </a:rPr>
              <a:t>hosted </a:t>
            </a:r>
            <a:r>
              <a:rPr sz="1200" spc="10" dirty="0">
                <a:latin typeface="Times New Roman"/>
                <a:cs typeface="Times New Roman"/>
              </a:rPr>
              <a:t>on </a:t>
            </a:r>
            <a:r>
              <a:rPr sz="1200" spc="-20" dirty="0">
                <a:latin typeface="Times New Roman"/>
                <a:cs typeface="Times New Roman"/>
              </a:rPr>
              <a:t>mobile </a:t>
            </a:r>
            <a:r>
              <a:rPr sz="1200" spc="-10" dirty="0">
                <a:latin typeface="Times New Roman"/>
                <a:cs typeface="Times New Roman"/>
              </a:rPr>
              <a:t>applications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restaurants </a:t>
            </a:r>
            <a:r>
              <a:rPr sz="1200" spc="10" dirty="0">
                <a:latin typeface="Times New Roman"/>
                <a:cs typeface="Times New Roman"/>
              </a:rPr>
              <a:t>or </a:t>
            </a:r>
            <a:r>
              <a:rPr sz="1200" spc="-10" dirty="0">
                <a:latin typeface="Times New Roman"/>
                <a:cs typeface="Times New Roman"/>
              </a:rPr>
              <a:t>retailers  </a:t>
            </a:r>
            <a:r>
              <a:rPr sz="1200" spc="-5" dirty="0">
                <a:latin typeface="Times New Roman"/>
                <a:cs typeface="Times New Roman"/>
              </a:rPr>
              <a:t>partner </a:t>
            </a:r>
            <a:r>
              <a:rPr sz="1200" spc="-10" dirty="0">
                <a:latin typeface="Times New Roman"/>
                <a:cs typeface="Times New Roman"/>
              </a:rPr>
              <a:t>with </a:t>
            </a:r>
            <a:r>
              <a:rPr sz="1200" spc="10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showcase </a:t>
            </a:r>
            <a:r>
              <a:rPr sz="1200" spc="-15" dirty="0">
                <a:latin typeface="Times New Roman"/>
                <a:cs typeface="Times New Roman"/>
              </a:rPr>
              <a:t>their </a:t>
            </a:r>
            <a:r>
              <a:rPr sz="1200" spc="-25" dirty="0">
                <a:latin typeface="Times New Roman"/>
                <a:cs typeface="Times New Roman"/>
              </a:rPr>
              <a:t>menu </a:t>
            </a:r>
            <a:r>
              <a:rPr sz="1200" spc="-15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food </a:t>
            </a:r>
            <a:r>
              <a:rPr sz="1200" spc="-20" dirty="0">
                <a:latin typeface="Times New Roman"/>
                <a:cs typeface="Times New Roman"/>
              </a:rPr>
              <a:t>offerings, allowing </a:t>
            </a:r>
            <a:r>
              <a:rPr sz="1200" spc="-5" dirty="0">
                <a:latin typeface="Times New Roman"/>
                <a:cs typeface="Times New Roman"/>
              </a:rPr>
              <a:t>customers </a:t>
            </a:r>
            <a:r>
              <a:rPr sz="1200" spc="10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order </a:t>
            </a:r>
            <a:r>
              <a:rPr sz="1200" spc="-5" dirty="0">
                <a:latin typeface="Times New Roman"/>
                <a:cs typeface="Times New Roman"/>
              </a:rPr>
              <a:t>food </a:t>
            </a:r>
            <a:r>
              <a:rPr sz="1200" spc="-15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get </a:t>
            </a:r>
            <a:r>
              <a:rPr sz="1200" spc="-25" dirty="0">
                <a:latin typeface="Times New Roman"/>
                <a:cs typeface="Times New Roman"/>
              </a:rPr>
              <a:t>it </a:t>
            </a:r>
            <a:r>
              <a:rPr sz="1200" spc="-20" dirty="0">
                <a:latin typeface="Times New Roman"/>
                <a:cs typeface="Times New Roman"/>
              </a:rPr>
              <a:t>delivered  </a:t>
            </a:r>
            <a:r>
              <a:rPr sz="1200" spc="10" dirty="0">
                <a:latin typeface="Times New Roman"/>
                <a:cs typeface="Times New Roman"/>
              </a:rPr>
              <a:t>to </a:t>
            </a:r>
            <a:r>
              <a:rPr sz="1200" spc="-15" dirty="0">
                <a:latin typeface="Times New Roman"/>
                <a:cs typeface="Times New Roman"/>
              </a:rPr>
              <a:t>their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doorstep.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400" b="1" spc="-20" dirty="0">
                <a:latin typeface="Times New Roman"/>
                <a:cs typeface="Times New Roman"/>
              </a:rPr>
              <a:t>Document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Conventions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Times New Roman"/>
              <a:cs typeface="Times New Roman"/>
            </a:endParaRPr>
          </a:p>
          <a:p>
            <a:pPr marL="357505" marR="2635885" indent="-40005">
              <a:lnSpc>
                <a:spcPct val="100000"/>
              </a:lnSpc>
            </a:pPr>
            <a:r>
              <a:rPr sz="1200" spc="-10" dirty="0">
                <a:latin typeface="Times New Roman"/>
                <a:cs typeface="Times New Roman"/>
              </a:rPr>
              <a:t>Entire document </a:t>
            </a:r>
            <a:r>
              <a:rPr sz="1200" spc="-15" dirty="0">
                <a:latin typeface="Times New Roman"/>
                <a:cs typeface="Times New Roman"/>
              </a:rPr>
              <a:t>should be justified. </a:t>
            </a:r>
            <a:r>
              <a:rPr sz="1200" spc="-10" dirty="0">
                <a:latin typeface="Times New Roman"/>
                <a:cs typeface="Times New Roman"/>
              </a:rPr>
              <a:t>Convention for </a:t>
            </a:r>
            <a:r>
              <a:rPr sz="1200" spc="-20" dirty="0">
                <a:latin typeface="Times New Roman"/>
                <a:cs typeface="Times New Roman"/>
              </a:rPr>
              <a:t>Main </a:t>
            </a:r>
            <a:r>
              <a:rPr sz="1200" spc="-10" dirty="0">
                <a:latin typeface="Times New Roman"/>
                <a:cs typeface="Times New Roman"/>
              </a:rPr>
              <a:t>title  Font </a:t>
            </a:r>
            <a:r>
              <a:rPr sz="1200" spc="-15" dirty="0">
                <a:latin typeface="Times New Roman"/>
                <a:cs typeface="Times New Roman"/>
              </a:rPr>
              <a:t>face: </a:t>
            </a:r>
            <a:r>
              <a:rPr sz="1200" spc="-30" dirty="0">
                <a:latin typeface="Times New Roman"/>
                <a:cs typeface="Times New Roman"/>
              </a:rPr>
              <a:t>Times </a:t>
            </a:r>
            <a:r>
              <a:rPr sz="1200" spc="-5" dirty="0">
                <a:latin typeface="Times New Roman"/>
                <a:cs typeface="Times New Roman"/>
              </a:rPr>
              <a:t>New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Roman</a:t>
            </a:r>
            <a:endParaRPr sz="1200">
              <a:latin typeface="Times New Roman"/>
              <a:cs typeface="Times New Roman"/>
            </a:endParaRPr>
          </a:p>
          <a:p>
            <a:pPr marL="318135">
              <a:lnSpc>
                <a:spcPct val="100000"/>
              </a:lnSpc>
            </a:pPr>
            <a:r>
              <a:rPr sz="1200" spc="-10" dirty="0">
                <a:latin typeface="Times New Roman"/>
                <a:cs typeface="Times New Roman"/>
              </a:rPr>
              <a:t>Font </a:t>
            </a:r>
            <a:r>
              <a:rPr sz="1200" spc="-20" dirty="0">
                <a:latin typeface="Times New Roman"/>
                <a:cs typeface="Times New Roman"/>
              </a:rPr>
              <a:t>style: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Bold</a:t>
            </a:r>
            <a:endParaRPr sz="1200">
              <a:latin typeface="Times New Roman"/>
              <a:cs typeface="Times New Roman"/>
            </a:endParaRPr>
          </a:p>
          <a:p>
            <a:pPr marL="318135" marR="4980940">
              <a:lnSpc>
                <a:spcPct val="100000"/>
              </a:lnSpc>
            </a:pPr>
            <a:r>
              <a:rPr sz="1200" spc="-10" dirty="0">
                <a:latin typeface="Times New Roman"/>
                <a:cs typeface="Times New Roman"/>
              </a:rPr>
              <a:t>Font </a:t>
            </a:r>
            <a:r>
              <a:rPr sz="1200" spc="-15" dirty="0">
                <a:latin typeface="Times New Roman"/>
                <a:cs typeface="Times New Roman"/>
              </a:rPr>
              <a:t>Size: </a:t>
            </a:r>
            <a:r>
              <a:rPr sz="1200" dirty="0">
                <a:latin typeface="Times New Roman"/>
                <a:cs typeface="Times New Roman"/>
              </a:rPr>
              <a:t>14  </a:t>
            </a:r>
            <a:r>
              <a:rPr sz="1200" spc="-10" dirty="0">
                <a:latin typeface="Times New Roman"/>
                <a:cs typeface="Times New Roman"/>
              </a:rPr>
              <a:t>Convention for </a:t>
            </a:r>
            <a:r>
              <a:rPr sz="1200" spc="-5" dirty="0">
                <a:latin typeface="Times New Roman"/>
                <a:cs typeface="Times New Roman"/>
              </a:rPr>
              <a:t>Sub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title</a:t>
            </a:r>
            <a:endParaRPr sz="1200">
              <a:latin typeface="Times New Roman"/>
              <a:cs typeface="Times New Roman"/>
            </a:endParaRPr>
          </a:p>
          <a:p>
            <a:pPr marL="318135">
              <a:lnSpc>
                <a:spcPct val="100000"/>
              </a:lnSpc>
            </a:pPr>
            <a:r>
              <a:rPr sz="1200" spc="-10" dirty="0">
                <a:latin typeface="Times New Roman"/>
                <a:cs typeface="Times New Roman"/>
              </a:rPr>
              <a:t>Font </a:t>
            </a:r>
            <a:r>
              <a:rPr sz="1200" spc="-15" dirty="0">
                <a:latin typeface="Times New Roman"/>
                <a:cs typeface="Times New Roman"/>
              </a:rPr>
              <a:t>face: </a:t>
            </a:r>
            <a:r>
              <a:rPr sz="1200" spc="-30" dirty="0">
                <a:latin typeface="Times New Roman"/>
                <a:cs typeface="Times New Roman"/>
              </a:rPr>
              <a:t>Times </a:t>
            </a:r>
            <a:r>
              <a:rPr sz="1200" spc="-5" dirty="0">
                <a:latin typeface="Times New Roman"/>
                <a:cs typeface="Times New Roman"/>
              </a:rPr>
              <a:t>New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Roman</a:t>
            </a:r>
            <a:endParaRPr sz="1200">
              <a:latin typeface="Times New Roman"/>
              <a:cs typeface="Times New Roman"/>
            </a:endParaRPr>
          </a:p>
          <a:p>
            <a:pPr marL="357505" marR="5471160" indent="-40005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latin typeface="Times New Roman"/>
                <a:cs typeface="Times New Roman"/>
              </a:rPr>
              <a:t>Font </a:t>
            </a:r>
            <a:r>
              <a:rPr sz="1200" spc="-20" dirty="0">
                <a:latin typeface="Times New Roman"/>
                <a:cs typeface="Times New Roman"/>
              </a:rPr>
              <a:t>style: </a:t>
            </a:r>
            <a:r>
              <a:rPr sz="1200" spc="-10" dirty="0">
                <a:latin typeface="Times New Roman"/>
                <a:cs typeface="Times New Roman"/>
              </a:rPr>
              <a:t>Bold  Font </a:t>
            </a:r>
            <a:r>
              <a:rPr sz="1200" spc="-15" dirty="0">
                <a:latin typeface="Times New Roman"/>
                <a:cs typeface="Times New Roman"/>
              </a:rPr>
              <a:t>Size: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12</a:t>
            </a:r>
            <a:endParaRPr sz="1200">
              <a:latin typeface="Times New Roman"/>
              <a:cs typeface="Times New Roman"/>
            </a:endParaRPr>
          </a:p>
          <a:p>
            <a:pPr marL="318135" marR="3317875">
              <a:lnSpc>
                <a:spcPct val="100000"/>
              </a:lnSpc>
            </a:pPr>
            <a:r>
              <a:rPr sz="1200" spc="-10" dirty="0">
                <a:latin typeface="Times New Roman"/>
                <a:cs typeface="Times New Roman"/>
              </a:rPr>
              <a:t>Convention for </a:t>
            </a:r>
            <a:r>
              <a:rPr sz="1200" spc="-5" dirty="0">
                <a:latin typeface="Times New Roman"/>
                <a:cs typeface="Times New Roman"/>
              </a:rPr>
              <a:t>body </a:t>
            </a:r>
            <a:r>
              <a:rPr sz="1200" spc="-10" dirty="0">
                <a:latin typeface="Times New Roman"/>
                <a:cs typeface="Times New Roman"/>
              </a:rPr>
              <a:t>Font </a:t>
            </a:r>
            <a:r>
              <a:rPr sz="1200" spc="-15" dirty="0">
                <a:latin typeface="Times New Roman"/>
                <a:cs typeface="Times New Roman"/>
              </a:rPr>
              <a:t>face: </a:t>
            </a:r>
            <a:r>
              <a:rPr sz="1200" spc="-30" dirty="0">
                <a:latin typeface="Times New Roman"/>
                <a:cs typeface="Times New Roman"/>
              </a:rPr>
              <a:t>Times </a:t>
            </a:r>
            <a:r>
              <a:rPr sz="1200" spc="-5" dirty="0">
                <a:latin typeface="Times New Roman"/>
                <a:cs typeface="Times New Roman"/>
              </a:rPr>
              <a:t>New </a:t>
            </a:r>
            <a:r>
              <a:rPr sz="1200" spc="-10" dirty="0">
                <a:latin typeface="Times New Roman"/>
                <a:cs typeface="Times New Roman"/>
              </a:rPr>
              <a:t>Roman  Font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Size:12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525" y="263728"/>
            <a:ext cx="32759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00"/>
                </a:solidFill>
              </a:rPr>
              <a:t>1.3 </a:t>
            </a:r>
            <a:r>
              <a:rPr sz="1800" spc="-30" dirty="0">
                <a:solidFill>
                  <a:srgbClr val="000000"/>
                </a:solidFill>
              </a:rPr>
              <a:t>Scope </a:t>
            </a:r>
            <a:r>
              <a:rPr sz="1800" spc="-20" dirty="0">
                <a:solidFill>
                  <a:srgbClr val="000000"/>
                </a:solidFill>
              </a:rPr>
              <a:t>of </a:t>
            </a:r>
            <a:r>
              <a:rPr sz="1800" spc="-30" dirty="0">
                <a:solidFill>
                  <a:srgbClr val="000000"/>
                </a:solidFill>
              </a:rPr>
              <a:t>Development</a:t>
            </a:r>
            <a:r>
              <a:rPr sz="1800" spc="330" dirty="0">
                <a:solidFill>
                  <a:srgbClr val="000000"/>
                </a:solidFill>
              </a:rPr>
              <a:t> </a:t>
            </a:r>
            <a:r>
              <a:rPr sz="1800" spc="-10" dirty="0">
                <a:solidFill>
                  <a:srgbClr val="000000"/>
                </a:solidFill>
              </a:rPr>
              <a:t>Project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344525" y="815797"/>
            <a:ext cx="7808595" cy="4083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1696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Food </a:t>
            </a:r>
            <a:r>
              <a:rPr sz="1200" spc="-10" dirty="0">
                <a:latin typeface="Times New Roman"/>
                <a:cs typeface="Times New Roman"/>
              </a:rPr>
              <a:t>Ordering </a:t>
            </a:r>
            <a:r>
              <a:rPr sz="1200" spc="-5" dirty="0">
                <a:latin typeface="Times New Roman"/>
                <a:cs typeface="Times New Roman"/>
              </a:rPr>
              <a:t>app </a:t>
            </a:r>
            <a:r>
              <a:rPr sz="1200" spc="-10" dirty="0">
                <a:latin typeface="Times New Roman"/>
                <a:cs typeface="Times New Roman"/>
              </a:rPr>
              <a:t>can </a:t>
            </a:r>
            <a:r>
              <a:rPr sz="1200" spc="-20" dirty="0">
                <a:latin typeface="Times New Roman"/>
                <a:cs typeface="Times New Roman"/>
              </a:rPr>
              <a:t>sale </a:t>
            </a:r>
            <a:r>
              <a:rPr sz="1200" dirty="0">
                <a:latin typeface="Times New Roman"/>
                <a:cs typeface="Times New Roman"/>
              </a:rPr>
              <a:t>Food product, </a:t>
            </a:r>
            <a:r>
              <a:rPr sz="1200" spc="-10" dirty="0">
                <a:latin typeface="Times New Roman"/>
                <a:cs typeface="Times New Roman"/>
              </a:rPr>
              <a:t>preferred </a:t>
            </a:r>
            <a:r>
              <a:rPr sz="1200" spc="-15" dirty="0">
                <a:latin typeface="Times New Roman"/>
                <a:cs typeface="Times New Roman"/>
              </a:rPr>
              <a:t>brands, kitchen </a:t>
            </a:r>
            <a:r>
              <a:rPr sz="1200" spc="-10" dirty="0">
                <a:latin typeface="Times New Roman"/>
                <a:cs typeface="Times New Roman"/>
              </a:rPr>
              <a:t>needs, </a:t>
            </a:r>
            <a:r>
              <a:rPr sz="1200" spc="-15" dirty="0">
                <a:latin typeface="Times New Roman"/>
                <a:cs typeface="Times New Roman"/>
              </a:rPr>
              <a:t>essential </a:t>
            </a:r>
            <a:r>
              <a:rPr sz="1200" spc="-5" dirty="0">
                <a:latin typeface="Times New Roman"/>
                <a:cs typeface="Times New Roman"/>
              </a:rPr>
              <a:t>restaurant </a:t>
            </a:r>
            <a:r>
              <a:rPr sz="1200" spc="-15" dirty="0">
                <a:latin typeface="Times New Roman"/>
                <a:cs typeface="Times New Roman"/>
              </a:rPr>
              <a:t>supplies and  </a:t>
            </a:r>
            <a:r>
              <a:rPr sz="1200" spc="-10" dirty="0">
                <a:latin typeface="Times New Roman"/>
                <a:cs typeface="Times New Roman"/>
              </a:rPr>
              <a:t>more, </a:t>
            </a:r>
            <a:r>
              <a:rPr sz="1200" dirty="0">
                <a:latin typeface="Times New Roman"/>
                <a:cs typeface="Times New Roman"/>
              </a:rPr>
              <a:t>through </a:t>
            </a:r>
            <a:r>
              <a:rPr sz="1200" spc="-15" dirty="0">
                <a:latin typeface="Times New Roman"/>
                <a:cs typeface="Times New Roman"/>
              </a:rPr>
              <a:t>this </a:t>
            </a:r>
            <a:r>
              <a:rPr sz="1200" spc="-20" dirty="0">
                <a:latin typeface="Times New Roman"/>
                <a:cs typeface="Times New Roman"/>
              </a:rPr>
              <a:t>online, </a:t>
            </a:r>
            <a:r>
              <a:rPr sz="1200" spc="-5" dirty="0">
                <a:latin typeface="Times New Roman"/>
                <a:cs typeface="Times New Roman"/>
              </a:rPr>
              <a:t>one </a:t>
            </a:r>
            <a:r>
              <a:rPr sz="1200" spc="5" dirty="0">
                <a:latin typeface="Times New Roman"/>
                <a:cs typeface="Times New Roman"/>
              </a:rPr>
              <a:t>stop Food store.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10" dirty="0">
                <a:latin typeface="Times New Roman"/>
                <a:cs typeface="Times New Roman"/>
              </a:rPr>
              <a:t>provides you with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15" dirty="0">
                <a:latin typeface="Times New Roman"/>
                <a:cs typeface="Times New Roman"/>
              </a:rPr>
              <a:t>convenient </a:t>
            </a:r>
            <a:r>
              <a:rPr sz="1200" spc="-5" dirty="0">
                <a:latin typeface="Times New Roman"/>
                <a:cs typeface="Times New Roman"/>
              </a:rPr>
              <a:t>way </a:t>
            </a:r>
            <a:r>
              <a:rPr sz="1200" spc="10" dirty="0">
                <a:latin typeface="Times New Roman"/>
                <a:cs typeface="Times New Roman"/>
              </a:rPr>
              <a:t>to </a:t>
            </a:r>
            <a:r>
              <a:rPr sz="1200" spc="-20" dirty="0">
                <a:latin typeface="Times New Roman"/>
                <a:cs typeface="Times New Roman"/>
              </a:rPr>
              <a:t>sale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spc="-10" dirty="0">
                <a:latin typeface="Times New Roman"/>
                <a:cs typeface="Times New Roman"/>
              </a:rPr>
              <a:t>your </a:t>
            </a:r>
            <a:r>
              <a:rPr sz="1200" spc="5" dirty="0">
                <a:latin typeface="Times New Roman"/>
                <a:cs typeface="Times New Roman"/>
              </a:rPr>
              <a:t>Food  </a:t>
            </a:r>
            <a:r>
              <a:rPr sz="1200" spc="-15" dirty="0">
                <a:latin typeface="Times New Roman"/>
                <a:cs typeface="Times New Roman"/>
              </a:rPr>
              <a:t>shopping </a:t>
            </a:r>
            <a:r>
              <a:rPr sz="1200" spc="-5" dirty="0">
                <a:latin typeface="Times New Roman"/>
                <a:cs typeface="Times New Roman"/>
              </a:rPr>
              <a:t>app. </a:t>
            </a:r>
            <a:r>
              <a:rPr sz="1200" spc="5" dirty="0">
                <a:latin typeface="Times New Roman"/>
                <a:cs typeface="Times New Roman"/>
              </a:rPr>
              <a:t>You </a:t>
            </a:r>
            <a:r>
              <a:rPr sz="1200" spc="-5" dirty="0">
                <a:latin typeface="Times New Roman"/>
                <a:cs typeface="Times New Roman"/>
              </a:rPr>
              <a:t>can </a:t>
            </a:r>
            <a:r>
              <a:rPr sz="1200" spc="-10" dirty="0">
                <a:latin typeface="Times New Roman"/>
                <a:cs typeface="Times New Roman"/>
              </a:rPr>
              <a:t>use </a:t>
            </a:r>
            <a:r>
              <a:rPr sz="1200" spc="-15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app as one </a:t>
            </a:r>
            <a:r>
              <a:rPr sz="1200" spc="-25" dirty="0">
                <a:latin typeface="Times New Roman"/>
                <a:cs typeface="Times New Roman"/>
              </a:rPr>
              <a:t>big </a:t>
            </a:r>
            <a:r>
              <a:rPr sz="1200" spc="-5" dirty="0">
                <a:latin typeface="Times New Roman"/>
                <a:cs typeface="Times New Roman"/>
              </a:rPr>
              <a:t>super </a:t>
            </a:r>
            <a:r>
              <a:rPr sz="1200" spc="-10" dirty="0">
                <a:latin typeface="Times New Roman"/>
                <a:cs typeface="Times New Roman"/>
              </a:rPr>
              <a:t>market </a:t>
            </a:r>
            <a:r>
              <a:rPr sz="1200" spc="-5" dirty="0">
                <a:latin typeface="Times New Roman"/>
                <a:cs typeface="Times New Roman"/>
              </a:rPr>
              <a:t>app </a:t>
            </a:r>
            <a:r>
              <a:rPr sz="1200" spc="10" dirty="0">
                <a:latin typeface="Times New Roman"/>
                <a:cs typeface="Times New Roman"/>
              </a:rPr>
              <a:t>to </a:t>
            </a:r>
            <a:r>
              <a:rPr sz="1200" spc="-20" dirty="0">
                <a:latin typeface="Times New Roman"/>
                <a:cs typeface="Times New Roman"/>
              </a:rPr>
              <a:t>sale </a:t>
            </a:r>
            <a:r>
              <a:rPr sz="1200" dirty="0">
                <a:latin typeface="Times New Roman"/>
                <a:cs typeface="Times New Roman"/>
              </a:rPr>
              <a:t>product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your </a:t>
            </a:r>
            <a:r>
              <a:rPr sz="1200" spc="5" dirty="0">
                <a:latin typeface="Times New Roman"/>
                <a:cs typeface="Times New Roman"/>
              </a:rPr>
              <a:t>store. </a:t>
            </a:r>
            <a:r>
              <a:rPr sz="1200" spc="-2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app </a:t>
            </a:r>
            <a:r>
              <a:rPr sz="1200" spc="-15" dirty="0">
                <a:latin typeface="Times New Roman"/>
                <a:cs typeface="Times New Roman"/>
              </a:rPr>
              <a:t>make  </a:t>
            </a:r>
            <a:r>
              <a:rPr sz="1200" spc="-10" dirty="0">
                <a:latin typeface="Times New Roman"/>
                <a:cs typeface="Times New Roman"/>
              </a:rPr>
              <a:t>easy for user </a:t>
            </a:r>
            <a:r>
              <a:rPr sz="1200" spc="10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buy </a:t>
            </a:r>
            <a:r>
              <a:rPr sz="1200" dirty="0">
                <a:latin typeface="Times New Roman"/>
                <a:cs typeface="Times New Roman"/>
              </a:rPr>
              <a:t>product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spc="5" dirty="0">
                <a:latin typeface="Times New Roman"/>
                <a:cs typeface="Times New Roman"/>
              </a:rPr>
              <a:t>store </a:t>
            </a:r>
            <a:r>
              <a:rPr sz="1200" spc="-10" dirty="0">
                <a:latin typeface="Times New Roman"/>
                <a:cs typeface="Times New Roman"/>
              </a:rPr>
              <a:t>with easy </a:t>
            </a:r>
            <a:r>
              <a:rPr sz="1200" spc="-5" dirty="0">
                <a:latin typeface="Times New Roman"/>
                <a:cs typeface="Times New Roman"/>
              </a:rPr>
              <a:t>steps </a:t>
            </a:r>
            <a:r>
              <a:rPr sz="1200" spc="-15" dirty="0">
                <a:latin typeface="Times New Roman"/>
                <a:cs typeface="Times New Roman"/>
              </a:rPr>
              <a:t>and </a:t>
            </a:r>
            <a:r>
              <a:rPr sz="1200" spc="5" dirty="0">
                <a:latin typeface="Times New Roman"/>
                <a:cs typeface="Times New Roman"/>
              </a:rPr>
              <a:t>store </a:t>
            </a:r>
            <a:r>
              <a:rPr sz="1200" spc="-10" dirty="0">
                <a:latin typeface="Times New Roman"/>
                <a:cs typeface="Times New Roman"/>
              </a:rPr>
              <a:t>can </a:t>
            </a:r>
            <a:r>
              <a:rPr sz="1200" spc="-5" dirty="0">
                <a:latin typeface="Times New Roman"/>
                <a:cs typeface="Times New Roman"/>
              </a:rPr>
              <a:t>get </a:t>
            </a:r>
            <a:r>
              <a:rPr sz="1200" spc="-10" dirty="0">
                <a:latin typeface="Times New Roman"/>
                <a:cs typeface="Times New Roman"/>
              </a:rPr>
              <a:t>easy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order.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800" b="1" spc="-30" dirty="0">
                <a:latin typeface="Times New Roman"/>
                <a:cs typeface="Times New Roman"/>
              </a:rPr>
              <a:t>Definitions, Acronyms and</a:t>
            </a:r>
            <a:r>
              <a:rPr sz="1800" b="1" spc="9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Abbreviations</a:t>
            </a:r>
            <a:endParaRPr sz="1800">
              <a:latin typeface="Times New Roman"/>
              <a:cs typeface="Times New Roman"/>
            </a:endParaRPr>
          </a:p>
          <a:p>
            <a:pPr marL="789305" marR="4906010">
              <a:lnSpc>
                <a:spcPct val="100000"/>
              </a:lnSpc>
              <a:spcBef>
                <a:spcPts val="475"/>
              </a:spcBef>
            </a:pPr>
            <a:r>
              <a:rPr sz="1200" spc="-105" dirty="0">
                <a:latin typeface="Times New Roman"/>
                <a:cs typeface="Times New Roman"/>
              </a:rPr>
              <a:t>JAVA </a:t>
            </a:r>
            <a:r>
              <a:rPr sz="1200" dirty="0">
                <a:latin typeface="Times New Roman"/>
                <a:cs typeface="Times New Roman"/>
              </a:rPr>
              <a:t>-&gt; </a:t>
            </a:r>
            <a:r>
              <a:rPr sz="1200" spc="-10" dirty="0">
                <a:latin typeface="Times New Roman"/>
                <a:cs typeface="Times New Roman"/>
              </a:rPr>
              <a:t>platform </a:t>
            </a:r>
            <a:r>
              <a:rPr sz="1200" spc="-15" dirty="0">
                <a:latin typeface="Times New Roman"/>
                <a:cs typeface="Times New Roman"/>
              </a:rPr>
              <a:t>independence  </a:t>
            </a:r>
            <a:r>
              <a:rPr sz="1200" spc="-10" dirty="0">
                <a:latin typeface="Times New Roman"/>
                <a:cs typeface="Times New Roman"/>
              </a:rPr>
              <a:t>SQL-&gt; </a:t>
            </a:r>
            <a:r>
              <a:rPr sz="1200" spc="10" dirty="0">
                <a:latin typeface="Times New Roman"/>
                <a:cs typeface="Times New Roman"/>
              </a:rPr>
              <a:t>Structured </a:t>
            </a:r>
            <a:r>
              <a:rPr sz="1200" dirty="0">
                <a:latin typeface="Times New Roman"/>
                <a:cs typeface="Times New Roman"/>
              </a:rPr>
              <a:t>query</a:t>
            </a:r>
            <a:r>
              <a:rPr sz="1200" spc="-204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Language  </a:t>
            </a:r>
            <a:r>
              <a:rPr sz="1200" dirty="0">
                <a:latin typeface="Times New Roman"/>
                <a:cs typeface="Times New Roman"/>
              </a:rPr>
              <a:t>ER-&gt; </a:t>
            </a:r>
            <a:r>
              <a:rPr sz="1200" spc="-5" dirty="0">
                <a:latin typeface="Times New Roman"/>
                <a:cs typeface="Times New Roman"/>
              </a:rPr>
              <a:t>Entity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Relationship</a:t>
            </a:r>
            <a:endParaRPr sz="1200">
              <a:latin typeface="Times New Roman"/>
              <a:cs typeface="Times New Roman"/>
            </a:endParaRPr>
          </a:p>
          <a:p>
            <a:pPr marL="789305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UML </a:t>
            </a:r>
            <a:r>
              <a:rPr sz="1200" dirty="0">
                <a:latin typeface="Times New Roman"/>
                <a:cs typeface="Times New Roman"/>
              </a:rPr>
              <a:t>-&gt; </a:t>
            </a:r>
            <a:r>
              <a:rPr sz="1200" spc="-35" dirty="0">
                <a:latin typeface="Times New Roman"/>
                <a:cs typeface="Times New Roman"/>
              </a:rPr>
              <a:t>Unified Modeling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Language</a:t>
            </a:r>
            <a:endParaRPr sz="1200">
              <a:latin typeface="Times New Roman"/>
              <a:cs typeface="Times New Roman"/>
            </a:endParaRPr>
          </a:p>
          <a:p>
            <a:pPr marL="789305" marR="422148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IDE-&gt; Integrated </a:t>
            </a:r>
            <a:r>
              <a:rPr sz="1200" spc="-15" dirty="0">
                <a:latin typeface="Times New Roman"/>
                <a:cs typeface="Times New Roman"/>
              </a:rPr>
              <a:t>Development </a:t>
            </a:r>
            <a:r>
              <a:rPr sz="1200" spc="-30" dirty="0">
                <a:latin typeface="Times New Roman"/>
                <a:cs typeface="Times New Roman"/>
              </a:rPr>
              <a:t>Environment  </a:t>
            </a:r>
            <a:r>
              <a:rPr sz="1200" spc="-5" dirty="0">
                <a:latin typeface="Times New Roman"/>
                <a:cs typeface="Times New Roman"/>
              </a:rPr>
              <a:t>SRS-&gt; </a:t>
            </a:r>
            <a:r>
              <a:rPr sz="1200" dirty="0">
                <a:latin typeface="Times New Roman"/>
                <a:cs typeface="Times New Roman"/>
              </a:rPr>
              <a:t>Software </a:t>
            </a:r>
            <a:r>
              <a:rPr sz="1200" spc="-25" dirty="0">
                <a:latin typeface="Times New Roman"/>
                <a:cs typeface="Times New Roman"/>
              </a:rPr>
              <a:t>Requirement </a:t>
            </a:r>
            <a:r>
              <a:rPr sz="1200" spc="-15" dirty="0">
                <a:latin typeface="Times New Roman"/>
                <a:cs typeface="Times New Roman"/>
              </a:rPr>
              <a:t>Specification  </a:t>
            </a:r>
            <a:r>
              <a:rPr sz="1200" dirty="0">
                <a:latin typeface="Times New Roman"/>
                <a:cs typeface="Times New Roman"/>
              </a:rPr>
              <a:t>ISBN -&gt; </a:t>
            </a:r>
            <a:r>
              <a:rPr sz="1200" spc="-10" dirty="0">
                <a:latin typeface="Times New Roman"/>
                <a:cs typeface="Times New Roman"/>
              </a:rPr>
              <a:t>International </a:t>
            </a:r>
            <a:r>
              <a:rPr sz="1200" spc="-5" dirty="0">
                <a:latin typeface="Times New Roman"/>
                <a:cs typeface="Times New Roman"/>
              </a:rPr>
              <a:t>Standard </a:t>
            </a:r>
            <a:r>
              <a:rPr sz="1200" spc="5" dirty="0">
                <a:latin typeface="Times New Roman"/>
                <a:cs typeface="Times New Roman"/>
              </a:rPr>
              <a:t>Book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Number</a:t>
            </a:r>
            <a:endParaRPr sz="1200">
              <a:latin typeface="Times New Roman"/>
              <a:cs typeface="Times New Roman"/>
            </a:endParaRPr>
          </a:p>
          <a:p>
            <a:pPr marL="789305">
              <a:lnSpc>
                <a:spcPts val="1420"/>
              </a:lnSpc>
            </a:pPr>
            <a:r>
              <a:rPr sz="1200" dirty="0">
                <a:latin typeface="Times New Roman"/>
                <a:cs typeface="Times New Roman"/>
              </a:rPr>
              <a:t>IEEE </a:t>
            </a:r>
            <a:r>
              <a:rPr sz="1200" spc="-5" dirty="0">
                <a:latin typeface="Times New Roman"/>
                <a:cs typeface="Times New Roman"/>
              </a:rPr>
              <a:t>-&gt;Institute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Electrical and Electronics</a:t>
            </a:r>
            <a:r>
              <a:rPr sz="1200" spc="-16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Engineers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References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104139" marR="1327150">
              <a:lnSpc>
                <a:spcPct val="100000"/>
              </a:lnSpc>
              <a:buAutoNum type="arabicPeriod"/>
              <a:tabLst>
                <a:tab pos="256540" algn="l"/>
              </a:tabLst>
            </a:pPr>
            <a:r>
              <a:rPr sz="1200" spc="-15" dirty="0">
                <a:latin typeface="Times New Roman"/>
                <a:cs typeface="Times New Roman"/>
              </a:rPr>
              <a:t>Rahman </a:t>
            </a:r>
            <a:r>
              <a:rPr sz="1200" spc="-5" dirty="0">
                <a:latin typeface="Times New Roman"/>
                <a:cs typeface="Times New Roman"/>
              </a:rPr>
              <a:t>H. </a:t>
            </a:r>
            <a:r>
              <a:rPr sz="1200" dirty="0">
                <a:latin typeface="Times New Roman"/>
                <a:cs typeface="Times New Roman"/>
              </a:rPr>
              <a:t>(2019), </a:t>
            </a:r>
            <a:r>
              <a:rPr sz="1200" spc="-5" dirty="0">
                <a:latin typeface="Times New Roman"/>
                <a:cs typeface="Times New Roman"/>
              </a:rPr>
              <a:t>A </a:t>
            </a:r>
            <a:r>
              <a:rPr sz="1200" spc="-20" dirty="0">
                <a:latin typeface="Times New Roman"/>
                <a:cs typeface="Times New Roman"/>
              </a:rPr>
              <a:t>Review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0" dirty="0">
                <a:latin typeface="Times New Roman"/>
                <a:cs typeface="Times New Roman"/>
              </a:rPr>
              <a:t>Usable </a:t>
            </a:r>
            <a:r>
              <a:rPr sz="1200" spc="5" dirty="0">
                <a:latin typeface="Times New Roman"/>
                <a:cs typeface="Times New Roman"/>
              </a:rPr>
              <a:t>Food </a:t>
            </a:r>
            <a:r>
              <a:rPr sz="1200" spc="-15" dirty="0">
                <a:latin typeface="Times New Roman"/>
                <a:cs typeface="Times New Roman"/>
              </a:rPr>
              <a:t>Delivery </a:t>
            </a:r>
            <a:r>
              <a:rPr sz="1200" spc="-10" dirty="0">
                <a:latin typeface="Times New Roman"/>
                <a:cs typeface="Times New Roman"/>
              </a:rPr>
              <a:t>Apps, </a:t>
            </a:r>
            <a:r>
              <a:rPr sz="1200" spc="-5" dirty="0">
                <a:latin typeface="Times New Roman"/>
                <a:cs typeface="Times New Roman"/>
              </a:rPr>
              <a:t>International Journal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spc="-15" dirty="0">
                <a:latin typeface="Times New Roman"/>
                <a:cs typeface="Times New Roman"/>
              </a:rPr>
              <a:t>Engineering  </a:t>
            </a:r>
            <a:r>
              <a:rPr sz="1200" spc="-5" dirty="0">
                <a:latin typeface="Times New Roman"/>
                <a:cs typeface="Times New Roman"/>
              </a:rPr>
              <a:t>Research </a:t>
            </a:r>
            <a:r>
              <a:rPr sz="1200" dirty="0">
                <a:latin typeface="Times New Roman"/>
                <a:cs typeface="Times New Roman"/>
              </a:rPr>
              <a:t>&amp; </a:t>
            </a:r>
            <a:r>
              <a:rPr sz="1200" spc="-20" dirty="0">
                <a:latin typeface="Times New Roman"/>
                <a:cs typeface="Times New Roman"/>
              </a:rPr>
              <a:t>Technology </a:t>
            </a:r>
            <a:r>
              <a:rPr sz="1200" spc="-15" dirty="0">
                <a:latin typeface="Times New Roman"/>
                <a:cs typeface="Times New Roman"/>
              </a:rPr>
              <a:t>(IJERT) </a:t>
            </a:r>
            <a:r>
              <a:rPr sz="1200" dirty="0">
                <a:latin typeface="Times New Roman"/>
                <a:cs typeface="Times New Roman"/>
              </a:rPr>
              <a:t>ISSN: 2278-0181 </a:t>
            </a:r>
            <a:r>
              <a:rPr sz="1200" spc="-45" dirty="0">
                <a:latin typeface="Times New Roman"/>
                <a:cs typeface="Times New Roman"/>
              </a:rPr>
              <a:t>Vol. </a:t>
            </a:r>
            <a:r>
              <a:rPr sz="1200" dirty="0">
                <a:latin typeface="Times New Roman"/>
                <a:cs typeface="Times New Roman"/>
              </a:rPr>
              <a:t>8 </a:t>
            </a:r>
            <a:r>
              <a:rPr sz="1200" spc="-5" dirty="0">
                <a:latin typeface="Times New Roman"/>
                <a:cs typeface="Times New Roman"/>
              </a:rPr>
              <a:t>Issue </a:t>
            </a:r>
            <a:r>
              <a:rPr sz="1200" dirty="0">
                <a:latin typeface="Times New Roman"/>
                <a:cs typeface="Times New Roman"/>
              </a:rPr>
              <a:t>12,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December-2019.</a:t>
            </a:r>
            <a:endParaRPr sz="120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DOI: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10.17577/IJERTV8IS120052</a:t>
            </a:r>
            <a:endParaRPr sz="1200">
              <a:latin typeface="Times New Roman"/>
              <a:cs typeface="Times New Roman"/>
            </a:endParaRPr>
          </a:p>
          <a:p>
            <a:pPr marL="255904" indent="-152400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256540" algn="l"/>
              </a:tabLst>
            </a:pPr>
            <a:r>
              <a:rPr sz="1200" spc="-10" dirty="0">
                <a:latin typeface="Times New Roman"/>
                <a:cs typeface="Times New Roman"/>
              </a:rPr>
              <a:t>M. </a:t>
            </a:r>
            <a:r>
              <a:rPr sz="1200" spc="-25" dirty="0">
                <a:latin typeface="Times New Roman"/>
                <a:cs typeface="Times New Roman"/>
              </a:rPr>
              <a:t>Li, </a:t>
            </a:r>
            <a:r>
              <a:rPr sz="1200" spc="-10" dirty="0">
                <a:latin typeface="Times New Roman"/>
                <a:cs typeface="Times New Roman"/>
              </a:rPr>
              <a:t>J. </a:t>
            </a:r>
            <a:r>
              <a:rPr sz="1200" spc="-15" dirty="0">
                <a:latin typeface="Times New Roman"/>
                <a:cs typeface="Times New Roman"/>
              </a:rPr>
              <a:t>Zhang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spc="-75" dirty="0">
                <a:latin typeface="Times New Roman"/>
                <a:cs typeface="Times New Roman"/>
              </a:rPr>
              <a:t>W. </a:t>
            </a:r>
            <a:r>
              <a:rPr sz="1200" spc="-35" dirty="0">
                <a:latin typeface="Times New Roman"/>
                <a:cs typeface="Times New Roman"/>
              </a:rPr>
              <a:t>Wang, </a:t>
            </a:r>
            <a:r>
              <a:rPr sz="1200" spc="-25" dirty="0">
                <a:latin typeface="Times New Roman"/>
                <a:cs typeface="Times New Roman"/>
              </a:rPr>
              <a:t>"Task </a:t>
            </a:r>
            <a:r>
              <a:rPr sz="1200" spc="-10" dirty="0">
                <a:latin typeface="Times New Roman"/>
                <a:cs typeface="Times New Roman"/>
              </a:rPr>
              <a:t>Selection and </a:t>
            </a:r>
            <a:r>
              <a:rPr sz="1200" spc="-15" dirty="0">
                <a:latin typeface="Times New Roman"/>
                <a:cs typeface="Times New Roman"/>
              </a:rPr>
              <a:t>Scheduling </a:t>
            </a:r>
            <a:r>
              <a:rPr sz="1200" spc="-10" dirty="0">
                <a:latin typeface="Times New Roman"/>
                <a:cs typeface="Times New Roman"/>
              </a:rPr>
              <a:t>for </a:t>
            </a:r>
            <a:r>
              <a:rPr sz="1200" spc="5" dirty="0">
                <a:latin typeface="Times New Roman"/>
                <a:cs typeface="Times New Roman"/>
              </a:rPr>
              <a:t>Food </a:t>
            </a:r>
            <a:r>
              <a:rPr sz="1200" spc="-15" dirty="0">
                <a:latin typeface="Times New Roman"/>
                <a:cs typeface="Times New Roman"/>
              </a:rPr>
              <a:t>Delivery: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Game-Theoretic</a:t>
            </a:r>
            <a:endParaRPr sz="120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Approach," </a:t>
            </a:r>
            <a:r>
              <a:rPr sz="1200" dirty="0">
                <a:latin typeface="Times New Roman"/>
                <a:cs typeface="Times New Roman"/>
              </a:rPr>
              <a:t>2018 IEEE </a:t>
            </a:r>
            <a:r>
              <a:rPr sz="1200" spc="-10" dirty="0">
                <a:latin typeface="Times New Roman"/>
                <a:cs typeface="Times New Roman"/>
              </a:rPr>
              <a:t>Global Communications Conference </a:t>
            </a:r>
            <a:r>
              <a:rPr sz="1200" spc="-5" dirty="0">
                <a:latin typeface="Times New Roman"/>
                <a:cs typeface="Times New Roman"/>
              </a:rPr>
              <a:t>(GLOBECOM), </a:t>
            </a:r>
            <a:r>
              <a:rPr sz="1200" dirty="0">
                <a:latin typeface="Times New Roman"/>
                <a:cs typeface="Times New Roman"/>
              </a:rPr>
              <a:t>pp. </a:t>
            </a:r>
            <a:r>
              <a:rPr sz="1200" spc="15" dirty="0">
                <a:latin typeface="Times New Roman"/>
                <a:cs typeface="Times New Roman"/>
              </a:rPr>
              <a:t>1-6 </a:t>
            </a:r>
            <a:r>
              <a:rPr sz="1200" spc="-5" dirty="0">
                <a:latin typeface="Times New Roman"/>
                <a:cs typeface="Times New Roman"/>
              </a:rPr>
              <a:t>DOI: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10.1109/GLOCOM.2018.8647947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202" y="120853"/>
            <a:ext cx="163258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latin typeface="Carlito"/>
                <a:cs typeface="Carlito"/>
              </a:rPr>
              <a:t>2.Overall</a:t>
            </a:r>
            <a:r>
              <a:rPr sz="1400" b="1" spc="-70" dirty="0">
                <a:latin typeface="Carlito"/>
                <a:cs typeface="Carlito"/>
              </a:rPr>
              <a:t> </a:t>
            </a:r>
            <a:r>
              <a:rPr sz="1400" b="1" spc="-10" dirty="0">
                <a:latin typeface="Carlito"/>
                <a:cs typeface="Carlito"/>
              </a:rPr>
              <a:t>Descriptions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22867" y="701039"/>
            <a:ext cx="4345478" cy="4281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36239" y="384428"/>
            <a:ext cx="30359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Use case diagram for </a:t>
            </a:r>
            <a:r>
              <a:rPr sz="12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online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food </a:t>
            </a:r>
            <a:r>
              <a:rPr sz="12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delivery</a:t>
            </a:r>
            <a:r>
              <a:rPr sz="1200" u="sng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74" y="120853"/>
            <a:ext cx="104013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arlito"/>
                <a:cs typeface="Carlito"/>
              </a:rPr>
              <a:t>Class</a:t>
            </a:r>
            <a:r>
              <a:rPr sz="1400" b="1" spc="-45" dirty="0">
                <a:latin typeface="Carlito"/>
                <a:cs typeface="Carlito"/>
              </a:rPr>
              <a:t> </a:t>
            </a:r>
            <a:r>
              <a:rPr sz="1400" b="1" spc="-5" dirty="0">
                <a:latin typeface="Carlito"/>
                <a:cs typeface="Carlito"/>
              </a:rPr>
              <a:t>diagram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9976" y="499871"/>
            <a:ext cx="8013192" cy="4428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1272</Words>
  <Application>Microsoft Office PowerPoint</Application>
  <PresentationFormat>Custom</PresentationFormat>
  <Paragraphs>161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“FOOD DELEVERY  WEBSITE &amp;  APPLICATION”</vt:lpstr>
      <vt:lpstr>“FOOD DELEVERY WEBSITE &amp; APPLICATION”</vt:lpstr>
      <vt:lpstr>Task-  1</vt:lpstr>
      <vt:lpstr>Step -   Wise Description</vt:lpstr>
      <vt:lpstr>Assessment Parameter</vt:lpstr>
      <vt:lpstr>1.Introduction</vt:lpstr>
      <vt:lpstr>1.3 Scope of Development Project</vt:lpstr>
      <vt:lpstr>Slide 8</vt:lpstr>
      <vt:lpstr>Slide 9</vt:lpstr>
      <vt:lpstr>Slide 10</vt:lpstr>
      <vt:lpstr>3. Functional Requirements</vt:lpstr>
      <vt:lpstr>3.3 Menu Management (Restaurant Owners)</vt:lpstr>
      <vt:lpstr>3.6 Payment Processing</vt:lpstr>
      <vt:lpstr>4.3 Usability The user interface should be intuitive and easy to navigate.  Ensure accessibility compliance.</vt:lpstr>
      <vt:lpstr>6. Conclusion</vt:lpstr>
      <vt:lpstr>https://github.com/akshayashree-tech/AKSHAYASHREE.Y-NM-Group-12.git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“FOOD DELEVERY  WEBSITE &amp;  APPLICATION”</dc:title>
  <dc:creator>BE HAPPY</dc:creator>
  <cp:lastModifiedBy>G</cp:lastModifiedBy>
  <cp:revision>3</cp:revision>
  <dcterms:created xsi:type="dcterms:W3CDTF">2023-11-19T04:54:12Z</dcterms:created>
  <dcterms:modified xsi:type="dcterms:W3CDTF">2023-11-19T05:14:47Z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2023-09-29T00:00:00Z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2023-11-19T00:00:00Z</vt:filetime>
  </property>
</Properties>
</file>