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98398" y="434616"/>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5262562" y="434616"/>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6686359" y="5918324"/>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838200" y="4170419"/>
            <a:ext cx="8091488" cy="1334981"/>
          </a:xfrm>
          <a:prstGeom prst="rect">
            <a:avLst/>
          </a:prstGeom>
        </p:spPr>
        <p:txBody>
          <a:bodyPr vert="horz" wrap="square" lIns="0" tIns="16510" rIns="0" bIns="0" rtlCol="0">
            <a:spAutoFit/>
          </a:bodyPr>
          <a:lstStyle/>
          <a:p>
            <a:pPr marL="12700">
              <a:lnSpc>
                <a:spcPct val="100000"/>
              </a:lnSpc>
              <a:spcBef>
                <a:spcPts val="130"/>
              </a:spcBef>
            </a:pPr>
            <a:r>
              <a:rPr lang="en-IN" sz="2800" spc="-20" dirty="0">
                <a:latin typeface="Times New Roman" panose="02020603050405020304" pitchFamily="18" charset="0"/>
                <a:cs typeface="Times New Roman" panose="02020603050405020304" pitchFamily="18" charset="0"/>
              </a:rPr>
              <a:t>Team Members: Janani Shanmugi M </a:t>
            </a:r>
            <a:r>
              <a:rPr lang="en-IN" sz="2800" spc="-20" dirty="0" err="1">
                <a:latin typeface="Times New Roman" panose="02020603050405020304" pitchFamily="18" charset="0"/>
                <a:cs typeface="Times New Roman" panose="02020603050405020304" pitchFamily="18" charset="0"/>
              </a:rPr>
              <a:t>A,Akshaya</a:t>
            </a:r>
            <a:r>
              <a:rPr lang="en-IN" sz="2800" spc="-20" dirty="0">
                <a:latin typeface="Times New Roman" panose="02020603050405020304" pitchFamily="18" charset="0"/>
                <a:cs typeface="Times New Roman" panose="02020603050405020304" pitchFamily="18" charset="0"/>
              </a:rPr>
              <a:t> Shree S</a:t>
            </a:r>
          </a:p>
          <a:p>
            <a:pPr marL="12700">
              <a:lnSpc>
                <a:spcPct val="100000"/>
              </a:lnSpc>
              <a:spcBef>
                <a:spcPts val="130"/>
              </a:spcBef>
            </a:pPr>
            <a:r>
              <a:rPr lang="en-IN" sz="2800" spc="-20" dirty="0">
                <a:latin typeface="Times New Roman" panose="02020603050405020304" pitchFamily="18" charset="0"/>
                <a:cs typeface="Times New Roman" panose="02020603050405020304" pitchFamily="18" charset="0"/>
              </a:rPr>
              <a:t>Register Number: 813821104050,813821104009</a:t>
            </a:r>
          </a:p>
          <a:p>
            <a:pPr marL="12700">
              <a:lnSpc>
                <a:spcPct val="100000"/>
              </a:lnSpc>
              <a:spcBef>
                <a:spcPts val="130"/>
              </a:spcBef>
            </a:pPr>
            <a:r>
              <a:rPr lang="en-IN" sz="2800" spc="-20" dirty="0">
                <a:latin typeface="Times New Roman" panose="02020603050405020304" pitchFamily="18" charset="0"/>
                <a:cs typeface="Times New Roman" panose="02020603050405020304" pitchFamily="18" charset="0"/>
              </a:rPr>
              <a:t>Department:  Computer Science And Engineering</a:t>
            </a:r>
            <a:endParaRPr sz="2800" dirty="0">
              <a:latin typeface="Times New Roman" panose="02020603050405020304" pitchFamily="18" charset="0"/>
              <a:cs typeface="Times New Roman" panose="02020603050405020304" pitchFamily="18" charset="0"/>
            </a:endParaRPr>
          </a:p>
        </p:txBody>
      </p:sp>
      <p:sp>
        <p:nvSpPr>
          <p:cNvPr id="8" name="object 8"/>
          <p:cNvSpPr txBox="1"/>
          <p:nvPr/>
        </p:nvSpPr>
        <p:spPr>
          <a:xfrm>
            <a:off x="818535" y="2892983"/>
            <a:ext cx="8610600" cy="566822"/>
          </a:xfrm>
          <a:prstGeom prst="rect">
            <a:avLst/>
          </a:prstGeom>
        </p:spPr>
        <p:txBody>
          <a:bodyPr vert="horz" wrap="square" lIns="0" tIns="12700" rIns="0" bIns="0" rtlCol="0">
            <a:spAutoFit/>
          </a:bodyPr>
          <a:lstStyle/>
          <a:p>
            <a:pPr marL="12700">
              <a:lnSpc>
                <a:spcPct val="100000"/>
              </a:lnSpc>
              <a:spcBef>
                <a:spcPts val="100"/>
              </a:spcBef>
            </a:pPr>
            <a:r>
              <a:rPr lang="en-IN" sz="3600" b="1" dirty="0">
                <a:solidFill>
                  <a:srgbClr val="2D936B"/>
                </a:solidFill>
                <a:latin typeface="Stencil" panose="040409050D0802020404" pitchFamily="82" charset="0"/>
                <a:cs typeface="Trebuchet MS"/>
              </a:rPr>
              <a:t>Naan </a:t>
            </a:r>
            <a:r>
              <a:rPr lang="en-IN" sz="3600" b="1" dirty="0" err="1">
                <a:solidFill>
                  <a:srgbClr val="2D936B"/>
                </a:solidFill>
                <a:latin typeface="Stencil" panose="040409050D0802020404" pitchFamily="82" charset="0"/>
                <a:cs typeface="Trebuchet MS"/>
              </a:rPr>
              <a:t>Mudhalvan</a:t>
            </a:r>
            <a:r>
              <a:rPr lang="en-IN" sz="3600" b="1" dirty="0">
                <a:solidFill>
                  <a:srgbClr val="2D936B"/>
                </a:solidFill>
                <a:latin typeface="Stencil" panose="040409050D0802020404" pitchFamily="82" charset="0"/>
                <a:cs typeface="Trebuchet MS"/>
              </a:rPr>
              <a:t> </a:t>
            </a:r>
            <a:r>
              <a:rPr sz="3600" b="1" dirty="0">
                <a:solidFill>
                  <a:srgbClr val="2D936B"/>
                </a:solidFill>
                <a:latin typeface="Stencil" panose="040409050D0802020404" pitchFamily="82" charset="0"/>
                <a:cs typeface="Trebuchet MS"/>
              </a:rPr>
              <a:t>Final</a:t>
            </a:r>
            <a:r>
              <a:rPr sz="3600" b="1" spc="-40" dirty="0">
                <a:solidFill>
                  <a:srgbClr val="2D936B"/>
                </a:solidFill>
                <a:latin typeface="Stencil" panose="040409050D0802020404" pitchFamily="82" charset="0"/>
                <a:cs typeface="Trebuchet MS"/>
              </a:rPr>
              <a:t> </a:t>
            </a:r>
            <a:r>
              <a:rPr sz="3600" b="1" spc="-10" dirty="0">
                <a:solidFill>
                  <a:srgbClr val="2D936B"/>
                </a:solidFill>
                <a:latin typeface="Stencil" panose="040409050D0802020404" pitchFamily="82" charset="0"/>
                <a:cs typeface="Trebuchet MS"/>
              </a:rPr>
              <a:t>Project</a:t>
            </a:r>
            <a:endParaRPr sz="3600" dirty="0">
              <a:latin typeface="Stencil" panose="040409050D0802020404" pitchFamily="82" charset="0"/>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90010" y="60102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3124200" y="37086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152401" y="183589"/>
            <a:ext cx="4876800" cy="752129"/>
          </a:xfrm>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pic>
        <p:nvPicPr>
          <p:cNvPr id="10" name="Picture 9">
            <a:extLst>
              <a:ext uri="{FF2B5EF4-FFF2-40B4-BE49-F238E27FC236}">
                <a16:creationId xmlns:a16="http://schemas.microsoft.com/office/drawing/2014/main" id="{1A1DF669-F942-BBAB-E78C-4B537EE619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240" y="1202047"/>
            <a:ext cx="4876800" cy="4160528"/>
          </a:xfrm>
          <a:prstGeom prst="rect">
            <a:avLst/>
          </a:prstGeom>
        </p:spPr>
      </p:pic>
      <p:pic>
        <p:nvPicPr>
          <p:cNvPr id="12" name="Picture 11">
            <a:extLst>
              <a:ext uri="{FF2B5EF4-FFF2-40B4-BE49-F238E27FC236}">
                <a16:creationId xmlns:a16="http://schemas.microsoft.com/office/drawing/2014/main" id="{B3A8B833-3CCC-4991-6F32-98DE393726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38725" y="1202047"/>
            <a:ext cx="4495800" cy="416052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90010" y="60102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3124200" y="37086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152401" y="183589"/>
            <a:ext cx="4876800" cy="752129"/>
          </a:xfrm>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pic>
        <p:nvPicPr>
          <p:cNvPr id="8" name="Picture 7">
            <a:extLst>
              <a:ext uri="{FF2B5EF4-FFF2-40B4-BE49-F238E27FC236}">
                <a16:creationId xmlns:a16="http://schemas.microsoft.com/office/drawing/2014/main" id="{C1537E95-7CCD-A18A-CC37-6A2B89B9AB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1613949"/>
            <a:ext cx="8529484" cy="2958051"/>
          </a:xfrm>
          <a:prstGeom prst="rect">
            <a:avLst/>
          </a:prstGeom>
        </p:spPr>
      </p:pic>
    </p:spTree>
    <p:extLst>
      <p:ext uri="{BB962C8B-B14F-4D97-AF65-F5344CB8AC3E}">
        <p14:creationId xmlns:p14="http://schemas.microsoft.com/office/powerpoint/2010/main" val="2173463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268074" y="2158967"/>
            <a:ext cx="9764395" cy="1773241"/>
          </a:xfrm>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r>
              <a:rPr lang="en-IN" sz="4250" spc="-10" dirty="0"/>
              <a:t>: Breast Cancer Classification using Neural Network</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7122" y="44767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1863016" y="1052901"/>
            <a:ext cx="9764395" cy="5490862"/>
          </a:xfrm>
          <a:prstGeom prst="rect">
            <a:avLst/>
          </a:prstGeom>
        </p:spPr>
        <p:txBody>
          <a:bodyPr vert="horz" wrap="square" lIns="0" tIns="73279" rIns="0" bIns="0" rtlCol="0">
            <a:spAutoFit/>
          </a:bodyPr>
          <a:lstStyle/>
          <a:p>
            <a:pPr marL="193675" algn="l">
              <a:lnSpc>
                <a:spcPct val="100000"/>
              </a:lnSpc>
              <a:spcBef>
                <a:spcPts val="105"/>
              </a:spcBef>
            </a:pPr>
            <a:r>
              <a:rPr spc="-10" dirty="0"/>
              <a:t>AGENDA</a:t>
            </a:r>
            <a:br>
              <a:rPr lang="en-IN" spc="-10" dirty="0"/>
            </a:br>
            <a:br>
              <a:rPr lang="en-IN" spc="-10" dirty="0"/>
            </a:br>
            <a:r>
              <a:rPr lang="en-IN" sz="2000" spc="-10" dirty="0">
                <a:latin typeface="Segoe UI Variable Display Semib" pitchFamily="2" charset="0"/>
                <a:cs typeface="Times New Roman" panose="02020603050405020304" pitchFamily="18" charset="0"/>
              </a:rPr>
              <a:t>1.project title</a:t>
            </a:r>
            <a:br>
              <a:rPr lang="en-IN" sz="2000" spc="-10" dirty="0">
                <a:latin typeface="Segoe UI Variable Display Semib" pitchFamily="2" charset="0"/>
                <a:cs typeface="Times New Roman" panose="02020603050405020304" pitchFamily="18" charset="0"/>
              </a:rPr>
            </a:br>
            <a:r>
              <a:rPr lang="en-IN" sz="2000" spc="-10" dirty="0">
                <a:latin typeface="Segoe UI Variable Display Semib" pitchFamily="2" charset="0"/>
                <a:cs typeface="Times New Roman" panose="02020603050405020304" pitchFamily="18" charset="0"/>
              </a:rPr>
              <a:t>2.problem statement</a:t>
            </a:r>
            <a:br>
              <a:rPr lang="en-IN" sz="2000" spc="-10" dirty="0">
                <a:latin typeface="Segoe UI Variable Display Semib" pitchFamily="2" charset="0"/>
                <a:cs typeface="Times New Roman" panose="02020603050405020304" pitchFamily="18" charset="0"/>
              </a:rPr>
            </a:br>
            <a:r>
              <a:rPr lang="en-IN" sz="2000" spc="-10" dirty="0">
                <a:latin typeface="Segoe UI Variable Display Semib" pitchFamily="2" charset="0"/>
                <a:cs typeface="Times New Roman" panose="02020603050405020304" pitchFamily="18" charset="0"/>
              </a:rPr>
              <a:t>3.project overview</a:t>
            </a:r>
            <a:br>
              <a:rPr lang="en-IN" sz="2000" spc="-10" dirty="0">
                <a:latin typeface="Segoe UI Variable Display Semib" pitchFamily="2" charset="0"/>
                <a:cs typeface="Times New Roman" panose="02020603050405020304" pitchFamily="18" charset="0"/>
              </a:rPr>
            </a:br>
            <a:r>
              <a:rPr lang="en-IN" sz="2000" spc="-10" dirty="0">
                <a:latin typeface="Segoe UI Variable Display Semib" pitchFamily="2" charset="0"/>
                <a:cs typeface="Times New Roman" panose="02020603050405020304" pitchFamily="18" charset="0"/>
              </a:rPr>
              <a:t>4.who are the end users</a:t>
            </a:r>
            <a:br>
              <a:rPr lang="en-IN" sz="2000" spc="-10" dirty="0">
                <a:latin typeface="Segoe UI Variable Display Semib" pitchFamily="2" charset="0"/>
                <a:cs typeface="Times New Roman" panose="02020603050405020304" pitchFamily="18" charset="0"/>
              </a:rPr>
            </a:br>
            <a:r>
              <a:rPr lang="en-IN" sz="2000" spc="-10" dirty="0">
                <a:latin typeface="Segoe UI Variable Display Semib" pitchFamily="2" charset="0"/>
                <a:cs typeface="Times New Roman" panose="02020603050405020304" pitchFamily="18" charset="0"/>
              </a:rPr>
              <a:t>5.solution and its value preposition</a:t>
            </a:r>
            <a:br>
              <a:rPr lang="en-IN" sz="2000" spc="-10" dirty="0">
                <a:latin typeface="Segoe UI Variable Display Semib" pitchFamily="2" charset="0"/>
                <a:cs typeface="Times New Roman" panose="02020603050405020304" pitchFamily="18" charset="0"/>
              </a:rPr>
            </a:br>
            <a:r>
              <a:rPr lang="en-IN" sz="2000" spc="-10" dirty="0">
                <a:latin typeface="Segoe UI Variable Display Semib" pitchFamily="2" charset="0"/>
                <a:cs typeface="Times New Roman" panose="02020603050405020304" pitchFamily="18" charset="0"/>
              </a:rPr>
              <a:t>6.The wow in our solution</a:t>
            </a:r>
            <a:br>
              <a:rPr lang="en-IN" sz="2000" spc="-10" dirty="0">
                <a:latin typeface="Segoe UI Variable Display Semib" pitchFamily="2" charset="0"/>
                <a:cs typeface="Times New Roman" panose="02020603050405020304" pitchFamily="18" charset="0"/>
              </a:rPr>
            </a:br>
            <a:r>
              <a:rPr lang="en-IN" sz="2000" spc="-10" dirty="0">
                <a:latin typeface="Segoe UI Variable Display Semib" pitchFamily="2" charset="0"/>
                <a:cs typeface="Times New Roman" panose="02020603050405020304" pitchFamily="18" charset="0"/>
              </a:rPr>
              <a:t>7.modelling</a:t>
            </a:r>
            <a:br>
              <a:rPr lang="en-IN" sz="2000" spc="-10" dirty="0">
                <a:latin typeface="Segoe UI Variable Display Semib" pitchFamily="2" charset="0"/>
                <a:cs typeface="Times New Roman" panose="02020603050405020304" pitchFamily="18" charset="0"/>
              </a:rPr>
            </a:br>
            <a:r>
              <a:rPr lang="en-IN" sz="2000" spc="-10" dirty="0">
                <a:latin typeface="Segoe UI Variable Display Semib" pitchFamily="2" charset="0"/>
                <a:cs typeface="Times New Roman" panose="02020603050405020304" pitchFamily="18" charset="0"/>
              </a:rPr>
              <a:t>8.results</a:t>
            </a:r>
            <a:br>
              <a:rPr lang="en-IN" spc="-10" dirty="0">
                <a:latin typeface="Segoe UI Variable Display Semib" pitchFamily="2" charset="0"/>
                <a:cs typeface="Times New Roman" panose="02020603050405020304" pitchFamily="18" charset="0"/>
              </a:rPr>
            </a:br>
            <a:br>
              <a:rPr lang="en-IN" spc="-10" dirty="0"/>
            </a:br>
            <a:endParaRPr spc="-1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19747" y="1524000"/>
            <a:ext cx="7471728" cy="382540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br>
              <a:rPr lang="en-IN" sz="4250" spc="-75" dirty="0"/>
            </a:br>
            <a:br>
              <a:rPr lang="en-IN" sz="4250" spc="-75" dirty="0"/>
            </a:br>
            <a:r>
              <a:rPr lang="en-GB" sz="2400" b="0" i="0" dirty="0">
                <a:solidFill>
                  <a:srgbClr val="222222"/>
                </a:solidFill>
                <a:effectLst/>
                <a:highlight>
                  <a:srgbClr val="FFFFFF"/>
                </a:highlight>
                <a:latin typeface="Segoe UI Variable Display Semib" pitchFamily="2" charset="0"/>
              </a:rPr>
              <a:t>The aim of this project is to develop a robust neural network model for the classification of breast cancer </a:t>
            </a:r>
            <a:r>
              <a:rPr lang="en-GB" sz="2400" b="0" i="0" dirty="0" err="1">
                <a:solidFill>
                  <a:srgbClr val="222222"/>
                </a:solidFill>
                <a:effectLst/>
                <a:highlight>
                  <a:srgbClr val="FFFFFF"/>
                </a:highlight>
                <a:latin typeface="Segoe UI Variable Display Semib" pitchFamily="2" charset="0"/>
              </a:rPr>
              <a:t>tumors</a:t>
            </a:r>
            <a:r>
              <a:rPr lang="en-GB" sz="2400" b="0" i="0" dirty="0">
                <a:solidFill>
                  <a:srgbClr val="222222"/>
                </a:solidFill>
                <a:effectLst/>
                <a:highlight>
                  <a:srgbClr val="FFFFFF"/>
                </a:highlight>
                <a:latin typeface="Segoe UI Variable Display Semib" pitchFamily="2" charset="0"/>
              </a:rPr>
              <a:t> into benign and malignant categories based on various features extracted from diagnostic images or patient data. </a:t>
            </a:r>
            <a:br>
              <a:rPr lang="en-IN" sz="4250" spc="-75" dirty="0"/>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705600" y="1600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5" y="1447800"/>
            <a:ext cx="5680393" cy="4340932"/>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br>
              <a:rPr lang="en-IN" sz="4250" spc="-10" dirty="0"/>
            </a:br>
            <a:br>
              <a:rPr lang="en-IN" sz="4250" spc="-10" dirty="0"/>
            </a:br>
            <a:r>
              <a:rPr lang="en-GB" sz="2800" b="0" i="0" dirty="0">
                <a:solidFill>
                  <a:srgbClr val="222222"/>
                </a:solidFill>
                <a:effectLst/>
                <a:highlight>
                  <a:srgbClr val="FFFFFF"/>
                </a:highlight>
                <a:latin typeface="Segoe UI Variable Display Semib" pitchFamily="2" charset="0"/>
              </a:rPr>
              <a:t>1. Data Collection and Preprocessing</a:t>
            </a:r>
            <a:br>
              <a:rPr lang="en-GB" sz="2800" b="0" i="0" dirty="0">
                <a:solidFill>
                  <a:srgbClr val="222222"/>
                </a:solidFill>
                <a:effectLst/>
                <a:highlight>
                  <a:srgbClr val="FFFFFF"/>
                </a:highlight>
                <a:latin typeface="Segoe UI Variable Display Semib" pitchFamily="2" charset="0"/>
              </a:rPr>
            </a:br>
            <a:r>
              <a:rPr lang="en-GB" sz="2800" b="0" i="0" dirty="0">
                <a:solidFill>
                  <a:srgbClr val="222222"/>
                </a:solidFill>
                <a:effectLst/>
                <a:highlight>
                  <a:srgbClr val="FFFFFF"/>
                </a:highlight>
                <a:latin typeface="Segoe UI Variable Display Semib" pitchFamily="2" charset="0"/>
              </a:rPr>
              <a:t>2.</a:t>
            </a:r>
            <a:r>
              <a:rPr lang="en-IN" sz="2800" b="0" i="0" dirty="0">
                <a:solidFill>
                  <a:srgbClr val="222222"/>
                </a:solidFill>
                <a:effectLst/>
                <a:highlight>
                  <a:srgbClr val="FFFFFF"/>
                </a:highlight>
                <a:latin typeface="Segoe UI Variable Display Semib" pitchFamily="2" charset="0"/>
              </a:rPr>
              <a:t>Model Development</a:t>
            </a:r>
            <a:br>
              <a:rPr lang="en-IN" sz="2800" b="0" i="0" dirty="0">
                <a:solidFill>
                  <a:srgbClr val="222222"/>
                </a:solidFill>
                <a:effectLst/>
                <a:highlight>
                  <a:srgbClr val="FFFFFF"/>
                </a:highlight>
                <a:latin typeface="Segoe UI Variable Display Semib" pitchFamily="2" charset="0"/>
              </a:rPr>
            </a:br>
            <a:r>
              <a:rPr lang="en-IN" sz="2800" b="0" i="0" dirty="0">
                <a:solidFill>
                  <a:srgbClr val="222222"/>
                </a:solidFill>
                <a:effectLst/>
                <a:highlight>
                  <a:srgbClr val="FFFFFF"/>
                </a:highlight>
                <a:latin typeface="Segoe UI Variable Display Semib" pitchFamily="2" charset="0"/>
              </a:rPr>
              <a:t>3. Model Training and Evaluation</a:t>
            </a:r>
            <a:br>
              <a:rPr lang="en-IN" sz="2800" b="0" i="0" dirty="0">
                <a:solidFill>
                  <a:srgbClr val="222222"/>
                </a:solidFill>
                <a:effectLst/>
                <a:highlight>
                  <a:srgbClr val="FFFFFF"/>
                </a:highlight>
                <a:latin typeface="Segoe UI Variable Display Semib" pitchFamily="2" charset="0"/>
              </a:rPr>
            </a:br>
            <a:r>
              <a:rPr lang="en-IN" sz="2800" b="0" i="0" dirty="0">
                <a:solidFill>
                  <a:srgbClr val="222222"/>
                </a:solidFill>
                <a:effectLst/>
                <a:highlight>
                  <a:srgbClr val="FFFFFF"/>
                </a:highlight>
                <a:latin typeface="Segoe UI Variable Display Semib" pitchFamily="2" charset="0"/>
              </a:rPr>
              <a:t>4. Hyperparameter Tuning</a:t>
            </a:r>
            <a:br>
              <a:rPr lang="en-IN" sz="2800" b="0" i="0" dirty="0">
                <a:solidFill>
                  <a:srgbClr val="222222"/>
                </a:solidFill>
                <a:effectLst/>
                <a:highlight>
                  <a:srgbClr val="FFFFFF"/>
                </a:highlight>
                <a:latin typeface="Segoe UI Variable Display Semib" pitchFamily="2" charset="0"/>
              </a:rPr>
            </a:br>
            <a:r>
              <a:rPr lang="en-IN" sz="2800" b="0" i="0" dirty="0">
                <a:solidFill>
                  <a:srgbClr val="222222"/>
                </a:solidFill>
                <a:effectLst/>
                <a:highlight>
                  <a:srgbClr val="FFFFFF"/>
                </a:highlight>
                <a:latin typeface="Segoe UI Variable Display Semib" pitchFamily="2" charset="0"/>
              </a:rPr>
              <a:t>5. Interpretability and Visualization</a:t>
            </a:r>
            <a:br>
              <a:rPr lang="en-IN" sz="2800" b="0" i="0" dirty="0">
                <a:solidFill>
                  <a:srgbClr val="222222"/>
                </a:solidFill>
                <a:effectLst/>
                <a:highlight>
                  <a:srgbClr val="FFFFFF"/>
                </a:highlight>
                <a:latin typeface="Segoe UI Variable Display Semib" pitchFamily="2" charset="0"/>
              </a:rPr>
            </a:br>
            <a:r>
              <a:rPr lang="en-IN" sz="2800" b="0" i="0" dirty="0">
                <a:solidFill>
                  <a:srgbClr val="222222"/>
                </a:solidFill>
                <a:effectLst/>
                <a:highlight>
                  <a:srgbClr val="FFFFFF"/>
                </a:highlight>
                <a:latin typeface="Segoe UI Variable Display Semib" pitchFamily="2" charset="0"/>
              </a:rPr>
              <a:t>6. Deployment and Integration</a:t>
            </a:r>
            <a:endParaRPr sz="2800" dirty="0">
              <a:latin typeface="Segoe UI Variable Display Semib" pitchFamily="2"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248400" y="2057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914400" y="1447800"/>
            <a:ext cx="9764395" cy="3482619"/>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br>
              <a:rPr lang="en-IN" sz="3200" spc="-10" dirty="0"/>
            </a:br>
            <a:br>
              <a:rPr lang="en-IN" sz="3200" spc="-10" dirty="0"/>
            </a:br>
            <a:r>
              <a:rPr lang="en-IN" sz="3200" spc="-10" dirty="0"/>
              <a:t>1.Medical professionals</a:t>
            </a:r>
            <a:br>
              <a:rPr lang="en-IN" sz="3200" spc="-10" dirty="0"/>
            </a:br>
            <a:r>
              <a:rPr lang="en-IN" sz="3200" spc="-10" dirty="0"/>
              <a:t>2.Patients</a:t>
            </a:r>
            <a:br>
              <a:rPr lang="en-IN" sz="3200" spc="-10" dirty="0"/>
            </a:br>
            <a:r>
              <a:rPr lang="en-IN" sz="3200" spc="-10" dirty="0"/>
              <a:t>3.Researchers</a:t>
            </a:r>
            <a:br>
              <a:rPr lang="en-IN" sz="3200" spc="-10" dirty="0"/>
            </a:br>
            <a:r>
              <a:rPr lang="en-IN" sz="3200" spc="-10" dirty="0"/>
              <a:t>4.Healthcare institutions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81000" y="1804987"/>
            <a:ext cx="2362200" cy="3148013"/>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439400" y="1828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971800" y="385444"/>
            <a:ext cx="7350760" cy="4737835"/>
          </a:xfrm>
          <a:prstGeom prst="rect">
            <a:avLst/>
          </a:prstGeom>
        </p:spPr>
        <p:txBody>
          <a:bodyPr vert="horz" wrap="square" lIns="0" tIns="485775" rIns="0" bIns="0" rtlCol="0">
            <a:spAutoFit/>
          </a:bodyPr>
          <a:lstStyle/>
          <a:p>
            <a:pPr marL="12700">
              <a:lnSpc>
                <a:spcPct val="100000"/>
              </a:lnSpc>
              <a:spcBef>
                <a:spcPts val="105"/>
              </a:spcBef>
            </a:pPr>
            <a:r>
              <a:rPr lang="en-IN" sz="3600" spc="-95" dirty="0"/>
              <a:t>MY</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br>
              <a:rPr lang="en-IN" sz="3600" spc="-10" dirty="0"/>
            </a:br>
            <a:br>
              <a:rPr lang="en-IN" sz="3600" spc="-10" dirty="0"/>
            </a:br>
            <a:r>
              <a:rPr lang="en-GB" sz="2400" b="0" i="0" dirty="0">
                <a:solidFill>
                  <a:srgbClr val="222222"/>
                </a:solidFill>
                <a:effectLst/>
                <a:highlight>
                  <a:srgbClr val="FFFFFF"/>
                </a:highlight>
                <a:latin typeface="Segoe UI Variable Display Semib" pitchFamily="2" charset="0"/>
              </a:rPr>
              <a:t>Neural networks can effectively learn complex patterns and relationships within medical imaging data, resulting in high accuracy in distinguishing between malignant and benign </a:t>
            </a:r>
            <a:r>
              <a:rPr lang="en-GB" sz="2400" b="0" i="0" dirty="0" err="1">
                <a:solidFill>
                  <a:srgbClr val="222222"/>
                </a:solidFill>
                <a:effectLst/>
                <a:highlight>
                  <a:srgbClr val="FFFFFF"/>
                </a:highlight>
                <a:latin typeface="Segoe UI Variable Display Semib" pitchFamily="2" charset="0"/>
              </a:rPr>
              <a:t>tumors</a:t>
            </a:r>
            <a:r>
              <a:rPr lang="en-GB" sz="2400" b="0" i="0" dirty="0">
                <a:solidFill>
                  <a:srgbClr val="222222"/>
                </a:solidFill>
                <a:effectLst/>
                <a:highlight>
                  <a:srgbClr val="FFFFFF"/>
                </a:highlight>
                <a:latin typeface="Segoe UI Variable Display Semib" pitchFamily="2" charset="0"/>
              </a:rPr>
              <a:t>. This leads to more reliable diagnoses and reduces the risk of misclassification.</a:t>
            </a:r>
            <a:br>
              <a:rPr lang="en-IN" sz="2400" spc="-10" dirty="0">
                <a:latin typeface="Segoe UI Variable Display Semib" pitchFamily="2" charset="0"/>
              </a:rPr>
            </a:br>
            <a:endParaRPr sz="2400" dirty="0">
              <a:latin typeface="Segoe UI Variable Display Semib" pitchFamily="2" charset="0"/>
            </a:endParaRP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329843" y="203472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2360930" y="1659619"/>
            <a:ext cx="9764395" cy="3443507"/>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a:t>
            </a:r>
            <a:r>
              <a:rPr lang="en-IN" sz="4250" dirty="0"/>
              <a:t>MY </a:t>
            </a:r>
            <a:r>
              <a:rPr sz="4250" spc="-10" dirty="0"/>
              <a:t>SOLUTION</a:t>
            </a:r>
            <a:br>
              <a:rPr lang="en-IN" sz="4250" spc="-10" dirty="0"/>
            </a:br>
            <a:br>
              <a:rPr lang="en-IN" sz="4250" spc="-10" dirty="0"/>
            </a:br>
            <a:r>
              <a:rPr lang="en-IN" sz="2400" spc="-10" dirty="0">
                <a:latin typeface="Segoe UI Variable Display Semib" pitchFamily="2" charset="0"/>
              </a:rPr>
              <a:t>1.Early detection of cancer</a:t>
            </a:r>
            <a:br>
              <a:rPr lang="en-IN" sz="2400" spc="-10" dirty="0">
                <a:latin typeface="Segoe UI Variable Display Semib" pitchFamily="2" charset="0"/>
              </a:rPr>
            </a:br>
            <a:r>
              <a:rPr lang="en-IN" sz="2400" spc="-10" dirty="0">
                <a:latin typeface="Segoe UI Variable Display Semib" pitchFamily="2" charset="0"/>
              </a:rPr>
              <a:t>2.Personalized Medicine</a:t>
            </a:r>
            <a:br>
              <a:rPr lang="en-IN" sz="2400" spc="-10" dirty="0">
                <a:latin typeface="Segoe UI Variable Display Semib" pitchFamily="2" charset="0"/>
              </a:rPr>
            </a:br>
            <a:r>
              <a:rPr lang="en-IN" sz="2400" spc="-10" dirty="0">
                <a:latin typeface="Segoe UI Variable Display Semib" pitchFamily="2" charset="0"/>
              </a:rPr>
              <a:t>3.Speeding up the diagnosis process</a:t>
            </a:r>
            <a:br>
              <a:rPr lang="en-IN" sz="2400" spc="-10" dirty="0">
                <a:latin typeface="Segoe UI Variable Display Semib" pitchFamily="2" charset="0"/>
              </a:rPr>
            </a:br>
            <a:r>
              <a:rPr lang="en-IN" sz="2400" spc="-10" dirty="0">
                <a:latin typeface="Segoe UI Variable Display Semib" pitchFamily="2" charset="0"/>
              </a:rPr>
              <a:t>4..Scalability and Accessibility for accurate diagnosis</a:t>
            </a:r>
            <a:br>
              <a:rPr lang="en-IN" sz="2400" spc="-10" dirty="0">
                <a:latin typeface="Segoe UI Variable Display Semib" pitchFamily="2" charset="0"/>
              </a:rPr>
            </a:br>
            <a:endParaRPr sz="2400" dirty="0">
              <a:latin typeface="Segoe UI Variable Display Semib" pitchFamily="2"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287000" y="4572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xfrm>
            <a:off x="114300" y="304800"/>
            <a:ext cx="11963400" cy="5922775"/>
          </a:xfrm>
          <a:prstGeom prst="rect">
            <a:avLst/>
          </a:prstGeom>
        </p:spPr>
        <p:txBody>
          <a:bodyPr vert="horz" wrap="square" lIns="0" tIns="13335" rIns="0" bIns="0" rtlCol="0">
            <a:spAutoFit/>
          </a:bodyPr>
          <a:lstStyle/>
          <a:p>
            <a:pPr marL="698500" indent="-685800">
              <a:lnSpc>
                <a:spcPct val="100000"/>
              </a:lnSpc>
              <a:spcBef>
                <a:spcPts val="105"/>
              </a:spcBef>
              <a:buFont typeface="Wingdings" panose="05000000000000000000" pitchFamily="2" charset="2"/>
              <a:buChar char="Ø"/>
            </a:pPr>
            <a:r>
              <a:rPr spc="-10" dirty="0"/>
              <a:t>MODELLING</a:t>
            </a:r>
            <a:br>
              <a:rPr lang="en-IN" spc="-10" dirty="0"/>
            </a:br>
            <a:br>
              <a:rPr lang="en-IN" spc="-10" dirty="0"/>
            </a:br>
            <a:r>
              <a:rPr lang="en-IN" sz="2400" spc="-10" dirty="0"/>
              <a:t>programming </a:t>
            </a:r>
            <a:r>
              <a:rPr lang="en-IN" sz="2400" spc="-10" dirty="0" err="1"/>
              <a:t>language:</a:t>
            </a:r>
            <a:r>
              <a:rPr lang="en-IN" sz="2400" b="0" spc="-10" dirty="0" err="1">
                <a:latin typeface="Times New Roman" panose="02020603050405020304" pitchFamily="18" charset="0"/>
                <a:cs typeface="Times New Roman" panose="02020603050405020304" pitchFamily="18" charset="0"/>
              </a:rPr>
              <a:t>python</a:t>
            </a:r>
            <a:br>
              <a:rPr lang="en-IN" sz="2000" b="0" spc="-10" dirty="0">
                <a:latin typeface="Times New Roman" panose="02020603050405020304" pitchFamily="18" charset="0"/>
                <a:cs typeface="Times New Roman" panose="02020603050405020304" pitchFamily="18" charset="0"/>
              </a:rPr>
            </a:br>
            <a:br>
              <a:rPr lang="en-IN" sz="2400" spc="-10" dirty="0"/>
            </a:br>
            <a:r>
              <a:rPr lang="en-IN" sz="2400" spc="-10" dirty="0" err="1"/>
              <a:t>algorithm:</a:t>
            </a:r>
            <a:r>
              <a:rPr lang="en-IN" sz="2400" b="0" spc="-10" dirty="0" err="1">
                <a:latin typeface="Times New Roman" panose="02020603050405020304" pitchFamily="18" charset="0"/>
                <a:cs typeface="Times New Roman" panose="02020603050405020304" pitchFamily="18" charset="0"/>
              </a:rPr>
              <a:t>neural</a:t>
            </a:r>
            <a:r>
              <a:rPr lang="en-IN" sz="2400" b="0" spc="-10" dirty="0">
                <a:latin typeface="Times New Roman" panose="02020603050405020304" pitchFamily="18" charset="0"/>
                <a:cs typeface="Times New Roman" panose="02020603050405020304" pitchFamily="18" charset="0"/>
              </a:rPr>
              <a:t> network</a:t>
            </a:r>
            <a:br>
              <a:rPr lang="en-IN" sz="2000" b="0" spc="-10" dirty="0">
                <a:latin typeface="Times New Roman" panose="02020603050405020304" pitchFamily="18" charset="0"/>
                <a:cs typeface="Times New Roman" panose="02020603050405020304" pitchFamily="18" charset="0"/>
              </a:rPr>
            </a:br>
            <a:br>
              <a:rPr lang="en-IN" sz="2400" spc="-10" dirty="0"/>
            </a:br>
            <a:r>
              <a:rPr lang="en-IN" sz="2400" spc="-10" dirty="0"/>
              <a:t>frameworks:</a:t>
            </a:r>
            <a:br>
              <a:rPr lang="en-IN" sz="2400" spc="-10" dirty="0"/>
            </a:br>
            <a:br>
              <a:rPr lang="en-IN" sz="2400" spc="-10" dirty="0"/>
            </a:br>
            <a:r>
              <a:rPr lang="en-IN" sz="2400" spc="-10" dirty="0" err="1"/>
              <a:t>numpy</a:t>
            </a:r>
            <a:br>
              <a:rPr lang="en-GB" sz="2400" b="0" i="0" dirty="0">
                <a:solidFill>
                  <a:srgbClr val="1F1F1F"/>
                </a:solidFill>
                <a:effectLst/>
                <a:highlight>
                  <a:srgbClr val="FFFFFF"/>
                </a:highlight>
                <a:latin typeface="Segoe UI Variable Display Semib" pitchFamily="2" charset="0"/>
              </a:rPr>
            </a:br>
            <a:r>
              <a:rPr lang="en-GB" sz="2400" b="0" i="0" dirty="0">
                <a:solidFill>
                  <a:srgbClr val="1F1F1F"/>
                </a:solidFill>
                <a:effectLst/>
                <a:highlight>
                  <a:srgbClr val="FFFFFF"/>
                </a:highlight>
                <a:latin typeface="Trebuchet MS" panose="020B0603020202020204" pitchFamily="34" charset="0"/>
              </a:rPr>
              <a:t>Pandas</a:t>
            </a:r>
            <a:br>
              <a:rPr lang="en-GB" sz="2000" b="0" i="0" dirty="0">
                <a:solidFill>
                  <a:srgbClr val="474747"/>
                </a:solidFill>
                <a:effectLst/>
                <a:highlight>
                  <a:srgbClr val="FFFFFF"/>
                </a:highlight>
                <a:latin typeface="Times New Roman" panose="02020603050405020304" pitchFamily="18" charset="0"/>
                <a:cs typeface="Times New Roman" panose="02020603050405020304" pitchFamily="18" charset="0"/>
              </a:rPr>
            </a:br>
            <a:r>
              <a:rPr lang="en-GB" sz="2400" b="0" i="0" dirty="0">
                <a:solidFill>
                  <a:srgbClr val="474747"/>
                </a:solidFill>
                <a:effectLst/>
                <a:highlight>
                  <a:srgbClr val="FFFFFF"/>
                </a:highlight>
                <a:latin typeface="Trebuchet MS" panose="020B0603020202020204" pitchFamily="34" charset="0"/>
              </a:rPr>
              <a:t>matplotlib</a:t>
            </a:r>
            <a:br>
              <a:rPr lang="en-GB" sz="2400" b="0" i="0" dirty="0">
                <a:solidFill>
                  <a:srgbClr val="474747"/>
                </a:solidFill>
                <a:effectLst/>
                <a:highlight>
                  <a:srgbClr val="FFFFFF"/>
                </a:highlight>
                <a:latin typeface="Google Sans"/>
              </a:rPr>
            </a:br>
            <a:r>
              <a:rPr lang="en-GB" sz="2400" b="0" i="0" dirty="0" err="1">
                <a:solidFill>
                  <a:srgbClr val="474747"/>
                </a:solidFill>
                <a:effectLst/>
                <a:highlight>
                  <a:srgbClr val="FFFFFF"/>
                </a:highlight>
                <a:latin typeface="Trebuchet MS" panose="020B0603020202020204" pitchFamily="34" charset="0"/>
              </a:rPr>
              <a:t>Sklearn.model_selection</a:t>
            </a:r>
            <a:br>
              <a:rPr lang="en-GB" sz="2400" b="0" i="0" dirty="0">
                <a:solidFill>
                  <a:srgbClr val="474747"/>
                </a:solidFill>
                <a:effectLst/>
                <a:highlight>
                  <a:srgbClr val="FFFFFF"/>
                </a:highlight>
                <a:latin typeface="Trebuchet MS" panose="020B0603020202020204" pitchFamily="34" charset="0"/>
              </a:rPr>
            </a:br>
            <a:r>
              <a:rPr lang="en-GB" sz="2400" b="0" i="0" dirty="0" err="1">
                <a:solidFill>
                  <a:srgbClr val="474747"/>
                </a:solidFill>
                <a:effectLst/>
                <a:highlight>
                  <a:srgbClr val="FFFFFF"/>
                </a:highlight>
                <a:latin typeface="Trebuchet MS" panose="020B0603020202020204" pitchFamily="34" charset="0"/>
              </a:rPr>
              <a:t>Sk</a:t>
            </a:r>
            <a:r>
              <a:rPr lang="en-GB" sz="2400" b="0" dirty="0" err="1">
                <a:solidFill>
                  <a:srgbClr val="474747"/>
                </a:solidFill>
                <a:highlight>
                  <a:srgbClr val="FFFFFF"/>
                </a:highlight>
                <a:latin typeface="Trebuchet MS" panose="020B0603020202020204" pitchFamily="34" charset="0"/>
              </a:rPr>
              <a:t>learn.datasets</a:t>
            </a:r>
            <a:br>
              <a:rPr lang="en-IN" sz="2400" spc="-10" dirty="0"/>
            </a:br>
            <a:endParaRPr sz="2400" spc="-1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125</TotalTime>
  <Words>331</Words>
  <Application>Microsoft Office PowerPoint</Application>
  <PresentationFormat>Widescreen</PresentationFormat>
  <Paragraphs>27</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Calibri</vt:lpstr>
      <vt:lpstr>Google Sans</vt:lpstr>
      <vt:lpstr>Segoe UI Variable Display Semib</vt:lpstr>
      <vt:lpstr>Stencil</vt:lpstr>
      <vt:lpstr>Times New Roman</vt:lpstr>
      <vt:lpstr>Trebuchet MS</vt:lpstr>
      <vt:lpstr>Wingdings</vt:lpstr>
      <vt:lpstr>Office Theme</vt:lpstr>
      <vt:lpstr>PowerPoint Presentation</vt:lpstr>
      <vt:lpstr>PROJECT TITLE: Breast Cancer Classification using Neural Network</vt:lpstr>
      <vt:lpstr>AGENDA  1.project title 2.problem statement 3.project overview 4.who are the end users 5.solution and its value preposition 6.The wow in our solution 7.modelling 8.results  </vt:lpstr>
      <vt:lpstr>PROBLEM STATEMENT  The aim of this project is to develop a robust neural network model for the classification of breast cancer tumors into benign and malignant categories based on various features extracted from diagnostic images or patient data.  </vt:lpstr>
      <vt:lpstr>PROJECT OVERVIEW  1. Data Collection and Preprocessing 2.Model Development 3. Model Training and Evaluation 4. Hyperparameter Tuning 5. Interpretability and Visualization 6. Deployment and Integration</vt:lpstr>
      <vt:lpstr>WHO ARE THE END USERS?  1.Medical professionals 2.Patients 3.Researchers 4.Healthcare institutions</vt:lpstr>
      <vt:lpstr>MY SOLUTION AND ITS VALUE PROPOSITION  Neural networks can effectively learn complex patterns and relationships within medical imaging data, resulting in high accuracy in distinguishing between malignant and benign tumors. This leads to more reliable diagnoses and reduces the risk of misclassification. </vt:lpstr>
      <vt:lpstr>THE WOW IN MY SOLUTION  1.Early detection of cancer 2.Personalized Medicine 3.Speeding up the diagnosis process 4..Scalability and Accessibility for accurate diagnosis </vt:lpstr>
      <vt:lpstr>MODELLING  programming language:python  algorithm:neural network  frameworks:  numpy Pandas matplotlib Sklearn.model_selection Sklearn.datasets </vt:lpstr>
      <vt:lpstr>RESULTS</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jananishanmugi</dc:creator>
  <cp:lastModifiedBy>janani shanmugi</cp:lastModifiedBy>
  <cp:revision>5</cp:revision>
  <dcterms:created xsi:type="dcterms:W3CDTF">2024-04-04T13:13:49Z</dcterms:created>
  <dcterms:modified xsi:type="dcterms:W3CDTF">2024-04-05T10:17:33Z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