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2" r:id="rId4"/>
    <p:sldId id="263" r:id="rId5"/>
    <p:sldId id="264" r:id="rId6"/>
    <p:sldId id="273" r:id="rId7"/>
    <p:sldId id="265" r:id="rId8"/>
    <p:sldId id="272" r:id="rId9"/>
    <p:sldId id="282" r:id="rId10"/>
    <p:sldId id="266"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66"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9C1027E-BCA9-4BDF-9970-341828125FA7}" type="datetimeFigureOut">
              <a:rPr lang="en-US" smtClean="0"/>
              <a:t>5/19/2019</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0A2F622-C3F9-4644-B518-DBA3974DB5FE}"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81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19638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200500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015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4028934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C1027E-BCA9-4BDF-9970-341828125FA7}"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3054662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C1027E-BCA9-4BDF-9970-341828125FA7}"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281010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1027E-BCA9-4BDF-9970-341828125FA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230274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1027E-BCA9-4BDF-9970-341828125FA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356770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1027E-BCA9-4BDF-9970-341828125FA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61476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C1027E-BCA9-4BDF-9970-341828125FA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394862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421747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1027E-BCA9-4BDF-9970-341828125FA7}"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124927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1027E-BCA9-4BDF-9970-341828125FA7}"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117838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1027E-BCA9-4BDF-9970-341828125FA7}"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3843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119563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C1027E-BCA9-4BDF-9970-341828125FA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2F622-C3F9-4644-B518-DBA3974DB5FE}" type="slidenum">
              <a:rPr lang="en-US" smtClean="0"/>
              <a:t>‹#›</a:t>
            </a:fld>
            <a:endParaRPr lang="en-US"/>
          </a:p>
        </p:txBody>
      </p:sp>
    </p:spTree>
    <p:extLst>
      <p:ext uri="{BB962C8B-B14F-4D97-AF65-F5344CB8AC3E}">
        <p14:creationId xmlns:p14="http://schemas.microsoft.com/office/powerpoint/2010/main" val="18874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9C1027E-BCA9-4BDF-9970-341828125FA7}" type="datetimeFigureOut">
              <a:rPr lang="en-US" smtClean="0"/>
              <a:t>5/19/2019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0A2F622-C3F9-4644-B518-DBA3974DB5FE}" type="slidenum">
              <a:rPr lang="en-US" smtClean="0"/>
              <a:t>‹#›</a:t>
            </a:fld>
            <a:endParaRPr lang="en-US"/>
          </a:p>
        </p:txBody>
      </p:sp>
    </p:spTree>
    <p:extLst>
      <p:ext uri="{BB962C8B-B14F-4D97-AF65-F5344CB8AC3E}">
        <p14:creationId xmlns:p14="http://schemas.microsoft.com/office/powerpoint/2010/main" val="950440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D099-D728-4693-9C1A-319F7CCAB638}"/>
              </a:ext>
            </a:extLst>
          </p:cNvPr>
          <p:cNvSpPr>
            <a:spLocks noGrp="1"/>
          </p:cNvSpPr>
          <p:nvPr>
            <p:ph type="title"/>
          </p:nvPr>
        </p:nvSpPr>
        <p:spPr/>
        <p:txBody>
          <a:bodyPr/>
          <a:lstStyle/>
          <a:p>
            <a:r>
              <a:rPr lang="en-US" dirty="0"/>
              <a:t>JIRA Integration</a:t>
            </a:r>
          </a:p>
        </p:txBody>
      </p:sp>
      <p:sp>
        <p:nvSpPr>
          <p:cNvPr id="3" name="Content Placeholder 2">
            <a:extLst>
              <a:ext uri="{FF2B5EF4-FFF2-40B4-BE49-F238E27FC236}">
                <a16:creationId xmlns:a16="http://schemas.microsoft.com/office/drawing/2014/main" id="{15539A04-5E95-41D0-A5DF-195E5762E204}"/>
              </a:ext>
            </a:extLst>
          </p:cNvPr>
          <p:cNvSpPr>
            <a:spLocks noGrp="1"/>
          </p:cNvSpPr>
          <p:nvPr>
            <p:ph sz="quarter" idx="13"/>
          </p:nvPr>
        </p:nvSpPr>
        <p:spPr>
          <a:xfrm>
            <a:off x="685800" y="2063397"/>
            <a:ext cx="10394707" cy="1194204"/>
          </a:xfrm>
        </p:spPr>
        <p:txBody>
          <a:bodyPr>
            <a:normAutofit/>
          </a:bodyPr>
          <a:lstStyle/>
          <a:p>
            <a:pPr marL="0" indent="0">
              <a:buNone/>
            </a:pPr>
            <a:r>
              <a:rPr lang="en-US" sz="5400" dirty="0"/>
              <a:t>User guide</a:t>
            </a:r>
          </a:p>
        </p:txBody>
      </p:sp>
      <p:pic>
        <p:nvPicPr>
          <p:cNvPr id="4" name="Picture 3">
            <a:extLst>
              <a:ext uri="{FF2B5EF4-FFF2-40B4-BE49-F238E27FC236}">
                <a16:creationId xmlns:a16="http://schemas.microsoft.com/office/drawing/2014/main" id="{0786E41B-17DC-4459-9061-FC3C273CB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132" y="3762895"/>
            <a:ext cx="4997487" cy="1611690"/>
          </a:xfrm>
          <a:prstGeom prst="rect">
            <a:avLst/>
          </a:prstGeom>
        </p:spPr>
      </p:pic>
    </p:spTree>
    <p:extLst>
      <p:ext uri="{BB962C8B-B14F-4D97-AF65-F5344CB8AC3E}">
        <p14:creationId xmlns:p14="http://schemas.microsoft.com/office/powerpoint/2010/main" val="266096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Summary portlet</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JIRA Integration Summary portlet displays the overall information of the data that is retrieved from JIRA and uploaded into PPM in every integration run.</a:t>
            </a:r>
          </a:p>
          <a:p>
            <a:pPr marL="0" indent="0">
              <a:buNone/>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E7AE104-1ACE-409D-98A3-D31F79896547}"/>
              </a:ext>
            </a:extLst>
          </p:cNvPr>
          <p:cNvPicPr>
            <a:picLocks noChangeAspect="1"/>
          </p:cNvPicPr>
          <p:nvPr/>
        </p:nvPicPr>
        <p:blipFill>
          <a:blip r:embed="rId2"/>
          <a:stretch>
            <a:fillRect/>
          </a:stretch>
        </p:blipFill>
        <p:spPr>
          <a:xfrm>
            <a:off x="600929" y="3036320"/>
            <a:ext cx="10479578" cy="1707170"/>
          </a:xfrm>
          <a:prstGeom prst="rect">
            <a:avLst/>
          </a:prstGeom>
        </p:spPr>
      </p:pic>
      <p:sp>
        <p:nvSpPr>
          <p:cNvPr id="6" name="Rectangle 5">
            <a:extLst>
              <a:ext uri="{FF2B5EF4-FFF2-40B4-BE49-F238E27FC236}">
                <a16:creationId xmlns:a16="http://schemas.microsoft.com/office/drawing/2014/main" id="{2F319B1F-5D75-4297-B3D2-DEE9E6F3E88A}"/>
              </a:ext>
            </a:extLst>
          </p:cNvPr>
          <p:cNvSpPr/>
          <p:nvPr/>
        </p:nvSpPr>
        <p:spPr>
          <a:xfrm>
            <a:off x="1428099" y="4863894"/>
            <a:ext cx="4196846" cy="35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Total number of issues and worklogs retrieved in the run and the number of records that have validation errors.</a:t>
            </a:r>
          </a:p>
        </p:txBody>
      </p:sp>
      <p:sp>
        <p:nvSpPr>
          <p:cNvPr id="7" name="Rectangle 6">
            <a:extLst>
              <a:ext uri="{FF2B5EF4-FFF2-40B4-BE49-F238E27FC236}">
                <a16:creationId xmlns:a16="http://schemas.microsoft.com/office/drawing/2014/main" id="{D8496C86-9574-43B9-93AE-E8252B5CD67C}"/>
              </a:ext>
            </a:extLst>
          </p:cNvPr>
          <p:cNvSpPr/>
          <p:nvPr/>
        </p:nvSpPr>
        <p:spPr>
          <a:xfrm>
            <a:off x="5709815" y="4863894"/>
            <a:ext cx="1040119" cy="35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Start and end time of then run</a:t>
            </a:r>
          </a:p>
        </p:txBody>
      </p:sp>
      <p:sp>
        <p:nvSpPr>
          <p:cNvPr id="8" name="Rectangle 7">
            <a:extLst>
              <a:ext uri="{FF2B5EF4-FFF2-40B4-BE49-F238E27FC236}">
                <a16:creationId xmlns:a16="http://schemas.microsoft.com/office/drawing/2014/main" id="{501A66FB-09E6-4BE1-A0DA-7964ECF5A407}"/>
              </a:ext>
            </a:extLst>
          </p:cNvPr>
          <p:cNvSpPr/>
          <p:nvPr/>
        </p:nvSpPr>
        <p:spPr>
          <a:xfrm>
            <a:off x="7897091" y="4825101"/>
            <a:ext cx="1363287" cy="434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Current state of the integration run</a:t>
            </a:r>
          </a:p>
        </p:txBody>
      </p:sp>
      <p:sp>
        <p:nvSpPr>
          <p:cNvPr id="9" name="Rectangle 8">
            <a:extLst>
              <a:ext uri="{FF2B5EF4-FFF2-40B4-BE49-F238E27FC236}">
                <a16:creationId xmlns:a16="http://schemas.microsoft.com/office/drawing/2014/main" id="{8A495BF6-2862-4384-A655-898BCAB5A230}"/>
              </a:ext>
            </a:extLst>
          </p:cNvPr>
          <p:cNvSpPr/>
          <p:nvPr/>
        </p:nvSpPr>
        <p:spPr>
          <a:xfrm>
            <a:off x="9488799" y="4840662"/>
            <a:ext cx="1591708" cy="434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Any unexpected exception are recorded here</a:t>
            </a:r>
          </a:p>
        </p:txBody>
      </p:sp>
    </p:spTree>
    <p:extLst>
      <p:ext uri="{BB962C8B-B14F-4D97-AF65-F5344CB8AC3E}">
        <p14:creationId xmlns:p14="http://schemas.microsoft.com/office/powerpoint/2010/main" val="67799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Level 1 &amp; Level 2 Issues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Clicking on Total # Issues on the summary portlet will redirect to the drill down portlets – JIRA Level 1 Issues and JIRA Level 2 Issues. These portlets list all the Level 1 and Level 2 issues retrieved in the corresponding integration run.</a:t>
            </a:r>
          </a:p>
          <a:p>
            <a:r>
              <a:rPr lang="en-US" sz="1800" cap="none" dirty="0">
                <a:latin typeface="Calibri" panose="020F0502020204030204" pitchFamily="34" charset="0"/>
                <a:cs typeface="Calibri" panose="020F0502020204030204" pitchFamily="34" charset="0"/>
              </a:rPr>
              <a:t>Issue Key and Issue ID uniquely identify each Issue retrieved from JIRA. All the other information retrieved corresponding to these issues are displayed in the portlets.</a:t>
            </a:r>
          </a:p>
        </p:txBody>
      </p:sp>
      <p:pic>
        <p:nvPicPr>
          <p:cNvPr id="5" name="Picture 4">
            <a:extLst>
              <a:ext uri="{FF2B5EF4-FFF2-40B4-BE49-F238E27FC236}">
                <a16:creationId xmlns:a16="http://schemas.microsoft.com/office/drawing/2014/main" id="{DC6F9288-FE26-4D6E-8A5B-63A1CB2D1D60}"/>
              </a:ext>
            </a:extLst>
          </p:cNvPr>
          <p:cNvPicPr>
            <a:picLocks noChangeAspect="1"/>
          </p:cNvPicPr>
          <p:nvPr/>
        </p:nvPicPr>
        <p:blipFill>
          <a:blip r:embed="rId2"/>
          <a:stretch>
            <a:fillRect/>
          </a:stretch>
        </p:blipFill>
        <p:spPr>
          <a:xfrm>
            <a:off x="825730" y="3707772"/>
            <a:ext cx="6317410" cy="1251859"/>
          </a:xfrm>
          <a:prstGeom prst="rect">
            <a:avLst/>
          </a:prstGeom>
        </p:spPr>
      </p:pic>
      <p:pic>
        <p:nvPicPr>
          <p:cNvPr id="10" name="Picture 9">
            <a:extLst>
              <a:ext uri="{FF2B5EF4-FFF2-40B4-BE49-F238E27FC236}">
                <a16:creationId xmlns:a16="http://schemas.microsoft.com/office/drawing/2014/main" id="{70A0A1CC-B1DA-4C4E-9A60-778BC4FBF371}"/>
              </a:ext>
            </a:extLst>
          </p:cNvPr>
          <p:cNvPicPr>
            <a:picLocks noChangeAspect="1"/>
          </p:cNvPicPr>
          <p:nvPr/>
        </p:nvPicPr>
        <p:blipFill>
          <a:blip r:embed="rId3"/>
          <a:stretch>
            <a:fillRect/>
          </a:stretch>
        </p:blipFill>
        <p:spPr>
          <a:xfrm>
            <a:off x="4483436" y="4333702"/>
            <a:ext cx="7227850" cy="1224719"/>
          </a:xfrm>
          <a:prstGeom prst="rect">
            <a:avLst/>
          </a:prstGeom>
        </p:spPr>
      </p:pic>
    </p:spTree>
    <p:extLst>
      <p:ext uri="{BB962C8B-B14F-4D97-AF65-F5344CB8AC3E}">
        <p14:creationId xmlns:p14="http://schemas.microsoft.com/office/powerpoint/2010/main" val="223285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Level 1 &amp; Level 2 Error Issues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Clicking on Total # Issues with errors on the summary portlet will redirect to the drill down portlets – JIRA Level 1 Issues with errors and JIRA Level 2 Issues with errors. </a:t>
            </a:r>
          </a:p>
          <a:p>
            <a:r>
              <a:rPr lang="en-US" sz="1800" cap="none" dirty="0">
                <a:latin typeface="Calibri" panose="020F0502020204030204" pitchFamily="34" charset="0"/>
                <a:cs typeface="Calibri" panose="020F0502020204030204" pitchFamily="34" charset="0"/>
              </a:rPr>
              <a:t>These portlets display only those issues that have a validation error or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error in the integration run. The validation/</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error field in the portlet will be marked as ‘Yes’ for these records and the error message is displayed in the Validation Message Column.</a:t>
            </a:r>
          </a:p>
        </p:txBody>
      </p:sp>
      <p:pic>
        <p:nvPicPr>
          <p:cNvPr id="4" name="Picture 3">
            <a:extLst>
              <a:ext uri="{FF2B5EF4-FFF2-40B4-BE49-F238E27FC236}">
                <a16:creationId xmlns:a16="http://schemas.microsoft.com/office/drawing/2014/main" id="{20864A32-40D3-4946-A46C-C489A40290A2}"/>
              </a:ext>
            </a:extLst>
          </p:cNvPr>
          <p:cNvPicPr>
            <a:picLocks noChangeAspect="1"/>
          </p:cNvPicPr>
          <p:nvPr/>
        </p:nvPicPr>
        <p:blipFill>
          <a:blip r:embed="rId2"/>
          <a:stretch>
            <a:fillRect/>
          </a:stretch>
        </p:blipFill>
        <p:spPr>
          <a:xfrm>
            <a:off x="683624" y="3688506"/>
            <a:ext cx="8501149" cy="1746712"/>
          </a:xfrm>
          <a:prstGeom prst="rect">
            <a:avLst/>
          </a:prstGeom>
        </p:spPr>
      </p:pic>
    </p:spTree>
    <p:extLst>
      <p:ext uri="{BB962C8B-B14F-4D97-AF65-F5344CB8AC3E}">
        <p14:creationId xmlns:p14="http://schemas.microsoft.com/office/powerpoint/2010/main" val="235272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Worklogs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Clicking on Total # Worklogs on the summary portlet will redirect to the drill down portlet – JIRA Worklogs. This portlet displays all the worklogs that are retrieved during the integration run along with other related information like project, task, resource etc.</a:t>
            </a:r>
          </a:p>
        </p:txBody>
      </p:sp>
      <p:pic>
        <p:nvPicPr>
          <p:cNvPr id="5" name="Picture 4">
            <a:extLst>
              <a:ext uri="{FF2B5EF4-FFF2-40B4-BE49-F238E27FC236}">
                <a16:creationId xmlns:a16="http://schemas.microsoft.com/office/drawing/2014/main" id="{F84E75D4-8ED9-4209-9AB1-387FCD5B538F}"/>
              </a:ext>
            </a:extLst>
          </p:cNvPr>
          <p:cNvPicPr>
            <a:picLocks noChangeAspect="1"/>
          </p:cNvPicPr>
          <p:nvPr/>
        </p:nvPicPr>
        <p:blipFill>
          <a:blip r:embed="rId2"/>
          <a:stretch>
            <a:fillRect/>
          </a:stretch>
        </p:blipFill>
        <p:spPr>
          <a:xfrm>
            <a:off x="1005049" y="3086793"/>
            <a:ext cx="8849949" cy="1901100"/>
          </a:xfrm>
          <a:prstGeom prst="rect">
            <a:avLst/>
          </a:prstGeom>
        </p:spPr>
      </p:pic>
    </p:spTree>
    <p:extLst>
      <p:ext uri="{BB962C8B-B14F-4D97-AF65-F5344CB8AC3E}">
        <p14:creationId xmlns:p14="http://schemas.microsoft.com/office/powerpoint/2010/main" val="410119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Worklogs Errors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Clicking on Total # Worklogs Entries with Errors on the summary portlet will redirect to the drill down portlet – JIRA Worklogs with Errors. This portlet displays all the worklogs that have either validation error or XOG error. </a:t>
            </a:r>
          </a:p>
          <a:p>
            <a:r>
              <a:rPr lang="en-US" sz="1800" cap="none" dirty="0">
                <a:latin typeface="Calibri" panose="020F0502020204030204" pitchFamily="34" charset="0"/>
                <a:cs typeface="Calibri" panose="020F0502020204030204" pitchFamily="34" charset="0"/>
              </a:rPr>
              <a:t>The records in this portlet would have Validation/XOG error marked Yes and the appropriate error message is displayed in the Validation Message column.</a:t>
            </a:r>
          </a:p>
          <a:p>
            <a:endParaRPr lang="en-US" sz="1800" cap="none"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EE0C114-EE02-40F3-A80B-2B978B91392B}"/>
              </a:ext>
            </a:extLst>
          </p:cNvPr>
          <p:cNvPicPr>
            <a:picLocks noChangeAspect="1"/>
          </p:cNvPicPr>
          <p:nvPr/>
        </p:nvPicPr>
        <p:blipFill>
          <a:blip r:embed="rId2"/>
          <a:stretch>
            <a:fillRect/>
          </a:stretch>
        </p:blipFill>
        <p:spPr>
          <a:xfrm>
            <a:off x="953192" y="3794618"/>
            <a:ext cx="9459884" cy="1340678"/>
          </a:xfrm>
          <a:prstGeom prst="rect">
            <a:avLst/>
          </a:prstGeom>
        </p:spPr>
      </p:pic>
    </p:spTree>
    <p:extLst>
      <p:ext uri="{BB962C8B-B14F-4D97-AF65-F5344CB8AC3E}">
        <p14:creationId xmlns:p14="http://schemas.microsoft.com/office/powerpoint/2010/main" val="116918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portlets – XOG Request &amp; Response</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Click on the ID column in the Issues and Worklogs portlets will redirect to the XOG drill down portlet that store the XOG Request and Response corresponding to the data record. XOG Type represent the type of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(team/task/assignment/worklog) and the request column stores the XOG xml sent to PPM and the response columns stores the XOG response received.</a:t>
            </a:r>
          </a:p>
          <a:p>
            <a:endParaRPr lang="en-US" sz="1800" cap="none"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2DE1158-8FAC-426E-B3EB-F58C70F04BF0}"/>
              </a:ext>
            </a:extLst>
          </p:cNvPr>
          <p:cNvPicPr>
            <a:picLocks noChangeAspect="1"/>
          </p:cNvPicPr>
          <p:nvPr/>
        </p:nvPicPr>
        <p:blipFill>
          <a:blip r:embed="rId2"/>
          <a:stretch>
            <a:fillRect/>
          </a:stretch>
        </p:blipFill>
        <p:spPr>
          <a:xfrm>
            <a:off x="1014153" y="3231880"/>
            <a:ext cx="4632960" cy="2285309"/>
          </a:xfrm>
          <a:prstGeom prst="rect">
            <a:avLst/>
          </a:prstGeom>
        </p:spPr>
      </p:pic>
    </p:spTree>
    <p:extLst>
      <p:ext uri="{BB962C8B-B14F-4D97-AF65-F5344CB8AC3E}">
        <p14:creationId xmlns:p14="http://schemas.microsoft.com/office/powerpoint/2010/main" val="221399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Appendix: Validation rules</a:t>
            </a:r>
          </a:p>
        </p:txBody>
      </p:sp>
      <p:graphicFrame>
        <p:nvGraphicFramePr>
          <p:cNvPr id="8" name="Content Placeholder 7">
            <a:extLst>
              <a:ext uri="{FF2B5EF4-FFF2-40B4-BE49-F238E27FC236}">
                <a16:creationId xmlns:a16="http://schemas.microsoft.com/office/drawing/2014/main" id="{50C8B881-09C8-4672-A3E8-1AC4BC2503F4}"/>
              </a:ext>
            </a:extLst>
          </p:cNvPr>
          <p:cNvGraphicFramePr>
            <a:graphicFrameLocks noGrp="1" noChangeAspect="1"/>
          </p:cNvGraphicFramePr>
          <p:nvPr>
            <p:ph sz="quarter" idx="13"/>
            <p:extLst>
              <p:ext uri="{D42A27DB-BD31-4B8C-83A1-F6EECF244321}">
                <p14:modId xmlns:p14="http://schemas.microsoft.com/office/powerpoint/2010/main" val="1745310714"/>
              </p:ext>
            </p:extLst>
          </p:nvPr>
        </p:nvGraphicFramePr>
        <p:xfrm>
          <a:off x="1419340" y="2170748"/>
          <a:ext cx="1872499" cy="1599426"/>
        </p:xfrm>
        <a:graphic>
          <a:graphicData uri="http://schemas.openxmlformats.org/presentationml/2006/ole">
            <mc:AlternateContent xmlns:mc="http://schemas.openxmlformats.org/markup-compatibility/2006">
              <mc:Choice xmlns:v="urn:schemas-microsoft-com:vml" Requires="v">
                <p:oleObj spid="_x0000_s1035" name="Worksheet" showAsIcon="1" r:id="rId3" imgW="914400" imgH="781200" progId="Excel.Sheet.12">
                  <p:embed/>
                </p:oleObj>
              </mc:Choice>
              <mc:Fallback>
                <p:oleObj name="Worksheet" showAsIcon="1" r:id="rId3" imgW="914400" imgH="781200" progId="Excel.Sheet.12">
                  <p:embed/>
                  <p:pic>
                    <p:nvPicPr>
                      <p:cNvPr id="0" name=""/>
                      <p:cNvPicPr/>
                      <p:nvPr/>
                    </p:nvPicPr>
                    <p:blipFill>
                      <a:blip r:embed="rId4"/>
                      <a:stretch>
                        <a:fillRect/>
                      </a:stretch>
                    </p:blipFill>
                    <p:spPr>
                      <a:xfrm>
                        <a:off x="1419340" y="2170748"/>
                        <a:ext cx="1872499" cy="1599426"/>
                      </a:xfrm>
                      <a:prstGeom prst="rect">
                        <a:avLst/>
                      </a:prstGeom>
                    </p:spPr>
                  </p:pic>
                </p:oleObj>
              </mc:Fallback>
            </mc:AlternateContent>
          </a:graphicData>
        </a:graphic>
      </p:graphicFrame>
    </p:spTree>
    <p:extLst>
      <p:ext uri="{BB962C8B-B14F-4D97-AF65-F5344CB8AC3E}">
        <p14:creationId xmlns:p14="http://schemas.microsoft.com/office/powerpoint/2010/main" val="36331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Appendix: Objects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normAutofit fontScale="92500" lnSpcReduction="10000"/>
          </a:bodyPr>
          <a:lstStyle/>
          <a:p>
            <a:r>
              <a:rPr lang="en-US" sz="1800" cap="none" dirty="0">
                <a:latin typeface="Calibri" panose="020F0502020204030204" pitchFamily="34" charset="0"/>
                <a:cs typeface="Calibri" panose="020F0502020204030204" pitchFamily="34" charset="0"/>
              </a:rPr>
              <a:t>Jira Integration Configuration (</a:t>
            </a:r>
            <a:r>
              <a:rPr lang="en-US" sz="1800" cap="none" dirty="0" err="1">
                <a:latin typeface="Calibri" panose="020F0502020204030204" pitchFamily="34" charset="0"/>
                <a:cs typeface="Calibri" panose="020F0502020204030204" pitchFamily="34" charset="0"/>
              </a:rPr>
              <a:t>abz_jira_intg_config</a:t>
            </a:r>
            <a:r>
              <a:rPr lang="en-US" sz="1800" cap="none" dirty="0">
                <a:latin typeface="Calibri" panose="020F0502020204030204" pitchFamily="34" charset="0"/>
                <a:cs typeface="Calibri" panose="020F0502020204030204" pitchFamily="34" charset="0"/>
              </a:rPr>
              <a:t>) – Master JIRA Configuration object which stores the high level properties of the integration and is the parent object for the field mapping, translation, validation and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objects.</a:t>
            </a:r>
          </a:p>
          <a:p>
            <a:r>
              <a:rPr lang="en-US" sz="1800" cap="none" dirty="0">
                <a:latin typeface="Calibri" panose="020F0502020204030204" pitchFamily="34" charset="0"/>
                <a:cs typeface="Calibri" panose="020F0502020204030204" pitchFamily="34" charset="0"/>
              </a:rPr>
              <a:t>Jira Field Mapping (</a:t>
            </a:r>
            <a:r>
              <a:rPr lang="en-US" sz="1800" cap="none" dirty="0" err="1">
                <a:latin typeface="Calibri" panose="020F0502020204030204" pitchFamily="34" charset="0"/>
                <a:cs typeface="Calibri" panose="020F0502020204030204" pitchFamily="34" charset="0"/>
              </a:rPr>
              <a:t>abz_jira_field_mpng</a:t>
            </a:r>
            <a:r>
              <a:rPr lang="en-US" sz="1800" cap="none" dirty="0">
                <a:latin typeface="Calibri" panose="020F0502020204030204" pitchFamily="34" charset="0"/>
                <a:cs typeface="Calibri" panose="020F0502020204030204" pitchFamily="34" charset="0"/>
              </a:rPr>
              <a:t>) – Sub object of ‘Jira Integration Configuration’ used to store the custom field definition that need to be retrieved from JIRA.</a:t>
            </a:r>
          </a:p>
          <a:p>
            <a:r>
              <a:rPr lang="en-US" sz="1800" cap="none" dirty="0">
                <a:latin typeface="Calibri" panose="020F0502020204030204" pitchFamily="34" charset="0"/>
                <a:cs typeface="Calibri" panose="020F0502020204030204" pitchFamily="34" charset="0"/>
              </a:rPr>
              <a:t>JIRA Translation (</a:t>
            </a:r>
            <a:r>
              <a:rPr lang="en-US" sz="1800" cap="none" dirty="0" err="1">
                <a:latin typeface="Calibri" panose="020F0502020204030204" pitchFamily="34" charset="0"/>
                <a:cs typeface="Calibri" panose="020F0502020204030204" pitchFamily="34" charset="0"/>
              </a:rPr>
              <a:t>abz_jira_translation</a:t>
            </a:r>
            <a:r>
              <a:rPr lang="en-US" sz="1800" cap="none" dirty="0">
                <a:latin typeface="Calibri" panose="020F0502020204030204" pitchFamily="34" charset="0"/>
                <a:cs typeface="Calibri" panose="020F0502020204030204" pitchFamily="34" charset="0"/>
              </a:rPr>
              <a:t>) – Sub object of ‘Jira Integration Configuration’ that is used to define the translation queries to modify the data retrieved from JIRA.</a:t>
            </a:r>
          </a:p>
          <a:p>
            <a:r>
              <a:rPr lang="en-US" sz="1800" cap="none" dirty="0">
                <a:latin typeface="Calibri" panose="020F0502020204030204" pitchFamily="34" charset="0"/>
                <a:cs typeface="Calibri" panose="020F0502020204030204" pitchFamily="34" charset="0"/>
              </a:rPr>
              <a:t>JIRA Validation (</a:t>
            </a:r>
            <a:r>
              <a:rPr lang="en-US" sz="1800" cap="none" dirty="0" err="1">
                <a:latin typeface="Calibri" panose="020F0502020204030204" pitchFamily="34" charset="0"/>
                <a:cs typeface="Calibri" panose="020F0502020204030204" pitchFamily="34" charset="0"/>
              </a:rPr>
              <a:t>abz_jira_validation</a:t>
            </a:r>
            <a:r>
              <a:rPr lang="en-US" sz="1800" cap="none" dirty="0">
                <a:latin typeface="Calibri" panose="020F0502020204030204" pitchFamily="34" charset="0"/>
                <a:cs typeface="Calibri" panose="020F0502020204030204" pitchFamily="34" charset="0"/>
              </a:rPr>
              <a:t>) – Sub object of ‘Jira Integration Configuration’ that is used to define the validation rules to verify the data retrieved from JIRA.</a:t>
            </a:r>
          </a:p>
          <a:p>
            <a:r>
              <a:rPr lang="en-US" sz="1800" cap="none" dirty="0">
                <a:latin typeface="Calibri" panose="020F0502020204030204" pitchFamily="34" charset="0"/>
                <a:cs typeface="Calibri" panose="020F0502020204030204" pitchFamily="34" charset="0"/>
              </a:rPr>
              <a:t>JIRA XOG (</a:t>
            </a:r>
            <a:r>
              <a:rPr lang="en-US" sz="1800" cap="none" dirty="0" err="1">
                <a:latin typeface="Calibri" panose="020F0502020204030204" pitchFamily="34" charset="0"/>
                <a:cs typeface="Calibri" panose="020F0502020204030204" pitchFamily="34" charset="0"/>
              </a:rPr>
              <a:t>abz_jira_xog</a:t>
            </a:r>
            <a:r>
              <a:rPr lang="en-US" sz="1800" cap="none" dirty="0">
                <a:latin typeface="Calibri" panose="020F0502020204030204" pitchFamily="34" charset="0"/>
                <a:cs typeface="Calibri" panose="020F0502020204030204" pitchFamily="34" charset="0"/>
              </a:rPr>
              <a:t>) – Sub object of ‘Jira Integration Configuration’ that is used to define the XOG templates used to upload the data into PPM.</a:t>
            </a: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129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Appendix: Objects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normAutofit lnSpcReduction="10000"/>
          </a:bodyPr>
          <a:lstStyle/>
          <a:p>
            <a:r>
              <a:rPr lang="en-US" sz="1800" cap="none" dirty="0">
                <a:latin typeface="Calibri" panose="020F0502020204030204" pitchFamily="34" charset="0"/>
                <a:cs typeface="Calibri" panose="020F0502020204030204" pitchFamily="34" charset="0"/>
              </a:rPr>
              <a:t>JIRA Integration Run Log (</a:t>
            </a:r>
            <a:r>
              <a:rPr lang="en-US" sz="1800" cap="none" dirty="0" err="1">
                <a:latin typeface="Calibri" panose="020F0502020204030204" pitchFamily="34" charset="0"/>
                <a:cs typeface="Calibri" panose="020F0502020204030204" pitchFamily="34" charset="0"/>
              </a:rPr>
              <a:t>abz_jira_intg_runlog</a:t>
            </a:r>
            <a:r>
              <a:rPr lang="en-US" sz="1800" cap="none" dirty="0">
                <a:latin typeface="Calibri" panose="020F0502020204030204" pitchFamily="34" charset="0"/>
                <a:cs typeface="Calibri" panose="020F0502020204030204" pitchFamily="34" charset="0"/>
              </a:rPr>
              <a:t>) – Master object that holds the summary information of every integration run.</a:t>
            </a:r>
          </a:p>
          <a:p>
            <a:r>
              <a:rPr lang="en-US" sz="1800" cap="none" dirty="0">
                <a:latin typeface="Calibri" panose="020F0502020204030204" pitchFamily="34" charset="0"/>
                <a:cs typeface="Calibri" panose="020F0502020204030204" pitchFamily="34" charset="0"/>
              </a:rPr>
              <a:t>JIRA Feed – Issues (</a:t>
            </a:r>
            <a:r>
              <a:rPr lang="en-US" sz="1800" cap="none" dirty="0" err="1">
                <a:latin typeface="Calibri" panose="020F0502020204030204" pitchFamily="34" charset="0"/>
                <a:cs typeface="Calibri" panose="020F0502020204030204" pitchFamily="34" charset="0"/>
              </a:rPr>
              <a:t>abz_jira_feed_issues</a:t>
            </a:r>
            <a:r>
              <a:rPr lang="en-US" sz="1800" cap="none" dirty="0">
                <a:latin typeface="Calibri" panose="020F0502020204030204" pitchFamily="34" charset="0"/>
                <a:cs typeface="Calibri" panose="020F0502020204030204" pitchFamily="34" charset="0"/>
              </a:rPr>
              <a:t>) – Sub object of ‘JIRA Integration Run Log’ used to store the issue data retrieved from JIRA.</a:t>
            </a:r>
          </a:p>
          <a:p>
            <a:r>
              <a:rPr lang="en-US" sz="1800" cap="none" dirty="0">
                <a:latin typeface="Calibri" panose="020F0502020204030204" pitchFamily="34" charset="0"/>
                <a:cs typeface="Calibri" panose="020F0502020204030204" pitchFamily="34" charset="0"/>
              </a:rPr>
              <a:t>JIRA Issue XOG Req/Res (</a:t>
            </a:r>
            <a:r>
              <a:rPr lang="en-US" sz="1800" cap="none" dirty="0" err="1">
                <a:latin typeface="Calibri" panose="020F0502020204030204" pitchFamily="34" charset="0"/>
                <a:cs typeface="Calibri" panose="020F0502020204030204" pitchFamily="34" charset="0"/>
              </a:rPr>
              <a:t>abz_jira_xog_req_res</a:t>
            </a:r>
            <a:r>
              <a:rPr lang="en-US" sz="1800" cap="none" dirty="0">
                <a:latin typeface="Calibri" panose="020F0502020204030204" pitchFamily="34" charset="0"/>
                <a:cs typeface="Calibri" panose="020F0502020204030204" pitchFamily="34" charset="0"/>
              </a:rPr>
              <a:t>) – Sub object of ‘JIRA Feed – Issues’ that is used to store the XOG request and response corresponding to the issues uploaded to PPM.</a:t>
            </a:r>
          </a:p>
          <a:p>
            <a:r>
              <a:rPr lang="en-US" sz="1800" cap="none" dirty="0">
                <a:latin typeface="Calibri" panose="020F0502020204030204" pitchFamily="34" charset="0"/>
                <a:cs typeface="Calibri" panose="020F0502020204030204" pitchFamily="34" charset="0"/>
              </a:rPr>
              <a:t>JIRA Feed – Worklog (</a:t>
            </a:r>
            <a:r>
              <a:rPr lang="en-US" sz="1800" cap="none" dirty="0" err="1">
                <a:latin typeface="Calibri" panose="020F0502020204030204" pitchFamily="34" charset="0"/>
                <a:cs typeface="Calibri" panose="020F0502020204030204" pitchFamily="34" charset="0"/>
              </a:rPr>
              <a:t>jira_feed_worklog</a:t>
            </a:r>
            <a:r>
              <a:rPr lang="en-US" sz="1800" cap="none" dirty="0">
                <a:latin typeface="Calibri" panose="020F0502020204030204" pitchFamily="34" charset="0"/>
                <a:cs typeface="Calibri" panose="020F0502020204030204" pitchFamily="34" charset="0"/>
              </a:rPr>
              <a:t>) – Sub object of ‘JIRA Integration Run Log’ that is used to store the worklog data retrieved from JIRA.</a:t>
            </a:r>
          </a:p>
          <a:p>
            <a:r>
              <a:rPr lang="en-US" sz="1800" cap="none" dirty="0">
                <a:latin typeface="Calibri" panose="020F0502020204030204" pitchFamily="34" charset="0"/>
                <a:cs typeface="Calibri" panose="020F0502020204030204" pitchFamily="34" charset="0"/>
              </a:rPr>
              <a:t>JIRA Worklog XOG Req/Res (</a:t>
            </a:r>
            <a:r>
              <a:rPr lang="en-US" sz="1800" cap="none" dirty="0" err="1">
                <a:latin typeface="Calibri" panose="020F0502020204030204" pitchFamily="34" charset="0"/>
                <a:cs typeface="Calibri" panose="020F0502020204030204" pitchFamily="34" charset="0"/>
              </a:rPr>
              <a:t>abz_jira_wklog_xog</a:t>
            </a:r>
            <a:r>
              <a:rPr lang="en-US" sz="1800" cap="none" dirty="0">
                <a:latin typeface="Calibri" panose="020F0502020204030204" pitchFamily="34" charset="0"/>
                <a:cs typeface="Calibri" panose="020F0502020204030204" pitchFamily="34" charset="0"/>
              </a:rPr>
              <a:t>) – Sub object of ‘JIRA Feed – Worklog’ that is used to store the XOG request and response corresponding to the worklogs uploaded to PPM.</a:t>
            </a: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78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Defining integration connection</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6"/>
            <a:ext cx="10394707" cy="3536820"/>
          </a:xfrm>
        </p:spPr>
        <p:txBody>
          <a:bodyPr anchor="t"/>
          <a:lstStyle/>
          <a:p>
            <a:r>
              <a:rPr lang="en-US" sz="1800" cap="none" dirty="0">
                <a:latin typeface="Calibri" panose="020F0502020204030204" pitchFamily="34" charset="0"/>
                <a:cs typeface="Calibri" panose="020F0502020204030204" pitchFamily="34" charset="0"/>
              </a:rPr>
              <a:t>Create an instance under Administration -&gt; Integrations with the </a:t>
            </a:r>
          </a:p>
          <a:p>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59B58BD-79C8-4873-9B4C-F936C9C36447}"/>
              </a:ext>
            </a:extLst>
          </p:cNvPr>
          <p:cNvPicPr>
            <a:picLocks noChangeAspect="1"/>
          </p:cNvPicPr>
          <p:nvPr/>
        </p:nvPicPr>
        <p:blipFill>
          <a:blip r:embed="rId2"/>
          <a:stretch>
            <a:fillRect/>
          </a:stretch>
        </p:blipFill>
        <p:spPr>
          <a:xfrm>
            <a:off x="1064027" y="2263677"/>
            <a:ext cx="8359043" cy="3250739"/>
          </a:xfrm>
          <a:prstGeom prst="rect">
            <a:avLst/>
          </a:prstGeom>
        </p:spPr>
      </p:pic>
      <p:sp>
        <p:nvSpPr>
          <p:cNvPr id="8" name="Rectangle 7">
            <a:extLst>
              <a:ext uri="{FF2B5EF4-FFF2-40B4-BE49-F238E27FC236}">
                <a16:creationId xmlns:a16="http://schemas.microsoft.com/office/drawing/2014/main" id="{1BDB6B20-3A22-4FA0-A7BB-A3038DC4A287}"/>
              </a:ext>
            </a:extLst>
          </p:cNvPr>
          <p:cNvSpPr/>
          <p:nvPr/>
        </p:nvSpPr>
        <p:spPr>
          <a:xfrm>
            <a:off x="2565862" y="3081251"/>
            <a:ext cx="2621280" cy="216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Integration ID to have the prefix of ‘</a:t>
            </a:r>
            <a:r>
              <a:rPr lang="en-US" sz="1000" dirty="0" err="1">
                <a:latin typeface="Calibri" panose="020F0502020204030204" pitchFamily="34" charset="0"/>
                <a:cs typeface="Calibri" panose="020F0502020204030204" pitchFamily="34" charset="0"/>
              </a:rPr>
              <a:t>jira</a:t>
            </a:r>
            <a:r>
              <a:rPr lang="en-US" sz="10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440817A1-25FA-463F-9272-173E7E20F5F3}"/>
              </a:ext>
            </a:extLst>
          </p:cNvPr>
          <p:cNvSpPr/>
          <p:nvPr/>
        </p:nvSpPr>
        <p:spPr>
          <a:xfrm>
            <a:off x="2768930" y="4283826"/>
            <a:ext cx="3271652" cy="2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For API Key based authentication choose API Key, for password based authentication choose BASIC</a:t>
            </a:r>
          </a:p>
        </p:txBody>
      </p:sp>
    </p:spTree>
    <p:extLst>
      <p:ext uri="{BB962C8B-B14F-4D97-AF65-F5344CB8AC3E}">
        <p14:creationId xmlns:p14="http://schemas.microsoft.com/office/powerpoint/2010/main" val="133712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General properties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6"/>
            <a:ext cx="10394707" cy="3536820"/>
          </a:xfrm>
        </p:spPr>
        <p:txBody>
          <a:bodyPr anchor="t"/>
          <a:lstStyle/>
          <a:p>
            <a:r>
              <a:rPr lang="en-US" sz="1800" cap="none" dirty="0">
                <a:latin typeface="Calibri" panose="020F0502020204030204" pitchFamily="34" charset="0"/>
                <a:cs typeface="Calibri" panose="020F0502020204030204" pitchFamily="34" charset="0"/>
              </a:rPr>
              <a:t>JIRA Integration instance would be created under Home -&gt; JIRA Integration Configuration List</a:t>
            </a:r>
          </a:p>
          <a:p>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7D7DA9E-8642-4A5F-BE4F-1C986ADEC9D2}"/>
              </a:ext>
            </a:extLst>
          </p:cNvPr>
          <p:cNvPicPr>
            <a:picLocks noChangeAspect="1"/>
          </p:cNvPicPr>
          <p:nvPr/>
        </p:nvPicPr>
        <p:blipFill rotWithShape="1">
          <a:blip r:embed="rId2"/>
          <a:srcRect l="1045"/>
          <a:stretch/>
        </p:blipFill>
        <p:spPr>
          <a:xfrm>
            <a:off x="2671156" y="2284539"/>
            <a:ext cx="5874327" cy="3192053"/>
          </a:xfrm>
          <a:prstGeom prst="rect">
            <a:avLst/>
          </a:prstGeom>
        </p:spPr>
      </p:pic>
      <p:sp>
        <p:nvSpPr>
          <p:cNvPr id="11" name="Rectangle 10">
            <a:extLst>
              <a:ext uri="{FF2B5EF4-FFF2-40B4-BE49-F238E27FC236}">
                <a16:creationId xmlns:a16="http://schemas.microsoft.com/office/drawing/2014/main" id="{6C39D48F-4E46-41B7-B9E1-706B1FDC7638}"/>
              </a:ext>
            </a:extLst>
          </p:cNvPr>
          <p:cNvSpPr/>
          <p:nvPr/>
        </p:nvSpPr>
        <p:spPr>
          <a:xfrm>
            <a:off x="543098" y="3275215"/>
            <a:ext cx="2078182" cy="216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Select the JIRA connection instance</a:t>
            </a:r>
          </a:p>
        </p:txBody>
      </p:sp>
      <p:sp>
        <p:nvSpPr>
          <p:cNvPr id="12" name="Rectangle 11">
            <a:extLst>
              <a:ext uri="{FF2B5EF4-FFF2-40B4-BE49-F238E27FC236}">
                <a16:creationId xmlns:a16="http://schemas.microsoft.com/office/drawing/2014/main" id="{9020782F-9FC8-4F9F-BCF6-3899469D3C67}"/>
              </a:ext>
            </a:extLst>
          </p:cNvPr>
          <p:cNvSpPr/>
          <p:nvPr/>
        </p:nvSpPr>
        <p:spPr>
          <a:xfrm>
            <a:off x="49876" y="3530045"/>
            <a:ext cx="2571404" cy="886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Team Sync – syncs the resources to project team</a:t>
            </a:r>
          </a:p>
          <a:p>
            <a:pPr algn="ctr"/>
            <a:r>
              <a:rPr lang="en-US" sz="1000" dirty="0">
                <a:latin typeface="Calibri" panose="020F0502020204030204" pitchFamily="34" charset="0"/>
                <a:cs typeface="Calibri" panose="020F0502020204030204" pitchFamily="34" charset="0"/>
              </a:rPr>
              <a:t>Assignment Sync – syncs the </a:t>
            </a:r>
            <a:r>
              <a:rPr lang="en-US" sz="1000" dirty="0" err="1">
                <a:latin typeface="Calibri" panose="020F0502020204030204" pitchFamily="34" charset="0"/>
                <a:cs typeface="Calibri" panose="020F0502020204030204" pitchFamily="34" charset="0"/>
              </a:rPr>
              <a:t>jira</a:t>
            </a:r>
            <a:r>
              <a:rPr lang="en-US" sz="1000" dirty="0">
                <a:latin typeface="Calibri" panose="020F0502020204030204" pitchFamily="34" charset="0"/>
                <a:cs typeface="Calibri" panose="020F0502020204030204" pitchFamily="34" charset="0"/>
              </a:rPr>
              <a:t> assignees to task assignments</a:t>
            </a:r>
          </a:p>
          <a:p>
            <a:pPr algn="ctr"/>
            <a:r>
              <a:rPr lang="en-US" sz="1000" dirty="0">
                <a:latin typeface="Calibri" panose="020F0502020204030204" pitchFamily="34" charset="0"/>
                <a:cs typeface="Calibri" panose="020F0502020204030204" pitchFamily="34" charset="0"/>
              </a:rPr>
              <a:t>Worklog Sync – syncs </a:t>
            </a:r>
            <a:r>
              <a:rPr lang="en-US" sz="1000" dirty="0" err="1">
                <a:latin typeface="Calibri" panose="020F0502020204030204" pitchFamily="34" charset="0"/>
                <a:cs typeface="Calibri" panose="020F0502020204030204" pitchFamily="34" charset="0"/>
              </a:rPr>
              <a:t>jira</a:t>
            </a:r>
            <a:r>
              <a:rPr lang="en-US" sz="1000" dirty="0">
                <a:latin typeface="Calibri" panose="020F0502020204030204" pitchFamily="34" charset="0"/>
                <a:cs typeface="Calibri" panose="020F0502020204030204" pitchFamily="34" charset="0"/>
              </a:rPr>
              <a:t> worklogs to PPM timesheets</a:t>
            </a:r>
          </a:p>
        </p:txBody>
      </p:sp>
      <p:sp>
        <p:nvSpPr>
          <p:cNvPr id="13" name="Rectangle 12">
            <a:extLst>
              <a:ext uri="{FF2B5EF4-FFF2-40B4-BE49-F238E27FC236}">
                <a16:creationId xmlns:a16="http://schemas.microsoft.com/office/drawing/2014/main" id="{075EC23B-3CF7-40A5-B6B7-59A203AE1669}"/>
              </a:ext>
            </a:extLst>
          </p:cNvPr>
          <p:cNvSpPr/>
          <p:nvPr/>
        </p:nvSpPr>
        <p:spPr>
          <a:xfrm>
            <a:off x="8688184" y="3275215"/>
            <a:ext cx="2894215" cy="2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Select the JIRA issues to be mapped to Level 1 task in PPM</a:t>
            </a:r>
          </a:p>
        </p:txBody>
      </p:sp>
      <p:sp>
        <p:nvSpPr>
          <p:cNvPr id="14" name="Rectangle 13">
            <a:extLst>
              <a:ext uri="{FF2B5EF4-FFF2-40B4-BE49-F238E27FC236}">
                <a16:creationId xmlns:a16="http://schemas.microsoft.com/office/drawing/2014/main" id="{B119F31A-E348-433F-8781-9B66AA373C5D}"/>
              </a:ext>
            </a:extLst>
          </p:cNvPr>
          <p:cNvSpPr/>
          <p:nvPr/>
        </p:nvSpPr>
        <p:spPr>
          <a:xfrm>
            <a:off x="8688183" y="3611717"/>
            <a:ext cx="2894215" cy="516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Select the JIRA issues to be mapped to Level 2 tasks in PPM</a:t>
            </a:r>
          </a:p>
        </p:txBody>
      </p:sp>
      <p:sp>
        <p:nvSpPr>
          <p:cNvPr id="15" name="Rectangle 14">
            <a:extLst>
              <a:ext uri="{FF2B5EF4-FFF2-40B4-BE49-F238E27FC236}">
                <a16:creationId xmlns:a16="http://schemas.microsoft.com/office/drawing/2014/main" id="{2C72EAC4-08D0-43E8-8A33-9149ABAD2B4E}"/>
              </a:ext>
            </a:extLst>
          </p:cNvPr>
          <p:cNvSpPr/>
          <p:nvPr/>
        </p:nvSpPr>
        <p:spPr>
          <a:xfrm>
            <a:off x="8688182" y="4368174"/>
            <a:ext cx="2894215" cy="1108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Provide the email address or DLs  who have to notified as semi colon separated list. Select the groups who have to be notified on completion or on errors </a:t>
            </a:r>
          </a:p>
        </p:txBody>
      </p:sp>
    </p:spTree>
    <p:extLst>
      <p:ext uri="{BB962C8B-B14F-4D97-AF65-F5344CB8AC3E}">
        <p14:creationId xmlns:p14="http://schemas.microsoft.com/office/powerpoint/2010/main" val="216788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Field mapping</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Define the custom fields corresponding to the issues in JIRA that need to be synced with PPM</a:t>
            </a: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5190E54-D046-49CC-9A60-847C904551BA}"/>
              </a:ext>
            </a:extLst>
          </p:cNvPr>
          <p:cNvPicPr>
            <a:picLocks noChangeAspect="1"/>
          </p:cNvPicPr>
          <p:nvPr/>
        </p:nvPicPr>
        <p:blipFill rotWithShape="1">
          <a:blip r:embed="rId2"/>
          <a:srcRect l="620" r="2767"/>
          <a:stretch/>
        </p:blipFill>
        <p:spPr>
          <a:xfrm>
            <a:off x="166255" y="2649348"/>
            <a:ext cx="11222181" cy="975959"/>
          </a:xfrm>
          <a:prstGeom prst="rect">
            <a:avLst/>
          </a:prstGeom>
        </p:spPr>
      </p:pic>
      <p:sp>
        <p:nvSpPr>
          <p:cNvPr id="9" name="Rectangle 8">
            <a:extLst>
              <a:ext uri="{FF2B5EF4-FFF2-40B4-BE49-F238E27FC236}">
                <a16:creationId xmlns:a16="http://schemas.microsoft.com/office/drawing/2014/main" id="{1964144B-E8C8-4D11-9381-C5CA32A412DB}"/>
              </a:ext>
            </a:extLst>
          </p:cNvPr>
          <p:cNvSpPr/>
          <p:nvPr/>
        </p:nvSpPr>
        <p:spPr>
          <a:xfrm>
            <a:off x="3330633" y="3734125"/>
            <a:ext cx="1723505" cy="477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Custom field ID in JIRA</a:t>
            </a:r>
          </a:p>
        </p:txBody>
      </p:sp>
      <p:sp>
        <p:nvSpPr>
          <p:cNvPr id="14" name="Rectangle 13">
            <a:extLst>
              <a:ext uri="{FF2B5EF4-FFF2-40B4-BE49-F238E27FC236}">
                <a16:creationId xmlns:a16="http://schemas.microsoft.com/office/drawing/2014/main" id="{898EDCAA-9039-4B61-B783-28560612761B}"/>
              </a:ext>
            </a:extLst>
          </p:cNvPr>
          <p:cNvSpPr/>
          <p:nvPr/>
        </p:nvSpPr>
        <p:spPr>
          <a:xfrm>
            <a:off x="5167746" y="3734124"/>
            <a:ext cx="1723505" cy="47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Intermediate feed object which store the JIRA data before the upload to PPM</a:t>
            </a:r>
          </a:p>
        </p:txBody>
      </p:sp>
      <p:sp>
        <p:nvSpPr>
          <p:cNvPr id="15" name="Rectangle 14">
            <a:extLst>
              <a:ext uri="{FF2B5EF4-FFF2-40B4-BE49-F238E27FC236}">
                <a16:creationId xmlns:a16="http://schemas.microsoft.com/office/drawing/2014/main" id="{8E6C0D9B-24A4-4EBF-AEE6-1A9EBDCF0DAB}"/>
              </a:ext>
            </a:extLst>
          </p:cNvPr>
          <p:cNvSpPr/>
          <p:nvPr/>
        </p:nvSpPr>
        <p:spPr>
          <a:xfrm>
            <a:off x="7004859" y="3734124"/>
            <a:ext cx="1723505" cy="47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Attribute ID of the feed object that stores the custom field data.</a:t>
            </a:r>
          </a:p>
        </p:txBody>
      </p:sp>
    </p:spTree>
    <p:extLst>
      <p:ext uri="{BB962C8B-B14F-4D97-AF65-F5344CB8AC3E}">
        <p14:creationId xmlns:p14="http://schemas.microsoft.com/office/powerpoint/2010/main" val="358707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Translation </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Translation rules modify the data retrieved from JIRA to make it PPM ready for upload. Translation rules are created as instances under the sub page – JIRA Translation Rules</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A17B201-32DE-4D6D-B9D9-2779F35063A0}"/>
              </a:ext>
            </a:extLst>
          </p:cNvPr>
          <p:cNvPicPr>
            <a:picLocks noChangeAspect="1"/>
          </p:cNvPicPr>
          <p:nvPr/>
        </p:nvPicPr>
        <p:blipFill>
          <a:blip r:embed="rId2"/>
          <a:stretch>
            <a:fillRect/>
          </a:stretch>
        </p:blipFill>
        <p:spPr>
          <a:xfrm>
            <a:off x="1058487" y="2712727"/>
            <a:ext cx="8844742" cy="2215617"/>
          </a:xfrm>
          <a:prstGeom prst="rect">
            <a:avLst/>
          </a:prstGeom>
        </p:spPr>
      </p:pic>
      <p:sp>
        <p:nvSpPr>
          <p:cNvPr id="7" name="Rectangle 6">
            <a:extLst>
              <a:ext uri="{FF2B5EF4-FFF2-40B4-BE49-F238E27FC236}">
                <a16:creationId xmlns:a16="http://schemas.microsoft.com/office/drawing/2014/main" id="{D0543BC4-2533-4971-8D77-340CC4074AC2}"/>
              </a:ext>
            </a:extLst>
          </p:cNvPr>
          <p:cNvSpPr/>
          <p:nvPr/>
        </p:nvSpPr>
        <p:spPr>
          <a:xfrm>
            <a:off x="1501832" y="4605251"/>
            <a:ext cx="2693324" cy="32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Translation Rules are executed based on the order # defined on them</a:t>
            </a:r>
          </a:p>
        </p:txBody>
      </p:sp>
      <p:sp>
        <p:nvSpPr>
          <p:cNvPr id="8" name="Rectangle 7">
            <a:extLst>
              <a:ext uri="{FF2B5EF4-FFF2-40B4-BE49-F238E27FC236}">
                <a16:creationId xmlns:a16="http://schemas.microsoft.com/office/drawing/2014/main" id="{2EB6C3EE-0803-46A4-9D81-F0CA361C8C82}"/>
              </a:ext>
            </a:extLst>
          </p:cNvPr>
          <p:cNvSpPr/>
          <p:nvPr/>
        </p:nvSpPr>
        <p:spPr>
          <a:xfrm>
            <a:off x="3261872" y="4112029"/>
            <a:ext cx="3693110" cy="32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Select ‘JIRA Feed – Issues’ if issues data has to be translated. Select ‘JIRA Feed – Worklog’ if worklog data has to be translated.</a:t>
            </a:r>
          </a:p>
        </p:txBody>
      </p:sp>
      <p:sp>
        <p:nvSpPr>
          <p:cNvPr id="10" name="Rectangle 9">
            <a:extLst>
              <a:ext uri="{FF2B5EF4-FFF2-40B4-BE49-F238E27FC236}">
                <a16:creationId xmlns:a16="http://schemas.microsoft.com/office/drawing/2014/main" id="{26B89794-3D77-4EF9-A454-BB9DB9DD1D58}"/>
              </a:ext>
            </a:extLst>
          </p:cNvPr>
          <p:cNvSpPr/>
          <p:nvPr/>
        </p:nvSpPr>
        <p:spPr>
          <a:xfrm>
            <a:off x="6483927" y="4928343"/>
            <a:ext cx="4788131" cy="641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Query to translate the data must follow the update statement </a:t>
            </a:r>
            <a:r>
              <a:rPr lang="en-US" sz="1000" dirty="0" err="1">
                <a:latin typeface="Calibri" panose="020F0502020204030204" pitchFamily="34" charset="0"/>
                <a:cs typeface="Calibri" panose="020F0502020204030204" pitchFamily="34" charset="0"/>
              </a:rPr>
              <a:t>syntaxt</a:t>
            </a:r>
            <a:r>
              <a:rPr lang="en-US" sz="1000" dirty="0">
                <a:latin typeface="Calibri" panose="020F0502020204030204" pitchFamily="34" charset="0"/>
                <a:cs typeface="Calibri" panose="020F0502020204030204" pitchFamily="34" charset="0"/>
              </a:rPr>
              <a:t>. The query must start with the keyword SET and in the where condition ‘&lt;&lt;</a:t>
            </a:r>
            <a:r>
              <a:rPr lang="en-US" sz="1000" dirty="0" err="1">
                <a:latin typeface="Calibri" panose="020F0502020204030204" pitchFamily="34" charset="0"/>
                <a:cs typeface="Calibri" panose="020F0502020204030204" pitchFamily="34" charset="0"/>
              </a:rPr>
              <a:t>tablename</a:t>
            </a:r>
            <a:r>
              <a:rPr lang="en-US" sz="1000" dirty="0">
                <a:latin typeface="Calibri" panose="020F0502020204030204" pitchFamily="34" charset="0"/>
                <a:cs typeface="Calibri" panose="020F0502020204030204" pitchFamily="34" charset="0"/>
              </a:rPr>
              <a:t>&gt;&gt;.</a:t>
            </a:r>
            <a:r>
              <a:rPr lang="en-US" sz="1000" dirty="0" err="1">
                <a:latin typeface="Calibri" panose="020F0502020204030204" pitchFamily="34" charset="0"/>
                <a:cs typeface="Calibri" panose="020F0502020204030204" pitchFamily="34" charset="0"/>
              </a:rPr>
              <a:t>odf_parent_id</a:t>
            </a:r>
            <a:r>
              <a:rPr lang="en-US" sz="1000" dirty="0">
                <a:latin typeface="Calibri" panose="020F0502020204030204" pitchFamily="34" charset="0"/>
                <a:cs typeface="Calibri" panose="020F0502020204030204" pitchFamily="34" charset="0"/>
              </a:rPr>
              <a:t>=?’ must be added. For issues, the table name is – </a:t>
            </a:r>
            <a:r>
              <a:rPr lang="en-US" sz="1000" dirty="0" err="1">
                <a:latin typeface="Calibri" panose="020F0502020204030204" pitchFamily="34" charset="0"/>
                <a:cs typeface="Calibri" panose="020F0502020204030204" pitchFamily="34" charset="0"/>
              </a:rPr>
              <a:t>odf_ca_abz_jira_feed_issues</a:t>
            </a:r>
            <a:r>
              <a:rPr lang="en-US" sz="1000" dirty="0">
                <a:latin typeface="Calibri" panose="020F0502020204030204" pitchFamily="34" charset="0"/>
                <a:cs typeface="Calibri" panose="020F0502020204030204" pitchFamily="34" charset="0"/>
              </a:rPr>
              <a:t>. For worklog, the table name is – </a:t>
            </a:r>
            <a:r>
              <a:rPr lang="en-US" sz="1000" dirty="0" err="1">
                <a:latin typeface="Calibri" panose="020F0502020204030204" pitchFamily="34" charset="0"/>
                <a:cs typeface="Calibri" panose="020F0502020204030204" pitchFamily="34" charset="0"/>
              </a:rPr>
              <a:t>odf_ca_jira_feed_worklog</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05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Validation </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Validation rules check for the correctness of the before the upload to PPM is done to prevent any XOG errors. Issues with the data are listed to the end user for corrections.</a:t>
            </a:r>
            <a:endParaRPr lang="en-US"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26B89794-3D77-4EF9-A454-BB9DB9DD1D58}"/>
              </a:ext>
            </a:extLst>
          </p:cNvPr>
          <p:cNvSpPr/>
          <p:nvPr/>
        </p:nvSpPr>
        <p:spPr>
          <a:xfrm>
            <a:off x="6096000" y="4712872"/>
            <a:ext cx="5469775" cy="86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Validation query must follow the </a:t>
            </a:r>
            <a:r>
              <a:rPr lang="en-US" sz="1000" dirty="0" err="1">
                <a:latin typeface="Calibri" panose="020F0502020204030204" pitchFamily="34" charset="0"/>
                <a:cs typeface="Calibri" panose="020F0502020204030204" pitchFamily="34" charset="0"/>
              </a:rPr>
              <a:t>syntaxt</a:t>
            </a:r>
            <a:r>
              <a:rPr lang="en-US" sz="1000" dirty="0">
                <a:latin typeface="Calibri" panose="020F0502020204030204" pitchFamily="34" charset="0"/>
                <a:cs typeface="Calibri" panose="020F0502020204030204" pitchFamily="34" charset="0"/>
              </a:rPr>
              <a:t> of select statement. The internal id of the data row being validation must be the only column retrieved in the select statement. Where conditions must be used to validate the data for error scenarios and where </a:t>
            </a:r>
            <a:r>
              <a:rPr lang="en-US" sz="1000" dirty="0" err="1">
                <a:latin typeface="Calibri" panose="020F0502020204030204" pitchFamily="34" charset="0"/>
                <a:cs typeface="Calibri" panose="020F0502020204030204" pitchFamily="34" charset="0"/>
              </a:rPr>
              <a:t>condtion</a:t>
            </a:r>
            <a:r>
              <a:rPr lang="en-US" sz="1000" dirty="0">
                <a:latin typeface="Calibri" panose="020F0502020204030204" pitchFamily="34" charset="0"/>
                <a:cs typeface="Calibri" panose="020F0502020204030204" pitchFamily="34" charset="0"/>
              </a:rPr>
              <a:t> must have the clause ‘&lt;&lt;</a:t>
            </a:r>
            <a:r>
              <a:rPr lang="en-US" sz="1000" dirty="0" err="1">
                <a:latin typeface="Calibri" panose="020F0502020204030204" pitchFamily="34" charset="0"/>
                <a:cs typeface="Calibri" panose="020F0502020204030204" pitchFamily="34" charset="0"/>
              </a:rPr>
              <a:t>table_name</a:t>
            </a:r>
            <a:r>
              <a:rPr lang="en-US" sz="1000" dirty="0">
                <a:latin typeface="Calibri" panose="020F0502020204030204" pitchFamily="34" charset="0"/>
                <a:cs typeface="Calibri" panose="020F0502020204030204" pitchFamily="34" charset="0"/>
              </a:rPr>
              <a:t>&gt;&gt;.</a:t>
            </a:r>
            <a:r>
              <a:rPr lang="en-US" sz="1000" dirty="0" err="1">
                <a:latin typeface="Calibri" panose="020F0502020204030204" pitchFamily="34" charset="0"/>
                <a:cs typeface="Calibri" panose="020F0502020204030204" pitchFamily="34" charset="0"/>
              </a:rPr>
              <a:t>odf_parent_id</a:t>
            </a:r>
            <a:r>
              <a:rPr lang="en-US" sz="1000" dirty="0">
                <a:latin typeface="Calibri" panose="020F0502020204030204" pitchFamily="34" charset="0"/>
                <a:cs typeface="Calibri" panose="020F0502020204030204" pitchFamily="34" charset="0"/>
              </a:rPr>
              <a:t>=?’ While validating issue data the </a:t>
            </a:r>
            <a:r>
              <a:rPr lang="en-US" sz="1000" dirty="0" err="1">
                <a:latin typeface="Calibri" panose="020F0502020204030204" pitchFamily="34" charset="0"/>
                <a:cs typeface="Calibri" panose="020F0502020204030204" pitchFamily="34" charset="0"/>
              </a:rPr>
              <a:t>table_name</a:t>
            </a:r>
            <a:r>
              <a:rPr lang="en-US" sz="1000" dirty="0">
                <a:latin typeface="Calibri" panose="020F0502020204030204" pitchFamily="34" charset="0"/>
                <a:cs typeface="Calibri" panose="020F0502020204030204" pitchFamily="34" charset="0"/>
              </a:rPr>
              <a:t> must be </a:t>
            </a:r>
            <a:r>
              <a:rPr lang="en-US" sz="1000" dirty="0" err="1">
                <a:latin typeface="Calibri" panose="020F0502020204030204" pitchFamily="34" charset="0"/>
                <a:cs typeface="Calibri" panose="020F0502020204030204" pitchFamily="34" charset="0"/>
              </a:rPr>
              <a:t>odf_ca_abz_jira_feed_issues</a:t>
            </a:r>
            <a:r>
              <a:rPr lang="en-US" sz="1000" dirty="0">
                <a:latin typeface="Calibri" panose="020F0502020204030204" pitchFamily="34" charset="0"/>
                <a:cs typeface="Calibri" panose="020F0502020204030204" pitchFamily="34" charset="0"/>
              </a:rPr>
              <a:t> and while validation worklog the </a:t>
            </a:r>
            <a:r>
              <a:rPr lang="en-US" sz="1000" dirty="0" err="1">
                <a:latin typeface="Calibri" panose="020F0502020204030204" pitchFamily="34" charset="0"/>
                <a:cs typeface="Calibri" panose="020F0502020204030204" pitchFamily="34" charset="0"/>
              </a:rPr>
              <a:t>table_name</a:t>
            </a:r>
            <a:r>
              <a:rPr lang="en-US" sz="1000" dirty="0">
                <a:latin typeface="Calibri" panose="020F0502020204030204" pitchFamily="34" charset="0"/>
                <a:cs typeface="Calibri" panose="020F0502020204030204" pitchFamily="34" charset="0"/>
              </a:rPr>
              <a:t> must be </a:t>
            </a:r>
            <a:r>
              <a:rPr lang="en-US" sz="1000" dirty="0" err="1">
                <a:latin typeface="Calibri" panose="020F0502020204030204" pitchFamily="34" charset="0"/>
                <a:cs typeface="Calibri" panose="020F0502020204030204" pitchFamily="34" charset="0"/>
              </a:rPr>
              <a:t>odf_ca_jira_feed_worklog</a:t>
            </a:r>
            <a:endParaRPr lang="en-US" sz="1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70D87CE-FCAC-46DE-8038-70763FCF5984}"/>
              </a:ext>
            </a:extLst>
          </p:cNvPr>
          <p:cNvPicPr>
            <a:picLocks noChangeAspect="1"/>
          </p:cNvPicPr>
          <p:nvPr/>
        </p:nvPicPr>
        <p:blipFill>
          <a:blip r:embed="rId2"/>
          <a:stretch>
            <a:fillRect/>
          </a:stretch>
        </p:blipFill>
        <p:spPr>
          <a:xfrm>
            <a:off x="2305395" y="2816684"/>
            <a:ext cx="6224289" cy="1896188"/>
          </a:xfrm>
          <a:prstGeom prst="rect">
            <a:avLst/>
          </a:prstGeom>
        </p:spPr>
      </p:pic>
      <p:sp>
        <p:nvSpPr>
          <p:cNvPr id="9" name="Rectangle 8">
            <a:extLst>
              <a:ext uri="{FF2B5EF4-FFF2-40B4-BE49-F238E27FC236}">
                <a16:creationId xmlns:a16="http://schemas.microsoft.com/office/drawing/2014/main" id="{320AF9F5-E612-4F8C-90DD-B297AB057820}"/>
              </a:ext>
            </a:extLst>
          </p:cNvPr>
          <p:cNvSpPr/>
          <p:nvPr/>
        </p:nvSpPr>
        <p:spPr>
          <a:xfrm>
            <a:off x="249382" y="3902906"/>
            <a:ext cx="1978429" cy="809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Validation Type error prevents the data record to be uploaded into PPM. The validation message must contain the error displayed in the portlets when the validation fails.</a:t>
            </a:r>
          </a:p>
        </p:txBody>
      </p:sp>
      <p:sp>
        <p:nvSpPr>
          <p:cNvPr id="11" name="Rectangle 10">
            <a:extLst>
              <a:ext uri="{FF2B5EF4-FFF2-40B4-BE49-F238E27FC236}">
                <a16:creationId xmlns:a16="http://schemas.microsoft.com/office/drawing/2014/main" id="{FBB49A1F-EDA5-42A0-A58B-EF7F04A1000E}"/>
              </a:ext>
            </a:extLst>
          </p:cNvPr>
          <p:cNvSpPr/>
          <p:nvPr/>
        </p:nvSpPr>
        <p:spPr>
          <a:xfrm>
            <a:off x="7208216" y="3249486"/>
            <a:ext cx="3515771" cy="32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Select ‘JIRA Feed – Issues’ if issues data has to be validated. Select ‘JIRA Feed – Worklog’ if worklog data has to be validated.</a:t>
            </a:r>
          </a:p>
        </p:txBody>
      </p:sp>
    </p:spTree>
    <p:extLst>
      <p:ext uri="{BB962C8B-B14F-4D97-AF65-F5344CB8AC3E}">
        <p14:creationId xmlns:p14="http://schemas.microsoft.com/office/powerpoint/2010/main" val="74188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XOG</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Data retrieved from JIRA is converted to </a:t>
            </a:r>
            <a:r>
              <a:rPr lang="en-US" sz="1800" cap="none" dirty="0" err="1">
                <a:latin typeface="Calibri" panose="020F0502020204030204" pitchFamily="34" charset="0"/>
                <a:cs typeface="Calibri" panose="020F0502020204030204" pitchFamily="34" charset="0"/>
              </a:rPr>
              <a:t>xmls</a:t>
            </a:r>
            <a:r>
              <a:rPr lang="en-US" sz="1800" cap="none" dirty="0">
                <a:latin typeface="Calibri" panose="020F0502020204030204" pitchFamily="34" charset="0"/>
                <a:cs typeface="Calibri" panose="020F0502020204030204" pitchFamily="34" charset="0"/>
              </a:rPr>
              <a:t> after translation and validation as per the XOG templates defined in the XOG layer.</a:t>
            </a:r>
          </a:p>
          <a:p>
            <a:r>
              <a:rPr lang="en-US" sz="1800" cap="none" dirty="0">
                <a:latin typeface="Calibri" panose="020F0502020204030204" pitchFamily="34" charset="0"/>
                <a:cs typeface="Calibri" panose="020F0502020204030204" pitchFamily="34" charset="0"/>
              </a:rPr>
              <a:t>Data corresponding to issues in JIRA is uploaded to PPM with the help of multiple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a:t>
            </a:r>
            <a:r>
              <a:rPr lang="en-US" sz="1800" cap="none" dirty="0" err="1">
                <a:latin typeface="Calibri" panose="020F0502020204030204" pitchFamily="34" charset="0"/>
                <a:cs typeface="Calibri" panose="020F0502020204030204" pitchFamily="34" charset="0"/>
              </a:rPr>
              <a:t>xmls</a:t>
            </a:r>
            <a:r>
              <a:rPr lang="en-US" sz="1800" cap="none" dirty="0">
                <a:latin typeface="Calibri" panose="020F0502020204030204" pitchFamily="34" charset="0"/>
                <a:cs typeface="Calibri" panose="020F0502020204030204" pitchFamily="34" charset="0"/>
              </a:rPr>
              <a:t> and corresponding to project team, task and assignments. Each of the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template is defined as an instance in the JIRA XOG sub page.</a:t>
            </a:r>
          </a:p>
          <a:p>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DD1F97E-F2DF-4A69-8510-2CB4FC89EBD1}"/>
              </a:ext>
            </a:extLst>
          </p:cNvPr>
          <p:cNvPicPr>
            <a:picLocks noChangeAspect="1"/>
          </p:cNvPicPr>
          <p:nvPr/>
        </p:nvPicPr>
        <p:blipFill>
          <a:blip r:embed="rId2"/>
          <a:stretch>
            <a:fillRect/>
          </a:stretch>
        </p:blipFill>
        <p:spPr>
          <a:xfrm>
            <a:off x="1052946" y="3929541"/>
            <a:ext cx="9814560" cy="1425764"/>
          </a:xfrm>
          <a:prstGeom prst="rect">
            <a:avLst/>
          </a:prstGeom>
        </p:spPr>
      </p:pic>
    </p:spTree>
    <p:extLst>
      <p:ext uri="{BB962C8B-B14F-4D97-AF65-F5344CB8AC3E}">
        <p14:creationId xmlns:p14="http://schemas.microsoft.com/office/powerpoint/2010/main" val="268288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XOG</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XOG </a:t>
            </a:r>
            <a:r>
              <a:rPr lang="en-US" sz="1800" cap="none" dirty="0" err="1">
                <a:latin typeface="Calibri" panose="020F0502020204030204" pitchFamily="34" charset="0"/>
                <a:cs typeface="Calibri" panose="020F0502020204030204" pitchFamily="34" charset="0"/>
              </a:rPr>
              <a:t>xmls</a:t>
            </a:r>
            <a:r>
              <a:rPr lang="en-US" sz="1800" cap="none" dirty="0">
                <a:latin typeface="Calibri" panose="020F0502020204030204" pitchFamily="34" charset="0"/>
                <a:cs typeface="Calibri" panose="020F0502020204030204" pitchFamily="34" charset="0"/>
              </a:rPr>
              <a:t> are created and </a:t>
            </a:r>
            <a:r>
              <a:rPr lang="en-US" sz="1800" cap="none" dirty="0" err="1">
                <a:latin typeface="Calibri" panose="020F0502020204030204" pitchFamily="34" charset="0"/>
                <a:cs typeface="Calibri" panose="020F0502020204030204" pitchFamily="34" charset="0"/>
              </a:rPr>
              <a:t>xogged</a:t>
            </a:r>
            <a:r>
              <a:rPr lang="en-US" sz="1800" cap="none" dirty="0">
                <a:latin typeface="Calibri" panose="020F0502020204030204" pitchFamily="34" charset="0"/>
                <a:cs typeface="Calibri" panose="020F0502020204030204" pitchFamily="34" charset="0"/>
              </a:rPr>
              <a:t> into the application based on the order defined on the </a:t>
            </a:r>
            <a:r>
              <a:rPr lang="en-US" sz="1800" cap="none" dirty="0" err="1">
                <a:latin typeface="Calibri" panose="020F0502020204030204" pitchFamily="34" charset="0"/>
                <a:cs typeface="Calibri" panose="020F0502020204030204" pitchFamily="34" charset="0"/>
              </a:rPr>
              <a:t>xog</a:t>
            </a:r>
            <a:r>
              <a:rPr lang="en-US" sz="1800" cap="none" dirty="0">
                <a:latin typeface="Calibri" panose="020F0502020204030204" pitchFamily="34" charset="0"/>
                <a:cs typeface="Calibri" panose="020F0502020204030204" pitchFamily="34" charset="0"/>
              </a:rPr>
              <a:t> instance.</a:t>
            </a:r>
          </a:p>
          <a:p>
            <a:pPr marL="0" indent="0">
              <a:buNone/>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2171AAA-0658-4685-A089-E46B05A22858}"/>
              </a:ext>
            </a:extLst>
          </p:cNvPr>
          <p:cNvPicPr>
            <a:picLocks noChangeAspect="1"/>
          </p:cNvPicPr>
          <p:nvPr/>
        </p:nvPicPr>
        <p:blipFill>
          <a:blip r:embed="rId2"/>
          <a:stretch>
            <a:fillRect/>
          </a:stretch>
        </p:blipFill>
        <p:spPr>
          <a:xfrm>
            <a:off x="2116975" y="2438426"/>
            <a:ext cx="6322221" cy="2926053"/>
          </a:xfrm>
          <a:prstGeom prst="rect">
            <a:avLst/>
          </a:prstGeom>
        </p:spPr>
      </p:pic>
      <p:sp>
        <p:nvSpPr>
          <p:cNvPr id="7" name="Rectangle 6">
            <a:extLst>
              <a:ext uri="{FF2B5EF4-FFF2-40B4-BE49-F238E27FC236}">
                <a16:creationId xmlns:a16="http://schemas.microsoft.com/office/drawing/2014/main" id="{34EE81B6-0155-4608-9D6A-9C0CE0234893}"/>
              </a:ext>
            </a:extLst>
          </p:cNvPr>
          <p:cNvSpPr/>
          <p:nvPr/>
        </p:nvSpPr>
        <p:spPr>
          <a:xfrm>
            <a:off x="8661862" y="4069159"/>
            <a:ext cx="1978429" cy="1339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Query fetches the data columns necessary for the </a:t>
            </a:r>
            <a:r>
              <a:rPr lang="en-US" sz="1000" dirty="0" err="1">
                <a:latin typeface="Calibri" panose="020F0502020204030204" pitchFamily="34" charset="0"/>
                <a:cs typeface="Calibri" panose="020F0502020204030204" pitchFamily="34" charset="0"/>
              </a:rPr>
              <a:t>xog</a:t>
            </a:r>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xmls</a:t>
            </a:r>
            <a:r>
              <a:rPr lang="en-US" sz="1000" dirty="0">
                <a:latin typeface="Calibri" panose="020F0502020204030204" pitchFamily="34" charset="0"/>
                <a:cs typeface="Calibri" panose="020F0502020204030204" pitchFamily="34" charset="0"/>
              </a:rPr>
              <a:t> from the intermediate tables holding </a:t>
            </a:r>
            <a:r>
              <a:rPr lang="en-US" sz="1000" dirty="0" err="1">
                <a:latin typeface="Calibri" panose="020F0502020204030204" pitchFamily="34" charset="0"/>
                <a:cs typeface="Calibri" panose="020F0502020204030204" pitchFamily="34" charset="0"/>
              </a:rPr>
              <a:t>jira</a:t>
            </a:r>
            <a:r>
              <a:rPr lang="en-US" sz="1000" dirty="0">
                <a:latin typeface="Calibri" panose="020F0502020204030204" pitchFamily="34" charset="0"/>
                <a:cs typeface="Calibri" panose="020F0502020204030204" pitchFamily="34" charset="0"/>
              </a:rPr>
              <a:t> data. The aliases defined on each column are used to map the data with the </a:t>
            </a:r>
            <a:r>
              <a:rPr lang="en-US" sz="1000" dirty="0" err="1">
                <a:latin typeface="Calibri" panose="020F0502020204030204" pitchFamily="34" charset="0"/>
                <a:cs typeface="Calibri" panose="020F0502020204030204" pitchFamily="34" charset="0"/>
              </a:rPr>
              <a:t>xog</a:t>
            </a:r>
            <a:r>
              <a:rPr lang="en-US" sz="1000" dirty="0">
                <a:latin typeface="Calibri" panose="020F0502020204030204" pitchFamily="34" charset="0"/>
                <a:cs typeface="Calibri" panose="020F0502020204030204" pitchFamily="34" charset="0"/>
              </a:rPr>
              <a:t> template defined.</a:t>
            </a:r>
          </a:p>
        </p:txBody>
      </p:sp>
      <p:sp>
        <p:nvSpPr>
          <p:cNvPr id="8" name="Rectangle 7">
            <a:extLst>
              <a:ext uri="{FF2B5EF4-FFF2-40B4-BE49-F238E27FC236}">
                <a16:creationId xmlns:a16="http://schemas.microsoft.com/office/drawing/2014/main" id="{E40F192F-15F3-42D4-AFE7-47E0B7C41879}"/>
              </a:ext>
            </a:extLst>
          </p:cNvPr>
          <p:cNvSpPr/>
          <p:nvPr/>
        </p:nvSpPr>
        <p:spPr>
          <a:xfrm>
            <a:off x="27213" y="3429000"/>
            <a:ext cx="1978429" cy="1339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XOG template that is used to generate </a:t>
            </a:r>
            <a:r>
              <a:rPr lang="en-US" sz="1000" dirty="0" err="1">
                <a:latin typeface="Calibri" panose="020F0502020204030204" pitchFamily="34" charset="0"/>
                <a:cs typeface="Calibri" panose="020F0502020204030204" pitchFamily="34" charset="0"/>
              </a:rPr>
              <a:t>xog</a:t>
            </a:r>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xmls</a:t>
            </a:r>
            <a:r>
              <a:rPr lang="en-US" sz="1000" dirty="0">
                <a:latin typeface="Calibri" panose="020F0502020204030204" pitchFamily="34" charset="0"/>
                <a:cs typeface="Calibri" panose="020F0502020204030204" pitchFamily="34" charset="0"/>
              </a:rPr>
              <a:t> with the data retrieved from JIRA. The attribute values and node values in the template will be represented as ‘##</a:t>
            </a:r>
            <a:r>
              <a:rPr lang="en-US" sz="1000" dirty="0" err="1">
                <a:latin typeface="Calibri" panose="020F0502020204030204" pitchFamily="34" charset="0"/>
                <a:cs typeface="Calibri" panose="020F0502020204030204" pitchFamily="34" charset="0"/>
              </a:rPr>
              <a:t>columnalias</a:t>
            </a:r>
            <a:r>
              <a:rPr lang="en-US" sz="1000" dirty="0">
                <a:latin typeface="Calibri" panose="020F0502020204030204" pitchFamily="34" charset="0"/>
                <a:cs typeface="Calibri" panose="020F0502020204030204" pitchFamily="34" charset="0"/>
              </a:rPr>
              <a:t>##’ which will be replaced with the data retrieved by executing the query defined.</a:t>
            </a:r>
          </a:p>
        </p:txBody>
      </p:sp>
    </p:spTree>
    <p:extLst>
      <p:ext uri="{BB962C8B-B14F-4D97-AF65-F5344CB8AC3E}">
        <p14:creationId xmlns:p14="http://schemas.microsoft.com/office/powerpoint/2010/main" val="353253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3C0-6F6A-46D8-91C2-DDBCC1E52606}"/>
              </a:ext>
            </a:extLst>
          </p:cNvPr>
          <p:cNvSpPr>
            <a:spLocks noGrp="1"/>
          </p:cNvSpPr>
          <p:nvPr>
            <p:ph type="title"/>
          </p:nvPr>
        </p:nvSpPr>
        <p:spPr/>
        <p:txBody>
          <a:bodyPr>
            <a:normAutofit/>
          </a:bodyPr>
          <a:lstStyle/>
          <a:p>
            <a:r>
              <a:rPr lang="en-US" sz="3600" dirty="0"/>
              <a:t>JIRA Integration - Processes</a:t>
            </a:r>
          </a:p>
        </p:txBody>
      </p:sp>
      <p:sp>
        <p:nvSpPr>
          <p:cNvPr id="3" name="Content Placeholder 2">
            <a:extLst>
              <a:ext uri="{FF2B5EF4-FFF2-40B4-BE49-F238E27FC236}">
                <a16:creationId xmlns:a16="http://schemas.microsoft.com/office/drawing/2014/main" id="{943D0355-1A08-42E5-86CE-12A3DCB18FA1}"/>
              </a:ext>
            </a:extLst>
          </p:cNvPr>
          <p:cNvSpPr>
            <a:spLocks noGrp="1"/>
          </p:cNvSpPr>
          <p:nvPr>
            <p:ph sz="quarter" idx="13"/>
          </p:nvPr>
        </p:nvSpPr>
        <p:spPr>
          <a:xfrm>
            <a:off x="685800" y="1837765"/>
            <a:ext cx="10394707" cy="3792721"/>
          </a:xfrm>
        </p:spPr>
        <p:txBody>
          <a:bodyPr anchor="t"/>
          <a:lstStyle/>
          <a:p>
            <a:r>
              <a:rPr lang="en-US" sz="1800" cap="none" dirty="0">
                <a:latin typeface="Calibri" panose="020F0502020204030204" pitchFamily="34" charset="0"/>
                <a:cs typeface="Calibri" panose="020F0502020204030204" pitchFamily="34" charset="0"/>
              </a:rPr>
              <a:t>JIRA - Sync Project and Worklog Data – This process can be run manually or can be scheduled to run at different intervals during the day. This process syncs the issue and worklog data for all the projects marked for sync with JIRA.</a:t>
            </a:r>
          </a:p>
          <a:p>
            <a:r>
              <a:rPr lang="en-US" sz="1800" cap="none" dirty="0">
                <a:latin typeface="Calibri" panose="020F0502020204030204" pitchFamily="34" charset="0"/>
                <a:cs typeface="Calibri" panose="020F0502020204030204" pitchFamily="34" charset="0"/>
              </a:rPr>
              <a:t>JIRA Worklog Reconciliation – This process will be run the administrators to re-process the worklogs that have errored out in the past runs.</a:t>
            </a:r>
          </a:p>
          <a:p>
            <a:pPr marL="0" indent="0">
              <a:buNone/>
            </a:pPr>
            <a:endParaRPr lang="en-US" sz="1800" cap="none"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7CF2EE5-3976-4C32-A6CF-C4F2811DA5F9}"/>
              </a:ext>
            </a:extLst>
          </p:cNvPr>
          <p:cNvPicPr>
            <a:picLocks noChangeAspect="1"/>
          </p:cNvPicPr>
          <p:nvPr/>
        </p:nvPicPr>
        <p:blipFill>
          <a:blip r:embed="rId2"/>
          <a:stretch>
            <a:fillRect/>
          </a:stretch>
        </p:blipFill>
        <p:spPr>
          <a:xfrm>
            <a:off x="3042458" y="3739844"/>
            <a:ext cx="5946370" cy="1781860"/>
          </a:xfrm>
          <a:prstGeom prst="rect">
            <a:avLst/>
          </a:prstGeom>
        </p:spPr>
      </p:pic>
    </p:spTree>
    <p:extLst>
      <p:ext uri="{BB962C8B-B14F-4D97-AF65-F5344CB8AC3E}">
        <p14:creationId xmlns:p14="http://schemas.microsoft.com/office/powerpoint/2010/main" val="41827339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1667</TotalTime>
  <Words>1615</Words>
  <Application>Microsoft Office PowerPoint</Application>
  <PresentationFormat>Widescreen</PresentationFormat>
  <Paragraphs>72</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Impact</vt:lpstr>
      <vt:lpstr>Main Event</vt:lpstr>
      <vt:lpstr>Microsoft Excel Worksheet</vt:lpstr>
      <vt:lpstr>JIRA Integration</vt:lpstr>
      <vt:lpstr>Defining integration connection</vt:lpstr>
      <vt:lpstr>JIRA Integration – General properties</vt:lpstr>
      <vt:lpstr>JIRA integration – Field mapping</vt:lpstr>
      <vt:lpstr>JIRA Integration – Translation </vt:lpstr>
      <vt:lpstr>JIRA Integration – Validation </vt:lpstr>
      <vt:lpstr>JIRA Integration - XOG</vt:lpstr>
      <vt:lpstr>JIRA Integration - XOG</vt:lpstr>
      <vt:lpstr>JIRA Integration - Processes</vt:lpstr>
      <vt:lpstr>JIRA Integration portlets – Summary portlet</vt:lpstr>
      <vt:lpstr>JIRA Integration portlets – Level 1 &amp; Level 2 Issues</vt:lpstr>
      <vt:lpstr>JIRA Integration portlets – Level 1 &amp; Level 2 Error Issues</vt:lpstr>
      <vt:lpstr>JIRA Integration portlets – Worklogs</vt:lpstr>
      <vt:lpstr>JIRA Integration portlets – Worklogs Errors</vt:lpstr>
      <vt:lpstr>JIRA Integration portlets – XOG Request &amp; Response</vt:lpstr>
      <vt:lpstr>Appendix: Validation rules</vt:lpstr>
      <vt:lpstr>Appendix: Objects</vt:lpstr>
      <vt:lpstr>Appendix: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Access Management</dc:title>
  <dc:creator>Gayathri Gupta Shatavelli</dc:creator>
  <cp:lastModifiedBy>Gayathri Gupta Shatavelli</cp:lastModifiedBy>
  <cp:revision>57</cp:revision>
  <dcterms:created xsi:type="dcterms:W3CDTF">2019-04-09T09:19:49Z</dcterms:created>
  <dcterms:modified xsi:type="dcterms:W3CDTF">2019-05-20T11:53:49Z</dcterms:modified>
</cp:coreProperties>
</file>