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2"/>
  </p:notesMasterIdLst>
  <p:sldIdLst>
    <p:sldId id="256" r:id="rId2"/>
    <p:sldId id="257" r:id="rId3"/>
    <p:sldId id="258" r:id="rId4"/>
    <p:sldId id="267" r:id="rId5"/>
    <p:sldId id="259" r:id="rId6"/>
    <p:sldId id="260" r:id="rId7"/>
    <p:sldId id="262" r:id="rId8"/>
    <p:sldId id="261"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21A85-B7A0-4BB8-B7A8-03748D026C04}" type="datetimeFigureOut">
              <a:rPr lang="en-GB" smtClean="0"/>
              <a:t>29/08/2023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B59C5-50DE-4DD4-966D-A7686DE3747D}" type="slidenum">
              <a:rPr lang="en-GB" smtClean="0"/>
              <a:t>‹#›</a:t>
            </a:fld>
            <a:endParaRPr lang="en-GB" dirty="0"/>
          </a:p>
        </p:txBody>
      </p:sp>
    </p:spTree>
    <p:extLst>
      <p:ext uri="{BB962C8B-B14F-4D97-AF65-F5344CB8AC3E}">
        <p14:creationId xmlns:p14="http://schemas.microsoft.com/office/powerpoint/2010/main" val="942209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4C530A10-4153-45F0-B032-928A54F1CB55}" type="datetime1">
              <a:rPr lang="en-US" smtClean="0"/>
              <a:t>8/29/2023</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183127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A66D593-BC05-4469-BD1D-4216B1D43E84}" type="datetime1">
              <a:rPr lang="en-US" smtClean="0"/>
              <a:t>8/29/2023</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05980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7BD6510A-317E-48A2-BB75-FDD6D29C0822}" type="datetime1">
              <a:rPr lang="en-US" smtClean="0"/>
              <a:t>8/29/2023</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26341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46BED518-5884-4485-B442-12A5B1D7F406}" type="datetime1">
              <a:rPr lang="en-US" smtClean="0"/>
              <a:t>8/29/2023</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427846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27D2CC6-F1B3-4F01-8379-220109189265}" type="datetime1">
              <a:rPr lang="en-US" smtClean="0"/>
              <a:t>8/29/2023</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67911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1453FF3-FF30-491A-B216-8D0220BDC484}" type="datetime1">
              <a:rPr lang="en-US" smtClean="0"/>
              <a:t>8/29/2023</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57781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7A51297A-F5AE-49DA-9FB3-6A8BAADCB195}" type="datetime1">
              <a:rPr lang="en-US" smtClean="0"/>
              <a:t>8/29/2023</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3475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39752666-E7C7-4512-AE6A-28C0FF8E4A5D}" type="datetime1">
              <a:rPr lang="en-US" smtClean="0"/>
              <a:t>8/29/2023</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9750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71524BE4-5665-4125-98B9-6F18780FB490}" type="datetime1">
              <a:rPr lang="en-US" smtClean="0"/>
              <a:t>8/29/2023</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9041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AC27B84C-C4D1-4954-9CFF-27FDDAC94D4D}" type="datetime1">
              <a:rPr lang="en-US" smtClean="0"/>
              <a:t>8/29/2023</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175942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37F3EE1F-4115-484F-8524-207443335D39}" type="datetime1">
              <a:rPr lang="en-US" smtClean="0"/>
              <a:t>8/29/2023</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254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30DE7A40-557D-4F8F-BC8A-4CEE12D57621}" type="datetime1">
              <a:rPr lang="en-US" smtClean="0"/>
              <a:t>8/29/2023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04440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bdmcapstonefrontend.firebaseapp.com/project?stage=proposal"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docs.google.com/spreadsheets/d/e/2PACX-1vSZ5GNRsA_kRcBUyavuXaNQIkEXi6AS7fUgITWFE7QF0JfQxlk1hYgGSi6jHKUmYm0HAQWSlIyn2svH/pub?output=csv" TargetMode="External"/><Relationship Id="rId7" Type="http://schemas.openxmlformats.org/officeDocument/2006/relationships/hyperlink" Target="https://docs.google.com/document/d/1SLAA0YTfOtl1Iii8jBVObVR5BTQeNkk-X8lIybF_dJg/edi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ocs.google.com/document/d/1oWhE7x2gSjSaQe3_oGoMRdEsXl-wFl-1aespuvo1qEA/edit" TargetMode="External"/><Relationship Id="rId5" Type="http://schemas.openxmlformats.org/officeDocument/2006/relationships/hyperlink" Target="https://docs.google.com/document/d/1kmi-FgxeY8XoYcPKlBkm1OY2F-z3wVsZU-DHqtNx70U/edit" TargetMode="External"/><Relationship Id="rId4" Type="http://schemas.openxmlformats.org/officeDocument/2006/relationships/hyperlink" Target="https://colab.research.google.com/drive/1OVRVLv-rchLHNrAzmorgQm7k7ZcUai6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507905-BCD9-B9E3-B733-C52B6B578601}"/>
              </a:ext>
            </a:extLst>
          </p:cNvPr>
          <p:cNvSpPr>
            <a:spLocks noGrp="1"/>
          </p:cNvSpPr>
          <p:nvPr>
            <p:ph type="ctrTitle"/>
          </p:nvPr>
        </p:nvSpPr>
        <p:spPr>
          <a:xfrm>
            <a:off x="297415" y="1227828"/>
            <a:ext cx="4291642" cy="3640345"/>
          </a:xfrm>
        </p:spPr>
        <p:txBody>
          <a:bodyPr anchor="t">
            <a:noAutofit/>
          </a:bodyPr>
          <a:lstStyle/>
          <a:p>
            <a:pPr>
              <a:lnSpc>
                <a:spcPct val="90000"/>
              </a:lnSpc>
              <a:spcBef>
                <a:spcPct val="0"/>
              </a:spcBef>
              <a:spcAft>
                <a:spcPts val="600"/>
              </a:spcAft>
            </a:pPr>
            <a:br>
              <a:rPr lang="en-US" sz="2400" b="1" i="0" u="sng" kern="1200" cap="all" baseline="0" dirty="0">
                <a:solidFill>
                  <a:schemeClr val="bg1"/>
                </a:solidFill>
                <a:effectLst/>
                <a:latin typeface="Courier New" panose="02070309020205020404" pitchFamily="49" charset="0"/>
                <a:ea typeface="+mj-ea"/>
                <a:cs typeface="Courier New" panose="02070309020205020404" pitchFamily="49" charset="0"/>
                <a:hlinkClick r:id="rId2">
                  <a:extLst>
                    <a:ext uri="{A12FA001-AC4F-418D-AE19-62706E023703}">
                      <ahyp:hlinkClr xmlns:ahyp="http://schemas.microsoft.com/office/drawing/2018/hyperlinkcolor" val="tx"/>
                    </a:ext>
                  </a:extLst>
                </a:hlinkClick>
              </a:rPr>
            </a:br>
            <a:br>
              <a:rPr lang="en-US" sz="2400" b="1" u="sng" cap="all" dirty="0">
                <a:solidFill>
                  <a:schemeClr val="bg1"/>
                </a:solidFill>
                <a:latin typeface="Courier New" panose="02070309020205020404" pitchFamily="49" charset="0"/>
                <a:ea typeface="+mj-ea"/>
                <a:cs typeface="Courier New" panose="02070309020205020404" pitchFamily="49" charset="0"/>
                <a:hlinkClick r:id="rId2">
                  <a:extLst>
                    <a:ext uri="{A12FA001-AC4F-418D-AE19-62706E023703}">
                      <ahyp:hlinkClr xmlns:ahyp="http://schemas.microsoft.com/office/drawing/2018/hyperlinkcolor" val="tx"/>
                    </a:ext>
                  </a:extLst>
                </a:hlinkClick>
              </a:rPr>
            </a:br>
            <a:r>
              <a:rPr lang="en-US" sz="2400" i="0" u="sng" kern="1200" cap="all" baseline="0" dirty="0">
                <a:solidFill>
                  <a:schemeClr val="bg1"/>
                </a:solidFill>
                <a:effectLst/>
                <a:latin typeface="Courier New" panose="02070309020205020404" pitchFamily="49" charset="0"/>
                <a:ea typeface="+mj-ea"/>
                <a:cs typeface="Courier New" panose="02070309020205020404" pitchFamily="49" charset="0"/>
              </a:rPr>
              <a:t>Charting New Horizons: Empowering Hotel  Ananda’s Performance  With Powerful Strategic Insights</a:t>
            </a:r>
            <a:br>
              <a:rPr lang="en-US" sz="2400" i="0" kern="1200" cap="all" baseline="0" dirty="0">
                <a:solidFill>
                  <a:schemeClr val="bg1"/>
                </a:solidFill>
                <a:effectLst/>
                <a:latin typeface="Courier New" panose="02070309020205020404" pitchFamily="49" charset="0"/>
                <a:ea typeface="+mj-ea"/>
                <a:cs typeface="Courier New" panose="02070309020205020404" pitchFamily="49" charset="0"/>
              </a:rPr>
            </a:br>
            <a:endParaRPr lang="en-GB" sz="2400" dirty="0">
              <a:solidFill>
                <a:schemeClr val="bg1"/>
              </a:solidFill>
            </a:endParaRPr>
          </a:p>
        </p:txBody>
      </p:sp>
      <p:sp>
        <p:nvSpPr>
          <p:cNvPr id="3" name="Subtitle 2">
            <a:extLst>
              <a:ext uri="{FF2B5EF4-FFF2-40B4-BE49-F238E27FC236}">
                <a16:creationId xmlns:a16="http://schemas.microsoft.com/office/drawing/2014/main" id="{F4A97E79-CB93-B4E9-07E1-5782531F8CA8}"/>
              </a:ext>
            </a:extLst>
          </p:cNvPr>
          <p:cNvSpPr>
            <a:spLocks noGrp="1"/>
          </p:cNvSpPr>
          <p:nvPr>
            <p:ph type="subTitle" idx="1"/>
          </p:nvPr>
        </p:nvSpPr>
        <p:spPr>
          <a:xfrm>
            <a:off x="395383" y="5372100"/>
            <a:ext cx="3380437" cy="570748"/>
          </a:xfrm>
        </p:spPr>
        <p:txBody>
          <a:bodyPr anchor="b">
            <a:noAutofit/>
          </a:bodyPr>
          <a:lstStyle/>
          <a:p>
            <a:r>
              <a:rPr lang="en-US" sz="1200" b="1" dirty="0">
                <a:solidFill>
                  <a:schemeClr val="bg1"/>
                </a:solidFill>
                <a:latin typeface="Courier New" panose="02070309020205020404" pitchFamily="49" charset="0"/>
                <a:cs typeface="Courier New" panose="02070309020205020404" pitchFamily="49" charset="0"/>
              </a:rPr>
              <a:t>AKSHAYA V</a:t>
            </a:r>
          </a:p>
          <a:p>
            <a:r>
              <a:rPr lang="en-GB" sz="1200" b="1" i="0" dirty="0">
                <a:solidFill>
                  <a:schemeClr val="bg1"/>
                </a:solidFill>
                <a:effectLst/>
                <a:latin typeface="Courier New" panose="02070309020205020404" pitchFamily="49" charset="0"/>
                <a:cs typeface="Courier New" panose="02070309020205020404" pitchFamily="49" charset="0"/>
              </a:rPr>
              <a:t>22ds3000012@ds.study.iitm.ac.in</a:t>
            </a:r>
            <a:endParaRPr lang="en-GB" sz="1200" b="1" dirty="0">
              <a:solidFill>
                <a:schemeClr val="bg1"/>
              </a:solidFill>
              <a:latin typeface="Courier New" panose="02070309020205020404" pitchFamily="49" charset="0"/>
              <a:cs typeface="Courier New" panose="02070309020205020404" pitchFamily="49" charset="0"/>
            </a:endParaRPr>
          </a:p>
          <a:p>
            <a:endParaRPr lang="en-GB" sz="12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Hexagonal background with blue neon lights">
            <a:extLst>
              <a:ext uri="{FF2B5EF4-FFF2-40B4-BE49-F238E27FC236}">
                <a16:creationId xmlns:a16="http://schemas.microsoft.com/office/drawing/2014/main" id="{103CE299-39EE-35BC-004F-49BA443BEF90}"/>
              </a:ext>
            </a:extLst>
          </p:cNvPr>
          <p:cNvPicPr>
            <a:picLocks noChangeAspect="1"/>
          </p:cNvPicPr>
          <p:nvPr/>
        </p:nvPicPr>
        <p:blipFill rotWithShape="1">
          <a:blip r:embed="rId3"/>
          <a:srcRect l="18844" r="21150"/>
          <a:stretch/>
        </p:blipFill>
        <p:spPr>
          <a:xfrm>
            <a:off x="4886471" y="10"/>
            <a:ext cx="7315841" cy="6857990"/>
          </a:xfrm>
          <a:prstGeom prst="rect">
            <a:avLst/>
          </a:prstGeom>
        </p:spPr>
      </p:pic>
      <p:pic>
        <p:nvPicPr>
          <p:cNvPr id="5" name="Picture 4">
            <a:extLst>
              <a:ext uri="{FF2B5EF4-FFF2-40B4-BE49-F238E27FC236}">
                <a16:creationId xmlns:a16="http://schemas.microsoft.com/office/drawing/2014/main" id="{48FE944F-AEC3-AAD5-2002-29494BD81E3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0192" y="30540"/>
            <a:ext cx="774911" cy="520551"/>
          </a:xfrm>
          <a:prstGeom prst="rect">
            <a:avLst/>
          </a:prstGeom>
        </p:spPr>
      </p:pic>
      <p:sp>
        <p:nvSpPr>
          <p:cNvPr id="7" name="TextBox 6">
            <a:extLst>
              <a:ext uri="{FF2B5EF4-FFF2-40B4-BE49-F238E27FC236}">
                <a16:creationId xmlns:a16="http://schemas.microsoft.com/office/drawing/2014/main" id="{7CB50600-587E-2664-BAE5-63A16D2871C1}"/>
              </a:ext>
            </a:extLst>
          </p:cNvPr>
          <p:cNvSpPr txBox="1"/>
          <p:nvPr/>
        </p:nvSpPr>
        <p:spPr>
          <a:xfrm>
            <a:off x="1354282" y="1215463"/>
            <a:ext cx="6103188" cy="369332"/>
          </a:xfrm>
          <a:prstGeom prst="rect">
            <a:avLst/>
          </a:prstGeom>
          <a:noFill/>
        </p:spPr>
        <p:txBody>
          <a:bodyPr wrap="square">
            <a:spAutoFit/>
          </a:bodyPr>
          <a:lstStyle/>
          <a:p>
            <a:r>
              <a:rPr lang="en-US" sz="1800" b="1" i="0" u="sng" kern="1200" cap="all" baseline="0" dirty="0" err="1">
                <a:solidFill>
                  <a:schemeClr val="bg1"/>
                </a:solidFill>
                <a:effectLst/>
                <a:latin typeface="Courier New" panose="02070309020205020404" pitchFamily="49" charset="0"/>
                <a:ea typeface="+mj-ea"/>
                <a:cs typeface="Courier New" panose="02070309020205020404" pitchFamily="49" charset="0"/>
                <a:hlinkClick r:id="rId2">
                  <a:extLst>
                    <a:ext uri="{A12FA001-AC4F-418D-AE19-62706E023703}">
                      <ahyp:hlinkClr xmlns:ahyp="http://schemas.microsoft.com/office/drawing/2018/hyperlinkcolor" val="tx"/>
                    </a:ext>
                  </a:extLst>
                </a:hlinkClick>
              </a:rPr>
              <a:t>Bdm</a:t>
            </a:r>
            <a:r>
              <a:rPr lang="en-US" sz="1800" b="1" i="0" u="sng" kern="1200" cap="all" baseline="0" dirty="0">
                <a:solidFill>
                  <a:schemeClr val="bg1"/>
                </a:solidFill>
                <a:effectLst/>
                <a:latin typeface="Courier New" panose="02070309020205020404" pitchFamily="49" charset="0"/>
                <a:ea typeface="+mj-ea"/>
                <a:cs typeface="Courier New" panose="02070309020205020404" pitchFamily="49" charset="0"/>
                <a:hlinkClick r:id="rId2">
                  <a:extLst>
                    <a:ext uri="{A12FA001-AC4F-418D-AE19-62706E023703}">
                      <ahyp:hlinkClr xmlns:ahyp="http://schemas.microsoft.com/office/drawing/2018/hyperlinkcolor" val="tx"/>
                    </a:ext>
                  </a:extLst>
                </a:hlinkClick>
              </a:rPr>
              <a:t> project</a:t>
            </a:r>
            <a:endParaRPr lang="en-GB" dirty="0"/>
          </a:p>
        </p:txBody>
      </p:sp>
      <p:sp>
        <p:nvSpPr>
          <p:cNvPr id="12" name="Rectangle 11">
            <a:extLst>
              <a:ext uri="{FF2B5EF4-FFF2-40B4-BE49-F238E27FC236}">
                <a16:creationId xmlns:a16="http://schemas.microsoft.com/office/drawing/2014/main" id="{D40F273B-EB6D-1CC3-07D4-CD0FF88AE40A}"/>
              </a:ext>
            </a:extLst>
          </p:cNvPr>
          <p:cNvSpPr/>
          <p:nvPr/>
        </p:nvSpPr>
        <p:spPr>
          <a:xfrm>
            <a:off x="711200" y="591127"/>
            <a:ext cx="2225964" cy="324025"/>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lide Number Placeholder 16">
            <a:extLst>
              <a:ext uri="{FF2B5EF4-FFF2-40B4-BE49-F238E27FC236}">
                <a16:creationId xmlns:a16="http://schemas.microsoft.com/office/drawing/2014/main" id="{6C7CBFED-1D3D-54A9-6656-F090AE99B21D}"/>
              </a:ext>
            </a:extLst>
          </p:cNvPr>
          <p:cNvSpPr>
            <a:spLocks noGrp="1"/>
          </p:cNvSpPr>
          <p:nvPr>
            <p:ph type="sldNum" sz="quarter" idx="12"/>
          </p:nvPr>
        </p:nvSpPr>
        <p:spPr/>
        <p:txBody>
          <a:bodyPr/>
          <a:lstStyle/>
          <a:p>
            <a:fld id="{C3DB2ADC-AF19-4574-8C10-79B5B04FCA27}" type="slidenum">
              <a:rPr lang="en-US" smtClean="0"/>
              <a:t>1</a:t>
            </a:fld>
            <a:endParaRPr lang="en-US"/>
          </a:p>
        </p:txBody>
      </p:sp>
      <p:pic>
        <p:nvPicPr>
          <p:cNvPr id="1026" name="Picture 2" descr="IIT Madras - Wikipedia">
            <a:extLst>
              <a:ext uri="{FF2B5EF4-FFF2-40B4-BE49-F238E27FC236}">
                <a16:creationId xmlns:a16="http://schemas.microsoft.com/office/drawing/2014/main" id="{5AF08553-D808-0F45-C2F7-AA1CC6551F4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165" y="114215"/>
            <a:ext cx="396921" cy="3969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9D73FC1-E7C2-AD7E-1075-A86F398A5E71}"/>
              </a:ext>
            </a:extLst>
          </p:cNvPr>
          <p:cNvSpPr/>
          <p:nvPr/>
        </p:nvSpPr>
        <p:spPr>
          <a:xfrm>
            <a:off x="-10312" y="-1705"/>
            <a:ext cx="4896783"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4E5CF32D-DFDF-6755-3BC6-7928C0B950EC}"/>
              </a:ext>
            </a:extLst>
          </p:cNvPr>
          <p:cNvSpPr txBox="1">
            <a:spLocks/>
          </p:cNvSpPr>
          <p:nvPr/>
        </p:nvSpPr>
        <p:spPr>
          <a:xfrm>
            <a:off x="449815" y="1380228"/>
            <a:ext cx="4291642" cy="364034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nSpc>
                <a:spcPct val="90000"/>
              </a:lnSpc>
              <a:spcAft>
                <a:spcPts val="600"/>
              </a:spcAft>
            </a:pPr>
            <a:br>
              <a:rPr lang="en-US" sz="2400" b="1" u="sng" dirty="0">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br>
            <a:br>
              <a:rPr lang="en-US" sz="2400" b="1" u="sng" dirty="0">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br>
            <a:r>
              <a:rPr lang="en-US" sz="2400" b="1" u="sng" dirty="0">
                <a:latin typeface="Courier New" panose="02070309020205020404" pitchFamily="49" charset="0"/>
                <a:cs typeface="Courier New" panose="02070309020205020404" pitchFamily="49" charset="0"/>
              </a:rPr>
              <a:t>Charting New Horizons: Empowering Hotel  Ananda’s Performance  With Powerful Strategic Insights</a:t>
            </a:r>
            <a:br>
              <a:rPr lang="en-US" sz="2400" dirty="0">
                <a:latin typeface="Courier New" panose="02070309020205020404" pitchFamily="49" charset="0"/>
                <a:cs typeface="Courier New" panose="02070309020205020404" pitchFamily="49" charset="0"/>
              </a:rPr>
            </a:br>
            <a:endParaRPr lang="en-GB" sz="2400" dirty="0"/>
          </a:p>
        </p:txBody>
      </p:sp>
      <p:sp>
        <p:nvSpPr>
          <p:cNvPr id="8" name="Subtitle 2">
            <a:extLst>
              <a:ext uri="{FF2B5EF4-FFF2-40B4-BE49-F238E27FC236}">
                <a16:creationId xmlns:a16="http://schemas.microsoft.com/office/drawing/2014/main" id="{48A478F0-00AC-A10E-0D76-1827C9FCFCCC}"/>
              </a:ext>
            </a:extLst>
          </p:cNvPr>
          <p:cNvSpPr txBox="1">
            <a:spLocks/>
          </p:cNvSpPr>
          <p:nvPr/>
        </p:nvSpPr>
        <p:spPr>
          <a:xfrm>
            <a:off x="547783" y="5524500"/>
            <a:ext cx="3623420" cy="570748"/>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b="1" dirty="0">
                <a:latin typeface="Courier New" panose="02070309020205020404" pitchFamily="49" charset="0"/>
                <a:cs typeface="Courier New" panose="02070309020205020404" pitchFamily="49" charset="0"/>
              </a:rPr>
              <a:t>Done by:</a:t>
            </a:r>
          </a:p>
          <a:p>
            <a:r>
              <a:rPr lang="en-US" sz="1200" b="1" dirty="0">
                <a:latin typeface="Courier New" panose="02070309020205020404" pitchFamily="49" charset="0"/>
                <a:cs typeface="Courier New" panose="02070309020205020404" pitchFamily="49" charset="0"/>
              </a:rPr>
              <a:t>AKSHAYA V </a:t>
            </a:r>
            <a:r>
              <a:rPr lang="en-GB" sz="1200" b="1" dirty="0">
                <a:latin typeface="Courier New" panose="02070309020205020404" pitchFamily="49" charset="0"/>
                <a:cs typeface="Courier New" panose="02070309020205020404" pitchFamily="49" charset="0"/>
              </a:rPr>
              <a:t>22ds3000012@ds.study.iitm.ac.in</a:t>
            </a:r>
          </a:p>
          <a:p>
            <a:endParaRPr lang="en-GB" sz="1200" dirty="0"/>
          </a:p>
        </p:txBody>
      </p:sp>
      <p:pic>
        <p:nvPicPr>
          <p:cNvPr id="9" name="Picture 8">
            <a:extLst>
              <a:ext uri="{FF2B5EF4-FFF2-40B4-BE49-F238E27FC236}">
                <a16:creationId xmlns:a16="http://schemas.microsoft.com/office/drawing/2014/main" id="{981BC86C-CD54-E7AF-FAAA-D0DF4E9FD70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5563" y="-40303"/>
            <a:ext cx="774911" cy="520551"/>
          </a:xfrm>
          <a:prstGeom prst="rect">
            <a:avLst/>
          </a:prstGeom>
        </p:spPr>
      </p:pic>
      <p:pic>
        <p:nvPicPr>
          <p:cNvPr id="10" name="Picture 2" descr="IIT Madras - Wikipedia">
            <a:extLst>
              <a:ext uri="{FF2B5EF4-FFF2-40B4-BE49-F238E27FC236}">
                <a16:creationId xmlns:a16="http://schemas.microsoft.com/office/drawing/2014/main" id="{2BE65177-C36E-2091-29B7-13A699EB19D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330" y="30540"/>
            <a:ext cx="396921" cy="3969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7824E12-2D15-ED39-61D7-3E1B06EA38D5}"/>
              </a:ext>
            </a:extLst>
          </p:cNvPr>
          <p:cNvSpPr txBox="1"/>
          <p:nvPr/>
        </p:nvSpPr>
        <p:spPr>
          <a:xfrm>
            <a:off x="1506682" y="1367863"/>
            <a:ext cx="1736850" cy="369332"/>
          </a:xfrm>
          <a:prstGeom prst="rect">
            <a:avLst/>
          </a:prstGeom>
          <a:noFill/>
        </p:spPr>
        <p:txBody>
          <a:bodyPr wrap="square">
            <a:spAutoFit/>
          </a:bodyPr>
          <a:lstStyle/>
          <a:p>
            <a:r>
              <a:rPr lang="en-US" sz="1800" b="1" i="0" u="sng" kern="1200" cap="all" baseline="0" dirty="0" err="1">
                <a:effectLst/>
                <a:latin typeface="Courier New" panose="02070309020205020404" pitchFamily="49" charset="0"/>
                <a:ea typeface="+mj-ea"/>
                <a:cs typeface="Courier New" panose="02070309020205020404" pitchFamily="49" charset="0"/>
                <a:hlinkClick r:id="rId2">
                  <a:extLst>
                    <a:ext uri="{A12FA001-AC4F-418D-AE19-62706E023703}">
                      <ahyp:hlinkClr xmlns:ahyp="http://schemas.microsoft.com/office/drawing/2018/hyperlinkcolor" val="tx"/>
                    </a:ext>
                  </a:extLst>
                </a:hlinkClick>
              </a:rPr>
              <a:t>Bdm</a:t>
            </a:r>
            <a:r>
              <a:rPr lang="en-US" sz="1800" b="1" i="0" u="sng" kern="1200" cap="all" baseline="0" dirty="0">
                <a:effectLst/>
                <a:latin typeface="Courier New" panose="02070309020205020404" pitchFamily="49" charset="0"/>
                <a:ea typeface="+mj-ea"/>
                <a:cs typeface="Courier New" panose="02070309020205020404" pitchFamily="49" charset="0"/>
                <a:hlinkClick r:id="rId2">
                  <a:extLst>
                    <a:ext uri="{A12FA001-AC4F-418D-AE19-62706E023703}">
                      <ahyp:hlinkClr xmlns:ahyp="http://schemas.microsoft.com/office/drawing/2018/hyperlinkcolor" val="tx"/>
                    </a:ext>
                  </a:extLst>
                </a:hlinkClick>
              </a:rPr>
              <a:t> project</a:t>
            </a:r>
            <a:endParaRPr lang="en-GB" dirty="0"/>
          </a:p>
        </p:txBody>
      </p:sp>
    </p:spTree>
    <p:extLst>
      <p:ext uri="{BB962C8B-B14F-4D97-AF65-F5344CB8AC3E}">
        <p14:creationId xmlns:p14="http://schemas.microsoft.com/office/powerpoint/2010/main" val="96075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70935"/>
            <a:ext cx="8281359" cy="400110"/>
          </a:xfrm>
          <a:prstGeom prst="rect">
            <a:avLst/>
          </a:prstGeom>
          <a:noFill/>
        </p:spPr>
        <p:txBody>
          <a:bodyPr wrap="square" rtlCol="0">
            <a:spAutoFit/>
          </a:bodyPr>
          <a:lstStyle/>
          <a:p>
            <a:r>
              <a:rPr lang="en-US" sz="2000" dirty="0"/>
              <a:t>IMPORTANT LINKS AND REFERRENCES </a:t>
            </a:r>
            <a:endParaRPr lang="en-GB" sz="2000" dirty="0"/>
          </a:p>
        </p:txBody>
      </p:sp>
      <p:pic>
        <p:nvPicPr>
          <p:cNvPr id="2" name="Picture 1">
            <a:extLst>
              <a:ext uri="{FF2B5EF4-FFF2-40B4-BE49-F238E27FC236}">
                <a16:creationId xmlns:a16="http://schemas.microsoft.com/office/drawing/2014/main" id="{2131F9A3-A387-2AB0-3D55-E7412E1C0A2E}"/>
              </a:ext>
            </a:extLst>
          </p:cNvPr>
          <p:cNvPicPr>
            <a:picLocks noChangeAspect="1"/>
          </p:cNvPicPr>
          <p:nvPr/>
        </p:nvPicPr>
        <p:blipFill>
          <a:blip r:embed="rId2"/>
          <a:stretch>
            <a:fillRect/>
          </a:stretch>
        </p:blipFill>
        <p:spPr>
          <a:xfrm>
            <a:off x="10711838" y="47040"/>
            <a:ext cx="1476581" cy="647790"/>
          </a:xfrm>
          <a:prstGeom prst="rect">
            <a:avLst/>
          </a:prstGeom>
        </p:spPr>
      </p:pic>
      <p:sp>
        <p:nvSpPr>
          <p:cNvPr id="3" name="Slide Number Placeholder 2">
            <a:extLst>
              <a:ext uri="{FF2B5EF4-FFF2-40B4-BE49-F238E27FC236}">
                <a16:creationId xmlns:a16="http://schemas.microsoft.com/office/drawing/2014/main" id="{2B4BDD5E-9497-5703-4CE9-2A153D031A87}"/>
              </a:ext>
            </a:extLst>
          </p:cNvPr>
          <p:cNvSpPr>
            <a:spLocks noGrp="1"/>
          </p:cNvSpPr>
          <p:nvPr>
            <p:ph type="sldNum" sz="quarter" idx="12"/>
          </p:nvPr>
        </p:nvSpPr>
        <p:spPr/>
        <p:txBody>
          <a:bodyPr/>
          <a:lstStyle/>
          <a:p>
            <a:fld id="{C3DB2ADC-AF19-4574-8C10-79B5B04FCA27}" type="slidenum">
              <a:rPr lang="en-US" smtClean="0"/>
              <a:t>10</a:t>
            </a:fld>
            <a:endParaRPr lang="en-US" dirty="0"/>
          </a:p>
        </p:txBody>
      </p:sp>
      <p:sp>
        <p:nvSpPr>
          <p:cNvPr id="5" name="TextBox 4">
            <a:extLst>
              <a:ext uri="{FF2B5EF4-FFF2-40B4-BE49-F238E27FC236}">
                <a16:creationId xmlns:a16="http://schemas.microsoft.com/office/drawing/2014/main" id="{7C5B9B62-EA7E-4B92-4810-15835A150434}"/>
              </a:ext>
            </a:extLst>
          </p:cNvPr>
          <p:cNvSpPr txBox="1"/>
          <p:nvPr/>
        </p:nvSpPr>
        <p:spPr>
          <a:xfrm>
            <a:off x="931653" y="1535502"/>
            <a:ext cx="7185803" cy="2585323"/>
          </a:xfrm>
          <a:prstGeom prst="rect">
            <a:avLst/>
          </a:prstGeom>
          <a:noFill/>
        </p:spPr>
        <p:txBody>
          <a:bodyPr wrap="square" rtlCol="0">
            <a:spAutoFit/>
          </a:bodyPr>
          <a:lstStyle/>
          <a:p>
            <a:pPr marL="342900" indent="-342900">
              <a:buFont typeface="+mj-lt"/>
              <a:buAutoNum type="arabicPeriod"/>
            </a:pPr>
            <a:r>
              <a:rPr lang="en-US" dirty="0"/>
              <a:t>Excel sales data </a:t>
            </a:r>
            <a:r>
              <a:rPr lang="en-US" dirty="0">
                <a:hlinkClick r:id="rId3"/>
              </a:rPr>
              <a:t>link</a:t>
            </a:r>
            <a:endParaRPr lang="en-US" dirty="0"/>
          </a:p>
          <a:p>
            <a:pPr marL="342900" indent="-342900">
              <a:buFont typeface="+mj-lt"/>
              <a:buAutoNum type="arabicPeriod"/>
            </a:pPr>
            <a:endParaRPr lang="en-US" dirty="0"/>
          </a:p>
          <a:p>
            <a:pPr marL="342900" indent="-342900">
              <a:buFont typeface="+mj-lt"/>
              <a:buAutoNum type="arabicPeriod"/>
            </a:pPr>
            <a:r>
              <a:rPr lang="en-US" dirty="0" err="1"/>
              <a:t>Colab</a:t>
            </a:r>
            <a:r>
              <a:rPr lang="en-US" dirty="0"/>
              <a:t> notebook </a:t>
            </a:r>
            <a:r>
              <a:rPr lang="en-US" dirty="0">
                <a:hlinkClick r:id="rId4"/>
              </a:rPr>
              <a:t>link</a:t>
            </a:r>
            <a:endParaRPr lang="en-US" dirty="0"/>
          </a:p>
          <a:p>
            <a:pPr marL="342900" indent="-342900">
              <a:buFont typeface="+mj-lt"/>
              <a:buAutoNum type="arabicPeriod"/>
            </a:pPr>
            <a:endParaRPr lang="en-US" dirty="0"/>
          </a:p>
          <a:p>
            <a:pPr marL="342900" indent="-342900">
              <a:buAutoNum type="arabicPeriod"/>
            </a:pPr>
            <a:r>
              <a:rPr lang="en-US" dirty="0"/>
              <a:t>Proposal document </a:t>
            </a:r>
            <a:r>
              <a:rPr lang="en-US" dirty="0">
                <a:hlinkClick r:id="rId5"/>
              </a:rPr>
              <a:t>link</a:t>
            </a:r>
            <a:endParaRPr lang="en-US" dirty="0"/>
          </a:p>
          <a:p>
            <a:pPr marL="342900" indent="-342900">
              <a:buAutoNum type="arabicPeriod"/>
            </a:pPr>
            <a:endParaRPr lang="en-US" dirty="0"/>
          </a:p>
          <a:p>
            <a:pPr marL="342900" indent="-342900">
              <a:buAutoNum type="arabicPeriod"/>
            </a:pPr>
            <a:r>
              <a:rPr lang="en-US" dirty="0"/>
              <a:t>Mid term submission </a:t>
            </a:r>
            <a:r>
              <a:rPr lang="en-US" dirty="0">
                <a:hlinkClick r:id="rId6"/>
              </a:rPr>
              <a:t>link</a:t>
            </a:r>
            <a:endParaRPr lang="en-US" dirty="0"/>
          </a:p>
          <a:p>
            <a:pPr marL="342900" indent="-342900">
              <a:buAutoNum type="arabicPeriod"/>
            </a:pPr>
            <a:endParaRPr lang="en-US" dirty="0"/>
          </a:p>
          <a:p>
            <a:pPr marL="342900" indent="-342900">
              <a:buAutoNum type="arabicPeriod"/>
            </a:pPr>
            <a:r>
              <a:rPr lang="en-US" dirty="0"/>
              <a:t>Final document </a:t>
            </a:r>
            <a:r>
              <a:rPr lang="en-US" dirty="0">
                <a:hlinkClick r:id="rId7"/>
              </a:rPr>
              <a:t>link</a:t>
            </a:r>
            <a:endParaRPr lang="en-GB" dirty="0"/>
          </a:p>
        </p:txBody>
      </p:sp>
      <p:pic>
        <p:nvPicPr>
          <p:cNvPr id="6" name="Picture 2" descr="IIT Madras - Wikipedia">
            <a:extLst>
              <a:ext uri="{FF2B5EF4-FFF2-40B4-BE49-F238E27FC236}">
                <a16:creationId xmlns:a16="http://schemas.microsoft.com/office/drawing/2014/main" id="{BC4C4C80-F94E-9152-EFB4-86DA6D51208D}"/>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35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70935"/>
            <a:ext cx="8281359" cy="400110"/>
          </a:xfrm>
          <a:prstGeom prst="rect">
            <a:avLst/>
          </a:prstGeom>
          <a:noFill/>
        </p:spPr>
        <p:txBody>
          <a:bodyPr wrap="square" rtlCol="0">
            <a:spAutoFit/>
          </a:bodyPr>
          <a:lstStyle/>
          <a:p>
            <a:r>
              <a:rPr lang="en-US" sz="2000" dirty="0"/>
              <a:t>BACKGROUND &amp; HISTORY OF HOTEL ANANDA </a:t>
            </a:r>
            <a:endParaRPr lang="en-GB" sz="2000" dirty="0"/>
          </a:p>
        </p:txBody>
      </p:sp>
      <p:pic>
        <p:nvPicPr>
          <p:cNvPr id="6" name="Picture 5">
            <a:extLst>
              <a:ext uri="{FF2B5EF4-FFF2-40B4-BE49-F238E27FC236}">
                <a16:creationId xmlns:a16="http://schemas.microsoft.com/office/drawing/2014/main" id="{F6DA38CC-12E8-5556-C1A0-5831F74A2D31}"/>
              </a:ext>
            </a:extLst>
          </p:cNvPr>
          <p:cNvPicPr>
            <a:picLocks noChangeAspect="1"/>
          </p:cNvPicPr>
          <p:nvPr/>
        </p:nvPicPr>
        <p:blipFill>
          <a:blip r:embed="rId2"/>
          <a:stretch>
            <a:fillRect/>
          </a:stretch>
        </p:blipFill>
        <p:spPr>
          <a:xfrm>
            <a:off x="10711838" y="47040"/>
            <a:ext cx="1476581" cy="647790"/>
          </a:xfrm>
          <a:prstGeom prst="rect">
            <a:avLst/>
          </a:prstGeom>
        </p:spPr>
      </p:pic>
      <p:sp>
        <p:nvSpPr>
          <p:cNvPr id="7" name="Slide Number Placeholder 6">
            <a:extLst>
              <a:ext uri="{FF2B5EF4-FFF2-40B4-BE49-F238E27FC236}">
                <a16:creationId xmlns:a16="http://schemas.microsoft.com/office/drawing/2014/main" id="{7397F833-7FF4-E1B7-6E72-3E27A5F1AA43}"/>
              </a:ext>
            </a:extLst>
          </p:cNvPr>
          <p:cNvSpPr>
            <a:spLocks noGrp="1"/>
          </p:cNvSpPr>
          <p:nvPr>
            <p:ph type="sldNum" sz="quarter" idx="12"/>
          </p:nvPr>
        </p:nvSpPr>
        <p:spPr/>
        <p:txBody>
          <a:bodyPr/>
          <a:lstStyle/>
          <a:p>
            <a:fld id="{C3DB2ADC-AF19-4574-8C10-79B5B04FCA27}" type="slidenum">
              <a:rPr lang="en-US" smtClean="0"/>
              <a:t>2</a:t>
            </a:fld>
            <a:endParaRPr lang="en-US"/>
          </a:p>
        </p:txBody>
      </p:sp>
      <p:pic>
        <p:nvPicPr>
          <p:cNvPr id="1026" name="Picture 2" descr="Ananda Hotell in Teynampet,Chennai - Order Food Online ...">
            <a:extLst>
              <a:ext uri="{FF2B5EF4-FFF2-40B4-BE49-F238E27FC236}">
                <a16:creationId xmlns:a16="http://schemas.microsoft.com/office/drawing/2014/main" id="{2CC44681-7271-1F7A-33ED-BCFAA62962F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864" y="3584568"/>
            <a:ext cx="2988000" cy="2088000"/>
          </a:xfrm>
          <a:prstGeom prst="rect">
            <a:avLst/>
          </a:prstGeom>
          <a:ln w="88900" cap="sq" cmpd="thickThin">
            <a:no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6B0EE8E-D3D6-70DC-B5D3-857DC6972FD9}"/>
              </a:ext>
            </a:extLst>
          </p:cNvPr>
          <p:cNvPicPr preferRelativeResize="0">
            <a:picLocks/>
          </p:cNvPicPr>
          <p:nvPr/>
        </p:nvPicPr>
        <p:blipFill>
          <a:blip r:embed="rId4"/>
          <a:stretch>
            <a:fillRect/>
          </a:stretch>
        </p:blipFill>
        <p:spPr>
          <a:xfrm>
            <a:off x="6753410" y="3584568"/>
            <a:ext cx="2988000" cy="2088000"/>
          </a:xfrm>
          <a:prstGeom prst="rect">
            <a:avLst/>
          </a:prstGeom>
          <a:ln w="28575" cap="sq" cmpd="thickThin">
            <a:solidFill>
              <a:srgbClr val="000000"/>
            </a:solidFill>
            <a:prstDash val="solid"/>
            <a:miter lim="800000"/>
          </a:ln>
          <a:effectLst>
            <a:innerShdw blurRad="76200">
              <a:srgbClr val="000000"/>
            </a:innerShdw>
          </a:effectLst>
        </p:spPr>
      </p:pic>
      <p:sp>
        <p:nvSpPr>
          <p:cNvPr id="15" name="TextBox 14">
            <a:extLst>
              <a:ext uri="{FF2B5EF4-FFF2-40B4-BE49-F238E27FC236}">
                <a16:creationId xmlns:a16="http://schemas.microsoft.com/office/drawing/2014/main" id="{04AB4574-EA24-92E9-9D93-CF9EB836D739}"/>
              </a:ext>
            </a:extLst>
          </p:cNvPr>
          <p:cNvSpPr txBox="1"/>
          <p:nvPr/>
        </p:nvSpPr>
        <p:spPr>
          <a:xfrm>
            <a:off x="1720699" y="5672568"/>
            <a:ext cx="3122330" cy="307777"/>
          </a:xfrm>
          <a:prstGeom prst="rect">
            <a:avLst/>
          </a:prstGeom>
          <a:noFill/>
        </p:spPr>
        <p:txBody>
          <a:bodyPr wrap="none" rtlCol="0">
            <a:spAutoFit/>
          </a:bodyPr>
          <a:lstStyle/>
          <a:p>
            <a:r>
              <a:rPr lang="en-US" sz="1400" dirty="0"/>
              <a:t>(</a:t>
            </a:r>
            <a:r>
              <a:rPr lang="en-US" sz="1400" dirty="0" err="1"/>
              <a:t>i</a:t>
            </a:r>
            <a:r>
              <a:rPr lang="en-US" sz="1400" dirty="0"/>
              <a:t>) Hotel Ananda – Teynampet branch </a:t>
            </a:r>
            <a:endParaRPr lang="en-GB" sz="1400" dirty="0"/>
          </a:p>
        </p:txBody>
      </p:sp>
      <p:sp>
        <p:nvSpPr>
          <p:cNvPr id="16" name="TextBox 15">
            <a:extLst>
              <a:ext uri="{FF2B5EF4-FFF2-40B4-BE49-F238E27FC236}">
                <a16:creationId xmlns:a16="http://schemas.microsoft.com/office/drawing/2014/main" id="{DD46381D-4AEF-899B-5A71-DF693FE89CDF}"/>
              </a:ext>
            </a:extLst>
          </p:cNvPr>
          <p:cNvSpPr txBox="1"/>
          <p:nvPr/>
        </p:nvSpPr>
        <p:spPr>
          <a:xfrm>
            <a:off x="6686245" y="5672568"/>
            <a:ext cx="2728632" cy="307777"/>
          </a:xfrm>
          <a:prstGeom prst="rect">
            <a:avLst/>
          </a:prstGeom>
          <a:noFill/>
        </p:spPr>
        <p:txBody>
          <a:bodyPr wrap="none" rtlCol="0">
            <a:spAutoFit/>
          </a:bodyPr>
          <a:lstStyle/>
          <a:p>
            <a:r>
              <a:rPr lang="en-US" sz="1400" dirty="0"/>
              <a:t>(ii) Hotel Ananda – IITM Branch</a:t>
            </a:r>
            <a:endParaRPr lang="en-GB" sz="1400" dirty="0"/>
          </a:p>
        </p:txBody>
      </p:sp>
      <p:sp>
        <p:nvSpPr>
          <p:cNvPr id="17" name="TextBox 16">
            <a:extLst>
              <a:ext uri="{FF2B5EF4-FFF2-40B4-BE49-F238E27FC236}">
                <a16:creationId xmlns:a16="http://schemas.microsoft.com/office/drawing/2014/main" id="{ACFDB0E1-007E-15EF-98FD-DFCD220878A7}"/>
              </a:ext>
            </a:extLst>
          </p:cNvPr>
          <p:cNvSpPr txBox="1"/>
          <p:nvPr/>
        </p:nvSpPr>
        <p:spPr>
          <a:xfrm>
            <a:off x="660793" y="1300672"/>
            <a:ext cx="10930573"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Hotel Ananda was founded in </a:t>
            </a:r>
            <a:r>
              <a:rPr lang="en-US" sz="1600" b="1" dirty="0"/>
              <a:t>1989</a:t>
            </a:r>
            <a:r>
              <a:rPr lang="en-US" sz="1600" dirty="0"/>
              <a:t> in Teynampet, Chennai, and has since flourished into a chain of seven branches across the city. Notably, one of these branches is situated within the IITM Himalayas food court, serving as the data collection hub for insights.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hotel has earned a reputation for delivering authentic South Indian cuisine. Its core values center around affordability and fostering meaningful customer interactions, forming the cornerstone of its service approach.</a:t>
            </a:r>
          </a:p>
          <a:p>
            <a:pPr marL="285750" indent="-285750">
              <a:buFont typeface="Arial" panose="020B0604020202020204" pitchFamily="34" charset="0"/>
              <a:buChar char="•"/>
            </a:pPr>
            <a:endParaRPr lang="en-US" sz="1600" dirty="0"/>
          </a:p>
          <a:p>
            <a:endParaRPr lang="en-GB" sz="1600" dirty="0"/>
          </a:p>
        </p:txBody>
      </p:sp>
      <p:pic>
        <p:nvPicPr>
          <p:cNvPr id="2" name="Picture 2" descr="IIT Madras - Wikipedia">
            <a:extLst>
              <a:ext uri="{FF2B5EF4-FFF2-40B4-BE49-F238E27FC236}">
                <a16:creationId xmlns:a16="http://schemas.microsoft.com/office/drawing/2014/main" id="{7894AD57-1964-9289-DF47-ABE0B19DCDB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96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45056"/>
            <a:ext cx="8281359" cy="400110"/>
          </a:xfrm>
          <a:prstGeom prst="rect">
            <a:avLst/>
          </a:prstGeom>
          <a:noFill/>
        </p:spPr>
        <p:txBody>
          <a:bodyPr wrap="square" rtlCol="0">
            <a:spAutoFit/>
          </a:bodyPr>
          <a:lstStyle/>
          <a:p>
            <a:r>
              <a:rPr lang="en-US" sz="2000" dirty="0"/>
              <a:t>PROBLEM STATEMENT </a:t>
            </a:r>
            <a:endParaRPr lang="en-GB" sz="2000" dirty="0"/>
          </a:p>
        </p:txBody>
      </p:sp>
      <p:pic>
        <p:nvPicPr>
          <p:cNvPr id="2" name="Picture 1">
            <a:extLst>
              <a:ext uri="{FF2B5EF4-FFF2-40B4-BE49-F238E27FC236}">
                <a16:creationId xmlns:a16="http://schemas.microsoft.com/office/drawing/2014/main" id="{BEAF6EE3-E232-8A84-CCA6-EB66946F34ED}"/>
              </a:ext>
            </a:extLst>
          </p:cNvPr>
          <p:cNvPicPr>
            <a:picLocks noChangeAspect="1"/>
          </p:cNvPicPr>
          <p:nvPr/>
        </p:nvPicPr>
        <p:blipFill>
          <a:blip r:embed="rId2"/>
          <a:stretch>
            <a:fillRect/>
          </a:stretch>
        </p:blipFill>
        <p:spPr>
          <a:xfrm>
            <a:off x="10711838" y="47040"/>
            <a:ext cx="1476581" cy="647790"/>
          </a:xfrm>
          <a:prstGeom prst="rect">
            <a:avLst/>
          </a:prstGeom>
        </p:spPr>
      </p:pic>
      <p:sp>
        <p:nvSpPr>
          <p:cNvPr id="3" name="Slide Number Placeholder 2">
            <a:extLst>
              <a:ext uri="{FF2B5EF4-FFF2-40B4-BE49-F238E27FC236}">
                <a16:creationId xmlns:a16="http://schemas.microsoft.com/office/drawing/2014/main" id="{5D8DD11A-C9DD-D960-B68A-5FCC8FA3C29D}"/>
              </a:ext>
            </a:extLst>
          </p:cNvPr>
          <p:cNvSpPr>
            <a:spLocks noGrp="1"/>
          </p:cNvSpPr>
          <p:nvPr>
            <p:ph type="sldNum" sz="quarter" idx="12"/>
          </p:nvPr>
        </p:nvSpPr>
        <p:spPr/>
        <p:txBody>
          <a:bodyPr/>
          <a:lstStyle/>
          <a:p>
            <a:fld id="{C3DB2ADC-AF19-4574-8C10-79B5B04FCA27}" type="slidenum">
              <a:rPr lang="en-US" smtClean="0"/>
              <a:t>3</a:t>
            </a:fld>
            <a:endParaRPr lang="en-US"/>
          </a:p>
        </p:txBody>
      </p:sp>
      <p:cxnSp>
        <p:nvCxnSpPr>
          <p:cNvPr id="7" name="Straight Connector 6">
            <a:extLst>
              <a:ext uri="{FF2B5EF4-FFF2-40B4-BE49-F238E27FC236}">
                <a16:creationId xmlns:a16="http://schemas.microsoft.com/office/drawing/2014/main" id="{E9C564BC-DD3A-8331-46C9-C76300B8D80F}"/>
              </a:ext>
            </a:extLst>
          </p:cNvPr>
          <p:cNvCxnSpPr>
            <a:cxnSpLocks/>
          </p:cNvCxnSpPr>
          <p:nvPr/>
        </p:nvCxnSpPr>
        <p:spPr>
          <a:xfrm flipV="1">
            <a:off x="6096000" y="887506"/>
            <a:ext cx="0" cy="5073347"/>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6F998EF-9018-25B1-193A-C7CBFD614CC5}"/>
              </a:ext>
            </a:extLst>
          </p:cNvPr>
          <p:cNvSpPr txBox="1"/>
          <p:nvPr/>
        </p:nvSpPr>
        <p:spPr>
          <a:xfrm>
            <a:off x="802256" y="762418"/>
            <a:ext cx="5293743" cy="630942"/>
          </a:xfrm>
          <a:prstGeom prst="rect">
            <a:avLst/>
          </a:prstGeom>
          <a:noFill/>
        </p:spPr>
        <p:txBody>
          <a:bodyPr wrap="square" rtlCol="0">
            <a:spAutoFit/>
          </a:bodyPr>
          <a:lstStyle/>
          <a:p>
            <a:pPr algn="ctr"/>
            <a:r>
              <a:rPr lang="en-US" dirty="0"/>
              <a:t>PROBLEM STATEMENT – 1</a:t>
            </a:r>
          </a:p>
          <a:p>
            <a:pPr algn="ctr"/>
            <a:r>
              <a:rPr lang="en-US" sz="1700" b="0" i="1" dirty="0">
                <a:effectLst/>
              </a:rPr>
              <a:t>When do sales peak for optimized inventory planning?</a:t>
            </a:r>
            <a:endParaRPr lang="en-GB" sz="1700" i="1" dirty="0"/>
          </a:p>
        </p:txBody>
      </p:sp>
      <p:sp>
        <p:nvSpPr>
          <p:cNvPr id="12" name="TextBox 11">
            <a:extLst>
              <a:ext uri="{FF2B5EF4-FFF2-40B4-BE49-F238E27FC236}">
                <a16:creationId xmlns:a16="http://schemas.microsoft.com/office/drawing/2014/main" id="{AADB74FA-BE10-E8EF-87A7-8952CD2CA763}"/>
              </a:ext>
            </a:extLst>
          </p:cNvPr>
          <p:cNvSpPr txBox="1"/>
          <p:nvPr/>
        </p:nvSpPr>
        <p:spPr>
          <a:xfrm>
            <a:off x="6095999" y="762418"/>
            <a:ext cx="5293743" cy="923330"/>
          </a:xfrm>
          <a:prstGeom prst="rect">
            <a:avLst/>
          </a:prstGeom>
          <a:noFill/>
        </p:spPr>
        <p:txBody>
          <a:bodyPr wrap="square" rtlCol="0">
            <a:spAutoFit/>
          </a:bodyPr>
          <a:lstStyle/>
          <a:p>
            <a:pPr algn="ctr"/>
            <a:r>
              <a:rPr lang="en-US" dirty="0"/>
              <a:t>PROBLEM STATEMENT – 2</a:t>
            </a:r>
          </a:p>
          <a:p>
            <a:pPr algn="ctr"/>
            <a:r>
              <a:rPr lang="en-US" sz="1700" b="0" i="1" dirty="0">
                <a:effectLst/>
              </a:rPr>
              <a:t>Methods to boost the sales of the lowest-selling dishes</a:t>
            </a:r>
            <a:endParaRPr lang="en-US" sz="1700" i="1" dirty="0"/>
          </a:p>
          <a:p>
            <a:pPr algn="ctr"/>
            <a:r>
              <a:rPr lang="en-US" dirty="0"/>
              <a:t> </a:t>
            </a:r>
            <a:endParaRPr lang="en-GB" dirty="0"/>
          </a:p>
        </p:txBody>
      </p:sp>
      <p:sp>
        <p:nvSpPr>
          <p:cNvPr id="13" name="TextBox 12">
            <a:extLst>
              <a:ext uri="{FF2B5EF4-FFF2-40B4-BE49-F238E27FC236}">
                <a16:creationId xmlns:a16="http://schemas.microsoft.com/office/drawing/2014/main" id="{8EB9754C-75BE-2034-2B41-2072D5B27168}"/>
              </a:ext>
            </a:extLst>
          </p:cNvPr>
          <p:cNvSpPr txBox="1"/>
          <p:nvPr/>
        </p:nvSpPr>
        <p:spPr>
          <a:xfrm>
            <a:off x="6156385" y="2085858"/>
            <a:ext cx="5293743" cy="329320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rPr>
              <a:t>Certain dishes excel while others face challenges in attracting customers. Analyzing both high and low performers leads to effective solutions.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effectLst/>
              </a:rPr>
              <a:t>These solutions minimize waste of less popular dishes and ensure constant availability of customer favorites throughout the day. By optimizing this balance, we enhance resource efficiency and customer satisfaction simultaneously.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effectLst/>
              </a:rPr>
              <a:t>Through careful assessment, we can strike a harmonious equilibrium between reducing waste and meeting customer demand.</a:t>
            </a:r>
            <a:endParaRPr lang="en-GB" sz="1600" dirty="0"/>
          </a:p>
        </p:txBody>
      </p:sp>
      <p:sp>
        <p:nvSpPr>
          <p:cNvPr id="14" name="TextBox 13">
            <a:extLst>
              <a:ext uri="{FF2B5EF4-FFF2-40B4-BE49-F238E27FC236}">
                <a16:creationId xmlns:a16="http://schemas.microsoft.com/office/drawing/2014/main" id="{0EE57323-7901-E329-9EA9-074A925F6D62}"/>
              </a:ext>
            </a:extLst>
          </p:cNvPr>
          <p:cNvSpPr txBox="1"/>
          <p:nvPr/>
        </p:nvSpPr>
        <p:spPr>
          <a:xfrm>
            <a:off x="802255" y="2085858"/>
            <a:ext cx="5072327" cy="353943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rPr>
              <a:t>Following a routine of preparing dishes with consistent quantities of raw materials daily can lead to issues.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effectLst/>
              </a:rPr>
              <a:t>This approach can result in overutilization and eventual unavailability of certain dishes on some days. Conversely, on other days, excessive preparation may lead to dish wastage due to their limited shelf life.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effectLst/>
              </a:rPr>
              <a:t>Therefore, by observing the timing and way customers place orders, valuable insights can be gained to aid in comprehending customer behaviors and planning resources more effectively.</a:t>
            </a:r>
            <a:endParaRPr lang="en-GB" sz="1600" dirty="0"/>
          </a:p>
        </p:txBody>
      </p:sp>
      <p:pic>
        <p:nvPicPr>
          <p:cNvPr id="5" name="Picture 2" descr="IIT Madras - Wikipedia">
            <a:extLst>
              <a:ext uri="{FF2B5EF4-FFF2-40B4-BE49-F238E27FC236}">
                <a16:creationId xmlns:a16="http://schemas.microsoft.com/office/drawing/2014/main" id="{DA99E0CA-368D-AA00-C817-F0EE06D0922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7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70935"/>
            <a:ext cx="8281359" cy="400110"/>
          </a:xfrm>
          <a:prstGeom prst="rect">
            <a:avLst/>
          </a:prstGeom>
          <a:noFill/>
        </p:spPr>
        <p:txBody>
          <a:bodyPr wrap="square" rtlCol="0">
            <a:spAutoFit/>
          </a:bodyPr>
          <a:lstStyle/>
          <a:p>
            <a:r>
              <a:rPr lang="en-US" sz="2000" dirty="0"/>
              <a:t>PROCESS</a:t>
            </a:r>
            <a:endParaRPr lang="en-GB" sz="2000" dirty="0"/>
          </a:p>
        </p:txBody>
      </p:sp>
      <p:pic>
        <p:nvPicPr>
          <p:cNvPr id="2" name="Picture 1">
            <a:extLst>
              <a:ext uri="{FF2B5EF4-FFF2-40B4-BE49-F238E27FC236}">
                <a16:creationId xmlns:a16="http://schemas.microsoft.com/office/drawing/2014/main" id="{398F0B0E-41B9-1423-9A2F-EFDFC724C201}"/>
              </a:ext>
            </a:extLst>
          </p:cNvPr>
          <p:cNvPicPr>
            <a:picLocks noChangeAspect="1"/>
          </p:cNvPicPr>
          <p:nvPr/>
        </p:nvPicPr>
        <p:blipFill>
          <a:blip r:embed="rId2"/>
          <a:stretch>
            <a:fillRect/>
          </a:stretch>
        </p:blipFill>
        <p:spPr>
          <a:xfrm>
            <a:off x="10711838" y="47040"/>
            <a:ext cx="1476581" cy="647790"/>
          </a:xfrm>
          <a:prstGeom prst="rect">
            <a:avLst/>
          </a:prstGeom>
        </p:spPr>
      </p:pic>
      <p:sp>
        <p:nvSpPr>
          <p:cNvPr id="3" name="Slide Number Placeholder 2">
            <a:extLst>
              <a:ext uri="{FF2B5EF4-FFF2-40B4-BE49-F238E27FC236}">
                <a16:creationId xmlns:a16="http://schemas.microsoft.com/office/drawing/2014/main" id="{AAD6CE90-56E8-C7EA-2D28-980626F1E573}"/>
              </a:ext>
            </a:extLst>
          </p:cNvPr>
          <p:cNvSpPr>
            <a:spLocks noGrp="1"/>
          </p:cNvSpPr>
          <p:nvPr>
            <p:ph type="sldNum" sz="quarter" idx="12"/>
          </p:nvPr>
        </p:nvSpPr>
        <p:spPr/>
        <p:txBody>
          <a:bodyPr/>
          <a:lstStyle/>
          <a:p>
            <a:fld id="{C3DB2ADC-AF19-4574-8C10-79B5B04FCA27}" type="slidenum">
              <a:rPr lang="en-US" smtClean="0"/>
              <a:t>4</a:t>
            </a:fld>
            <a:endParaRPr lang="en-US"/>
          </a:p>
        </p:txBody>
      </p:sp>
      <p:pic>
        <p:nvPicPr>
          <p:cNvPr id="5" name="Picture 2" descr="IIT Madras - Wikipedia">
            <a:extLst>
              <a:ext uri="{FF2B5EF4-FFF2-40B4-BE49-F238E27FC236}">
                <a16:creationId xmlns:a16="http://schemas.microsoft.com/office/drawing/2014/main" id="{D30F673A-8F1E-98AC-92B9-272C7B6BD11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76B68962-5025-3E21-8DF7-BC9360710BAE}"/>
              </a:ext>
            </a:extLst>
          </p:cNvPr>
          <p:cNvGraphicFramePr>
            <a:graphicFrameLocks noGrp="1"/>
          </p:cNvGraphicFramePr>
          <p:nvPr>
            <p:extLst>
              <p:ext uri="{D42A27DB-BD31-4B8C-83A1-F6EECF244321}">
                <p14:modId xmlns:p14="http://schemas.microsoft.com/office/powerpoint/2010/main" val="4187924275"/>
              </p:ext>
            </p:extLst>
          </p:nvPr>
        </p:nvGraphicFramePr>
        <p:xfrm>
          <a:off x="812799" y="1024065"/>
          <a:ext cx="10603345" cy="4809870"/>
        </p:xfrm>
        <a:graphic>
          <a:graphicData uri="http://schemas.openxmlformats.org/drawingml/2006/table">
            <a:tbl>
              <a:tblPr firstRow="1" bandRow="1">
                <a:tableStyleId>{5C22544A-7EE6-4342-B048-85BDC9FD1C3A}</a:tableStyleId>
              </a:tblPr>
              <a:tblGrid>
                <a:gridCol w="1344173">
                  <a:extLst>
                    <a:ext uri="{9D8B030D-6E8A-4147-A177-3AD203B41FA5}">
                      <a16:colId xmlns:a16="http://schemas.microsoft.com/office/drawing/2014/main" val="3813896798"/>
                    </a:ext>
                  </a:extLst>
                </a:gridCol>
                <a:gridCol w="3700800">
                  <a:extLst>
                    <a:ext uri="{9D8B030D-6E8A-4147-A177-3AD203B41FA5}">
                      <a16:colId xmlns:a16="http://schemas.microsoft.com/office/drawing/2014/main" val="222571712"/>
                    </a:ext>
                  </a:extLst>
                </a:gridCol>
                <a:gridCol w="5558372">
                  <a:extLst>
                    <a:ext uri="{9D8B030D-6E8A-4147-A177-3AD203B41FA5}">
                      <a16:colId xmlns:a16="http://schemas.microsoft.com/office/drawing/2014/main" val="1263129254"/>
                    </a:ext>
                  </a:extLst>
                </a:gridCol>
              </a:tblGrid>
              <a:tr h="801645">
                <a:tc>
                  <a:txBody>
                    <a:bodyPr/>
                    <a:lstStyle/>
                    <a:p>
                      <a:pPr algn="ctr"/>
                      <a:r>
                        <a:rPr lang="en-US" dirty="0">
                          <a:solidFill>
                            <a:schemeClr val="tx1"/>
                          </a:solidFill>
                          <a:latin typeface="Courier New" panose="02070309020205020404" pitchFamily="49" charset="0"/>
                          <a:cs typeface="Courier New" panose="02070309020205020404" pitchFamily="49" charset="0"/>
                        </a:rPr>
                        <a:t>Step No.</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50000"/>
                      </a:srgbClr>
                    </a:solidFill>
                  </a:tcPr>
                </a:tc>
                <a:tc>
                  <a:txBody>
                    <a:bodyPr/>
                    <a:lstStyle/>
                    <a:p>
                      <a:pPr algn="ctr"/>
                      <a:r>
                        <a:rPr lang="en-US" dirty="0">
                          <a:solidFill>
                            <a:schemeClr val="tx1"/>
                          </a:solidFill>
                          <a:latin typeface="Courier New" panose="02070309020205020404" pitchFamily="49" charset="0"/>
                          <a:cs typeface="Courier New" panose="02070309020205020404" pitchFamily="49" charset="0"/>
                        </a:rPr>
                        <a:t>Steps </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50000"/>
                      </a:srgbClr>
                    </a:solidFill>
                  </a:tcPr>
                </a:tc>
                <a:tc>
                  <a:txBody>
                    <a:bodyPr/>
                    <a:lstStyle/>
                    <a:p>
                      <a:pPr algn="ctr"/>
                      <a:r>
                        <a:rPr lang="en-US" dirty="0">
                          <a:solidFill>
                            <a:schemeClr val="tx1"/>
                          </a:solidFill>
                          <a:latin typeface="Courier New" panose="02070309020205020404" pitchFamily="49" charset="0"/>
                          <a:cs typeface="Courier New" panose="02070309020205020404" pitchFamily="49" charset="0"/>
                        </a:rPr>
                        <a:t>Platform used </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50000"/>
                      </a:srgbClr>
                    </a:solidFill>
                  </a:tcPr>
                </a:tc>
                <a:extLst>
                  <a:ext uri="{0D108BD9-81ED-4DB2-BD59-A6C34878D82A}">
                    <a16:rowId xmlns:a16="http://schemas.microsoft.com/office/drawing/2014/main" val="614149787"/>
                  </a:ext>
                </a:extLst>
              </a:tr>
              <a:tr h="801645">
                <a:tc>
                  <a:txBody>
                    <a:bodyPr/>
                    <a:lstStyle/>
                    <a:p>
                      <a:pPr algn="ctr"/>
                      <a:r>
                        <a:rPr lang="en-US" dirty="0">
                          <a:solidFill>
                            <a:schemeClr val="tx1"/>
                          </a:solidFill>
                          <a:latin typeface="Courier New" panose="02070309020205020404" pitchFamily="49" charset="0"/>
                          <a:cs typeface="Courier New" panose="02070309020205020404" pitchFamily="49" charset="0"/>
                        </a:rPr>
                        <a:t>1</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urier New" panose="02070309020205020404" pitchFamily="49" charset="0"/>
                          <a:cs typeface="Courier New" panose="02070309020205020404" pitchFamily="49" charset="0"/>
                        </a:rPr>
                        <a:t>Data Collection </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31247"/>
                  </a:ext>
                </a:extLst>
              </a:tr>
              <a:tr h="801645">
                <a:tc>
                  <a:txBody>
                    <a:bodyPr/>
                    <a:lstStyle/>
                    <a:p>
                      <a:pPr algn="ctr"/>
                      <a:r>
                        <a:rPr lang="en-US" dirty="0">
                          <a:solidFill>
                            <a:schemeClr val="tx1"/>
                          </a:solidFill>
                          <a:latin typeface="Courier New" panose="02070309020205020404" pitchFamily="49" charset="0"/>
                          <a:cs typeface="Courier New" panose="02070309020205020404" pitchFamily="49" charset="0"/>
                        </a:rPr>
                        <a:t>2</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urier New" panose="02070309020205020404" pitchFamily="49" charset="0"/>
                          <a:cs typeface="Courier New" panose="02070309020205020404" pitchFamily="49" charset="0"/>
                        </a:rPr>
                        <a:t>Data cleaning &amp; Preprocessing </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5041660"/>
                  </a:ext>
                </a:extLst>
              </a:tr>
              <a:tr h="801645">
                <a:tc>
                  <a:txBody>
                    <a:bodyPr/>
                    <a:lstStyle/>
                    <a:p>
                      <a:pPr algn="ctr"/>
                      <a:r>
                        <a:rPr lang="en-US" dirty="0">
                          <a:solidFill>
                            <a:schemeClr val="tx1"/>
                          </a:solidFill>
                          <a:latin typeface="Courier New" panose="02070309020205020404" pitchFamily="49" charset="0"/>
                          <a:cs typeface="Courier New" panose="02070309020205020404" pitchFamily="49" charset="0"/>
                        </a:rPr>
                        <a:t>3</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urier New" panose="02070309020205020404" pitchFamily="49" charset="0"/>
                          <a:cs typeface="Courier New" panose="02070309020205020404" pitchFamily="49" charset="0"/>
                        </a:rPr>
                        <a:t>Data analysis </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4659067"/>
                  </a:ext>
                </a:extLst>
              </a:tr>
              <a:tr h="801645">
                <a:tc>
                  <a:txBody>
                    <a:bodyPr/>
                    <a:lstStyle/>
                    <a:p>
                      <a:pPr algn="ctr"/>
                      <a:r>
                        <a:rPr lang="en-US" dirty="0">
                          <a:solidFill>
                            <a:schemeClr val="tx1"/>
                          </a:solidFill>
                          <a:latin typeface="Courier New" panose="02070309020205020404" pitchFamily="49" charset="0"/>
                          <a:cs typeface="Courier New" panose="02070309020205020404" pitchFamily="49" charset="0"/>
                        </a:rPr>
                        <a:t>4</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urier New" panose="02070309020205020404" pitchFamily="49" charset="0"/>
                          <a:cs typeface="Courier New" panose="02070309020205020404" pitchFamily="49" charset="0"/>
                        </a:rPr>
                        <a:t>Data visualization </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5129582"/>
                  </a:ext>
                </a:extLst>
              </a:tr>
              <a:tr h="801645">
                <a:tc>
                  <a:txBody>
                    <a:bodyPr/>
                    <a:lstStyle/>
                    <a:p>
                      <a:pPr algn="ctr"/>
                      <a:r>
                        <a:rPr lang="en-US" dirty="0">
                          <a:solidFill>
                            <a:schemeClr val="tx1"/>
                          </a:solidFill>
                          <a:latin typeface="Courier New" panose="02070309020205020404" pitchFamily="49" charset="0"/>
                          <a:cs typeface="Courier New" panose="02070309020205020404" pitchFamily="49" charset="0"/>
                        </a:rPr>
                        <a:t>5</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urier New" panose="02070309020205020404" pitchFamily="49" charset="0"/>
                          <a:cs typeface="Courier New" panose="02070309020205020404" pitchFamily="49" charset="0"/>
                        </a:rPr>
                        <a:t>Recommendations </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3568305"/>
                  </a:ext>
                </a:extLst>
              </a:tr>
            </a:tbl>
          </a:graphicData>
        </a:graphic>
      </p:graphicFrame>
      <p:pic>
        <p:nvPicPr>
          <p:cNvPr id="8" name="Picture 2">
            <a:extLst>
              <a:ext uri="{FF2B5EF4-FFF2-40B4-BE49-F238E27FC236}">
                <a16:creationId xmlns:a16="http://schemas.microsoft.com/office/drawing/2014/main" id="{02E5685A-63EF-84E7-6081-C982C1FF6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265" y="1947936"/>
            <a:ext cx="651733" cy="6079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EEC61E61-307C-F8FD-D20F-D2E55A650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264" y="2711549"/>
            <a:ext cx="651733" cy="6079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6267B092-9A61-A0CD-FF08-946924548C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2913" y="2637784"/>
            <a:ext cx="1181091" cy="7268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D7664EDC-EB8A-A78F-F0B5-571C871129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230" y="3447847"/>
            <a:ext cx="1181091" cy="7268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EA4F1467-C058-5169-3333-14022A554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230" y="4336911"/>
            <a:ext cx="651733" cy="6079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PowerPoint logo and symbol, meaning, history, PNG">
            <a:extLst>
              <a:ext uri="{FF2B5EF4-FFF2-40B4-BE49-F238E27FC236}">
                <a16:creationId xmlns:a16="http://schemas.microsoft.com/office/drawing/2014/main" id="{433B0E7C-5A9A-4123-6F68-FA186A74D7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2913" y="4311432"/>
            <a:ext cx="1057247" cy="6589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Power BI Logo and sign, new logo meaning and history, PNG, SVG">
            <a:extLst>
              <a:ext uri="{FF2B5EF4-FFF2-40B4-BE49-F238E27FC236}">
                <a16:creationId xmlns:a16="http://schemas.microsoft.com/office/drawing/2014/main" id="{B0D1DC60-CD33-ADCF-76CE-72E830C380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8392" y="4277478"/>
            <a:ext cx="1290114" cy="726825"/>
          </a:xfrm>
          <a:prstGeom prst="rect">
            <a:avLst/>
          </a:prstGeom>
          <a:noFill/>
          <a:extLst>
            <a:ext uri="{909E8E84-426E-40DD-AFC4-6F175D3DCCD1}">
              <a14:hiddenFill xmlns:a14="http://schemas.microsoft.com/office/drawing/2010/main">
                <a:solidFill>
                  <a:srgbClr val="FFFFFF"/>
                </a:solidFill>
              </a14:hiddenFill>
            </a:ext>
          </a:extLst>
        </p:spPr>
      </p:pic>
      <p:sp>
        <p:nvSpPr>
          <p:cNvPr id="17" name="Plus Sign 16">
            <a:extLst>
              <a:ext uri="{FF2B5EF4-FFF2-40B4-BE49-F238E27FC236}">
                <a16:creationId xmlns:a16="http://schemas.microsoft.com/office/drawing/2014/main" id="{E58515D4-8B0A-C11C-8B3D-607766A215A5}"/>
              </a:ext>
            </a:extLst>
          </p:cNvPr>
          <p:cNvSpPr/>
          <p:nvPr/>
        </p:nvSpPr>
        <p:spPr>
          <a:xfrm>
            <a:off x="7305964" y="2807855"/>
            <a:ext cx="304800" cy="386972"/>
          </a:xfrm>
          <a:prstGeom prst="mathPlu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lus Sign 17">
            <a:extLst>
              <a:ext uri="{FF2B5EF4-FFF2-40B4-BE49-F238E27FC236}">
                <a16:creationId xmlns:a16="http://schemas.microsoft.com/office/drawing/2014/main" id="{D60A983E-50CB-07C1-4A70-AA5E97EAC3E2}"/>
              </a:ext>
            </a:extLst>
          </p:cNvPr>
          <p:cNvSpPr/>
          <p:nvPr/>
        </p:nvSpPr>
        <p:spPr>
          <a:xfrm>
            <a:off x="7193395" y="4444426"/>
            <a:ext cx="304800" cy="386972"/>
          </a:xfrm>
          <a:prstGeom prst="mathPlu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lus Sign 18">
            <a:extLst>
              <a:ext uri="{FF2B5EF4-FFF2-40B4-BE49-F238E27FC236}">
                <a16:creationId xmlns:a16="http://schemas.microsoft.com/office/drawing/2014/main" id="{DBDC4F13-9C6B-AA7D-47AF-824CEE4E54A1}"/>
              </a:ext>
            </a:extLst>
          </p:cNvPr>
          <p:cNvSpPr/>
          <p:nvPr/>
        </p:nvSpPr>
        <p:spPr>
          <a:xfrm>
            <a:off x="9103592" y="4444426"/>
            <a:ext cx="304800" cy="386972"/>
          </a:xfrm>
          <a:prstGeom prst="mathPlu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646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45056"/>
            <a:ext cx="8281359" cy="400110"/>
          </a:xfrm>
          <a:prstGeom prst="rect">
            <a:avLst/>
          </a:prstGeom>
          <a:noFill/>
        </p:spPr>
        <p:txBody>
          <a:bodyPr wrap="square" rtlCol="0">
            <a:spAutoFit/>
          </a:bodyPr>
          <a:lstStyle/>
          <a:p>
            <a:r>
              <a:rPr lang="en-US" sz="2000" dirty="0"/>
              <a:t>TEMPORAL ANALYSIS </a:t>
            </a:r>
            <a:endParaRPr lang="en-GB" sz="2000" dirty="0"/>
          </a:p>
        </p:txBody>
      </p:sp>
      <p:pic>
        <p:nvPicPr>
          <p:cNvPr id="2" name="Picture 1">
            <a:extLst>
              <a:ext uri="{FF2B5EF4-FFF2-40B4-BE49-F238E27FC236}">
                <a16:creationId xmlns:a16="http://schemas.microsoft.com/office/drawing/2014/main" id="{57798D6B-F953-3633-6AB7-0F6D947F462D}"/>
              </a:ext>
            </a:extLst>
          </p:cNvPr>
          <p:cNvPicPr>
            <a:picLocks noChangeAspect="1"/>
          </p:cNvPicPr>
          <p:nvPr/>
        </p:nvPicPr>
        <p:blipFill>
          <a:blip r:embed="rId2"/>
          <a:stretch>
            <a:fillRect/>
          </a:stretch>
        </p:blipFill>
        <p:spPr>
          <a:xfrm>
            <a:off x="10711838" y="47040"/>
            <a:ext cx="1476581" cy="647790"/>
          </a:xfrm>
          <a:prstGeom prst="rect">
            <a:avLst/>
          </a:prstGeom>
        </p:spPr>
      </p:pic>
      <p:sp>
        <p:nvSpPr>
          <p:cNvPr id="3" name="Slide Number Placeholder 2">
            <a:extLst>
              <a:ext uri="{FF2B5EF4-FFF2-40B4-BE49-F238E27FC236}">
                <a16:creationId xmlns:a16="http://schemas.microsoft.com/office/drawing/2014/main" id="{940BA87A-B84B-B232-EA25-D8BC03032D79}"/>
              </a:ext>
            </a:extLst>
          </p:cNvPr>
          <p:cNvSpPr>
            <a:spLocks noGrp="1"/>
          </p:cNvSpPr>
          <p:nvPr>
            <p:ph type="sldNum" sz="quarter" idx="12"/>
          </p:nvPr>
        </p:nvSpPr>
        <p:spPr/>
        <p:txBody>
          <a:bodyPr/>
          <a:lstStyle/>
          <a:p>
            <a:fld id="{C3DB2ADC-AF19-4574-8C10-79B5B04FCA27}" type="slidenum">
              <a:rPr lang="en-US" smtClean="0"/>
              <a:t>5</a:t>
            </a:fld>
            <a:endParaRPr lang="en-US"/>
          </a:p>
        </p:txBody>
      </p:sp>
      <p:pic>
        <p:nvPicPr>
          <p:cNvPr id="1026" name="Picture 2">
            <a:extLst>
              <a:ext uri="{FF2B5EF4-FFF2-40B4-BE49-F238E27FC236}">
                <a16:creationId xmlns:a16="http://schemas.microsoft.com/office/drawing/2014/main" id="{E95ACF48-91BC-ED1C-0E5D-E7AE5C726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385" y="1093028"/>
            <a:ext cx="9314453" cy="2011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8042EB-15FA-5BF7-1725-2A2822BAA57B}"/>
              </a:ext>
            </a:extLst>
          </p:cNvPr>
          <p:cNvSpPr txBox="1"/>
          <p:nvPr/>
        </p:nvSpPr>
        <p:spPr>
          <a:xfrm>
            <a:off x="891394" y="3727995"/>
            <a:ext cx="10550107"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rPr>
              <a:t> The analysis of the heatmap notably highlights a surge in order activity, prominently concentrated on Thursdays, and notably peaking during morning hours.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rPr>
              <a:t>Considering the specific campus environment at IIT, it's plausible that the reduced order frequency during weekends can be attributed to students potentially venturing out or returning home.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rPr>
              <a:t>Implementing a strategic approach, such as bolstering inventory for Thursdays and Fridays, while adopting a more conservative stance over weekends, has the potential to curtail unnecessary food wastage and enhance overall operational efficiency.</a:t>
            </a:r>
            <a:endParaRPr kumimoji="0" lang="en-US" altLang="en-US" sz="2400" b="0" i="0" u="none" strike="noStrike" cap="none" normalizeH="0" baseline="0" dirty="0">
              <a:ln>
                <a:noFill/>
              </a:ln>
              <a:effectLst/>
            </a:endParaRPr>
          </a:p>
        </p:txBody>
      </p:sp>
      <p:sp>
        <p:nvSpPr>
          <p:cNvPr id="9" name="Rectangle 8">
            <a:extLst>
              <a:ext uri="{FF2B5EF4-FFF2-40B4-BE49-F238E27FC236}">
                <a16:creationId xmlns:a16="http://schemas.microsoft.com/office/drawing/2014/main" id="{E810AB12-135C-064D-70A1-702A16A8B92A}"/>
              </a:ext>
            </a:extLst>
          </p:cNvPr>
          <p:cNvSpPr/>
          <p:nvPr/>
        </p:nvSpPr>
        <p:spPr>
          <a:xfrm>
            <a:off x="1397385" y="2098637"/>
            <a:ext cx="9314453" cy="178737"/>
          </a:xfrm>
          <a:prstGeom prst="rect">
            <a:avLst/>
          </a:prstGeom>
          <a:noFill/>
          <a:ln w="28575">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58937C2-E4E6-8336-8C15-2C71C21B37DC}"/>
              </a:ext>
            </a:extLst>
          </p:cNvPr>
          <p:cNvSpPr/>
          <p:nvPr/>
        </p:nvSpPr>
        <p:spPr>
          <a:xfrm>
            <a:off x="3045125" y="1110281"/>
            <a:ext cx="1009290" cy="1993965"/>
          </a:xfrm>
          <a:prstGeom prst="rect">
            <a:avLst/>
          </a:prstGeom>
          <a:noFill/>
          <a:ln w="28575">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ctor: Curved 12">
            <a:extLst>
              <a:ext uri="{FF2B5EF4-FFF2-40B4-BE49-F238E27FC236}">
                <a16:creationId xmlns:a16="http://schemas.microsoft.com/office/drawing/2014/main" id="{10791F58-1896-8A96-9F6B-8A1C418D6C39}"/>
              </a:ext>
            </a:extLst>
          </p:cNvPr>
          <p:cNvCxnSpPr>
            <a:cxnSpLocks/>
          </p:cNvCxnSpPr>
          <p:nvPr/>
        </p:nvCxnSpPr>
        <p:spPr>
          <a:xfrm>
            <a:off x="5218981" y="2277374"/>
            <a:ext cx="1164566" cy="1043796"/>
          </a:xfrm>
          <a:prstGeom prst="curvedConnector3">
            <a:avLst>
              <a:gd name="adj1" fmla="val -111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00AAB5-413C-C3C5-0335-393B5A0F8D54}"/>
              </a:ext>
            </a:extLst>
          </p:cNvPr>
          <p:cNvSpPr txBox="1"/>
          <p:nvPr/>
        </p:nvSpPr>
        <p:spPr>
          <a:xfrm>
            <a:off x="6383547" y="3155250"/>
            <a:ext cx="2406770" cy="369332"/>
          </a:xfrm>
          <a:prstGeom prst="rect">
            <a:avLst/>
          </a:prstGeom>
          <a:noFill/>
        </p:spPr>
        <p:txBody>
          <a:bodyPr wrap="square" rtlCol="0">
            <a:spAutoFit/>
          </a:bodyPr>
          <a:lstStyle/>
          <a:p>
            <a:r>
              <a:rPr lang="en-US" dirty="0"/>
              <a:t>Higher orders</a:t>
            </a:r>
            <a:endParaRPr lang="en-GB" dirty="0"/>
          </a:p>
        </p:txBody>
      </p:sp>
      <p:cxnSp>
        <p:nvCxnSpPr>
          <p:cNvPr id="23" name="Connector: Curved 22">
            <a:extLst>
              <a:ext uri="{FF2B5EF4-FFF2-40B4-BE49-F238E27FC236}">
                <a16:creationId xmlns:a16="http://schemas.microsoft.com/office/drawing/2014/main" id="{F42A17C5-3831-1914-A012-442692D2AD2F}"/>
              </a:ext>
            </a:extLst>
          </p:cNvPr>
          <p:cNvCxnSpPr>
            <a:cxnSpLocks/>
          </p:cNvCxnSpPr>
          <p:nvPr/>
        </p:nvCxnSpPr>
        <p:spPr>
          <a:xfrm>
            <a:off x="4054415" y="2389517"/>
            <a:ext cx="2199736" cy="931653"/>
          </a:xfrm>
          <a:prstGeom prst="curvedConnector3">
            <a:avLst>
              <a:gd name="adj1" fmla="val 196"/>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pic>
        <p:nvPicPr>
          <p:cNvPr id="6" name="Picture 2" descr="IIT Madras - Wikipedia">
            <a:extLst>
              <a:ext uri="{FF2B5EF4-FFF2-40B4-BE49-F238E27FC236}">
                <a16:creationId xmlns:a16="http://schemas.microsoft.com/office/drawing/2014/main" id="{F369180F-1F9D-508B-A4AA-B9BD99FACE6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34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70935"/>
            <a:ext cx="8281359" cy="400110"/>
          </a:xfrm>
          <a:prstGeom prst="rect">
            <a:avLst/>
          </a:prstGeom>
          <a:noFill/>
        </p:spPr>
        <p:txBody>
          <a:bodyPr wrap="square" rtlCol="0">
            <a:spAutoFit/>
          </a:bodyPr>
          <a:lstStyle/>
          <a:p>
            <a:r>
              <a:rPr lang="en-US" sz="2000" dirty="0"/>
              <a:t>DISHES ANALYSIS </a:t>
            </a:r>
            <a:endParaRPr lang="en-GB" sz="2000" dirty="0"/>
          </a:p>
        </p:txBody>
      </p:sp>
      <p:pic>
        <p:nvPicPr>
          <p:cNvPr id="2" name="Picture 1">
            <a:extLst>
              <a:ext uri="{FF2B5EF4-FFF2-40B4-BE49-F238E27FC236}">
                <a16:creationId xmlns:a16="http://schemas.microsoft.com/office/drawing/2014/main" id="{5219EFA6-2C2F-0CEA-345F-36BEAD096D1C}"/>
              </a:ext>
            </a:extLst>
          </p:cNvPr>
          <p:cNvPicPr>
            <a:picLocks noChangeAspect="1"/>
          </p:cNvPicPr>
          <p:nvPr/>
        </p:nvPicPr>
        <p:blipFill>
          <a:blip r:embed="rId2"/>
          <a:stretch>
            <a:fillRect/>
          </a:stretch>
        </p:blipFill>
        <p:spPr>
          <a:xfrm>
            <a:off x="10711838" y="47040"/>
            <a:ext cx="1476581" cy="647790"/>
          </a:xfrm>
          <a:prstGeom prst="rect">
            <a:avLst/>
          </a:prstGeom>
        </p:spPr>
      </p:pic>
      <p:sp>
        <p:nvSpPr>
          <p:cNvPr id="3" name="Slide Number Placeholder 2">
            <a:extLst>
              <a:ext uri="{FF2B5EF4-FFF2-40B4-BE49-F238E27FC236}">
                <a16:creationId xmlns:a16="http://schemas.microsoft.com/office/drawing/2014/main" id="{637E8CFF-E6FC-F48E-0976-5635AD4F732D}"/>
              </a:ext>
            </a:extLst>
          </p:cNvPr>
          <p:cNvSpPr>
            <a:spLocks noGrp="1"/>
          </p:cNvSpPr>
          <p:nvPr>
            <p:ph type="sldNum" sz="quarter" idx="12"/>
          </p:nvPr>
        </p:nvSpPr>
        <p:spPr/>
        <p:txBody>
          <a:bodyPr/>
          <a:lstStyle/>
          <a:p>
            <a:fld id="{C3DB2ADC-AF19-4574-8C10-79B5B04FCA27}" type="slidenum">
              <a:rPr lang="en-US" smtClean="0"/>
              <a:t>6</a:t>
            </a:fld>
            <a:endParaRPr lang="en-US"/>
          </a:p>
        </p:txBody>
      </p:sp>
      <p:sp>
        <p:nvSpPr>
          <p:cNvPr id="7" name="Rectangle 6">
            <a:extLst>
              <a:ext uri="{FF2B5EF4-FFF2-40B4-BE49-F238E27FC236}">
                <a16:creationId xmlns:a16="http://schemas.microsoft.com/office/drawing/2014/main" id="{0D462DD8-003F-0752-35AB-8C0699AEA16B}"/>
              </a:ext>
            </a:extLst>
          </p:cNvPr>
          <p:cNvSpPr/>
          <p:nvPr/>
        </p:nvSpPr>
        <p:spPr>
          <a:xfrm>
            <a:off x="7488277" y="1068253"/>
            <a:ext cx="1561381" cy="3241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Top dishes ordered</a:t>
            </a:r>
            <a:endParaRPr lang="en-GB" sz="1100" dirty="0">
              <a:solidFill>
                <a:schemeClr val="tx1"/>
              </a:solidFill>
            </a:endParaRPr>
          </a:p>
        </p:txBody>
      </p:sp>
      <p:sp>
        <p:nvSpPr>
          <p:cNvPr id="9" name="TextBox 8">
            <a:extLst>
              <a:ext uri="{FF2B5EF4-FFF2-40B4-BE49-F238E27FC236}">
                <a16:creationId xmlns:a16="http://schemas.microsoft.com/office/drawing/2014/main" id="{60020A15-584E-8A57-CCA3-55643F5EB01C}"/>
              </a:ext>
            </a:extLst>
          </p:cNvPr>
          <p:cNvSpPr txBox="1"/>
          <p:nvPr/>
        </p:nvSpPr>
        <p:spPr>
          <a:xfrm>
            <a:off x="833311" y="4542343"/>
            <a:ext cx="10849495"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rPr>
              <a:t> A comprehensive assessment of dish performance reveals a significant insight using the Pareto principle: a mere 15 dishes drive 80% of total orders.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rPr>
              <a:t>To maximize this revelation's potential, a dynamic approach involves thoughtfully pairing top-selling and less-popular dishes to create enticing combos.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effectLst/>
            </a:endParaRPr>
          </a:p>
        </p:txBody>
      </p:sp>
      <p:pic>
        <p:nvPicPr>
          <p:cNvPr id="5" name="Picture 2" descr="IIT Madras - Wikipedia">
            <a:extLst>
              <a:ext uri="{FF2B5EF4-FFF2-40B4-BE49-F238E27FC236}">
                <a16:creationId xmlns:a16="http://schemas.microsoft.com/office/drawing/2014/main" id="{0AEB7BE9-E6E7-925D-5D21-08FB60A6449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4BD076A5-62A9-BB11-FA6B-772F95EAC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 y="745998"/>
            <a:ext cx="11238298" cy="369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0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70935"/>
            <a:ext cx="8281359" cy="400110"/>
          </a:xfrm>
          <a:prstGeom prst="rect">
            <a:avLst/>
          </a:prstGeom>
          <a:noFill/>
        </p:spPr>
        <p:txBody>
          <a:bodyPr wrap="square" rtlCol="0">
            <a:spAutoFit/>
          </a:bodyPr>
          <a:lstStyle/>
          <a:p>
            <a:r>
              <a:rPr lang="en-US" sz="2000" dirty="0"/>
              <a:t>ADDITIONAL INSIGHTS</a:t>
            </a:r>
            <a:endParaRPr lang="en-GB" sz="2000" dirty="0"/>
          </a:p>
        </p:txBody>
      </p:sp>
      <p:pic>
        <p:nvPicPr>
          <p:cNvPr id="2" name="Picture 1">
            <a:extLst>
              <a:ext uri="{FF2B5EF4-FFF2-40B4-BE49-F238E27FC236}">
                <a16:creationId xmlns:a16="http://schemas.microsoft.com/office/drawing/2014/main" id="{2BF5DC1E-6B4D-9766-249B-B0827786BE98}"/>
              </a:ext>
            </a:extLst>
          </p:cNvPr>
          <p:cNvPicPr>
            <a:picLocks noChangeAspect="1"/>
          </p:cNvPicPr>
          <p:nvPr/>
        </p:nvPicPr>
        <p:blipFill>
          <a:blip r:embed="rId2"/>
          <a:stretch>
            <a:fillRect/>
          </a:stretch>
        </p:blipFill>
        <p:spPr>
          <a:xfrm>
            <a:off x="10711838" y="47040"/>
            <a:ext cx="1476581" cy="647790"/>
          </a:xfrm>
          <a:prstGeom prst="rect">
            <a:avLst/>
          </a:prstGeom>
        </p:spPr>
      </p:pic>
      <p:sp>
        <p:nvSpPr>
          <p:cNvPr id="3" name="Slide Number Placeholder 2">
            <a:extLst>
              <a:ext uri="{FF2B5EF4-FFF2-40B4-BE49-F238E27FC236}">
                <a16:creationId xmlns:a16="http://schemas.microsoft.com/office/drawing/2014/main" id="{2C4F6A35-6DB3-4F92-7AE8-7AE803381E23}"/>
              </a:ext>
            </a:extLst>
          </p:cNvPr>
          <p:cNvSpPr>
            <a:spLocks noGrp="1"/>
          </p:cNvSpPr>
          <p:nvPr>
            <p:ph type="sldNum" sz="quarter" idx="12"/>
          </p:nvPr>
        </p:nvSpPr>
        <p:spPr/>
        <p:txBody>
          <a:bodyPr/>
          <a:lstStyle/>
          <a:p>
            <a:fld id="{C3DB2ADC-AF19-4574-8C10-79B5B04FCA27}" type="slidenum">
              <a:rPr lang="en-US" smtClean="0"/>
              <a:t>7</a:t>
            </a:fld>
            <a:endParaRPr lang="en-US"/>
          </a:p>
        </p:txBody>
      </p:sp>
      <p:cxnSp>
        <p:nvCxnSpPr>
          <p:cNvPr id="9" name="Straight Connector 8">
            <a:extLst>
              <a:ext uri="{FF2B5EF4-FFF2-40B4-BE49-F238E27FC236}">
                <a16:creationId xmlns:a16="http://schemas.microsoft.com/office/drawing/2014/main" id="{9375D7B5-94C3-36E5-725D-3350AB1A29F2}"/>
              </a:ext>
            </a:extLst>
          </p:cNvPr>
          <p:cNvCxnSpPr>
            <a:cxnSpLocks/>
          </p:cNvCxnSpPr>
          <p:nvPr/>
        </p:nvCxnSpPr>
        <p:spPr>
          <a:xfrm flipV="1">
            <a:off x="6096000" y="887506"/>
            <a:ext cx="0" cy="5073347"/>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02B36FB-BB2C-CCE1-1E1E-E6459B783050}"/>
              </a:ext>
            </a:extLst>
          </p:cNvPr>
          <p:cNvSpPr txBox="1"/>
          <p:nvPr/>
        </p:nvSpPr>
        <p:spPr>
          <a:xfrm>
            <a:off x="802256" y="762418"/>
            <a:ext cx="5293743" cy="369332"/>
          </a:xfrm>
          <a:prstGeom prst="rect">
            <a:avLst/>
          </a:prstGeom>
          <a:noFill/>
        </p:spPr>
        <p:txBody>
          <a:bodyPr wrap="square" rtlCol="0">
            <a:spAutoFit/>
          </a:bodyPr>
          <a:lstStyle/>
          <a:p>
            <a:pPr algn="ctr"/>
            <a:r>
              <a:rPr lang="en-US" dirty="0"/>
              <a:t>DELIVERY TYPE ANALYSIS </a:t>
            </a:r>
            <a:endParaRPr lang="en-GB" sz="1700" i="1" dirty="0"/>
          </a:p>
        </p:txBody>
      </p:sp>
      <p:sp>
        <p:nvSpPr>
          <p:cNvPr id="11" name="TextBox 10">
            <a:extLst>
              <a:ext uri="{FF2B5EF4-FFF2-40B4-BE49-F238E27FC236}">
                <a16:creationId xmlns:a16="http://schemas.microsoft.com/office/drawing/2014/main" id="{BC58E712-00B8-7E2B-2EA1-A5E46DA78563}"/>
              </a:ext>
            </a:extLst>
          </p:cNvPr>
          <p:cNvSpPr txBox="1"/>
          <p:nvPr/>
        </p:nvSpPr>
        <p:spPr>
          <a:xfrm>
            <a:off x="6095999" y="762418"/>
            <a:ext cx="5293743" cy="369332"/>
          </a:xfrm>
          <a:prstGeom prst="rect">
            <a:avLst/>
          </a:prstGeom>
          <a:noFill/>
        </p:spPr>
        <p:txBody>
          <a:bodyPr wrap="square" rtlCol="0">
            <a:spAutoFit/>
          </a:bodyPr>
          <a:lstStyle/>
          <a:p>
            <a:pPr algn="ctr"/>
            <a:r>
              <a:rPr lang="en-US" dirty="0"/>
              <a:t>TOP COMBINATION OF DISHES </a:t>
            </a:r>
            <a:endParaRPr lang="en-GB" dirty="0"/>
          </a:p>
        </p:txBody>
      </p:sp>
      <p:pic>
        <p:nvPicPr>
          <p:cNvPr id="3074" name="Picture 2">
            <a:extLst>
              <a:ext uri="{FF2B5EF4-FFF2-40B4-BE49-F238E27FC236}">
                <a16:creationId xmlns:a16="http://schemas.microsoft.com/office/drawing/2014/main" id="{A213ACB9-34EE-32D4-2537-68288EB1C0B8}"/>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71" y="3942271"/>
            <a:ext cx="2592000" cy="1944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34ACF1D-71D5-EC3F-EEA3-63C8A71383F7}"/>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71" y="3942271"/>
            <a:ext cx="2592000" cy="1944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B44B805-9696-2334-4CE1-33F2398B14F6}"/>
              </a:ext>
            </a:extLst>
          </p:cNvPr>
          <p:cNvSpPr txBox="1"/>
          <p:nvPr/>
        </p:nvSpPr>
        <p:spPr>
          <a:xfrm>
            <a:off x="621068" y="1284787"/>
            <a:ext cx="5389867" cy="230832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rPr>
              <a:t>The preference for in-person dining experiences over take-home or pick-up services is widely observable.</a:t>
            </a:r>
          </a:p>
          <a:p>
            <a:pPr marL="285750" indent="-285750" algn="l">
              <a:buFont typeface="Arial" panose="020B0604020202020204" pitchFamily="34" charset="0"/>
              <a:buChar char="•"/>
            </a:pPr>
            <a:endParaRPr lang="en-US" sz="1600" b="0" i="0" dirty="0">
              <a:effectLst/>
            </a:endParaRPr>
          </a:p>
          <a:p>
            <a:pPr marL="285750" indent="-285750" algn="l">
              <a:buFont typeface="Arial" panose="020B0604020202020204" pitchFamily="34" charset="0"/>
              <a:buChar char="•"/>
            </a:pPr>
            <a:r>
              <a:rPr lang="en-US" sz="1600" b="0" i="0" dirty="0">
                <a:effectLst/>
              </a:rPr>
              <a:t>Directing efforts towards elevating the dine-in experience opens a multitude of avenues to captivate and maintain a loyal customer base. This includes refining ambiance, refining service quality, and incorporating engaging activities, all of which collectively contribute to a holistic and memorable dining occasion.</a:t>
            </a:r>
          </a:p>
        </p:txBody>
      </p:sp>
      <p:pic>
        <p:nvPicPr>
          <p:cNvPr id="3078" name="Picture 6">
            <a:extLst>
              <a:ext uri="{FF2B5EF4-FFF2-40B4-BE49-F238E27FC236}">
                <a16:creationId xmlns:a16="http://schemas.microsoft.com/office/drawing/2014/main" id="{F42174B7-805B-3855-3B49-241CA998A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947" y="3424179"/>
            <a:ext cx="4112234" cy="266556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82C91BD-CDE9-858A-9F75-D7926332FD7D}"/>
              </a:ext>
            </a:extLst>
          </p:cNvPr>
          <p:cNvSpPr txBox="1"/>
          <p:nvPr/>
        </p:nvSpPr>
        <p:spPr>
          <a:xfrm>
            <a:off x="6092420" y="1285719"/>
            <a:ext cx="5293744" cy="2062103"/>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dirty="0">
                <a:solidFill>
                  <a:srgbClr val="000000"/>
                </a:solidFill>
                <a:effectLst/>
              </a:rPr>
              <a:t>Despite the hotel offering North Indian &amp; Chinese menu, it's noteworthy that the most preferred dishes revolve around the South Indian selection.</a:t>
            </a:r>
          </a:p>
          <a:p>
            <a:pPr marL="285750" indent="-285750">
              <a:buFont typeface="Arial" panose="020B0604020202020204" pitchFamily="34" charset="0"/>
              <a:buChar char="•"/>
            </a:pPr>
            <a:endParaRPr lang="en-US" sz="1600" b="0" i="0" u="none" strike="noStrike" dirty="0">
              <a:solidFill>
                <a:srgbClr val="000000"/>
              </a:solidFill>
              <a:effectLst/>
            </a:endParaRPr>
          </a:p>
          <a:p>
            <a:pPr marL="285750" indent="-285750">
              <a:buFont typeface="Arial" panose="020B0604020202020204" pitchFamily="34" charset="0"/>
              <a:buChar char="•"/>
            </a:pPr>
            <a:r>
              <a:rPr lang="en-US" sz="1600" b="0" i="0" u="none" strike="noStrike" dirty="0">
                <a:solidFill>
                  <a:srgbClr val="000000"/>
                </a:solidFill>
                <a:effectLst/>
              </a:rPr>
              <a:t>Future strategies could involve creating special meal deals or bundles based on the identified popular dish combinations, introducing targeted promotions to encourage customers to explore these preferred options</a:t>
            </a:r>
            <a:endParaRPr lang="en-GB" sz="1600" dirty="0"/>
          </a:p>
        </p:txBody>
      </p:sp>
      <p:pic>
        <p:nvPicPr>
          <p:cNvPr id="5" name="Picture 2" descr="IIT Madras - Wikipedia">
            <a:extLst>
              <a:ext uri="{FF2B5EF4-FFF2-40B4-BE49-F238E27FC236}">
                <a16:creationId xmlns:a16="http://schemas.microsoft.com/office/drawing/2014/main" id="{1FA0AA90-FD9D-CF6C-88C4-99C89A4DCE7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74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70935"/>
            <a:ext cx="8281359" cy="400110"/>
          </a:xfrm>
          <a:prstGeom prst="rect">
            <a:avLst/>
          </a:prstGeom>
          <a:noFill/>
        </p:spPr>
        <p:txBody>
          <a:bodyPr wrap="square" rtlCol="0">
            <a:spAutoFit/>
          </a:bodyPr>
          <a:lstStyle/>
          <a:p>
            <a:r>
              <a:rPr lang="en-US" sz="2000" dirty="0"/>
              <a:t>POWER BI DASHBOARD </a:t>
            </a:r>
            <a:endParaRPr lang="en-GB" sz="2000" dirty="0"/>
          </a:p>
        </p:txBody>
      </p:sp>
      <p:pic>
        <p:nvPicPr>
          <p:cNvPr id="2" name="Picture 1">
            <a:extLst>
              <a:ext uri="{FF2B5EF4-FFF2-40B4-BE49-F238E27FC236}">
                <a16:creationId xmlns:a16="http://schemas.microsoft.com/office/drawing/2014/main" id="{15682C62-568F-9707-6CF7-440E9E32AB41}"/>
              </a:ext>
            </a:extLst>
          </p:cNvPr>
          <p:cNvPicPr>
            <a:picLocks noChangeAspect="1"/>
          </p:cNvPicPr>
          <p:nvPr/>
        </p:nvPicPr>
        <p:blipFill>
          <a:blip r:embed="rId2"/>
          <a:stretch>
            <a:fillRect/>
          </a:stretch>
        </p:blipFill>
        <p:spPr>
          <a:xfrm>
            <a:off x="10711838" y="47040"/>
            <a:ext cx="1476581" cy="647790"/>
          </a:xfrm>
          <a:prstGeom prst="rect">
            <a:avLst/>
          </a:prstGeom>
        </p:spPr>
      </p:pic>
      <p:sp>
        <p:nvSpPr>
          <p:cNvPr id="3" name="Slide Number Placeholder 2">
            <a:extLst>
              <a:ext uri="{FF2B5EF4-FFF2-40B4-BE49-F238E27FC236}">
                <a16:creationId xmlns:a16="http://schemas.microsoft.com/office/drawing/2014/main" id="{FE5B0885-C594-584F-F3B7-06C965264C3A}"/>
              </a:ext>
            </a:extLst>
          </p:cNvPr>
          <p:cNvSpPr>
            <a:spLocks noGrp="1"/>
          </p:cNvSpPr>
          <p:nvPr>
            <p:ph type="sldNum" sz="quarter" idx="12"/>
          </p:nvPr>
        </p:nvSpPr>
        <p:spPr/>
        <p:txBody>
          <a:bodyPr/>
          <a:lstStyle/>
          <a:p>
            <a:fld id="{C3DB2ADC-AF19-4574-8C10-79B5B04FCA27}" type="slidenum">
              <a:rPr lang="en-US" smtClean="0"/>
              <a:t>8</a:t>
            </a:fld>
            <a:endParaRPr lang="en-US"/>
          </a:p>
        </p:txBody>
      </p:sp>
      <p:sp>
        <p:nvSpPr>
          <p:cNvPr id="6" name="TextBox 5">
            <a:extLst>
              <a:ext uri="{FF2B5EF4-FFF2-40B4-BE49-F238E27FC236}">
                <a16:creationId xmlns:a16="http://schemas.microsoft.com/office/drawing/2014/main" id="{DBCF2F4E-04CD-3AB3-D017-C3C5CEB99A25}"/>
              </a:ext>
            </a:extLst>
          </p:cNvPr>
          <p:cNvSpPr txBox="1"/>
          <p:nvPr/>
        </p:nvSpPr>
        <p:spPr>
          <a:xfrm>
            <a:off x="741871" y="771045"/>
            <a:ext cx="10708258" cy="2062103"/>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dirty="0">
                <a:solidFill>
                  <a:srgbClr val="000000"/>
                </a:solidFill>
                <a:effectLst/>
              </a:rPr>
              <a:t>The initial page offers a comprehensive overview of sales data, including order statistics and revenue figures, while also presenting insights into temporal trends and the performance of different delivery types.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b="0" i="0" u="none" strike="noStrike" dirty="0">
                <a:solidFill>
                  <a:srgbClr val="000000"/>
                </a:solidFill>
                <a:effectLst/>
              </a:rPr>
              <a:t>Page 2 delves deeper into the orders placed. This page is divided into two sections: on the left, it presents the top individually ordered dishes, while on the right, it highlights the most popular combinations of dishes. To enhance clarity, understanding, and readability, images were employed instead of other visualizations</a:t>
            </a:r>
            <a:endParaRPr lang="en-US" sz="1600" b="0" dirty="0">
              <a:effectLst/>
            </a:endParaRPr>
          </a:p>
          <a:p>
            <a:br>
              <a:rPr lang="en-US" sz="1600" dirty="0"/>
            </a:br>
            <a:endParaRPr lang="en-GB" sz="1600" dirty="0"/>
          </a:p>
        </p:txBody>
      </p:sp>
      <p:pic>
        <p:nvPicPr>
          <p:cNvPr id="8" name="Picture 7">
            <a:extLst>
              <a:ext uri="{FF2B5EF4-FFF2-40B4-BE49-F238E27FC236}">
                <a16:creationId xmlns:a16="http://schemas.microsoft.com/office/drawing/2014/main" id="{89B9553A-1673-CBFF-7966-6923C713AA4D}"/>
              </a:ext>
            </a:extLst>
          </p:cNvPr>
          <p:cNvPicPr>
            <a:picLocks noChangeAspect="1"/>
          </p:cNvPicPr>
          <p:nvPr/>
        </p:nvPicPr>
        <p:blipFill>
          <a:blip r:embed="rId3"/>
          <a:stretch>
            <a:fillRect/>
          </a:stretch>
        </p:blipFill>
        <p:spPr>
          <a:xfrm>
            <a:off x="849293" y="2833148"/>
            <a:ext cx="5058171" cy="2827574"/>
          </a:xfrm>
          <a:prstGeom prst="rect">
            <a:avLst/>
          </a:prstGeom>
        </p:spPr>
      </p:pic>
      <p:pic>
        <p:nvPicPr>
          <p:cNvPr id="10" name="Picture 9">
            <a:extLst>
              <a:ext uri="{FF2B5EF4-FFF2-40B4-BE49-F238E27FC236}">
                <a16:creationId xmlns:a16="http://schemas.microsoft.com/office/drawing/2014/main" id="{B7FFC4C1-83B4-72FC-52A2-626E6E7D75EA}"/>
              </a:ext>
            </a:extLst>
          </p:cNvPr>
          <p:cNvPicPr preferRelativeResize="0">
            <a:picLocks/>
          </p:cNvPicPr>
          <p:nvPr/>
        </p:nvPicPr>
        <p:blipFill>
          <a:blip r:embed="rId4"/>
          <a:stretch>
            <a:fillRect/>
          </a:stretch>
        </p:blipFill>
        <p:spPr>
          <a:xfrm>
            <a:off x="6216973" y="2833148"/>
            <a:ext cx="5058000" cy="2826000"/>
          </a:xfrm>
          <a:prstGeom prst="rect">
            <a:avLst/>
          </a:prstGeom>
        </p:spPr>
      </p:pic>
      <p:sp>
        <p:nvSpPr>
          <p:cNvPr id="11" name="TextBox 10">
            <a:extLst>
              <a:ext uri="{FF2B5EF4-FFF2-40B4-BE49-F238E27FC236}">
                <a16:creationId xmlns:a16="http://schemas.microsoft.com/office/drawing/2014/main" id="{F20B8D93-95F7-CAF5-30FE-A6CBAF3961EA}"/>
              </a:ext>
            </a:extLst>
          </p:cNvPr>
          <p:cNvSpPr txBox="1"/>
          <p:nvPr/>
        </p:nvSpPr>
        <p:spPr>
          <a:xfrm>
            <a:off x="2824880" y="5674807"/>
            <a:ext cx="896464" cy="307777"/>
          </a:xfrm>
          <a:prstGeom prst="rect">
            <a:avLst/>
          </a:prstGeom>
          <a:noFill/>
        </p:spPr>
        <p:txBody>
          <a:bodyPr wrap="none" rtlCol="0">
            <a:spAutoFit/>
          </a:bodyPr>
          <a:lstStyle/>
          <a:p>
            <a:r>
              <a:rPr lang="en-US" sz="1400" dirty="0"/>
              <a:t>(</a:t>
            </a:r>
            <a:r>
              <a:rPr lang="en-US" sz="1400" dirty="0" err="1"/>
              <a:t>i</a:t>
            </a:r>
            <a:r>
              <a:rPr lang="en-US" sz="1400" dirty="0"/>
              <a:t>) Page 1</a:t>
            </a:r>
            <a:endParaRPr lang="en-GB" sz="1400" dirty="0"/>
          </a:p>
        </p:txBody>
      </p:sp>
      <p:sp>
        <p:nvSpPr>
          <p:cNvPr id="12" name="TextBox 11">
            <a:extLst>
              <a:ext uri="{FF2B5EF4-FFF2-40B4-BE49-F238E27FC236}">
                <a16:creationId xmlns:a16="http://schemas.microsoft.com/office/drawing/2014/main" id="{30EC2283-6DDD-60DA-76BB-F9699AB72DD2}"/>
              </a:ext>
            </a:extLst>
          </p:cNvPr>
          <p:cNvSpPr txBox="1"/>
          <p:nvPr/>
        </p:nvSpPr>
        <p:spPr>
          <a:xfrm>
            <a:off x="7971581" y="5672568"/>
            <a:ext cx="946156" cy="307777"/>
          </a:xfrm>
          <a:prstGeom prst="rect">
            <a:avLst/>
          </a:prstGeom>
          <a:noFill/>
        </p:spPr>
        <p:txBody>
          <a:bodyPr wrap="none" rtlCol="0">
            <a:spAutoFit/>
          </a:bodyPr>
          <a:lstStyle/>
          <a:p>
            <a:r>
              <a:rPr lang="en-US" sz="1400" dirty="0"/>
              <a:t>(ii) Page 2</a:t>
            </a:r>
            <a:endParaRPr lang="en-GB" sz="1400" dirty="0"/>
          </a:p>
        </p:txBody>
      </p:sp>
      <p:pic>
        <p:nvPicPr>
          <p:cNvPr id="5" name="Picture 2" descr="IIT Madras - Wikipedia">
            <a:extLst>
              <a:ext uri="{FF2B5EF4-FFF2-40B4-BE49-F238E27FC236}">
                <a16:creationId xmlns:a16="http://schemas.microsoft.com/office/drawing/2014/main" id="{EAF48515-464A-182F-2874-17767ED7B25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8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21FD6-7B11-31C6-CEEC-683E731FFCC5}"/>
              </a:ext>
            </a:extLst>
          </p:cNvPr>
          <p:cNvSpPr txBox="1"/>
          <p:nvPr/>
        </p:nvSpPr>
        <p:spPr>
          <a:xfrm>
            <a:off x="741871" y="370935"/>
            <a:ext cx="8281359" cy="400110"/>
          </a:xfrm>
          <a:prstGeom prst="rect">
            <a:avLst/>
          </a:prstGeom>
          <a:noFill/>
        </p:spPr>
        <p:txBody>
          <a:bodyPr wrap="square" rtlCol="0">
            <a:spAutoFit/>
          </a:bodyPr>
          <a:lstStyle/>
          <a:p>
            <a:r>
              <a:rPr lang="en-US" sz="2000" dirty="0"/>
              <a:t>HOW TO PROCEED FURTHER</a:t>
            </a:r>
            <a:endParaRPr lang="en-GB" sz="2000" dirty="0"/>
          </a:p>
        </p:txBody>
      </p:sp>
      <p:pic>
        <p:nvPicPr>
          <p:cNvPr id="2" name="Picture 1">
            <a:extLst>
              <a:ext uri="{FF2B5EF4-FFF2-40B4-BE49-F238E27FC236}">
                <a16:creationId xmlns:a16="http://schemas.microsoft.com/office/drawing/2014/main" id="{2131F9A3-A387-2AB0-3D55-E7412E1C0A2E}"/>
              </a:ext>
            </a:extLst>
          </p:cNvPr>
          <p:cNvPicPr>
            <a:picLocks noChangeAspect="1"/>
          </p:cNvPicPr>
          <p:nvPr/>
        </p:nvPicPr>
        <p:blipFill>
          <a:blip r:embed="rId2"/>
          <a:stretch>
            <a:fillRect/>
          </a:stretch>
        </p:blipFill>
        <p:spPr>
          <a:xfrm>
            <a:off x="10711838" y="47040"/>
            <a:ext cx="1476581" cy="647790"/>
          </a:xfrm>
          <a:prstGeom prst="rect">
            <a:avLst/>
          </a:prstGeom>
        </p:spPr>
      </p:pic>
      <p:sp>
        <p:nvSpPr>
          <p:cNvPr id="3" name="Slide Number Placeholder 2">
            <a:extLst>
              <a:ext uri="{FF2B5EF4-FFF2-40B4-BE49-F238E27FC236}">
                <a16:creationId xmlns:a16="http://schemas.microsoft.com/office/drawing/2014/main" id="{2B4BDD5E-9497-5703-4CE9-2A153D031A87}"/>
              </a:ext>
            </a:extLst>
          </p:cNvPr>
          <p:cNvSpPr>
            <a:spLocks noGrp="1"/>
          </p:cNvSpPr>
          <p:nvPr>
            <p:ph type="sldNum" sz="quarter" idx="12"/>
          </p:nvPr>
        </p:nvSpPr>
        <p:spPr/>
        <p:txBody>
          <a:bodyPr/>
          <a:lstStyle/>
          <a:p>
            <a:fld id="{C3DB2ADC-AF19-4574-8C10-79B5B04FCA27}" type="slidenum">
              <a:rPr lang="en-US" smtClean="0"/>
              <a:t>9</a:t>
            </a:fld>
            <a:endParaRPr lang="en-US" dirty="0"/>
          </a:p>
        </p:txBody>
      </p:sp>
      <p:sp>
        <p:nvSpPr>
          <p:cNvPr id="5" name="Rectangle 4">
            <a:extLst>
              <a:ext uri="{FF2B5EF4-FFF2-40B4-BE49-F238E27FC236}">
                <a16:creationId xmlns:a16="http://schemas.microsoft.com/office/drawing/2014/main" id="{6B4337F9-E91F-1328-2353-CE68AC90BF60}"/>
              </a:ext>
            </a:extLst>
          </p:cNvPr>
          <p:cNvSpPr/>
          <p:nvPr/>
        </p:nvSpPr>
        <p:spPr>
          <a:xfrm>
            <a:off x="905774" y="849702"/>
            <a:ext cx="3191773" cy="5158596"/>
          </a:xfrm>
          <a:prstGeom prst="rect">
            <a:avLst/>
          </a:prstGeom>
          <a:solidFill>
            <a:srgbClr val="000000">
              <a:alpha val="10000"/>
            </a:srgbClr>
          </a:solidFill>
          <a:ln w="28575">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Rectangle 5">
            <a:extLst>
              <a:ext uri="{FF2B5EF4-FFF2-40B4-BE49-F238E27FC236}">
                <a16:creationId xmlns:a16="http://schemas.microsoft.com/office/drawing/2014/main" id="{8A499141-F796-1F6F-B96C-3773370392C2}"/>
              </a:ext>
            </a:extLst>
          </p:cNvPr>
          <p:cNvSpPr/>
          <p:nvPr/>
        </p:nvSpPr>
        <p:spPr>
          <a:xfrm>
            <a:off x="4484595" y="849702"/>
            <a:ext cx="3191773" cy="5158596"/>
          </a:xfrm>
          <a:prstGeom prst="rect">
            <a:avLst/>
          </a:prstGeom>
          <a:solidFill>
            <a:srgbClr val="000000">
              <a:alpha val="10000"/>
            </a:srgbClr>
          </a:solidFill>
          <a:ln w="28575">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6">
            <a:extLst>
              <a:ext uri="{FF2B5EF4-FFF2-40B4-BE49-F238E27FC236}">
                <a16:creationId xmlns:a16="http://schemas.microsoft.com/office/drawing/2014/main" id="{5A47BD45-5B0A-1ED7-C524-8F8A4D9DFF18}"/>
              </a:ext>
            </a:extLst>
          </p:cNvPr>
          <p:cNvSpPr/>
          <p:nvPr/>
        </p:nvSpPr>
        <p:spPr>
          <a:xfrm>
            <a:off x="8063416" y="849702"/>
            <a:ext cx="3191773" cy="5158596"/>
          </a:xfrm>
          <a:prstGeom prst="rect">
            <a:avLst/>
          </a:prstGeom>
          <a:solidFill>
            <a:schemeClr val="tx1">
              <a:alpha val="10000"/>
            </a:schemeClr>
          </a:solidFill>
          <a:ln w="28575">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 name="TextBox 7">
            <a:extLst>
              <a:ext uri="{FF2B5EF4-FFF2-40B4-BE49-F238E27FC236}">
                <a16:creationId xmlns:a16="http://schemas.microsoft.com/office/drawing/2014/main" id="{BC3C5EBC-E035-E4AF-F4C5-21221FDBD9AF}"/>
              </a:ext>
            </a:extLst>
          </p:cNvPr>
          <p:cNvSpPr txBox="1"/>
          <p:nvPr/>
        </p:nvSpPr>
        <p:spPr>
          <a:xfrm>
            <a:off x="905774" y="849702"/>
            <a:ext cx="3191773" cy="861774"/>
          </a:xfrm>
          <a:prstGeom prst="rect">
            <a:avLst/>
          </a:prstGeom>
          <a:noFill/>
        </p:spPr>
        <p:txBody>
          <a:bodyPr wrap="square" rtlCol="0">
            <a:spAutoFit/>
          </a:bodyPr>
          <a:lstStyle/>
          <a:p>
            <a:r>
              <a:rPr lang="en-US" sz="1600" b="1" dirty="0"/>
              <a:t>B</a:t>
            </a:r>
            <a:r>
              <a:rPr lang="en-US" sz="1600" b="1" i="0" u="none" strike="noStrike" dirty="0">
                <a:solidFill>
                  <a:srgbClr val="000000"/>
                </a:solidFill>
                <a:effectLst/>
              </a:rPr>
              <a:t>lend high-performing and low-performing dishes</a:t>
            </a:r>
          </a:p>
          <a:p>
            <a:endParaRPr lang="en-GB" sz="1600" b="1" dirty="0"/>
          </a:p>
        </p:txBody>
      </p:sp>
      <p:sp>
        <p:nvSpPr>
          <p:cNvPr id="10" name="TextBox 9">
            <a:extLst>
              <a:ext uri="{FF2B5EF4-FFF2-40B4-BE49-F238E27FC236}">
                <a16:creationId xmlns:a16="http://schemas.microsoft.com/office/drawing/2014/main" id="{288928C6-2CEC-DBB1-E410-B0527B5D09F3}"/>
              </a:ext>
            </a:extLst>
          </p:cNvPr>
          <p:cNvSpPr txBox="1"/>
          <p:nvPr/>
        </p:nvSpPr>
        <p:spPr>
          <a:xfrm>
            <a:off x="972566" y="2090172"/>
            <a:ext cx="3017089" cy="3539430"/>
          </a:xfrm>
          <a:prstGeom prst="rect">
            <a:avLst/>
          </a:prstGeom>
          <a:noFill/>
        </p:spPr>
        <p:txBody>
          <a:bodyPr wrap="square">
            <a:spAutoFit/>
          </a:bodyPr>
          <a:lstStyle/>
          <a:p>
            <a:r>
              <a:rPr lang="en-US" sz="1600" b="0" i="0" u="none" strike="noStrike" dirty="0">
                <a:solidFill>
                  <a:srgbClr val="000000"/>
                </a:solidFill>
                <a:effectLst/>
              </a:rPr>
              <a:t>The restaurant could introduce introductory offers for the novel combos. Such promotions serve the dual purpose of enticing customers to explore a diverse range of dishes while maximizing sales potential. This strategic pricing strategy, coupled with the harmonious fusion of top and least selling dishes, holds the potential to captivate a wider audience and elevate the overall dining experience</a:t>
            </a:r>
            <a:endParaRPr lang="en-GB" sz="1600" dirty="0"/>
          </a:p>
        </p:txBody>
      </p:sp>
      <p:sp>
        <p:nvSpPr>
          <p:cNvPr id="12" name="TextBox 11">
            <a:extLst>
              <a:ext uri="{FF2B5EF4-FFF2-40B4-BE49-F238E27FC236}">
                <a16:creationId xmlns:a16="http://schemas.microsoft.com/office/drawing/2014/main" id="{C26D0423-C4D8-94A1-298B-B3DE51486DDE}"/>
              </a:ext>
            </a:extLst>
          </p:cNvPr>
          <p:cNvSpPr txBox="1"/>
          <p:nvPr/>
        </p:nvSpPr>
        <p:spPr>
          <a:xfrm>
            <a:off x="4484595" y="849702"/>
            <a:ext cx="3191773" cy="584775"/>
          </a:xfrm>
          <a:prstGeom prst="rect">
            <a:avLst/>
          </a:prstGeom>
          <a:noFill/>
        </p:spPr>
        <p:txBody>
          <a:bodyPr wrap="square">
            <a:spAutoFit/>
          </a:bodyPr>
          <a:lstStyle/>
          <a:p>
            <a:r>
              <a:rPr lang="en-US" sz="1600" b="1" i="0" u="none" strike="noStrike" dirty="0">
                <a:solidFill>
                  <a:srgbClr val="000000"/>
                </a:solidFill>
                <a:effectLst/>
              </a:rPr>
              <a:t>Begin digital ads, conquer competitors. </a:t>
            </a:r>
            <a:endParaRPr lang="en-GB" sz="1600" dirty="0"/>
          </a:p>
        </p:txBody>
      </p:sp>
      <p:sp>
        <p:nvSpPr>
          <p:cNvPr id="14" name="TextBox 13">
            <a:extLst>
              <a:ext uri="{FF2B5EF4-FFF2-40B4-BE49-F238E27FC236}">
                <a16:creationId xmlns:a16="http://schemas.microsoft.com/office/drawing/2014/main" id="{3B83BF0B-D355-B7F0-2B82-56A5B05652C1}"/>
              </a:ext>
            </a:extLst>
          </p:cNvPr>
          <p:cNvSpPr txBox="1"/>
          <p:nvPr/>
        </p:nvSpPr>
        <p:spPr>
          <a:xfrm>
            <a:off x="4464046" y="2090172"/>
            <a:ext cx="3191773" cy="2554545"/>
          </a:xfrm>
          <a:prstGeom prst="rect">
            <a:avLst/>
          </a:prstGeom>
          <a:noFill/>
        </p:spPr>
        <p:txBody>
          <a:bodyPr wrap="square">
            <a:spAutoFit/>
          </a:bodyPr>
          <a:lstStyle/>
          <a:p>
            <a:r>
              <a:rPr lang="en-US" sz="1600" b="0" i="0" u="none" strike="noStrike" dirty="0">
                <a:solidFill>
                  <a:srgbClr val="000000"/>
                </a:solidFill>
                <a:effectLst/>
              </a:rPr>
              <a:t>Hotel </a:t>
            </a:r>
            <a:r>
              <a:rPr lang="en-US" sz="1600" b="0" i="0" u="none" strike="noStrike" dirty="0" err="1">
                <a:solidFill>
                  <a:srgbClr val="000000"/>
                </a:solidFill>
                <a:effectLst/>
              </a:rPr>
              <a:t>Anandas</a:t>
            </a:r>
            <a:r>
              <a:rPr lang="en-US" sz="1600" b="0" i="0" u="none" strike="noStrike" dirty="0">
                <a:solidFill>
                  <a:srgbClr val="000000"/>
                </a:solidFill>
                <a:effectLst/>
              </a:rPr>
              <a:t> has untapped potential in its offerings of North Indian and Chinese cuisines, which often go unnoticed. To attract a larger customer base, digital marketing efforts and promotional offers can be introduced, shedding light on these lesser-known dishes and driving more user engagement.</a:t>
            </a:r>
            <a:endParaRPr lang="en-GB" sz="1600" dirty="0"/>
          </a:p>
        </p:txBody>
      </p:sp>
      <p:sp>
        <p:nvSpPr>
          <p:cNvPr id="16" name="TextBox 15">
            <a:extLst>
              <a:ext uri="{FF2B5EF4-FFF2-40B4-BE49-F238E27FC236}">
                <a16:creationId xmlns:a16="http://schemas.microsoft.com/office/drawing/2014/main" id="{9C967414-093B-D2FB-4E2E-A0166B4EFED7}"/>
              </a:ext>
            </a:extLst>
          </p:cNvPr>
          <p:cNvSpPr txBox="1"/>
          <p:nvPr/>
        </p:nvSpPr>
        <p:spPr>
          <a:xfrm>
            <a:off x="7676368" y="806699"/>
            <a:ext cx="3702170" cy="338554"/>
          </a:xfrm>
          <a:prstGeom prst="rect">
            <a:avLst/>
          </a:prstGeom>
          <a:noFill/>
        </p:spPr>
        <p:txBody>
          <a:bodyPr wrap="square">
            <a:spAutoFit/>
          </a:bodyPr>
          <a:lstStyle/>
          <a:p>
            <a:pPr marL="457200" rtl="0" fontAlgn="base">
              <a:spcBef>
                <a:spcPts val="0"/>
              </a:spcBef>
              <a:spcAft>
                <a:spcPts val="500"/>
              </a:spcAft>
            </a:pPr>
            <a:r>
              <a:rPr lang="en-GB" sz="1600" b="1" i="0" u="none" strike="noStrike">
                <a:solidFill>
                  <a:srgbClr val="000000"/>
                </a:solidFill>
                <a:effectLst/>
              </a:rPr>
              <a:t>Modifying the inventory control  </a:t>
            </a:r>
            <a:endParaRPr lang="en-GB" sz="1600" b="1" i="0" u="none" strike="noStrike" dirty="0">
              <a:solidFill>
                <a:srgbClr val="000000"/>
              </a:solidFill>
              <a:effectLst/>
            </a:endParaRPr>
          </a:p>
        </p:txBody>
      </p:sp>
      <p:sp>
        <p:nvSpPr>
          <p:cNvPr id="18" name="TextBox 17">
            <a:extLst>
              <a:ext uri="{FF2B5EF4-FFF2-40B4-BE49-F238E27FC236}">
                <a16:creationId xmlns:a16="http://schemas.microsoft.com/office/drawing/2014/main" id="{4AEA4C0D-3697-7DEB-FBB3-AC3880CF58E7}"/>
              </a:ext>
            </a:extLst>
          </p:cNvPr>
          <p:cNvSpPr txBox="1"/>
          <p:nvPr/>
        </p:nvSpPr>
        <p:spPr>
          <a:xfrm>
            <a:off x="8094455" y="2090172"/>
            <a:ext cx="3083881" cy="3293209"/>
          </a:xfrm>
          <a:prstGeom prst="rect">
            <a:avLst/>
          </a:prstGeom>
          <a:noFill/>
        </p:spPr>
        <p:txBody>
          <a:bodyPr wrap="square">
            <a:spAutoFit/>
          </a:bodyPr>
          <a:lstStyle/>
          <a:p>
            <a:r>
              <a:rPr lang="en-US" sz="1600" b="0" i="0" u="none" strike="noStrike" dirty="0">
                <a:solidFill>
                  <a:srgbClr val="000000"/>
                </a:solidFill>
                <a:effectLst/>
              </a:rPr>
              <a:t>Rather than acquiring a consistent quantity of raw materials for daily cooking, a more effective approach would involve procuring larger amounts of raw materials on high-demand days such as Thursdays, while scaling down purchases on lower-demand days like Tuesdays. This strategy ensures that raw materials remain fresh and minimizes dish wastage, optimizing resource utilization</a:t>
            </a:r>
            <a:endParaRPr lang="en-GB" sz="1600" dirty="0"/>
          </a:p>
        </p:txBody>
      </p:sp>
      <p:pic>
        <p:nvPicPr>
          <p:cNvPr id="9" name="Picture 2" descr="IIT Madras - Wikipedia">
            <a:extLst>
              <a:ext uri="{FF2B5EF4-FFF2-40B4-BE49-F238E27FC236}">
                <a16:creationId xmlns:a16="http://schemas.microsoft.com/office/drawing/2014/main" id="{276ABA84-BBD7-85A4-F888-CEEF211D143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92396" y="47040"/>
            <a:ext cx="619442" cy="61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90013"/>
      </p:ext>
    </p:extLst>
  </p:cSld>
  <p:clrMapOvr>
    <a:masterClrMapping/>
  </p:clrMapOvr>
</p:sld>
</file>

<file path=ppt/theme/theme1.xml><?xml version="1.0" encoding="utf-8"?>
<a:theme xmlns:a="http://schemas.openxmlformats.org/drawingml/2006/main" name="Chronic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977</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Calisto MT</vt:lpstr>
      <vt:lpstr>Courier New</vt:lpstr>
      <vt:lpstr>Univers Condensed</vt:lpstr>
      <vt:lpstr>ChronicleVTI</vt:lpstr>
      <vt:lpstr>  Charting New Horizons: Empowering Hotel  Ananda’s Performance  With Powerful Strategic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Charting New Horizons: Empowering Hotel  Ananda’s Performance  With Powerful Strategic Insights </dc:title>
  <dc:creator>Akshaya  V</dc:creator>
  <cp:lastModifiedBy>Akshaya  V</cp:lastModifiedBy>
  <cp:revision>41</cp:revision>
  <dcterms:created xsi:type="dcterms:W3CDTF">2023-08-15T10:08:47Z</dcterms:created>
  <dcterms:modified xsi:type="dcterms:W3CDTF">2023-08-29T09:01:10Z</dcterms:modified>
</cp:coreProperties>
</file>