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1" r:id="rId2"/>
    <p:sldId id="257" r:id="rId3"/>
    <p:sldId id="258" r:id="rId4"/>
    <p:sldId id="381" r:id="rId5"/>
    <p:sldId id="422" r:id="rId6"/>
    <p:sldId id="259" r:id="rId7"/>
    <p:sldId id="260" r:id="rId8"/>
    <p:sldId id="275" r:id="rId9"/>
    <p:sldId id="261" r:id="rId10"/>
    <p:sldId id="263" r:id="rId11"/>
    <p:sldId id="264" r:id="rId12"/>
    <p:sldId id="278" r:id="rId13"/>
    <p:sldId id="265" r:id="rId14"/>
    <p:sldId id="266" r:id="rId15"/>
    <p:sldId id="330" r:id="rId16"/>
    <p:sldId id="331" r:id="rId17"/>
    <p:sldId id="332" r:id="rId18"/>
    <p:sldId id="333" r:id="rId19"/>
    <p:sldId id="268" r:id="rId20"/>
    <p:sldId id="269" r:id="rId21"/>
    <p:sldId id="270" r:id="rId22"/>
    <p:sldId id="262" r:id="rId23"/>
    <p:sldId id="271" r:id="rId24"/>
    <p:sldId id="272" r:id="rId25"/>
    <p:sldId id="274" r:id="rId26"/>
    <p:sldId id="277" r:id="rId27"/>
    <p:sldId id="273" r:id="rId28"/>
    <p:sldId id="280" r:id="rId29"/>
    <p:sldId id="336" r:id="rId30"/>
    <p:sldId id="337" r:id="rId31"/>
    <p:sldId id="375" r:id="rId32"/>
    <p:sldId id="281" r:id="rId33"/>
    <p:sldId id="338" r:id="rId34"/>
    <p:sldId id="282" r:id="rId35"/>
    <p:sldId id="284" r:id="rId36"/>
    <p:sldId id="285" r:id="rId37"/>
    <p:sldId id="283" r:id="rId38"/>
    <p:sldId id="334" r:id="rId39"/>
    <p:sldId id="286" r:id="rId40"/>
    <p:sldId id="287" r:id="rId41"/>
    <p:sldId id="288" r:id="rId42"/>
    <p:sldId id="289" r:id="rId43"/>
    <p:sldId id="290" r:id="rId44"/>
    <p:sldId id="291" r:id="rId45"/>
    <p:sldId id="293" r:id="rId46"/>
    <p:sldId id="295" r:id="rId47"/>
    <p:sldId id="296" r:id="rId48"/>
    <p:sldId id="335" r:id="rId49"/>
    <p:sldId id="431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3" r:id="rId58"/>
    <p:sldId id="432" r:id="rId59"/>
    <p:sldId id="434" r:id="rId60"/>
    <p:sldId id="430" r:id="rId61"/>
    <p:sldId id="298" r:id="rId62"/>
    <p:sldId id="300" r:id="rId63"/>
    <p:sldId id="301" r:id="rId64"/>
    <p:sldId id="302" r:id="rId65"/>
    <p:sldId id="303" r:id="rId66"/>
    <p:sldId id="299" r:id="rId67"/>
    <p:sldId id="377" r:id="rId68"/>
    <p:sldId id="378" r:id="rId69"/>
    <p:sldId id="379" r:id="rId70"/>
    <p:sldId id="304" r:id="rId71"/>
    <p:sldId id="305" r:id="rId72"/>
    <p:sldId id="339" r:id="rId73"/>
    <p:sldId id="306" r:id="rId74"/>
    <p:sldId id="307" r:id="rId75"/>
    <p:sldId id="340" r:id="rId76"/>
    <p:sldId id="341" r:id="rId77"/>
    <p:sldId id="308" r:id="rId78"/>
    <p:sldId id="309" r:id="rId79"/>
    <p:sldId id="349" r:id="rId80"/>
    <p:sldId id="347" r:id="rId81"/>
    <p:sldId id="311" r:id="rId82"/>
    <p:sldId id="315" r:id="rId83"/>
    <p:sldId id="342" r:id="rId84"/>
    <p:sldId id="368" r:id="rId85"/>
    <p:sldId id="314" r:id="rId86"/>
    <p:sldId id="317" r:id="rId87"/>
    <p:sldId id="318" r:id="rId88"/>
    <p:sldId id="313" r:id="rId89"/>
    <p:sldId id="343" r:id="rId90"/>
    <p:sldId id="344" r:id="rId91"/>
    <p:sldId id="346" r:id="rId92"/>
    <p:sldId id="369" r:id="rId93"/>
    <p:sldId id="353" r:id="rId94"/>
    <p:sldId id="354" r:id="rId95"/>
    <p:sldId id="356" r:id="rId96"/>
    <p:sldId id="419" r:id="rId97"/>
    <p:sldId id="357" r:id="rId98"/>
    <p:sldId id="420" r:id="rId99"/>
    <p:sldId id="367" r:id="rId100"/>
    <p:sldId id="361" r:id="rId101"/>
    <p:sldId id="362" r:id="rId102"/>
    <p:sldId id="363" r:id="rId103"/>
    <p:sldId id="364" r:id="rId104"/>
    <p:sldId id="365" r:id="rId105"/>
    <p:sldId id="366" r:id="rId106"/>
    <p:sldId id="376" r:id="rId107"/>
    <p:sldId id="360" r:id="rId108"/>
    <p:sldId id="359" r:id="rId109"/>
    <p:sldId id="380" r:id="rId1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10FA8"/>
    <a:srgbClr val="230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0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2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1884-8810-4B85-A937-DD6832D046A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1A17-4061-4F89-B034-8875206A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tldp.org/LDP/Bash-Beginners-Guide/html/sect_04_01.html#sect_04_01_02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cumiG8DvCOzOmDuC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mann/20180303-UNIX-ADV-MATERIALS/" TargetMode="External"/><Relationship Id="rId2" Type="http://schemas.openxmlformats.org/officeDocument/2006/relationships/hyperlink" Target="https://github.com/cmmann/20180303-unix-adv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5AEB-ACD7-40F8-9D8C-23C1CB27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Advanced Unix Workshop!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D822-87B2-4C46-88A4-83EE1584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1825625"/>
            <a:ext cx="846473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Please sign into the LAS training server:</a:t>
            </a:r>
          </a:p>
          <a:p>
            <a:pPr marL="0" indent="0">
              <a:buNone/>
            </a:pPr>
            <a:r>
              <a:rPr lang="en-US" sz="2400" dirty="0"/>
              <a:t>Mac/Linux users:</a:t>
            </a:r>
          </a:p>
          <a:p>
            <a:pPr marL="0" indent="0">
              <a:buNone/>
            </a:pPr>
            <a:r>
              <a:rPr lang="en-US" sz="2400" dirty="0"/>
              <a:t>In terminal: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&lt;your-net-id&gt;@training.las.iastate.edu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Windows users:</a:t>
            </a:r>
          </a:p>
          <a:p>
            <a:pPr marL="0" indent="0">
              <a:buNone/>
            </a:pPr>
            <a:r>
              <a:rPr lang="en-US" sz="2400" dirty="0"/>
              <a:t>In PuTTY “hostname” box: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&lt;your-net-id&gt;@training.las.iastate.edu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Mac/Linux/Windows users, after sign-in: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https://github.com/cmmann/20181013-adv-unix.git</a:t>
            </a:r>
          </a:p>
        </p:txBody>
      </p:sp>
    </p:spTree>
    <p:extLst>
      <p:ext uri="{BB962C8B-B14F-4D97-AF65-F5344CB8AC3E}">
        <p14:creationId xmlns:p14="http://schemas.microsoft.com/office/powerpoint/2010/main" val="423149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Overview:</a:t>
            </a:r>
          </a:p>
          <a:p>
            <a:pPr marL="0" indent="0">
              <a:buNone/>
            </a:pPr>
            <a:r>
              <a:rPr lang="en-US" dirty="0"/>
              <a:t>Lesson 1.1: Text Editors in UNIX</a:t>
            </a:r>
          </a:p>
          <a:p>
            <a:pPr marL="0" indent="0">
              <a:buNone/>
            </a:pPr>
            <a:r>
              <a:rPr lang="en-US" dirty="0"/>
              <a:t>Lesson 1.2: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744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match EXTREMELY complicated things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Real world example: PDB files</a:t>
            </a:r>
          </a:p>
          <a:p>
            <a:pPr marL="0" indent="0">
              <a:buNone/>
            </a:pPr>
            <a:r>
              <a:rPr lang="en-US" sz="2400" dirty="0"/>
              <a:t>In my day job, I want to find the coordinates of atoms in PDB files.</a:t>
            </a:r>
          </a:p>
          <a:p>
            <a:pPr marL="0" indent="0">
              <a:buNone/>
            </a:pPr>
            <a:r>
              <a:rPr lang="en-US" sz="2400" dirty="0"/>
              <a:t>These lines take the form: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994457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5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these lines look similarly, but they have different numbers and characters spaced differently. </a:t>
            </a:r>
          </a:p>
          <a:p>
            <a:pPr marL="0" indent="0">
              <a:buNone/>
            </a:pPr>
            <a:r>
              <a:rPr lang="en-US" sz="2400" dirty="0"/>
              <a:t>And the rest of the file looks NOTHING like this. </a:t>
            </a:r>
          </a:p>
          <a:p>
            <a:pPr marL="0" indent="0">
              <a:buNone/>
            </a:pPr>
            <a:r>
              <a:rPr lang="en-US" sz="2400" dirty="0"/>
              <a:t>How could I pull out ONLY these lines?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994457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01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could try: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‘ATOM’ 1R2X.pdb</a:t>
            </a:r>
            <a:r>
              <a:rPr lang="en-US" sz="2400" dirty="0"/>
              <a:t>, but…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994457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2" y="3048000"/>
            <a:ext cx="6467475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10662" y="3372787"/>
            <a:ext cx="487181" cy="25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specify that we only want to match ‘ATOM’ if it starts at the beginning of the line: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‘^ATOM’ 1R2X.pdb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character ‘^’ is a special character called an ‘anchor’ that means to match the beginning of the line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9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what if I ONLY want the protein atom coordinates?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3900175"/>
            <a:ext cx="75152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5847177"/>
            <a:ext cx="7448550" cy="695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38269" y="3020518"/>
            <a:ext cx="292308" cy="899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87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make a really </a:t>
            </a:r>
            <a:r>
              <a:rPr lang="en-US" i="1" dirty="0"/>
              <a:t>complicated</a:t>
            </a:r>
            <a:r>
              <a:rPr lang="en-US" dirty="0"/>
              <a:t> </a:t>
            </a:r>
            <a:r>
              <a:rPr lang="en-US" dirty="0" err="1"/>
              <a:t>regexp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‘^ATOM[ ]*[0-9]+[ ]*[A-Z]+[ ]*[A-Z]{3}’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5144357"/>
            <a:ext cx="7515225" cy="695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38269" y="4264700"/>
            <a:ext cx="292308" cy="899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6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5.8: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this doing?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‘^ATOM[ ]*[0-9]+[ ]*[A-Z]+[ ]*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[A-Z]{3}’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858" y="2867444"/>
            <a:ext cx="400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ATOM at the beginning of the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7491" y="4996411"/>
            <a:ext cx="289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any number of spaces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4546" y="335145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at least one digit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1356" y="2927124"/>
            <a:ext cx="249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at least one letter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1087057" y="3260189"/>
            <a:ext cx="830940" cy="103909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2306743" y="4255142"/>
            <a:ext cx="235607" cy="80494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3298236" y="3430656"/>
            <a:ext cx="391501" cy="1241627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4505111" y="4290864"/>
            <a:ext cx="235607" cy="80494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6589183" y="4290864"/>
            <a:ext cx="235607" cy="80494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5282204" y="3224910"/>
            <a:ext cx="765492" cy="1279127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1436263" y="5062761"/>
            <a:ext cx="294972" cy="1681600"/>
          </a:xfrm>
          <a:prstGeom prst="leftBrace">
            <a:avLst/>
          </a:prstGeom>
          <a:ln w="38100">
            <a:solidFill>
              <a:srgbClr val="C10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8650" y="6220358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exactly 3 letters</a:t>
            </a:r>
          </a:p>
        </p:txBody>
      </p:sp>
    </p:spTree>
    <p:extLst>
      <p:ext uri="{BB962C8B-B14F-4D97-AF65-F5344CB8AC3E}">
        <p14:creationId xmlns:p14="http://schemas.microsoft.com/office/powerpoint/2010/main" val="30593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5.9: </a:t>
            </a:r>
            <a:br>
              <a:rPr lang="en-US" dirty="0"/>
            </a:br>
            <a:r>
              <a:rPr lang="en-US" dirty="0" err="1"/>
              <a:t>Regexp</a:t>
            </a:r>
            <a:r>
              <a:rPr lang="en-US" dirty="0"/>
              <a:t> Continuing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There are many, many more options available to use with </a:t>
            </a:r>
            <a:r>
              <a:rPr lang="en-US" sz="2400" dirty="0" err="1"/>
              <a:t>regexp</a:t>
            </a:r>
            <a:r>
              <a:rPr lang="en-US" sz="2400" dirty="0"/>
              <a:t> in bash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could spend an entire workshop on this alone. (We’re not going to today, though.)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want to learn more, visit: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http://tldp.org/LDP/Bash-Beginners-Guide/html/sect_04_01.html#sect_04_01_02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429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Real Life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Open and edit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exercise5.sh</a:t>
            </a:r>
          </a:p>
          <a:p>
            <a:pPr marL="0" indent="0">
              <a:buNone/>
            </a:pPr>
            <a:r>
              <a:rPr lang="en-US" sz="2400" dirty="0"/>
              <a:t>2. Complete the exercises within.</a:t>
            </a:r>
          </a:p>
          <a:p>
            <a:pPr marL="0" indent="0">
              <a:buNone/>
            </a:pPr>
            <a:r>
              <a:rPr lang="en-US" sz="2400" dirty="0"/>
              <a:t>3.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exercise5.sh</a:t>
            </a:r>
          </a:p>
        </p:txBody>
      </p:sp>
    </p:spTree>
    <p:extLst>
      <p:ext uri="{BB962C8B-B14F-4D97-AF65-F5344CB8AC3E}">
        <p14:creationId xmlns:p14="http://schemas.microsoft.com/office/powerpoint/2010/main" val="37024517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Thanks for coming!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Please take this survey so that we can improve the workshop for future attendees: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https://goo.gl/forms/cumiG8DvCOzOmDuC2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1.1: Text Editors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Multiple ways of editing text in files in UNIX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sz="2400" dirty="0"/>
              <a:t> is a VERY powerful text editor, but has a steep learning curve </a:t>
            </a:r>
          </a:p>
          <a:p>
            <a:pPr lvl="1"/>
            <a:r>
              <a:rPr lang="en-US" dirty="0"/>
              <a:t>Very worthwhile to learn, but we could spend an entire workshop on it, so we’re not going to mess with it today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“Friendliest” Unix text editor is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*If you already know how to use Vim, feel free to use it! </a:t>
            </a:r>
          </a:p>
        </p:txBody>
      </p:sp>
    </p:spTree>
    <p:extLst>
      <p:ext uri="{BB962C8B-B14F-4D97-AF65-F5344CB8AC3E}">
        <p14:creationId xmlns:p14="http://schemas.microsoft.com/office/powerpoint/2010/main" val="17076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1.2: Text Editing with </a:t>
            </a:r>
            <a:r>
              <a:rPr lang="en-US" dirty="0" err="1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&lt;filename&gt;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&lt;filename&gt; </a:t>
            </a:r>
            <a:r>
              <a:rPr lang="en-US" sz="2400" dirty="0"/>
              <a:t>exists,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will open the file and you can read and manipulate it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&lt;filename&gt;</a:t>
            </a:r>
            <a:r>
              <a:rPr lang="en-US" sz="2400" dirty="0"/>
              <a:t> does not exist,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will create a new file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&lt;filename&gt; </a:t>
            </a:r>
            <a:r>
              <a:rPr lang="en-US" sz="2400" dirty="0"/>
              <a:t>and open it for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6" y="5239303"/>
            <a:ext cx="283845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83" y="4823677"/>
            <a:ext cx="3022548" cy="18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1.2: </a:t>
            </a:r>
            <a:br>
              <a:rPr lang="en-US" dirty="0"/>
            </a:br>
            <a:r>
              <a:rPr lang="en-US" dirty="0"/>
              <a:t>Text Editing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is kind enough to give you a list of controls at the bottom of the editing window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easily type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window just as you would in Notepad, </a:t>
            </a:r>
            <a:r>
              <a:rPr lang="en-US" sz="2400" dirty="0" err="1"/>
              <a:t>TextEdit</a:t>
            </a:r>
            <a:r>
              <a:rPr lang="en-US" sz="2400" dirty="0"/>
              <a:t>, or any other text editor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exit out of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window, type </a:t>
            </a:r>
            <a:r>
              <a:rPr lang="en-US" sz="2400" b="1" dirty="0"/>
              <a:t>[Ctrl]</a:t>
            </a:r>
            <a:r>
              <a:rPr lang="en-US" sz="2400" dirty="0"/>
              <a:t>+</a:t>
            </a:r>
            <a:r>
              <a:rPr lang="en-US" sz="2400" b="1" dirty="0"/>
              <a:t>[x]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/>
              <a:t> will ask if you want to save changes; type </a:t>
            </a:r>
            <a:r>
              <a:rPr lang="en-US" sz="2400" b="1" dirty="0"/>
              <a:t>[y]</a:t>
            </a:r>
            <a:r>
              <a:rPr lang="en-US" sz="2400" dirty="0"/>
              <a:t> or </a:t>
            </a:r>
            <a:r>
              <a:rPr lang="en-US" sz="2400" b="1" dirty="0"/>
              <a:t>[n]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826124"/>
            <a:ext cx="6667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sz="2200" b="1" dirty="0"/>
              <a:t>Navigate</a:t>
            </a:r>
            <a:r>
              <a:rPr lang="en-US" sz="2200" dirty="0"/>
              <a:t>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20181013-unix-adv/exercise1/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Use </a:t>
            </a:r>
            <a:r>
              <a:rPr lang="en-US" sz="2200" b="1" dirty="0" err="1"/>
              <a:t>nano</a:t>
            </a:r>
            <a:r>
              <a:rPr lang="en-US" sz="2200" b="1" dirty="0"/>
              <a:t> </a:t>
            </a:r>
            <a:r>
              <a:rPr lang="en-US" sz="2200" dirty="0"/>
              <a:t>to open 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exercise1.txt</a:t>
            </a:r>
            <a:r>
              <a:rPr lang="en-US" sz="2200" dirty="0"/>
              <a:t>”</a:t>
            </a:r>
          </a:p>
          <a:p>
            <a:pPr marL="914400" lvl="1" indent="-457200">
              <a:buAutoNum type="arabicPeriod"/>
            </a:pPr>
            <a:r>
              <a:rPr lang="en-US" sz="2200" b="1" dirty="0"/>
              <a:t>Edit </a:t>
            </a:r>
            <a:r>
              <a:rPr lang="en-US" sz="2200" dirty="0"/>
              <a:t>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Answer the questions in the file </a:t>
            </a:r>
            <a:br>
              <a:rPr lang="en-US" sz="2200" dirty="0"/>
            </a:br>
            <a:r>
              <a:rPr lang="en-US" sz="2200" dirty="0"/>
              <a:t>(the answers don’t really matter, just your ability to edit the file)</a:t>
            </a:r>
          </a:p>
          <a:p>
            <a:pPr marL="914400" lvl="1" indent="-457200">
              <a:buAutoNum type="arabicPeriod"/>
            </a:pPr>
            <a:r>
              <a:rPr lang="en-US" sz="2200" b="1" dirty="0"/>
              <a:t>Exit</a:t>
            </a:r>
            <a:r>
              <a:rPr lang="en-US" sz="2200" dirty="0"/>
              <a:t> (save when prompted)</a:t>
            </a:r>
          </a:p>
          <a:p>
            <a:pPr marL="914400" lvl="1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871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Navigate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20181013-unix-adv/exercise1/</a:t>
            </a:r>
            <a:br>
              <a:rPr lang="en-US" sz="2200" dirty="0"/>
            </a:b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20181013-unix-adv/exercise1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Use </a:t>
            </a:r>
            <a:r>
              <a:rPr lang="en-US" sz="2200" dirty="0" err="1"/>
              <a:t>nano</a:t>
            </a:r>
            <a:r>
              <a:rPr lang="en-US" sz="2200" dirty="0"/>
              <a:t> to open 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exercise1.txt</a:t>
            </a:r>
            <a:r>
              <a:rPr lang="en-US" sz="2200" dirty="0"/>
              <a:t>”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Edit 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Answer the questions in the file </a:t>
            </a:r>
            <a:br>
              <a:rPr lang="en-US" sz="2200" dirty="0"/>
            </a:br>
            <a:r>
              <a:rPr lang="en-US" sz="2200" dirty="0"/>
              <a:t>(the answers don’t really matter, just your ability to edit the file)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Exit (save when prompted)</a:t>
            </a:r>
          </a:p>
        </p:txBody>
      </p:sp>
    </p:spTree>
    <p:extLst>
      <p:ext uri="{BB962C8B-B14F-4D97-AF65-F5344CB8AC3E}">
        <p14:creationId xmlns:p14="http://schemas.microsoft.com/office/powerpoint/2010/main" val="62434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Navigate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20181013-unix-adv/exercise1/</a:t>
            </a:r>
            <a:br>
              <a:rPr lang="en-US" sz="2200" dirty="0"/>
            </a:b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20181013-unix-adv/exercise1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Use </a:t>
            </a:r>
            <a:r>
              <a:rPr lang="en-US" sz="2200" dirty="0" err="1"/>
              <a:t>nano</a:t>
            </a:r>
            <a:r>
              <a:rPr lang="en-US" sz="2200" dirty="0"/>
              <a:t> to open 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exercise1.txt</a:t>
            </a:r>
            <a:r>
              <a:rPr lang="en-US" sz="2200" dirty="0"/>
              <a:t>”</a:t>
            </a:r>
            <a:br>
              <a:rPr lang="en-US" sz="2200" dirty="0"/>
            </a:b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exercise1.txt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Edit 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Answer the questions in the file </a:t>
            </a:r>
            <a:br>
              <a:rPr lang="en-US" sz="2200" dirty="0"/>
            </a:br>
            <a:r>
              <a:rPr lang="en-US" sz="2200" dirty="0"/>
              <a:t>(the answers don’t really matter, just your ability to edit the file)</a:t>
            </a:r>
          </a:p>
          <a:p>
            <a:pPr marL="914400" lvl="1" indent="-457200">
              <a:buAutoNum type="arabicPeriod"/>
            </a:pPr>
            <a:r>
              <a:rPr lang="en-US" sz="2200" dirty="0"/>
              <a:t>Exit (save when prompted)</a:t>
            </a:r>
          </a:p>
        </p:txBody>
      </p:sp>
    </p:spTree>
    <p:extLst>
      <p:ext uri="{BB962C8B-B14F-4D97-AF65-F5344CB8AC3E}">
        <p14:creationId xmlns:p14="http://schemas.microsoft.com/office/powerpoint/2010/main" val="296504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75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dirty="0"/>
              <a:t>Navigate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20181013-unix-adv/exercise1/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20181013-unix-adv/exercise1</a:t>
            </a:r>
          </a:p>
          <a:p>
            <a:pPr marL="914400" lvl="1" indent="-457200">
              <a:buAutoNum type="arabicPeriod"/>
            </a:pPr>
            <a:r>
              <a:rPr lang="en-US" dirty="0"/>
              <a:t>Use </a:t>
            </a:r>
            <a:r>
              <a:rPr lang="en-US" dirty="0" err="1"/>
              <a:t>nano</a:t>
            </a:r>
            <a:r>
              <a:rPr lang="en-US" dirty="0"/>
              <a:t> to open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exercise1.txt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exercise1.txt</a:t>
            </a:r>
          </a:p>
          <a:p>
            <a:pPr marL="914400" lvl="1" indent="-457200">
              <a:buAutoNum type="arabicPeriod"/>
            </a:pPr>
            <a:r>
              <a:rPr lang="en-US" dirty="0"/>
              <a:t>Edit 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dirty="0"/>
              <a:t>Answer the questions in the file </a:t>
            </a:r>
            <a:br>
              <a:rPr lang="en-US" dirty="0"/>
            </a:br>
            <a:r>
              <a:rPr lang="en-US" dirty="0"/>
              <a:t>(the answers don’t really matter, just your ability to edit the file)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Carla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seek the Holy Grail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African or European swallow?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914400" lvl="1" indent="-457200">
              <a:buAutoNum type="arabicPeriod"/>
            </a:pPr>
            <a:r>
              <a:rPr lang="en-US" dirty="0"/>
              <a:t>Exit (save when prompted)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894"/>
            <a:ext cx="7886700" cy="5339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Goals:</a:t>
            </a:r>
          </a:p>
          <a:p>
            <a:pPr marL="914400" lvl="1" indent="-457200">
              <a:buAutoNum type="arabicPeriod"/>
            </a:pPr>
            <a:r>
              <a:rPr lang="en-US" dirty="0"/>
              <a:t>Navigate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20181013-unix-adv/exercise1/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20181013-unix-adv/exercise1</a:t>
            </a:r>
          </a:p>
          <a:p>
            <a:pPr marL="914400" lvl="1" indent="-457200">
              <a:buAutoNum type="arabicPeriod"/>
            </a:pPr>
            <a:r>
              <a:rPr lang="en-US" dirty="0"/>
              <a:t>Use </a:t>
            </a:r>
            <a:r>
              <a:rPr lang="en-US" dirty="0" err="1"/>
              <a:t>nano</a:t>
            </a:r>
            <a:r>
              <a:rPr lang="en-US" dirty="0"/>
              <a:t> to open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exercise1.txt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exercise1.txt</a:t>
            </a:r>
          </a:p>
          <a:p>
            <a:pPr marL="914400" lvl="1" indent="-457200">
              <a:buAutoNum type="arabicPeriod"/>
            </a:pPr>
            <a:r>
              <a:rPr lang="en-US" dirty="0"/>
              <a:t>Edit the text of “3. What is the capital of Assyria?” to read “3. What is your favorite color?”</a:t>
            </a:r>
          </a:p>
          <a:p>
            <a:pPr marL="914400" lvl="1" indent="-457200">
              <a:buAutoNum type="arabicPeriod"/>
            </a:pPr>
            <a:r>
              <a:rPr lang="en-US" dirty="0"/>
              <a:t>Answer the questions in the file </a:t>
            </a:r>
            <a:br>
              <a:rPr lang="en-US" dirty="0"/>
            </a:br>
            <a:r>
              <a:rPr lang="en-US" dirty="0"/>
              <a:t>(the answers don’t really matter, just your ability to edit the file)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Carla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seek the Holy Grail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African or European swallow?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914400" lvl="1" indent="-457200">
              <a:buAutoNum type="arabicPeriod"/>
            </a:pPr>
            <a:r>
              <a:rPr lang="en-US" dirty="0"/>
              <a:t>Exit (save when prompted)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[Ctrl]+[x]</a:t>
            </a:r>
            <a:b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[y]</a:t>
            </a:r>
          </a:p>
          <a:p>
            <a:pPr marL="914400" lvl="1" indent="-457200">
              <a:buAutoNum type="arabicPeriod"/>
            </a:pP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7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Shell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Overview:</a:t>
            </a:r>
          </a:p>
          <a:p>
            <a:pPr marL="0" indent="0">
              <a:buNone/>
            </a:pPr>
            <a:r>
              <a:rPr lang="en-US" sz="2400" dirty="0"/>
              <a:t>Lesson 2.0: What is a shell?</a:t>
            </a:r>
          </a:p>
          <a:p>
            <a:pPr marL="0" indent="0">
              <a:buNone/>
            </a:pPr>
            <a:r>
              <a:rPr lang="en-US" sz="2400" dirty="0"/>
              <a:t>Lesson 2.1: Creating a shell script</a:t>
            </a:r>
          </a:p>
          <a:p>
            <a:pPr marL="0" indent="0">
              <a:buNone/>
            </a:pPr>
            <a:r>
              <a:rPr lang="en-US" sz="2400" dirty="0"/>
              <a:t>Lesson 2.3: Executing a shell script</a:t>
            </a:r>
          </a:p>
          <a:p>
            <a:pPr marL="0" indent="0">
              <a:buNone/>
            </a:pPr>
            <a:r>
              <a:rPr lang="en-US" sz="2400" dirty="0"/>
              <a:t>Exercise 2: Completed throughout the lesson</a:t>
            </a:r>
          </a:p>
        </p:txBody>
      </p:sp>
    </p:spTree>
    <p:extLst>
      <p:ext uri="{BB962C8B-B14F-4D97-AF65-F5344CB8AC3E}">
        <p14:creationId xmlns:p14="http://schemas.microsoft.com/office/powerpoint/2010/main" val="11028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UNIX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BCBGSO Workshop</a:t>
            </a:r>
          </a:p>
          <a:p>
            <a:r>
              <a:rPr lang="en-US" dirty="0"/>
              <a:t>October 13, 2018</a:t>
            </a:r>
          </a:p>
          <a:p>
            <a:r>
              <a:rPr lang="en-US" dirty="0"/>
              <a:t>Presenter: Carla Mann</a:t>
            </a:r>
          </a:p>
        </p:txBody>
      </p:sp>
    </p:spTree>
    <p:extLst>
      <p:ext uri="{BB962C8B-B14F-4D97-AF65-F5344CB8AC3E}">
        <p14:creationId xmlns:p14="http://schemas.microsoft.com/office/powerpoint/2010/main" val="99754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2.0: What is a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9555"/>
            <a:ext cx="7886700" cy="474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shell is an interface for accessing an operating system’s services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Shells can be GUIs (graphical user interface) </a:t>
            </a:r>
          </a:p>
          <a:p>
            <a:pPr marL="0" indent="0">
              <a:buNone/>
            </a:pPr>
            <a:r>
              <a:rPr lang="en-US" sz="2400" dirty="0"/>
              <a:t>or CLIs (command-line interface)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4" y="3698678"/>
            <a:ext cx="923925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5" y="4897357"/>
            <a:ext cx="4945216" cy="83015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183443" y="2977270"/>
            <a:ext cx="1461744" cy="7214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094704" y="3530184"/>
            <a:ext cx="351847" cy="136717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2.0: What is a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5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There are multiple ‘flavors’ of command-line interfaces:</a:t>
            </a:r>
          </a:p>
          <a:p>
            <a:pPr marL="0" indent="0">
              <a:buNone/>
            </a:pPr>
            <a:r>
              <a:rPr lang="en-US" sz="2400" dirty="0"/>
              <a:t>	DOS, POSIX, CMD.EXE, many others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are going to use a command-line shell</a:t>
            </a:r>
            <a:br>
              <a:rPr lang="en-US" sz="2400" dirty="0"/>
            </a:br>
            <a:r>
              <a:rPr lang="en-US" sz="2400" dirty="0"/>
              <a:t>called Bash: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enable Bash scripting on your terminal, enter: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And as simply as that, the server now knows what to use to interpret commands</a:t>
            </a:r>
          </a:p>
        </p:txBody>
      </p:sp>
      <p:pic>
        <p:nvPicPr>
          <p:cNvPr id="2050" name="Picture 2" descr="https://tiswww.case.edu/php/chet/img/bash-logo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75" y="3245371"/>
            <a:ext cx="2680226" cy="112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2.0: Shell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command you type into your terminal can be saved into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file is called a </a:t>
            </a:r>
            <a:r>
              <a:rPr lang="en-US" sz="2400" i="1" dirty="0"/>
              <a:t>shell script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That file can then be </a:t>
            </a:r>
            <a:r>
              <a:rPr lang="en-US" sz="2400" i="1" dirty="0"/>
              <a:t>executed</a:t>
            </a:r>
            <a:r>
              <a:rPr lang="en-US" sz="2400" dirty="0"/>
              <a:t>, or run, from the terminal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commands in the file will be read line-by-line and executed, as if you had typed them in the terminal</a:t>
            </a:r>
          </a:p>
        </p:txBody>
      </p:sp>
    </p:spTree>
    <p:extLst>
      <p:ext uri="{BB962C8B-B14F-4D97-AF65-F5344CB8AC3E}">
        <p14:creationId xmlns:p14="http://schemas.microsoft.com/office/powerpoint/2010/main" val="219687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When creating a shell script, we first need to create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file should end in “.</a:t>
            </a:r>
            <a:r>
              <a:rPr lang="en-US" sz="2400" dirty="0" err="1"/>
              <a:t>sh</a:t>
            </a:r>
            <a:r>
              <a:rPr lang="en-US" sz="2400" dirty="0"/>
              <a:t>”, which signifies that it is a shell 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the computer doesn’t require the “.</a:t>
            </a:r>
            <a:r>
              <a:rPr lang="en-US" sz="2400" dirty="0" err="1"/>
              <a:t>sh</a:t>
            </a:r>
            <a:r>
              <a:rPr lang="en-US" sz="2400" dirty="0"/>
              <a:t>” extension to recognize this (it uses something different) – this is a human convention so you know the file contains a shell 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Exercise 2: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Create a file, using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dirty="0">
                <a:solidFill>
                  <a:srgbClr val="FF0000"/>
                </a:solidFill>
              </a:rPr>
              <a:t>, called “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0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1070"/>
            <a:ext cx="7886700" cy="49721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WE know the script should be executed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sz="2400" dirty="0"/>
              <a:t> – Unix doesn’t.</a:t>
            </a:r>
          </a:p>
          <a:p>
            <a:pPr marL="0" indent="0">
              <a:buNone/>
            </a:pPr>
            <a:r>
              <a:rPr lang="en-US" sz="2400" dirty="0"/>
              <a:t>How do we tell UNIX what tools to use?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By starting off the file with a </a:t>
            </a:r>
            <a:r>
              <a:rPr lang="en-US" sz="2400" dirty="0" err="1"/>
              <a:t>hashbang</a:t>
            </a:r>
            <a:r>
              <a:rPr lang="en-US" sz="2400" dirty="0"/>
              <a:t> and a file path! </a:t>
            </a:r>
            <a:br>
              <a:rPr lang="en-US" sz="2400" dirty="0"/>
            </a:br>
            <a:r>
              <a:rPr lang="en-US" sz="2400" dirty="0"/>
              <a:t>This tells UNIX to use certain a certain shell to run the 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#!&lt;path/to/program&gt;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In our case, we’re using bash. So the first line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, and EVERY SHELL SCRIPT YOU WRITE (that will be interpreted with bash), will be: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Exercise 2: Go ahead and add this header to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8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Scripts can be complicated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track of what scripts are doing with </a:t>
            </a:r>
            <a:r>
              <a:rPr lang="en-US" i="1" dirty="0"/>
              <a:t>comments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.</a:t>
            </a:r>
            <a:r>
              <a:rPr lang="en-US" dirty="0" err="1"/>
              <a:t>sh</a:t>
            </a:r>
            <a:r>
              <a:rPr lang="en-US" dirty="0"/>
              <a:t> files, any text following ‘#’ is ignored by 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#So this is ignored</a:t>
            </a:r>
          </a:p>
          <a:p>
            <a:pPr marL="0" indent="0">
              <a:buNone/>
            </a:pPr>
            <a:r>
              <a:rPr lang="en-US" dirty="0"/>
              <a:t>But only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#this last bit is ignored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Exercise 2: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#Using a comment, add your name and the date to your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dirty="0">
                <a:solidFill>
                  <a:srgbClr val="FF0000"/>
                </a:solidFill>
              </a:rPr>
              <a:t> script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good practice to comment your scripts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you still know what your script is doing 6 months from now?</a:t>
            </a:r>
          </a:p>
        </p:txBody>
      </p:sp>
      <p:pic>
        <p:nvPicPr>
          <p:cNvPr id="1026" name="Picture 2" descr="http://s2.quickmeme.com/img/6e/6e70715910c80e2f8ceca9ec411887ae2f9691b2ff7288d7425c4278252d1b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28" y="3668653"/>
            <a:ext cx="3736416" cy="28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pbs.twimg.com/media/CSPIS6aUEAAYLI8.jpg:lar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414"/>
          <a:stretch/>
        </p:blipFill>
        <p:spPr bwMode="auto">
          <a:xfrm>
            <a:off x="2262828" y="426706"/>
            <a:ext cx="3958780" cy="60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are going to create a simple script within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 that prints “hello” to the console upon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print to the console using the command “echo”: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“what you want to say”</a:t>
            </a:r>
          </a:p>
        </p:txBody>
      </p:sp>
    </p:spTree>
    <p:extLst>
      <p:ext uri="{BB962C8B-B14F-4D97-AF65-F5344CB8AC3E}">
        <p14:creationId xmlns:p14="http://schemas.microsoft.com/office/powerpoint/2010/main" val="194696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2.1: Creating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You can do the same thing, within the script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Exercise 2: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In your hello.sh file, type: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“Hello, world!”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cs typeface="Courier New" panose="02070309020205020404" pitchFamily="49" charset="0"/>
              </a:rPr>
              <a:t>if you want to be grammatically correct)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Then exit and save the file.</a:t>
            </a:r>
          </a:p>
        </p:txBody>
      </p:sp>
    </p:spTree>
    <p:extLst>
      <p:ext uri="{BB962C8B-B14F-4D97-AF65-F5344CB8AC3E}">
        <p14:creationId xmlns:p14="http://schemas.microsoft.com/office/powerpoint/2010/main" val="6074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execute scripts you’ve written (that are in your present working directory) by typing: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./scriptname.sh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This tells the server the path to the command it’s executing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But we execute other commands by typing just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>
                <a:cs typeface="Courier New" panose="02070309020205020404" pitchFamily="49" charset="0"/>
              </a:rPr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400" dirty="0">
                <a:cs typeface="Courier New" panose="02070309020205020404" pitchFamily="49" charset="0"/>
              </a:rPr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Why can’t we just execute the file by typing it’s name?</a:t>
            </a:r>
          </a:p>
        </p:txBody>
      </p:sp>
    </p:spTree>
    <p:extLst>
      <p:ext uri="{BB962C8B-B14F-4D97-AF65-F5344CB8AC3E}">
        <p14:creationId xmlns:p14="http://schemas.microsoft.com/office/powerpoint/2010/main" val="28065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5724"/>
            <a:ext cx="7886700" cy="5032375"/>
          </a:xfrm>
        </p:spPr>
        <p:txBody>
          <a:bodyPr>
            <a:normAutofit/>
          </a:bodyPr>
          <a:lstStyle/>
          <a:p>
            <a:r>
              <a:rPr lang="en-US" sz="2000" dirty="0"/>
              <a:t>BIG thanks to Jennifer Chang for inspiration for slides and materials</a:t>
            </a:r>
          </a:p>
          <a:p>
            <a:r>
              <a:rPr lang="en-US" sz="2000" dirty="0"/>
              <a:t>Organizers: Paul Villanueva and Basil </a:t>
            </a:r>
            <a:r>
              <a:rPr lang="en-US" sz="2000" dirty="0" err="1"/>
              <a:t>Khuder</a:t>
            </a:r>
            <a:endParaRPr lang="en-US" sz="2000" dirty="0"/>
          </a:p>
          <a:p>
            <a:r>
              <a:rPr lang="en-US" sz="2000" dirty="0"/>
              <a:t>Funding/Support/Volunteers: BCBGSO</a:t>
            </a:r>
          </a:p>
          <a:p>
            <a:r>
              <a:rPr lang="en-US" sz="2000" dirty="0"/>
              <a:t>Tech support: Biology IT, especially Levi Baber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Huge thanks to our MANY BCBGSO student volunteers!</a:t>
            </a:r>
          </a:p>
        </p:txBody>
      </p:sp>
    </p:spTree>
    <p:extLst>
      <p:ext uri="{BB962C8B-B14F-4D97-AF65-F5344CB8AC3E}">
        <p14:creationId xmlns:p14="http://schemas.microsoft.com/office/powerpoint/2010/main" val="1464803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Security.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What happens if somebody comes into your directory and creates an executable file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>
                <a:cs typeface="Courier New" panose="02070309020205020404" pitchFamily="49" charset="0"/>
              </a:rPr>
              <a:t> that contains: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“sucks to be you”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(Don’t create this file or run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48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Security.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What happens if somebody comes into your directory and creates an executable file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>
                <a:cs typeface="Courier New" panose="02070309020205020404" pitchFamily="49" charset="0"/>
              </a:rPr>
              <a:t> that contains: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“sucks to be you”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This way, you can be sure that you’re using the genuine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dirty="0">
                <a:cs typeface="Courier New" panose="02070309020205020404" pitchFamily="49" charset="0"/>
              </a:rPr>
              <a:t>command.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1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how do we execute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1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how do we execute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What happens when you run the script?</a:t>
            </a:r>
          </a:p>
        </p:txBody>
      </p:sp>
    </p:spTree>
    <p:extLst>
      <p:ext uri="{BB962C8B-B14F-4D97-AF65-F5344CB8AC3E}">
        <p14:creationId xmlns:p14="http://schemas.microsoft.com/office/powerpoint/2010/main" val="85492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how do we execute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What happens when you run the script?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4830856"/>
            <a:ext cx="4133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5669"/>
            <a:ext cx="7886700" cy="4391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See what happens with: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 hello.sh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01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5669"/>
            <a:ext cx="7886700" cy="4391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cs typeface="Courier New" panose="02070309020205020404" pitchFamily="49" charset="0"/>
              </a:rPr>
              <a:t>Why is the script executing, even though we don’t have permission!?!?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90775"/>
            <a:ext cx="6791325" cy="2076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1895" y="3429000"/>
            <a:ext cx="363388" cy="232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604"/>
            <a:ext cx="7886700" cy="1325563"/>
          </a:xfrm>
        </p:spPr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344"/>
            <a:ext cx="7886700" cy="4691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Fun fact: The execute permission is not a </a:t>
            </a:r>
            <a:r>
              <a:rPr lang="en-US" sz="2400" i="1" dirty="0">
                <a:cs typeface="Courier New" panose="02070309020205020404" pitchFamily="49" charset="0"/>
              </a:rPr>
              <a:t>security</a:t>
            </a:r>
            <a:r>
              <a:rPr lang="en-US" sz="2400" dirty="0">
                <a:cs typeface="Courier New" panose="02070309020205020404" pitchFamily="49" charset="0"/>
              </a:rPr>
              <a:t> feature – instead, it’s a flag to the system that a script is executable, and the system now knows to look for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</a:t>
            </a:r>
            <a:r>
              <a:rPr lang="en-US" sz="2400" dirty="0">
                <a:cs typeface="Courier New" panose="02070309020205020404" pitchFamily="49" charset="0"/>
              </a:rPr>
              <a:t> header line to know what program to use to </a:t>
            </a:r>
            <a:r>
              <a:rPr lang="en-US" sz="2400" i="1" dirty="0">
                <a:cs typeface="Courier New" panose="02070309020205020404" pitchFamily="49" charset="0"/>
              </a:rPr>
              <a:t>interpret</a:t>
            </a:r>
            <a:r>
              <a:rPr lang="en-US" sz="2400" dirty="0">
                <a:cs typeface="Courier New" panose="02070309020205020404" pitchFamily="49" charset="0"/>
              </a:rPr>
              <a:t> the instructions in your script.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So when we run a script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  <a:r>
              <a:rPr lang="en-US" sz="2400" dirty="0">
                <a:cs typeface="Courier New" panose="02070309020205020404" pitchFamily="49" charset="0"/>
              </a:rPr>
              <a:t>, we are executing </a:t>
            </a:r>
            <a:r>
              <a:rPr lang="en-US" sz="2400" i="1" dirty="0"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, which the system does not recognize as executable, and so it does not use bash to execute it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When we run the script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 hello.sh</a:t>
            </a:r>
            <a:r>
              <a:rPr lang="en-US" sz="2400" dirty="0">
                <a:cs typeface="Courier New" panose="02070309020205020404" pitchFamily="49" charset="0"/>
              </a:rPr>
              <a:t>, we are executing </a:t>
            </a:r>
            <a:r>
              <a:rPr lang="en-US" sz="2400" i="1" dirty="0">
                <a:cs typeface="Courier New" panose="02070309020205020404" pitchFamily="49" charset="0"/>
              </a:rPr>
              <a:t>bash</a:t>
            </a:r>
            <a:r>
              <a:rPr lang="en-US" sz="2400" dirty="0">
                <a:cs typeface="Courier New" panose="02070309020205020404" pitchFamily="49" charset="0"/>
              </a:rPr>
              <a:t>, which is reading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 and then executing the commands it has read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3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604"/>
            <a:ext cx="7886700" cy="1325563"/>
          </a:xfrm>
        </p:spPr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344"/>
            <a:ext cx="4610412" cy="4691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 difference between the two: 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In scenario 1,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 is telling the system what to do, but the system hasn’t been told how to understand those instructions</a:t>
            </a:r>
          </a:p>
          <a:p>
            <a:pPr marL="0" indent="0">
              <a:buNone/>
            </a:pP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In scenario 2,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sz="2400" dirty="0">
                <a:cs typeface="Courier New" panose="02070309020205020404" pitchFamily="49" charset="0"/>
              </a:rPr>
              <a:t> is reading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, and then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sz="2400" dirty="0">
                <a:cs typeface="Courier New" panose="02070309020205020404" pitchFamily="49" charset="0"/>
              </a:rPr>
              <a:t> is telling the system what to do</a:t>
            </a:r>
          </a:p>
          <a:p>
            <a:pPr marL="0" indent="0">
              <a:buNone/>
            </a:pP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sz="2400" dirty="0">
                <a:cs typeface="Courier New" panose="02070309020205020404" pitchFamily="49" charset="0"/>
              </a:rPr>
              <a:t> has executable permissions, so it can ‘boss’ the system around, but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>
                <a:cs typeface="Courier New" panose="02070309020205020404" pitchFamily="49" charset="0"/>
              </a:rPr>
              <a:t> currently doesn’t, so it can’t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http://www.lolshouse.net/wp-content/uploads/2013/03/0614-You-Cant-Tell-Me-What-To-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33" y="2287846"/>
            <a:ext cx="3239749" cy="295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8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Try changing the permissions 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sz="2400" dirty="0"/>
              <a:t> to make it executable for you, the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would you change the Execute permission for hello.sh?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??? hello.sh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Remember: read = 4, write = 2, execute 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 exercise activities from this workshop are available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https://github.com/cmmann/20181013-unix-adv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Supporting materials are available at: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https://github.com/cmmann/20181013-UNIX-ADV-MATERIALS/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download this PowerPoint and follow along on your computer.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will probably benefit quite a bit from downloading (and using) the cheat sheet!</a:t>
            </a:r>
          </a:p>
        </p:txBody>
      </p:sp>
    </p:spTree>
    <p:extLst>
      <p:ext uri="{BB962C8B-B14F-4D97-AF65-F5344CB8AC3E}">
        <p14:creationId xmlns:p14="http://schemas.microsoft.com/office/powerpoint/2010/main" val="224639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Exercise 2: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Try changing the permissions on hello.sh to make it executable for you, the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would you change the execute permission for hello.sh?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??? hello.sh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Remember: read = 4, write = 2, execute = 1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755 hello.sh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Alternate shortcut: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hello.sh</a:t>
            </a:r>
          </a:p>
        </p:txBody>
      </p:sp>
    </p:spTree>
    <p:extLst>
      <p:ext uri="{BB962C8B-B14F-4D97-AF65-F5344CB8AC3E}">
        <p14:creationId xmlns:p14="http://schemas.microsoft.com/office/powerpoint/2010/main" val="2718252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Try executing the script now: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./hello.sh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343461"/>
            <a:ext cx="6743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If Execute permission isn’t providing security, then what 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Execute permission isn’t providing security, then what is?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 and Write permissions!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Try changing permission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 </a:t>
            </a:r>
            <a:r>
              <a:rPr lang="en-US" sz="2400" dirty="0"/>
              <a:t>so that you have Write and Execute, but not Read:</a:t>
            </a:r>
          </a:p>
        </p:txBody>
      </p:sp>
    </p:spTree>
    <p:extLst>
      <p:ext uri="{BB962C8B-B14F-4D97-AF65-F5344CB8AC3E}">
        <p14:creationId xmlns:p14="http://schemas.microsoft.com/office/powerpoint/2010/main" val="14385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Execute permission isn’t providing security, then what is?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 and Write permissions!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Try changing permission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hello.sh </a:t>
            </a:r>
            <a:r>
              <a:rPr lang="en-US" sz="2400" dirty="0"/>
              <a:t>so that you have Write and Execute, but not Read: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344 hello.sh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o-x hello.sh</a:t>
            </a:r>
          </a:p>
        </p:txBody>
      </p:sp>
    </p:spTree>
    <p:extLst>
      <p:ext uri="{BB962C8B-B14F-4D97-AF65-F5344CB8AC3E}">
        <p14:creationId xmlns:p14="http://schemas.microsoft.com/office/powerpoint/2010/main" val="4218807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4912" y="2394008"/>
            <a:ext cx="6734175" cy="2605928"/>
            <a:chOff x="1204912" y="1876425"/>
            <a:chExt cx="6734175" cy="26059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50433"/>
            <a:stretch/>
          </p:blipFill>
          <p:spPr>
            <a:xfrm>
              <a:off x="1204912" y="1876425"/>
              <a:ext cx="6734175" cy="15391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65644"/>
            <a:stretch/>
          </p:blipFill>
          <p:spPr>
            <a:xfrm>
              <a:off x="1204912" y="3415553"/>
              <a:ext cx="6734175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664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don’t they work?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11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</a:t>
            </a:r>
            <a:br>
              <a:rPr lang="en-US" dirty="0"/>
            </a:br>
            <a:r>
              <a:rPr lang="en-US" dirty="0"/>
              <a:t>Executing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Why don’t they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Because without Read permission, the system can’t read the commands in the file, regardless of how it’s called!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So Read (and to a lesser extent, Write) permissions are the true ‘security’ features of permissions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(if the owner of the shell script file doesn’t have Write permissions where the script is operating, the script can’t make any changes to the system)</a:t>
            </a:r>
          </a:p>
        </p:txBody>
      </p:sp>
    </p:spTree>
    <p:extLst>
      <p:ext uri="{BB962C8B-B14F-4D97-AF65-F5344CB8AC3E}">
        <p14:creationId xmlns:p14="http://schemas.microsoft.com/office/powerpoint/2010/main" val="3328857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</a:t>
            </a:r>
          </a:p>
          <a:p>
            <a:pPr marL="0" indent="0">
              <a:buNone/>
            </a:pPr>
            <a:r>
              <a:rPr lang="en-US" dirty="0"/>
              <a:t>	1. 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r>
              <a:rPr lang="en-US" dirty="0"/>
              <a:t> by calling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./hello.sh</a:t>
            </a:r>
          </a:p>
        </p:txBody>
      </p:sp>
    </p:spTree>
    <p:extLst>
      <p:ext uri="{BB962C8B-B14F-4D97-AF65-F5344CB8AC3E}">
        <p14:creationId xmlns:p14="http://schemas.microsoft.com/office/powerpoint/2010/main" val="3924910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B649-20E9-46A1-8888-8EE8A45C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Loops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6F72-3B3A-41F3-95D2-A832995D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Lesson 3.1: Loops</a:t>
            </a:r>
          </a:p>
          <a:p>
            <a:pPr marL="0" indent="0">
              <a:buNone/>
            </a:pPr>
            <a:r>
              <a:rPr lang="en-US" dirty="0"/>
              <a:t>Lesson 3.2: Loop Syntax</a:t>
            </a:r>
          </a:p>
          <a:p>
            <a:pPr marL="0" indent="0">
              <a:buNone/>
            </a:pPr>
            <a:r>
              <a:rPr lang="en-US" dirty="0"/>
              <a:t>Lesson 3.3: Arguments</a:t>
            </a:r>
          </a:p>
          <a:p>
            <a:pPr marL="0" indent="0">
              <a:buNone/>
            </a:pPr>
            <a:r>
              <a:rPr lang="en-US" dirty="0"/>
              <a:t>Lesson 3.4: Passing arguments to a script</a:t>
            </a:r>
          </a:p>
        </p:txBody>
      </p:sp>
    </p:spTree>
    <p:extLst>
      <p:ext uri="{BB962C8B-B14F-4D97-AF65-F5344CB8AC3E}">
        <p14:creationId xmlns:p14="http://schemas.microsoft.com/office/powerpoint/2010/main" val="106009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7D34-C27E-410A-8008-78A2FCF5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03BE-475B-4158-AA54-E389E05A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your name (in big letters) on BOTH sticky notes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need help, stick the </a:t>
            </a:r>
            <a:r>
              <a:rPr lang="en-US" dirty="0">
                <a:solidFill>
                  <a:srgbClr val="C10FA8"/>
                </a:solidFill>
              </a:rPr>
              <a:t>MAGENTA</a:t>
            </a:r>
            <a:r>
              <a:rPr lang="en-US" dirty="0"/>
              <a:t> sticky note to your laptop (or raise your hand)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things are going well/you’ve completed an exercise, stick 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sticky note to your laptop</a:t>
            </a:r>
          </a:p>
        </p:txBody>
      </p:sp>
    </p:spTree>
    <p:extLst>
      <p:ext uri="{BB962C8B-B14F-4D97-AF65-F5344CB8AC3E}">
        <p14:creationId xmlns:p14="http://schemas.microsoft.com/office/powerpoint/2010/main" val="53939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BCC5-56D9-4C12-A909-BD58B1B2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3.1: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ECB4-9C77-4FE8-8036-DFE2F960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Frequently, we want to do the same action over and over and over again, but to different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2900028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F01-B3C4-45D2-8DC8-6EFDDCFD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3.1: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25E4-AF77-4E64-BA25-02249EF9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7" y="1825625"/>
            <a:ext cx="85605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Inefficient way to do this: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file1.fastq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file2.fastq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file3.fastq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file4.fastq</a:t>
            </a:r>
          </a:p>
          <a:p>
            <a:pPr marL="0" indent="0" algn="ctr">
              <a:buNone/>
            </a:pP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file5.fastq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4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34FA-1925-45F4-82A1-906F1886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3.1: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771F-0251-4D6C-9530-33C25FC9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Efficient way to do this: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./trim_loop.sh 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$1/*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done;</a:t>
            </a:r>
          </a:p>
        </p:txBody>
      </p:sp>
    </p:spTree>
    <p:extLst>
      <p:ext uri="{BB962C8B-B14F-4D97-AF65-F5344CB8AC3E}">
        <p14:creationId xmlns:p14="http://schemas.microsoft.com/office/powerpoint/2010/main" val="690364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A953-4721-48F1-B830-D1D09A57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3.2: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7A4B-9882-41D5-A045-683C1E54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&lt;something&gt;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done;</a:t>
            </a:r>
          </a:p>
        </p:txBody>
      </p:sp>
    </p:spTree>
    <p:extLst>
      <p:ext uri="{BB962C8B-B14F-4D97-AF65-F5344CB8AC3E}">
        <p14:creationId xmlns:p14="http://schemas.microsoft.com/office/powerpoint/2010/main" val="1136635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330C-BC3F-4DA9-83DF-E3A6F24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3.2: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03DA-23C8-466A-8A53-0FDE454F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&lt;variable&gt; in a loop can be anything, as can the &lt;set&gt;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1 2 3 4 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Will loop through the numbers 1, 2, 3, 4, 5</a:t>
            </a:r>
          </a:p>
        </p:txBody>
      </p:sp>
    </p:spTree>
    <p:extLst>
      <p:ext uri="{BB962C8B-B14F-4D97-AF65-F5344CB8AC3E}">
        <p14:creationId xmlns:p14="http://schemas.microsoft.com/office/powerpoint/2010/main" val="29168987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3BA-671B-4E12-BF83-E5C09EAB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3.2: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C9D4-0550-46B9-9E0B-95683D72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loop through files in a directory: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cmmann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(The /* is required to make this run through the directory)</a:t>
            </a:r>
          </a:p>
        </p:txBody>
      </p:sp>
    </p:spTree>
    <p:extLst>
      <p:ext uri="{BB962C8B-B14F-4D97-AF65-F5344CB8AC3E}">
        <p14:creationId xmlns:p14="http://schemas.microsoft.com/office/powerpoint/2010/main" val="934128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54B6-2A16-4352-84A0-FD2E3850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3.2: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3B0A-F65D-4F3F-A2B7-8E247136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access the &lt;variable&gt; in the set using a dollar sign: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1 2 3 4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echo $n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done;</a:t>
            </a:r>
          </a:p>
        </p:txBody>
      </p:sp>
    </p:spTree>
    <p:extLst>
      <p:ext uri="{BB962C8B-B14F-4D97-AF65-F5344CB8AC3E}">
        <p14:creationId xmlns:p14="http://schemas.microsoft.com/office/powerpoint/2010/main" val="939322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5706-CB33-45CC-8B54-4E7DDE94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3.3: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4DD0-2FC1-4380-8044-4D7E9E06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29" y="5747657"/>
            <a:ext cx="4439739" cy="516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 that kind of argument</a:t>
            </a:r>
          </a:p>
        </p:txBody>
      </p:sp>
      <p:pic>
        <p:nvPicPr>
          <p:cNvPr id="1026" name="Picture 2" descr="Image result for animal argument">
            <a:extLst>
              <a:ext uri="{FF2B5EF4-FFF2-40B4-BE49-F238E27FC236}">
                <a16:creationId xmlns:a16="http://schemas.microsoft.com/office/drawing/2014/main" id="{B7164BC0-BC96-450E-816C-636E67F7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08" y="1978074"/>
            <a:ext cx="5468983" cy="307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99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2DFC-EEA0-497E-A9E6-E77A1DA5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3.3: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9D41-F31F-43FC-BB24-B80268EC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Arguments</a:t>
            </a:r>
            <a:r>
              <a:rPr lang="en-US" dirty="0"/>
              <a:t> are parameters that control how a script behaves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Command-line arguments</a:t>
            </a:r>
            <a:r>
              <a:rPr lang="en-US" dirty="0"/>
              <a:t> are arguments that you pass through the command line to a script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Arguments can be file names, options, directories, etc.</a:t>
            </a:r>
          </a:p>
        </p:txBody>
      </p:sp>
    </p:spTree>
    <p:extLst>
      <p:ext uri="{BB962C8B-B14F-4D97-AF65-F5344CB8AC3E}">
        <p14:creationId xmlns:p14="http://schemas.microsoft.com/office/powerpoint/2010/main" val="2893129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8587-E1C8-44F1-883A-D2BFD645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3.3: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8829-2A85-4F96-B39C-659186C5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access the arguments from the command line in your file using dollar signs and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./script.sh arg1 arg2 arg3 arg4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$1 $2 $3 $4</a:t>
            </a:r>
          </a:p>
        </p:txBody>
      </p:sp>
    </p:spTree>
    <p:extLst>
      <p:ext uri="{BB962C8B-B14F-4D97-AF65-F5344CB8AC3E}">
        <p14:creationId xmlns:p14="http://schemas.microsoft.com/office/powerpoint/2010/main" val="124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Lesson 0: Quick Review of Basic Unix</a:t>
            </a:r>
          </a:p>
          <a:p>
            <a:pPr marL="0" indent="0">
              <a:buNone/>
            </a:pPr>
            <a:r>
              <a:rPr lang="en-US" sz="2300" dirty="0"/>
              <a:t>Lesson 0.5: Setup</a:t>
            </a:r>
          </a:p>
          <a:p>
            <a:pPr marL="0" indent="0">
              <a:buNone/>
            </a:pPr>
            <a:r>
              <a:rPr lang="en-US" sz="2300" dirty="0"/>
              <a:t>Lesson 1: Text Editing with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/>
              <a:t>Lesson 2: Shell Scripting</a:t>
            </a:r>
          </a:p>
          <a:p>
            <a:pPr marL="0" indent="0">
              <a:buNone/>
            </a:pPr>
            <a:r>
              <a:rPr lang="en-US" sz="2300" dirty="0"/>
              <a:t>Lesson 3: Loops</a:t>
            </a:r>
          </a:p>
          <a:p>
            <a:pPr marL="0" indent="0">
              <a:buNone/>
            </a:pPr>
            <a:r>
              <a:rPr lang="en-US" sz="2300" dirty="0"/>
              <a:t>Lesson 4: Data Exploration with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Lesson 5: Regular Expressions (if we get to it)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8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724-306D-4AE1-B570-14455658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152B-5157-49F8-BBCE-643A8A4E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Navigate to exercise3</a:t>
            </a:r>
          </a:p>
          <a:p>
            <a:pPr marL="514350" indent="-514350">
              <a:buAutoNum type="arabicPeriod"/>
            </a:pPr>
            <a:r>
              <a:rPr lang="en-US" dirty="0"/>
              <a:t>Open exercise3.sh</a:t>
            </a:r>
          </a:p>
          <a:p>
            <a:pPr marL="514350" indent="-514350">
              <a:buAutoNum type="arabicPeriod"/>
            </a:pPr>
            <a:r>
              <a:rPr lang="en-US" dirty="0"/>
              <a:t>Follow the directions</a:t>
            </a:r>
          </a:p>
          <a:p>
            <a:pPr marL="514350" indent="-514350">
              <a:buAutoNum type="arabicPeriod"/>
            </a:pPr>
            <a:r>
              <a:rPr lang="en-US" dirty="0"/>
              <a:t>Check your answers in exercise3answers.sh</a:t>
            </a:r>
          </a:p>
        </p:txBody>
      </p:sp>
    </p:spTree>
    <p:extLst>
      <p:ext uri="{BB962C8B-B14F-4D97-AF65-F5344CB8AC3E}">
        <p14:creationId xmlns:p14="http://schemas.microsoft.com/office/powerpoint/2010/main" val="31912973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Overview:</a:t>
            </a:r>
          </a:p>
          <a:p>
            <a:pPr marL="0" indent="0">
              <a:buNone/>
            </a:pPr>
            <a:r>
              <a:rPr lang="en-US" dirty="0"/>
              <a:t>Lesson 4.0: Review Text Output</a:t>
            </a:r>
          </a:p>
          <a:p>
            <a:pPr marL="0" indent="0">
              <a:buNone/>
            </a:pPr>
            <a:r>
              <a:rPr lang="en-US" dirty="0"/>
              <a:t>Lesson 4.1: Word Count</a:t>
            </a:r>
          </a:p>
          <a:p>
            <a:pPr marL="0" indent="0">
              <a:buNone/>
            </a:pPr>
            <a:r>
              <a:rPr lang="en-US" dirty="0"/>
              <a:t>Lesson 4.2: Piping, overwriting, and appending</a:t>
            </a:r>
          </a:p>
          <a:p>
            <a:pPr marL="0" indent="0">
              <a:buNone/>
            </a:pPr>
            <a:r>
              <a:rPr lang="en-US" dirty="0"/>
              <a:t>Lesson 4.3: Sort</a:t>
            </a:r>
          </a:p>
          <a:p>
            <a:pPr marL="0" indent="0">
              <a:buNone/>
            </a:pPr>
            <a:r>
              <a:rPr lang="en-US" dirty="0"/>
              <a:t>Lesson 4.4: </a:t>
            </a:r>
            <a:r>
              <a:rPr lang="en-US" dirty="0" err="1"/>
              <a:t>Uniq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Lesson 4.5: Grep</a:t>
            </a:r>
          </a:p>
          <a:p>
            <a:pPr marL="0" indent="0">
              <a:buNone/>
            </a:pPr>
            <a:r>
              <a:rPr lang="en-US" dirty="0"/>
              <a:t>Exercise 4: Hello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92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4.0: Text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875"/>
            <a:ext cx="7886700" cy="5141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Commands: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&lt;filename.txt&gt;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 &lt;filename.txt&gt;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 &lt;filename.txt&gt;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less &lt;filename.txt&gt;</a:t>
            </a:r>
          </a:p>
          <a:p>
            <a:pPr marL="0" indent="0">
              <a:buNone/>
            </a:pPr>
            <a:r>
              <a:rPr lang="en-US" sz="2400" dirty="0"/>
              <a:t>What they do: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2400" dirty="0"/>
              <a:t>outputs the entirety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&lt;filename.txt&gt; </a:t>
            </a:r>
            <a:r>
              <a:rPr lang="en-US" sz="2400" dirty="0"/>
              <a:t>to the console (don’t try this with large files!!)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 sz="2400" dirty="0"/>
              <a:t>outputs the first 10 lines of the file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2400" dirty="0"/>
              <a:t>outputs the last 10 lines of the file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sz="2400" dirty="0"/>
              <a:t> lets you scroll around a file</a:t>
            </a:r>
          </a:p>
        </p:txBody>
      </p:sp>
    </p:spTree>
    <p:extLst>
      <p:ext uri="{BB962C8B-B14F-4D97-AF65-F5344CB8AC3E}">
        <p14:creationId xmlns:p14="http://schemas.microsoft.com/office/powerpoint/2010/main" val="2326379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4.1: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&lt;filename&gt;</a:t>
            </a:r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Outputs the number of:</a:t>
            </a:r>
          </a:p>
          <a:p>
            <a:pPr marL="0" indent="0">
              <a:buNone/>
            </a:pPr>
            <a:r>
              <a:rPr lang="en-US" sz="2400" dirty="0"/>
              <a:t>		     lines words bytes filename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149849"/>
            <a:ext cx="5286375" cy="1162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268072" y="3959525"/>
            <a:ext cx="682162" cy="1706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29464" y="3959525"/>
            <a:ext cx="1293962" cy="1706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501819" y="3959525"/>
            <a:ext cx="1354853" cy="1754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746162" y="4001294"/>
            <a:ext cx="782865" cy="1729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48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4.1: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Options: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 </a:t>
            </a:r>
            <a:r>
              <a:rPr lang="en-US" sz="2400" dirty="0"/>
              <a:t>: output ONLY the number of LINES and filename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US" sz="2400" dirty="0"/>
              <a:t>: output ONLY the number of WORDS and filename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sz="2400" dirty="0"/>
              <a:t> : print the number of characters in the file and filename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563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4.1: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that’s cool, but these options all put out the filename as well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How do we get around that?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Many, many possible ways, but we’re going to use piping for 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4.2: Piping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take the output of one command, and directly feed it to another command – all in one line, using the </a:t>
            </a:r>
            <a:r>
              <a:rPr lang="en-US" b="1" dirty="0"/>
              <a:t>[|]</a:t>
            </a:r>
            <a:r>
              <a:rPr lang="en-US" dirty="0"/>
              <a:t> key (this is generally directly below the backspace key)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command1 | command2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bill-of-rights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57" y="5467349"/>
            <a:ext cx="5693086" cy="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4.3: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 &lt;file&gt;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it does:</a:t>
            </a:r>
          </a:p>
          <a:p>
            <a:pPr marL="0" indent="0">
              <a:buNone/>
            </a:pPr>
            <a:r>
              <a:rPr lang="en-US" dirty="0"/>
              <a:t>Sorts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&lt;file&gt; </a:t>
            </a:r>
            <a:r>
              <a:rPr lang="en-US" dirty="0"/>
              <a:t>alphabetically by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US" dirty="0"/>
              <a:t>: sort numerically (if there are no numbers, it will default to alphabetic sort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dirty="0"/>
              <a:t>: sort in reverse alphabetical order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dirty="0"/>
              <a:t>: sort only unique items</a:t>
            </a:r>
          </a:p>
        </p:txBody>
      </p:sp>
    </p:spTree>
    <p:extLst>
      <p:ext uri="{BB962C8B-B14F-4D97-AF65-F5344CB8AC3E}">
        <p14:creationId xmlns:p14="http://schemas.microsoft.com/office/powerpoint/2010/main" val="201770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4.4: </a:t>
            </a:r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it does:</a:t>
            </a:r>
          </a:p>
          <a:p>
            <a:pPr marL="0" indent="0">
              <a:buNone/>
            </a:pPr>
            <a:r>
              <a:rPr lang="en-US" dirty="0"/>
              <a:t>Finds unique occurrences of text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dirty="0"/>
              <a:t>: count the occurrences of each line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US" dirty="0"/>
              <a:t>: print only duplicated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dirty="0"/>
              <a:t>: print only unique lines</a:t>
            </a:r>
          </a:p>
        </p:txBody>
      </p:sp>
    </p:spTree>
    <p:extLst>
      <p:ext uri="{BB962C8B-B14F-4D97-AF65-F5344CB8AC3E}">
        <p14:creationId xmlns:p14="http://schemas.microsoft.com/office/powerpoint/2010/main" val="40608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4.4: </a:t>
            </a:r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/>
              <a:t> must be called on something that is already sorted!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works by comparing adjacent items in a list and discarding if they are identical.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Generally called after sort: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hello.txt | sort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9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160"/>
            <a:ext cx="7886700" cy="1325563"/>
          </a:xfrm>
        </p:spPr>
        <p:txBody>
          <a:bodyPr/>
          <a:lstStyle/>
          <a:p>
            <a:r>
              <a:rPr lang="en-US" dirty="0"/>
              <a:t>Lesson 0: 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2410"/>
            <a:ext cx="7886700" cy="52861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When describing a path to an/application: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this/is/path/to/the/file.txt</a:t>
            </a:r>
          </a:p>
          <a:p>
            <a:pPr marL="0" indent="0">
              <a:buNone/>
            </a:pPr>
            <a:r>
              <a:rPr lang="en-US" sz="2400" dirty="0"/>
              <a:t>For our purposes:</a:t>
            </a:r>
          </a:p>
          <a:p>
            <a:pPr lvl="1"/>
            <a:r>
              <a:rPr lang="en-US" sz="2000" dirty="0"/>
              <a:t> “folder” and “directory” refer to the same thing</a:t>
            </a:r>
          </a:p>
          <a:p>
            <a:pPr lvl="1"/>
            <a:r>
              <a:rPr lang="en-US" sz="2000" dirty="0"/>
              <a:t>“terminal”, “console”, and “console window” all refer to the place you will type commands</a:t>
            </a:r>
          </a:p>
          <a:p>
            <a:pPr marL="0" indent="0">
              <a:buNone/>
            </a:pPr>
            <a:r>
              <a:rPr lang="en-US" sz="2400" dirty="0"/>
              <a:t>In PowerPoint, commands you will type in the terminal will look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like this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Keys you press will look like this: </a:t>
            </a:r>
            <a:r>
              <a:rPr lang="en-US" sz="2400" b="1" dirty="0">
                <a:cs typeface="Courier New" panose="02070309020205020404" pitchFamily="49" charset="0"/>
              </a:rPr>
              <a:t>[Ctrl]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b="1" dirty="0">
                <a:cs typeface="Courier New" panose="02070309020205020404" pitchFamily="49" charset="0"/>
              </a:rPr>
              <a:t>[command]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If you should press keys at the same time: </a:t>
            </a:r>
            <a:r>
              <a:rPr lang="en-US" sz="2400" b="1" dirty="0">
                <a:cs typeface="Courier New" panose="02070309020205020404" pitchFamily="49" charset="0"/>
              </a:rPr>
              <a:t>[Ctrl] </a:t>
            </a:r>
            <a:r>
              <a:rPr lang="en-US" sz="2400" dirty="0">
                <a:cs typeface="Courier New" panose="02070309020205020404" pitchFamily="49" charset="0"/>
              </a:rPr>
              <a:t>+ </a:t>
            </a:r>
            <a:r>
              <a:rPr lang="en-US" sz="2400" b="1" dirty="0">
                <a:cs typeface="Courier New" panose="02070309020205020404" pitchFamily="49" charset="0"/>
              </a:rPr>
              <a:t>[C]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 name or value that is user-dependent or variable will look 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&lt;like this&gt;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Don’t use spaces in names; use dashes </a:t>
            </a:r>
            <a:r>
              <a:rPr lang="en-US" sz="2400" b="1" dirty="0">
                <a:cs typeface="Courier New" panose="02070309020205020404" pitchFamily="49" charset="0"/>
              </a:rPr>
              <a:t>[-]</a:t>
            </a:r>
            <a:r>
              <a:rPr lang="en-US" sz="2400" dirty="0">
                <a:cs typeface="Courier New" panose="02070309020205020404" pitchFamily="49" charset="0"/>
              </a:rPr>
              <a:t> instead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300" dirty="0"/>
              <a:t>: change directory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300" dirty="0"/>
              <a:t>: list directory contents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man &lt;command&gt;</a:t>
            </a:r>
            <a:r>
              <a:rPr lang="en-US" sz="2300" dirty="0">
                <a:cs typeface="Courier New" panose="02070309020205020404" pitchFamily="49" charset="0"/>
              </a:rPr>
              <a:t>: </a:t>
            </a:r>
            <a:r>
              <a:rPr lang="en-US" sz="2300" dirty="0"/>
              <a:t>show manual page for command</a:t>
            </a:r>
          </a:p>
        </p:txBody>
      </p:sp>
    </p:spTree>
    <p:extLst>
      <p:ext uri="{BB962C8B-B14F-4D97-AF65-F5344CB8AC3E}">
        <p14:creationId xmlns:p14="http://schemas.microsoft.com/office/powerpoint/2010/main" val="27844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4.5: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Stands for “Global Regular Expression Print”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EXTREMELY POWERFUL search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Finds text matching highly variable criteria and prints the lines containing that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search multiple files, and find the files that match</a:t>
            </a:r>
          </a:p>
        </p:txBody>
      </p:sp>
    </p:spTree>
    <p:extLst>
      <p:ext uri="{BB962C8B-B14F-4D97-AF65-F5344CB8AC3E}">
        <p14:creationId xmlns:p14="http://schemas.microsoft.com/office/powerpoint/2010/main" val="20000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4.5: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–options &lt;pattern&gt; &lt;files&gt;</a:t>
            </a:r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2400" dirty="0"/>
              <a:t>searches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&lt;files&gt; </a:t>
            </a:r>
            <a:r>
              <a:rPr lang="en-US" sz="2400" dirty="0"/>
              <a:t>for content matching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900613"/>
            <a:ext cx="78105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4.6: Piping and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feed text directly to </a:t>
            </a:r>
            <a:r>
              <a:rPr lang="en-US" sz="2400" dirty="0" err="1"/>
              <a:t>grep</a:t>
            </a:r>
            <a:r>
              <a:rPr lang="en-US" sz="2400" dirty="0"/>
              <a:t>, and have it search that:</a:t>
            </a:r>
          </a:p>
          <a:p>
            <a:pPr marL="0" indent="0">
              <a:buNone/>
            </a:pPr>
            <a:r>
              <a:rPr lang="en-US" sz="2400" dirty="0"/>
              <a:t>Command: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–options &lt;pattern&gt; </a:t>
            </a:r>
          </a:p>
          <a:p>
            <a:pPr marL="0" indent="0">
              <a:buNone/>
            </a:pPr>
            <a:r>
              <a:rPr lang="en-US" sz="2400" dirty="0"/>
              <a:t>What it does:</a:t>
            </a:r>
          </a:p>
          <a:p>
            <a:pPr marL="0" indent="0">
              <a:buNone/>
            </a:pPr>
            <a:r>
              <a:rPr lang="en-US" sz="2400" dirty="0"/>
              <a:t>	grep searches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/>
              <a:t>for content matching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5127886"/>
            <a:ext cx="8420958" cy="9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4.7: </a:t>
            </a:r>
            <a:br>
              <a:rPr lang="en-US" dirty="0"/>
            </a:br>
            <a:r>
              <a:rPr lang="en-US" dirty="0"/>
              <a:t>Grep All Files in A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search for content within a directory: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–R &lt;pattern&gt;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For this, we have to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–R</a:t>
            </a:r>
            <a:r>
              <a:rPr lang="en-US" sz="2400" dirty="0">
                <a:cs typeface="Courier New" panose="02070309020205020404" pitchFamily="49" charset="0"/>
              </a:rPr>
              <a:t> Recursive option!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807152"/>
            <a:ext cx="8515350" cy="10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41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4.8: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Grep has many, many options: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sz="2400" dirty="0"/>
              <a:t>: count how many LINES on which the pattern occurs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2400" dirty="0"/>
              <a:t>: show only the part of a line that matches a pattern; this will show all matches in the line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US" sz="2400" dirty="0"/>
              <a:t>: invert match – so select things that DON’T match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: case insensitive matching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 </a:t>
            </a:r>
            <a:r>
              <a:rPr lang="en-US" sz="2400" dirty="0"/>
              <a:t>: list the files with a match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 </a:t>
            </a:r>
            <a:r>
              <a:rPr lang="en-US" sz="2400" dirty="0"/>
              <a:t>: list the files that don’t have a match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4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Hello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Navigate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~/20181013-adv-unix/exercise4/</a:t>
            </a:r>
          </a:p>
          <a:p>
            <a:pPr marL="0" indent="0">
              <a:buNone/>
            </a:pPr>
            <a:r>
              <a:rPr lang="en-US" sz="2400" dirty="0"/>
              <a:t>2. Open “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exercise4.sh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r>
              <a:rPr lang="en-US" sz="2400" dirty="0"/>
              <a:t>3. Edit the file to perform the exercises.</a:t>
            </a:r>
          </a:p>
          <a:p>
            <a:pPr marL="0" indent="0">
              <a:buNone/>
            </a:pPr>
            <a:r>
              <a:rPr lang="en-US" sz="2400" dirty="0"/>
              <a:t>4. Execute the file!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Hint:</a:t>
            </a:r>
          </a:p>
          <a:p>
            <a:pPr marL="0" indent="0">
              <a:buNone/>
            </a:pPr>
            <a:r>
              <a:rPr lang="en-US" sz="2400" dirty="0"/>
              <a:t>	If you aren’t sure if you’re getting the correct answers, you can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exercise4answers.sh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2366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5: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Overview:</a:t>
            </a:r>
          </a:p>
          <a:p>
            <a:pPr marL="0" indent="0">
              <a:buNone/>
            </a:pPr>
            <a:r>
              <a:rPr lang="en-US" sz="2400" dirty="0"/>
              <a:t>Lesson 5.1: What are Regular Expressions?</a:t>
            </a:r>
          </a:p>
          <a:p>
            <a:pPr marL="0" indent="0">
              <a:buNone/>
            </a:pPr>
            <a:r>
              <a:rPr lang="en-US" sz="2400" dirty="0"/>
              <a:t>Lesson 5.2: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Lesson 5.3: Matching words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Lesson 5.4: Fuzzy Matching</a:t>
            </a:r>
          </a:p>
          <a:p>
            <a:pPr marL="0" indent="0">
              <a:buNone/>
            </a:pPr>
            <a:r>
              <a:rPr lang="en-US" sz="2400" dirty="0"/>
              <a:t>Lesson 5.5: Number Matching</a:t>
            </a:r>
          </a:p>
          <a:p>
            <a:pPr marL="0" indent="0">
              <a:buNone/>
            </a:pPr>
            <a:r>
              <a:rPr lang="en-US" sz="2400" dirty="0"/>
              <a:t>Lesson 5.6: Operators</a:t>
            </a:r>
          </a:p>
          <a:p>
            <a:pPr marL="0" indent="0">
              <a:buNone/>
            </a:pPr>
            <a:r>
              <a:rPr lang="en-US" sz="2400" dirty="0"/>
              <a:t>Lesson 5.7: Matching X Letters</a:t>
            </a:r>
          </a:p>
          <a:p>
            <a:pPr marL="0" indent="0">
              <a:buNone/>
            </a:pPr>
            <a:r>
              <a:rPr lang="en-US" sz="2400" dirty="0"/>
              <a:t>Lesson 5.8: Example</a:t>
            </a:r>
          </a:p>
          <a:p>
            <a:pPr marL="0" indent="0">
              <a:buNone/>
            </a:pPr>
            <a:r>
              <a:rPr lang="en-US" sz="2400" dirty="0"/>
              <a:t>Lesson 5.9: Continuing Education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8480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5.1: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Also called ‘regex’ or ‘</a:t>
            </a:r>
            <a:r>
              <a:rPr lang="en-US" sz="2400" dirty="0" err="1"/>
              <a:t>regexp</a:t>
            </a:r>
            <a:r>
              <a:rPr lang="en-US" sz="2400" dirty="0"/>
              <a:t>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UNBELIEVABLY POWERFUL tool for defining search patterns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Consists of ‘codes’ that denote various conditions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conditions can be used to very narrowly find things, or very, very broadly find things</a:t>
            </a:r>
          </a:p>
        </p:txBody>
      </p:sp>
    </p:spTree>
    <p:extLst>
      <p:ext uri="{BB962C8B-B14F-4D97-AF65-F5344CB8AC3E}">
        <p14:creationId xmlns:p14="http://schemas.microsoft.com/office/powerpoint/2010/main" val="31332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5.2: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UNIX, frequently used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 -E &lt;‘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regexppattern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’&gt; &lt;file&gt;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option “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sz="2400" dirty="0"/>
              <a:t>” tells grep that the pattern is a regular expression!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It is very important that you remember the “-E” option, otherwise </a:t>
            </a:r>
            <a:r>
              <a:rPr lang="en-US" sz="2400" dirty="0" err="1"/>
              <a:t>grep</a:t>
            </a:r>
            <a:r>
              <a:rPr lang="en-US" sz="2400" dirty="0"/>
              <a:t> will try to match your exact pattern, instead of what it represents.</a:t>
            </a:r>
          </a:p>
        </p:txBody>
      </p:sp>
    </p:spTree>
    <p:extLst>
      <p:ext uri="{BB962C8B-B14F-4D97-AF65-F5344CB8AC3E}">
        <p14:creationId xmlns:p14="http://schemas.microsoft.com/office/powerpoint/2010/main" val="22853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5.2: </a:t>
            </a:r>
            <a:r>
              <a:rPr lang="en-US" dirty="0" err="1"/>
              <a:t>egrep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Alternatively, you can use </a:t>
            </a:r>
            <a:r>
              <a:rPr lang="en-US" sz="2400" dirty="0" err="1"/>
              <a:t>egrep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regexppattern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’&gt; &lt;file&gt;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This behaves exactly as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–E</a:t>
            </a:r>
            <a:r>
              <a:rPr lang="en-US" sz="2400" dirty="0">
                <a:cs typeface="Courier New" panose="02070309020205020404" pitchFamily="49" charset="0"/>
              </a:rPr>
              <a:t>”, and will be used through the rest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33118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825625"/>
            <a:ext cx="84734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Mac/Linux:</a:t>
            </a:r>
          </a:p>
          <a:p>
            <a:pPr marL="0" indent="0">
              <a:buNone/>
            </a:pPr>
            <a:r>
              <a:rPr lang="en-US" sz="2200" dirty="0"/>
              <a:t>Open terminal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&lt;your-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&gt;@training.las.iastate.edu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Windows:</a:t>
            </a:r>
          </a:p>
          <a:p>
            <a:pPr marL="0" indent="0">
              <a:buNone/>
            </a:pPr>
            <a:r>
              <a:rPr lang="en-US" sz="2200" dirty="0"/>
              <a:t>Open Putty.exe</a:t>
            </a:r>
          </a:p>
          <a:p>
            <a:pPr marL="0" indent="0">
              <a:buNone/>
            </a:pPr>
            <a:r>
              <a:rPr lang="en-US" sz="2200" dirty="0"/>
              <a:t>Enter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&lt;your-net-id&gt;@training.las.iastate.edu </a:t>
            </a:r>
            <a:br>
              <a:rPr lang="en-US" sz="2200" dirty="0"/>
            </a:br>
            <a:r>
              <a:rPr lang="en-US" sz="2200" dirty="0"/>
              <a:t>into the Host Name box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1877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5.3: Matching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still match words while </a:t>
            </a:r>
            <a:r>
              <a:rPr lang="en-US" sz="2400" dirty="0" err="1"/>
              <a:t>grepping</a:t>
            </a:r>
            <a:r>
              <a:rPr lang="en-US" sz="2400" dirty="0"/>
              <a:t> regular expressions: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‘cat’ &lt;file&gt;</a:t>
            </a:r>
          </a:p>
          <a:p>
            <a:pPr marL="0" indent="0">
              <a:buNone/>
            </a:pPr>
            <a:r>
              <a:rPr lang="en-US" sz="2400" dirty="0"/>
              <a:t>will still find any instance of the letters ‘cat’ in a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</a:t>
            </a:r>
            <a:r>
              <a:rPr lang="en-US" sz="2400" dirty="0" err="1"/>
              <a:t>grep</a:t>
            </a:r>
            <a:r>
              <a:rPr lang="en-US" sz="2400" dirty="0"/>
              <a:t> allows us to search for words </a:t>
            </a:r>
            <a:br>
              <a:rPr lang="en-US" sz="2400" dirty="0"/>
            </a:br>
            <a:r>
              <a:rPr lang="en-US" sz="2400" dirty="0"/>
              <a:t>similar to ‘cat’…</a:t>
            </a:r>
          </a:p>
        </p:txBody>
      </p:sp>
    </p:spTree>
    <p:extLst>
      <p:ext uri="{BB962C8B-B14F-4D97-AF65-F5344CB8AC3E}">
        <p14:creationId xmlns:p14="http://schemas.microsoft.com/office/powerpoint/2010/main" val="6533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regexp</a:t>
            </a:r>
            <a:r>
              <a:rPr lang="en-US" sz="2400" dirty="0"/>
              <a:t> to find words containing ‘cat’ or ‘cot’ would be:</a:t>
            </a:r>
          </a:p>
          <a:p>
            <a:pPr marL="0" indent="0">
              <a:buNone/>
            </a:pPr>
            <a:r>
              <a:rPr lang="en-US" sz="2400" dirty="0"/>
              <a:t>‘[c][</a:t>
            </a:r>
            <a:r>
              <a:rPr lang="en-US" sz="2400" dirty="0" err="1"/>
              <a:t>ao</a:t>
            </a:r>
            <a:r>
              <a:rPr lang="en-US" sz="2400" dirty="0"/>
              <a:t>][t]’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brackets encase ‘character’ slots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would ‘[</a:t>
            </a:r>
            <a:r>
              <a:rPr lang="en-US" sz="2400" dirty="0" err="1"/>
              <a:t>fw</a:t>
            </a:r>
            <a:r>
              <a:rPr lang="en-US" sz="2400" dirty="0"/>
              <a:t>][</a:t>
            </a:r>
            <a:r>
              <a:rPr lang="en-US" sz="2400" dirty="0" err="1"/>
              <a:t>i</a:t>
            </a:r>
            <a:r>
              <a:rPr lang="en-US" sz="2400" dirty="0"/>
              <a:t>][s][h]’ match?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9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regexp</a:t>
            </a:r>
            <a:r>
              <a:rPr lang="en-US" sz="2400" dirty="0"/>
              <a:t> to find words containing ‘cat’ or ‘cot’ would be:</a:t>
            </a:r>
          </a:p>
          <a:p>
            <a:pPr marL="0" indent="0">
              <a:buNone/>
            </a:pPr>
            <a:r>
              <a:rPr lang="en-US" sz="2400" dirty="0"/>
              <a:t>‘[c][</a:t>
            </a:r>
            <a:r>
              <a:rPr lang="en-US" sz="2400" dirty="0" err="1"/>
              <a:t>ao</a:t>
            </a:r>
            <a:r>
              <a:rPr lang="en-US" sz="2400" dirty="0"/>
              <a:t>][t]’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brackets encase ‘character’ slots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would ‘[</a:t>
            </a:r>
            <a:r>
              <a:rPr lang="en-US" sz="2400" dirty="0" err="1"/>
              <a:t>fw</a:t>
            </a:r>
            <a:r>
              <a:rPr lang="en-US" sz="2400" dirty="0"/>
              <a:t>][</a:t>
            </a:r>
            <a:r>
              <a:rPr lang="en-US" sz="2400" dirty="0" err="1"/>
              <a:t>i</a:t>
            </a:r>
            <a:r>
              <a:rPr lang="en-US" sz="2400" dirty="0"/>
              <a:t>][s][h]’ match?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fish, lungfish, fishing, wish, wishing, swish, etc.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7796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we only wanted to match the ‘word’ cat or cot, and not , we can bracket ‘[c][</a:t>
            </a:r>
            <a:r>
              <a:rPr lang="en-US" sz="2400" dirty="0" err="1"/>
              <a:t>ao</a:t>
            </a:r>
            <a:r>
              <a:rPr lang="en-US" sz="2400" dirty="0"/>
              <a:t>][t]’ with spaces: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‘[ ][c][</a:t>
            </a:r>
            <a:r>
              <a:rPr lang="en-US" sz="2400" dirty="0" err="1"/>
              <a:t>ao</a:t>
            </a:r>
            <a:r>
              <a:rPr lang="en-US" sz="2400" dirty="0"/>
              <a:t>][t][ 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many, many systems use Regular Expressions, and some have slightly different usage.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For many systems, you can specify a match to ‘whitespace’ (spaces and tabs) using “\s”, but this does not work in bash.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5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bracket system, though, is rather cumbersome. Instead, we could specify: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‘\b[c][</a:t>
            </a:r>
            <a:r>
              <a:rPr lang="en-US" sz="2400" dirty="0" err="1"/>
              <a:t>ao</a:t>
            </a:r>
            <a:r>
              <a:rPr lang="en-US" sz="2400" dirty="0"/>
              <a:t>][t]’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context, ‘\b’ means to match the beginning of a word.</a:t>
            </a:r>
          </a:p>
          <a:p>
            <a:pPr marL="0" indent="0">
              <a:buNone/>
            </a:pPr>
            <a:r>
              <a:rPr lang="en-US" sz="2400" dirty="0"/>
              <a:t>The ‘\’ before the ‘b’ is an </a:t>
            </a:r>
            <a:r>
              <a:rPr lang="en-US" sz="2400" i="1" dirty="0"/>
              <a:t>escape</a:t>
            </a:r>
            <a:r>
              <a:rPr lang="en-US" sz="2400" dirty="0"/>
              <a:t> character – it signals that we don’t want to </a:t>
            </a:r>
            <a:r>
              <a:rPr lang="en-US" sz="2400" i="1" dirty="0"/>
              <a:t>literally</a:t>
            </a:r>
            <a:r>
              <a:rPr lang="en-US" sz="2400" dirty="0"/>
              <a:t> match the letter ‘b’, but the condition that ‘b’ represents.</a:t>
            </a:r>
          </a:p>
        </p:txBody>
      </p:sp>
    </p:spTree>
    <p:extLst>
      <p:ext uri="{BB962C8B-B14F-4D97-AF65-F5344CB8AC3E}">
        <p14:creationId xmlns:p14="http://schemas.microsoft.com/office/powerpoint/2010/main" val="4723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Fuzzy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use a ‘-’ to represent a span of characters: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‘[a-c][o][g]’ would recognize ‘</a:t>
            </a:r>
            <a:r>
              <a:rPr lang="en-US" sz="2400" dirty="0" err="1"/>
              <a:t>aog</a:t>
            </a:r>
            <a:r>
              <a:rPr lang="en-US" sz="2400" dirty="0"/>
              <a:t>’, ‘bog’, ‘cog’</a:t>
            </a:r>
          </a:p>
          <a:p>
            <a:pPr marL="0" indent="0">
              <a:buNone/>
            </a:pPr>
            <a:r>
              <a:rPr lang="en-US" sz="2400" dirty="0"/>
              <a:t>‘[l-z][o][g]’ would only recognize ‘log’, ‘</a:t>
            </a:r>
            <a:r>
              <a:rPr lang="en-US" sz="2400" dirty="0" err="1"/>
              <a:t>mog</a:t>
            </a:r>
            <a:r>
              <a:rPr lang="en-US" sz="2400" dirty="0"/>
              <a:t>’, ‘nog’ etc.</a:t>
            </a:r>
          </a:p>
        </p:txBody>
      </p:sp>
    </p:spTree>
    <p:extLst>
      <p:ext uri="{BB962C8B-B14F-4D97-AF65-F5344CB8AC3E}">
        <p14:creationId xmlns:p14="http://schemas.microsoft.com/office/powerpoint/2010/main" val="23164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5.5: Number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match numbers: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number(s) will the following match?</a:t>
            </a:r>
          </a:p>
          <a:p>
            <a:pPr marL="0" indent="0">
              <a:buNone/>
            </a:pPr>
            <a:r>
              <a:rPr lang="en-US" sz="2400" dirty="0"/>
              <a:t>‘[0-3][5-8][345]’</a:t>
            </a:r>
          </a:p>
        </p:txBody>
      </p:sp>
    </p:spTree>
    <p:extLst>
      <p:ext uri="{BB962C8B-B14F-4D97-AF65-F5344CB8AC3E}">
        <p14:creationId xmlns:p14="http://schemas.microsoft.com/office/powerpoint/2010/main" val="39926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5.5: Number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match numbers: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number(s) will the following match?</a:t>
            </a:r>
          </a:p>
          <a:p>
            <a:pPr marL="0" indent="0">
              <a:buNone/>
            </a:pPr>
            <a:r>
              <a:rPr lang="en-US" sz="2400" dirty="0"/>
              <a:t>‘[0-3][5-8][345]’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053, 153, 374, etc.</a:t>
            </a:r>
          </a:p>
        </p:txBody>
      </p:sp>
    </p:spTree>
    <p:extLst>
      <p:ext uri="{BB962C8B-B14F-4D97-AF65-F5344CB8AC3E}">
        <p14:creationId xmlns:p14="http://schemas.microsoft.com/office/powerpoint/2010/main" val="11183948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‘[cd][</a:t>
            </a:r>
            <a:r>
              <a:rPr lang="en-US" sz="2400" dirty="0" err="1"/>
              <a:t>ao</a:t>
            </a:r>
            <a:r>
              <a:rPr lang="en-US" sz="2400" dirty="0"/>
              <a:t>][</a:t>
            </a:r>
            <a:r>
              <a:rPr lang="en-US" sz="2400" dirty="0" err="1"/>
              <a:t>tg</a:t>
            </a:r>
            <a:r>
              <a:rPr lang="en-US" sz="2400" dirty="0"/>
              <a:t>]’ would match ‘cat’ or ‘dog’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(But also ‘cag’, ‘</a:t>
            </a:r>
            <a:r>
              <a:rPr lang="en-US" sz="2400" dirty="0" err="1"/>
              <a:t>dat</a:t>
            </a:r>
            <a:r>
              <a:rPr lang="en-US" sz="2400" dirty="0"/>
              <a:t>’, and any combination of those letters)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regular expression would you use to find words containing “trap” or “tarp”?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‘[cd][</a:t>
            </a:r>
            <a:r>
              <a:rPr lang="en-US" sz="2400" dirty="0" err="1"/>
              <a:t>ao</a:t>
            </a:r>
            <a:r>
              <a:rPr lang="en-US" sz="2400" dirty="0"/>
              <a:t>][</a:t>
            </a:r>
            <a:r>
              <a:rPr lang="en-US" sz="2400" dirty="0" err="1"/>
              <a:t>tg</a:t>
            </a:r>
            <a:r>
              <a:rPr lang="en-US" sz="2400" dirty="0"/>
              <a:t>]’ would match ‘cat’ or ‘dog’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(But also ‘cag’, ‘</a:t>
            </a:r>
            <a:r>
              <a:rPr lang="en-US" sz="2400" dirty="0" err="1"/>
              <a:t>dat</a:t>
            </a:r>
            <a:r>
              <a:rPr lang="en-US" sz="2400" dirty="0"/>
              <a:t>’, and any combination of those letters)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regular expression would you use to find words containing “trap” or “tarp”?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‘[t][</a:t>
            </a:r>
            <a:r>
              <a:rPr lang="en-US" sz="2400" dirty="0" err="1">
                <a:solidFill>
                  <a:srgbClr val="0000FF"/>
                </a:solidFill>
              </a:rPr>
              <a:t>ar</a:t>
            </a:r>
            <a:r>
              <a:rPr lang="en-US" sz="2400" dirty="0">
                <a:solidFill>
                  <a:srgbClr val="0000FF"/>
                </a:solidFill>
              </a:rPr>
              <a:t>][</a:t>
            </a:r>
            <a:r>
              <a:rPr lang="en-US" sz="2400" dirty="0" err="1">
                <a:solidFill>
                  <a:srgbClr val="0000FF"/>
                </a:solidFill>
              </a:rPr>
              <a:t>ar</a:t>
            </a:r>
            <a:r>
              <a:rPr lang="en-US" sz="2400" dirty="0">
                <a:solidFill>
                  <a:srgbClr val="0000FF"/>
                </a:solidFill>
              </a:rPr>
              <a:t>][p]’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1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0.5: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Once logged in, use this command to clone the materials into your workspace: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https://github.com/cmmann/20181013-unix-adv.git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If you are prompted for a username/password, check to make sure you typed the URL correctly!</a:t>
            </a:r>
          </a:p>
        </p:txBody>
      </p:sp>
    </p:spTree>
    <p:extLst>
      <p:ext uri="{BB962C8B-B14F-4D97-AF65-F5344CB8AC3E}">
        <p14:creationId xmlns:p14="http://schemas.microsoft.com/office/powerpoint/2010/main" val="474704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But what if we wanted to match ‘trap’ or ‘tarp’, but not ‘</a:t>
            </a:r>
            <a:r>
              <a:rPr lang="en-US" sz="2400" dirty="0" err="1"/>
              <a:t>trrp</a:t>
            </a:r>
            <a:r>
              <a:rPr lang="en-US" sz="2400" dirty="0"/>
              <a:t>’ or ‘</a:t>
            </a:r>
            <a:r>
              <a:rPr lang="en-US" sz="2400" dirty="0" err="1"/>
              <a:t>taap</a:t>
            </a:r>
            <a:r>
              <a:rPr lang="en-US" sz="2400" dirty="0"/>
              <a:t>’?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We can use </a:t>
            </a:r>
            <a:r>
              <a:rPr lang="en-US" sz="2400" i="1" dirty="0"/>
              <a:t>operators</a:t>
            </a:r>
            <a:r>
              <a:rPr lang="en-US" sz="2400" dirty="0"/>
              <a:t> to specify this!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you want to match </a:t>
            </a:r>
            <a:r>
              <a:rPr lang="en-US" sz="2400" i="1" dirty="0"/>
              <a:t>this</a:t>
            </a:r>
            <a:r>
              <a:rPr lang="en-US" sz="2400" dirty="0"/>
              <a:t> OR </a:t>
            </a:r>
            <a:r>
              <a:rPr lang="en-US" sz="2400" i="1" dirty="0"/>
              <a:t>that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this|that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 &lt;file&gt;</a:t>
            </a:r>
          </a:p>
          <a:p>
            <a:pPr marL="0" indent="0">
              <a:buNone/>
            </a:pPr>
            <a:r>
              <a:rPr lang="en-US" sz="2400" dirty="0"/>
              <a:t>When using regular expressions, </a:t>
            </a:r>
            <a:r>
              <a:rPr lang="en-US" sz="2400" dirty="0" err="1"/>
              <a:t>grep</a:t>
            </a:r>
            <a:r>
              <a:rPr lang="en-US" sz="2400" dirty="0"/>
              <a:t> understands that “|” means “OR”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to find things that are NOT something, you use: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–v ‘something’ &lt;file&gt;</a:t>
            </a:r>
          </a:p>
        </p:txBody>
      </p:sp>
    </p:spTree>
    <p:extLst>
      <p:ext uri="{BB962C8B-B14F-4D97-AF65-F5344CB8AC3E}">
        <p14:creationId xmlns:p14="http://schemas.microsoft.com/office/powerpoint/2010/main" val="25314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if you want to match the character ‘|’?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We use escape characters again!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‘\|’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if we want to find something more complicated, like a zip code?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form of a zip code?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5 numbers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could we potentially match that?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‘[0-9][0-9][0-9][0-9][0-9]’</a:t>
            </a:r>
          </a:p>
        </p:txBody>
      </p:sp>
    </p:spTree>
    <p:extLst>
      <p:ext uri="{BB962C8B-B14F-4D97-AF65-F5344CB8AC3E}">
        <p14:creationId xmlns:p14="http://schemas.microsoft.com/office/powerpoint/2010/main" val="31299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But that’s rather cumbersome. Instead, we can specify a specific number of times to look for a set of characters: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‘[0-9]{5}’ &lt;file&gt;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In </a:t>
            </a:r>
            <a:r>
              <a:rPr lang="en-US" sz="2400" dirty="0" err="1">
                <a:cs typeface="Courier New" panose="02070309020205020404" pitchFamily="49" charset="0"/>
              </a:rPr>
              <a:t>regexp</a:t>
            </a:r>
            <a:r>
              <a:rPr lang="en-US" sz="2400" dirty="0">
                <a:cs typeface="Courier New" panose="02070309020205020404" pitchFamily="49" charset="0"/>
              </a:rPr>
              <a:t>, you can use a number in brackets AFTER the thing that you want to repeat</a:t>
            </a:r>
          </a:p>
        </p:txBody>
      </p:sp>
    </p:spTree>
    <p:extLst>
      <p:ext uri="{BB962C8B-B14F-4D97-AF65-F5344CB8AC3E}">
        <p14:creationId xmlns:p14="http://schemas.microsoft.com/office/powerpoint/2010/main" val="32087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put more than just a number in there: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a{n,} </a:t>
            </a:r>
            <a:r>
              <a:rPr lang="en-US" sz="2400" dirty="0">
                <a:cs typeface="Courier New" panose="02070309020205020404" pitchFamily="49" charset="0"/>
              </a:rPr>
              <a:t>: will match the letter ‘a’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cs typeface="Courier New" panose="02070309020205020404" pitchFamily="49" charset="0"/>
              </a:rPr>
              <a:t> OR MORE times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What will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a{2,}</a:t>
            </a:r>
            <a:r>
              <a:rPr lang="en-US" sz="2400" dirty="0">
                <a:cs typeface="Courier New" panose="02070309020205020404" pitchFamily="49" charset="0"/>
              </a:rPr>
              <a:t>’ match?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aardvark, armadillo, </a:t>
            </a:r>
            <a:r>
              <a:rPr lang="en-US" sz="2400" dirty="0" err="1">
                <a:cs typeface="Courier New" panose="02070309020205020404" pitchFamily="49" charset="0"/>
              </a:rPr>
              <a:t>aaaah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4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put more than just a number in there: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a{n,} </a:t>
            </a:r>
            <a:r>
              <a:rPr lang="en-US" sz="2400" dirty="0">
                <a:cs typeface="Courier New" panose="02070309020205020404" pitchFamily="49" charset="0"/>
              </a:rPr>
              <a:t>: will match the letter ‘a’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cs typeface="Courier New" panose="02070309020205020404" pitchFamily="49" charset="0"/>
              </a:rPr>
              <a:t> OR MORE times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What will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a{2,}</a:t>
            </a:r>
            <a:r>
              <a:rPr lang="en-US" sz="2400" dirty="0">
                <a:cs typeface="Courier New" panose="02070309020205020404" pitchFamily="49" charset="0"/>
              </a:rPr>
              <a:t>’ match?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cs typeface="Courier New" panose="02070309020205020404" pitchFamily="49" charset="0"/>
              </a:rPr>
              <a:t>aardvark</a:t>
            </a:r>
            <a:r>
              <a:rPr lang="en-US" sz="2400" dirty="0">
                <a:cs typeface="Courier New" panose="02070309020205020404" pitchFamily="49" charset="0"/>
              </a:rPr>
              <a:t>, armadillo, </a:t>
            </a:r>
            <a:r>
              <a:rPr lang="en-US" sz="2400" dirty="0" err="1">
                <a:solidFill>
                  <a:srgbClr val="0000FF"/>
                </a:solidFill>
                <a:cs typeface="Courier New" panose="02070309020205020404" pitchFamily="49" charset="0"/>
              </a:rPr>
              <a:t>aaaah</a:t>
            </a:r>
            <a:endParaRPr lang="en-US" sz="24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475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specify a range of times to match: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a{n, m} </a:t>
            </a:r>
            <a:r>
              <a:rPr lang="en-US" sz="2400" dirty="0"/>
              <a:t>: will match ‘a’ at least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times, but not more than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/>
              <a:t> times.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will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a{2, 3}</a:t>
            </a:r>
            <a:r>
              <a:rPr lang="en-US" sz="2400" dirty="0"/>
              <a:t>’ match?</a:t>
            </a:r>
          </a:p>
          <a:p>
            <a:pPr marL="0" indent="0">
              <a:buNone/>
            </a:pPr>
            <a:r>
              <a:rPr lang="en-US" sz="2400" dirty="0"/>
              <a:t>aardvark, armadillo, </a:t>
            </a:r>
            <a:r>
              <a:rPr lang="en-US" sz="2400" dirty="0" err="1"/>
              <a:t>aaaah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48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specify a range of times to match: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a{n, m} </a:t>
            </a:r>
            <a:r>
              <a:rPr lang="en-US" sz="2400" dirty="0"/>
              <a:t>: will match ‘a’ at least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times, but not more than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/>
              <a:t> times.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will ‘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a{2, 3}</a:t>
            </a:r>
            <a:r>
              <a:rPr lang="en-US" sz="2400" dirty="0"/>
              <a:t>’ match?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aardvark</a:t>
            </a:r>
            <a:r>
              <a:rPr lang="en-US" sz="2400" dirty="0"/>
              <a:t>, armadillo, </a:t>
            </a:r>
            <a:r>
              <a:rPr lang="en-US" sz="2400" dirty="0" err="1"/>
              <a:t>aaaah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544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5.7: </a:t>
            </a:r>
            <a:br>
              <a:rPr lang="en-US" dirty="0"/>
            </a:br>
            <a:r>
              <a:rPr lang="en-US" dirty="0"/>
              <a:t>Matching X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specify more matches: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a* </a:t>
            </a:r>
            <a:r>
              <a:rPr lang="en-US" sz="2400" dirty="0"/>
              <a:t>: match ‘a’ 0 or more times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a+ </a:t>
            </a:r>
            <a:r>
              <a:rPr lang="en-US" sz="2400" dirty="0"/>
              <a:t>: match ‘a’ 1 or more times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a? </a:t>
            </a:r>
            <a:r>
              <a:rPr lang="en-US" sz="2400" dirty="0"/>
              <a:t>: match ‘a’ once if it happens, but matching it is optional </a:t>
            </a:r>
          </a:p>
        </p:txBody>
      </p:sp>
    </p:spTree>
    <p:extLst>
      <p:ext uri="{BB962C8B-B14F-4D97-AF65-F5344CB8AC3E}">
        <p14:creationId xmlns:p14="http://schemas.microsoft.com/office/powerpoint/2010/main" val="2435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8041</TotalTime>
  <Words>4457</Words>
  <Application>Microsoft Office PowerPoint</Application>
  <PresentationFormat>On-screen Show (4:3)</PresentationFormat>
  <Paragraphs>762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Calibri</vt:lpstr>
      <vt:lpstr>Calibri Light</vt:lpstr>
      <vt:lpstr>Courier New</vt:lpstr>
      <vt:lpstr>Office Theme</vt:lpstr>
      <vt:lpstr>Welcome to the Advanced Unix Workshop!</vt:lpstr>
      <vt:lpstr>Advanced UNIX </vt:lpstr>
      <vt:lpstr>Thanks!</vt:lpstr>
      <vt:lpstr>Materials</vt:lpstr>
      <vt:lpstr>Sticky Notes</vt:lpstr>
      <vt:lpstr>Overview</vt:lpstr>
      <vt:lpstr>Lesson 0: Quick Review</vt:lpstr>
      <vt:lpstr>Set-Up</vt:lpstr>
      <vt:lpstr>Lesson 0.5: Setup</vt:lpstr>
      <vt:lpstr>Lesson 1: Text Editing</vt:lpstr>
      <vt:lpstr>Lesson 1.1: Text Editors in UNIX</vt:lpstr>
      <vt:lpstr>Lesson 1.2: Text Editing with nano</vt:lpstr>
      <vt:lpstr>Lesson 1.2:  Text Editing with nano</vt:lpstr>
      <vt:lpstr>Exercise 1:</vt:lpstr>
      <vt:lpstr>Exercise 1:</vt:lpstr>
      <vt:lpstr>Exercise 1:</vt:lpstr>
      <vt:lpstr>Exercise 1:</vt:lpstr>
      <vt:lpstr>Exercise 1:</vt:lpstr>
      <vt:lpstr>Lesson 2: Shell Scripting</vt:lpstr>
      <vt:lpstr>Lesson 2.0: What is a shell?</vt:lpstr>
      <vt:lpstr>Lesson 2.0: What is a shell?</vt:lpstr>
      <vt:lpstr>Lesson 2.0: Shell Scripting</vt:lpstr>
      <vt:lpstr>Lesson 2.1: Creating a Shell Script</vt:lpstr>
      <vt:lpstr>Lesson 2.1: Creating a Shell Script</vt:lpstr>
      <vt:lpstr>Lesson 2.1: Comments</vt:lpstr>
      <vt:lpstr>Lesson 2.1: Comments</vt:lpstr>
      <vt:lpstr>Lesson 2.1: Creating a Shell Script</vt:lpstr>
      <vt:lpstr>Lesson 2.1: Creating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2.2:  Executing a Shell Script</vt:lpstr>
      <vt:lpstr>Lesson 2.3:  Executing a Shell Script</vt:lpstr>
      <vt:lpstr>Lesson 2.3:  Executing a Shell Script</vt:lpstr>
      <vt:lpstr>Lesson 2.3:  Executing a Shell Script</vt:lpstr>
      <vt:lpstr>Lesson 2.3:  Executing a Shell Script</vt:lpstr>
      <vt:lpstr>Lesson 2.3:  Executing a Shell Script</vt:lpstr>
      <vt:lpstr>Lesson 2.3: Executing a Shell Script</vt:lpstr>
      <vt:lpstr>Lesson 2.3: Executing a Shell Script</vt:lpstr>
      <vt:lpstr>Lesson 2.3: Executing a Shell Script</vt:lpstr>
      <vt:lpstr>Lesson 2.3: Executing a Shell Script</vt:lpstr>
      <vt:lpstr>Lesson 2.3: Executing a Shell Script</vt:lpstr>
      <vt:lpstr>Lesson 2.3: Executing a Shell Script</vt:lpstr>
      <vt:lpstr>Exercise 2:</vt:lpstr>
      <vt:lpstr>Lesson 3: Loops and Arguments</vt:lpstr>
      <vt:lpstr>Lesson 3.1: Loops</vt:lpstr>
      <vt:lpstr>Lesson 3.1: Loops</vt:lpstr>
      <vt:lpstr>Lesson 3.1: Loops</vt:lpstr>
      <vt:lpstr>Lesson 3.2: Loop Syntax</vt:lpstr>
      <vt:lpstr>Lesson 3.2: Loop Syntax</vt:lpstr>
      <vt:lpstr>Lesson 3.2: Loop Syntax</vt:lpstr>
      <vt:lpstr>Lesson 3.2: Loop Syntax</vt:lpstr>
      <vt:lpstr>Lesson 3.3: Arguments</vt:lpstr>
      <vt:lpstr>Lesson 3.3: Arguments</vt:lpstr>
      <vt:lpstr>Lesson 3.3: Arguments</vt:lpstr>
      <vt:lpstr>Exercise 3:</vt:lpstr>
      <vt:lpstr>Lesson 4:</vt:lpstr>
      <vt:lpstr>Lesson 4.0: Text Output</vt:lpstr>
      <vt:lpstr>Lesson 4.1: Word Count</vt:lpstr>
      <vt:lpstr>Lesson 4.1: Word Count</vt:lpstr>
      <vt:lpstr>Lesson 4.1: Word Count</vt:lpstr>
      <vt:lpstr>Lesson 4.2: Piping</vt:lpstr>
      <vt:lpstr>Lesson 4.3: sort</vt:lpstr>
      <vt:lpstr>Lesson 4.4: uniq</vt:lpstr>
      <vt:lpstr>Lesson 4.4: uniq</vt:lpstr>
      <vt:lpstr>Lesson 4.5: Grep</vt:lpstr>
      <vt:lpstr>Lesson 4.5: Grep</vt:lpstr>
      <vt:lpstr>Lesson 4.6: Piping and Grep</vt:lpstr>
      <vt:lpstr>Lesson 4.7:  Grep All Files in A Directory</vt:lpstr>
      <vt:lpstr>Lesson 4.8: Grep Options</vt:lpstr>
      <vt:lpstr>Exercise 4: Hello</vt:lpstr>
      <vt:lpstr>Lesson 5: Regular Expressions</vt:lpstr>
      <vt:lpstr>Lesson 5.1: Regular Expressions</vt:lpstr>
      <vt:lpstr>Lesson 5.2: Regular Expressions</vt:lpstr>
      <vt:lpstr>Lesson 5.2: egrep</vt:lpstr>
      <vt:lpstr>Lesson 5.3: Matching Words</vt:lpstr>
      <vt:lpstr>Lesson 5.4: Fuzzy Matching</vt:lpstr>
      <vt:lpstr>Lesson 5.4: Fuzzy Matching</vt:lpstr>
      <vt:lpstr>Lesson 5.4: Fuzzy Matching</vt:lpstr>
      <vt:lpstr>Lesson 5.4: Fuzzy Matching</vt:lpstr>
      <vt:lpstr>Lesson 5.4: Fuzzy Matching</vt:lpstr>
      <vt:lpstr>Lesson 5.5: Number Matching</vt:lpstr>
      <vt:lpstr>Lesson 5.5: Number Matching</vt:lpstr>
      <vt:lpstr>Lesson 5.6: Operators</vt:lpstr>
      <vt:lpstr>Lesson 5.6: Operators</vt:lpstr>
      <vt:lpstr>Lesson 5.6: Operators</vt:lpstr>
      <vt:lpstr>Lesson 5.6: Operators</vt:lpstr>
      <vt:lpstr>Lesson 5.6: Operators</vt:lpstr>
      <vt:lpstr>Lesson 5.7:  Matching X Letters</vt:lpstr>
      <vt:lpstr>Lesson 5.7:  Matching X Letters</vt:lpstr>
      <vt:lpstr>Lesson 5.7:  Matching X Letters</vt:lpstr>
      <vt:lpstr>Lesson 5.7:  Matching X Letters</vt:lpstr>
      <vt:lpstr>Lesson 5.7:  Matching X Letters</vt:lpstr>
      <vt:lpstr>Lesson 5.7:  Matching X Letters</vt:lpstr>
      <vt:lpstr>Lesson 5.7:  Matching X Letters</vt:lpstr>
      <vt:lpstr>Lesson 5.8: Example</vt:lpstr>
      <vt:lpstr>Lesson 5.8: Example</vt:lpstr>
      <vt:lpstr>Lesson 5.8: Example</vt:lpstr>
      <vt:lpstr>Lesson 5.8: Example</vt:lpstr>
      <vt:lpstr>Lesson 5.8: Example</vt:lpstr>
      <vt:lpstr>Lesson 5.8: Example</vt:lpstr>
      <vt:lpstr>Lesson 5.8: Example</vt:lpstr>
      <vt:lpstr>Lesson 5.9:  Regexp Continuing Education</vt:lpstr>
      <vt:lpstr>Exercise 5: Real Life Stuff</vt:lpstr>
      <vt:lpstr>Closing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UNIX</dc:title>
  <dc:creator>Mann, Carla [GDCBS]</dc:creator>
  <cp:lastModifiedBy>Carla</cp:lastModifiedBy>
  <cp:revision>110</cp:revision>
  <dcterms:created xsi:type="dcterms:W3CDTF">2017-03-01T21:17:29Z</dcterms:created>
  <dcterms:modified xsi:type="dcterms:W3CDTF">2018-10-13T16:57:27Z</dcterms:modified>
</cp:coreProperties>
</file>