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Box 7"/>
          <p:cNvSpPr txBox="1"/>
          <p:nvPr/>
        </p:nvSpPr>
        <p:spPr>
          <a:xfrm>
            <a:off x="5753100" y="675640"/>
            <a:ext cx="1658620" cy="30886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>
            <a:noFill/>
            <a:prstDash val="solid"/>
          </a:ln>
        </p:spPr>
        <p:txBody>
          <a:bodyPr wrap="square" rtlCol="0">
            <a:spAutoFit/>
          </a:bodyPr>
          <a:p>
            <a:endParaRPr lang="x-none" altLang="en-SG" sz="1400"/>
          </a:p>
          <a:p>
            <a:endParaRPr lang="x-none" altLang="en-SG" sz="1400"/>
          </a:p>
          <a:p>
            <a:endParaRPr lang="x-none" altLang="en-SG" sz="1400"/>
          </a:p>
          <a:p>
            <a:endParaRPr lang="x-none" altLang="en-SG" sz="1400"/>
          </a:p>
          <a:p>
            <a:endParaRPr lang="x-none" altLang="en-SG" sz="1400"/>
          </a:p>
          <a:p>
            <a:endParaRPr lang="x-none" altLang="en-SG" sz="1400"/>
          </a:p>
          <a:p>
            <a:endParaRPr lang="x-none" altLang="en-SG" sz="1400"/>
          </a:p>
          <a:p>
            <a:endParaRPr lang="x-none" altLang="en-SG" sz="1400"/>
          </a:p>
          <a:p>
            <a:endParaRPr lang="x-none" altLang="en-SG" sz="1400"/>
          </a:p>
          <a:p>
            <a:endParaRPr lang="x-none" altLang="en-SG" sz="1400"/>
          </a:p>
          <a:p>
            <a:endParaRPr lang="x-none" altLang="en-SG" sz="1400"/>
          </a:p>
          <a:p>
            <a:endParaRPr lang="x-none" altLang="en-SG" sz="1400"/>
          </a:p>
          <a:p>
            <a:endParaRPr lang="x-none" altLang="en-SG" sz="1400"/>
          </a:p>
          <a:p>
            <a:endParaRPr lang="x-none" altLang="en-SG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605" y="647065"/>
            <a:ext cx="5121275" cy="3121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00225" y="814705"/>
            <a:ext cx="1499235" cy="37909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x-none" altLang="en-SG"/>
              <a:t>vanilla Unet</a:t>
            </a:r>
            <a:endParaRPr lang="x-none" altLang="en-SG"/>
          </a:p>
        </p:txBody>
      </p:sp>
      <p:sp>
        <p:nvSpPr>
          <p:cNvPr id="5" name="TextBox 4"/>
          <p:cNvSpPr txBox="1"/>
          <p:nvPr/>
        </p:nvSpPr>
        <p:spPr>
          <a:xfrm>
            <a:off x="1730375" y="2049145"/>
            <a:ext cx="1499235" cy="65341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x-none" altLang="en-SG"/>
              <a:t>multi-type Unet</a:t>
            </a:r>
            <a:endParaRPr lang="x-none" altLang="en-SG"/>
          </a:p>
        </p:txBody>
      </p:sp>
      <p:sp>
        <p:nvSpPr>
          <p:cNvPr id="6" name="TextBox 5"/>
          <p:cNvSpPr txBox="1"/>
          <p:nvPr/>
        </p:nvSpPr>
        <p:spPr>
          <a:xfrm>
            <a:off x="4288155" y="753745"/>
            <a:ext cx="1499235" cy="74168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>
            <a:noFill/>
            <a:prstDash val="solid"/>
          </a:ln>
        </p:spPr>
        <p:txBody>
          <a:bodyPr wrap="square" rtlCol="0">
            <a:spAutoFit/>
          </a:bodyPr>
          <a:p>
            <a:r>
              <a:rPr lang="x-none" altLang="en-SG" sz="1400"/>
              <a:t>2 class:</a:t>
            </a:r>
            <a:br>
              <a:rPr lang="x-none" altLang="en-SG" sz="1400"/>
            </a:br>
            <a:r>
              <a:rPr lang="x-none" altLang="en-SG" sz="1400"/>
              <a:t>nuclei vs background</a:t>
            </a:r>
            <a:endParaRPr lang="x-none" altLang="en-SG" sz="1400"/>
          </a:p>
        </p:txBody>
      </p:sp>
      <p:sp>
        <p:nvSpPr>
          <p:cNvPr id="7" name="TextBox 6"/>
          <p:cNvSpPr txBox="1"/>
          <p:nvPr/>
        </p:nvSpPr>
        <p:spPr>
          <a:xfrm>
            <a:off x="5803265" y="1999615"/>
            <a:ext cx="1499235" cy="74168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>
            <a:noFill/>
            <a:prstDash val="solid"/>
          </a:ln>
        </p:spPr>
        <p:txBody>
          <a:bodyPr wrap="square" rtlCol="0">
            <a:spAutoFit/>
          </a:bodyPr>
          <a:p>
            <a:r>
              <a:rPr lang="x-none" altLang="en-SG" sz="1400"/>
              <a:t>multi class:</a:t>
            </a:r>
            <a:br>
              <a:rPr lang="x-none" altLang="en-SG" sz="1400"/>
            </a:br>
            <a:r>
              <a:rPr lang="x-none" altLang="en-SG" sz="1400"/>
              <a:t>multi-nuclei vs background</a:t>
            </a:r>
            <a:endParaRPr lang="x-none" altLang="en-SG" sz="1400"/>
          </a:p>
        </p:txBody>
      </p:sp>
      <p:sp>
        <p:nvSpPr>
          <p:cNvPr id="10" name="Rectangle 9"/>
          <p:cNvSpPr/>
          <p:nvPr/>
        </p:nvSpPr>
        <p:spPr>
          <a:xfrm>
            <a:off x="370840" y="312420"/>
            <a:ext cx="7185025" cy="3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885950" y="2740660"/>
            <a:ext cx="1876425" cy="189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3150" y="4458335"/>
            <a:ext cx="102450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0070C0"/>
                </a:solidFill>
              </a:rPr>
              <a:t>example of types can be:</a:t>
            </a:r>
            <a:br>
              <a:rPr lang="x-none" altLang="en-SG">
                <a:solidFill>
                  <a:srgbClr val="0070C0"/>
                </a:solidFill>
              </a:rPr>
            </a:br>
            <a:r>
              <a:rPr lang="x-none" altLang="en-SG">
                <a:solidFill>
                  <a:srgbClr val="0070C0"/>
                </a:solidFill>
              </a:rPr>
              <a:t>- different sizes</a:t>
            </a:r>
            <a:br>
              <a:rPr lang="x-none" altLang="en-SG">
                <a:solidFill>
                  <a:srgbClr val="0070C0"/>
                </a:solidFill>
              </a:rPr>
            </a:br>
            <a:r>
              <a:rPr lang="x-none" altLang="en-SG">
                <a:solidFill>
                  <a:srgbClr val="0070C0"/>
                </a:solidFill>
              </a:rPr>
              <a:t>- 'white nucleus' on black background,</a:t>
            </a:r>
            <a:r>
              <a:rPr lang="x-none" altLang="en-SG">
                <a:solidFill>
                  <a:srgbClr val="0070C0"/>
                </a:solidFill>
                <a:sym typeface="+mn-ea"/>
              </a:rPr>
              <a:t> black nucleus' on white background,</a:t>
            </a:r>
            <a:endParaRPr lang="x-none" altLang="en-SG">
              <a:solidFill>
                <a:srgbClr val="0070C0"/>
              </a:solidFill>
              <a:sym typeface="+mn-ea"/>
            </a:endParaRPr>
          </a:p>
          <a:p>
            <a:r>
              <a:rPr lang="x-none" altLang="en-SG">
                <a:solidFill>
                  <a:srgbClr val="0070C0"/>
                </a:solidFill>
                <a:sym typeface="+mn-ea"/>
              </a:rPr>
              <a:t>- discounnected, connected</a:t>
            </a:r>
            <a:br>
              <a:rPr lang="x-none" altLang="en-SG">
                <a:solidFill>
                  <a:srgbClr val="0070C0"/>
                </a:solidFill>
                <a:sym typeface="+mn-ea"/>
              </a:rPr>
            </a:br>
            <a:r>
              <a:rPr lang="x-none" altLang="en-SG">
                <a:solidFill>
                  <a:srgbClr val="0070C0"/>
                </a:solidFill>
                <a:sym typeface="+mn-ea"/>
              </a:rPr>
              <a:t>- etc ...</a:t>
            </a:r>
            <a:endParaRPr lang="x-none" altLang="en-SG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40" y="223520"/>
            <a:ext cx="10394950" cy="1202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proof of concept: </a:t>
            </a:r>
            <a:br>
              <a:rPr lang="x-none" altLang="en-SG"/>
            </a:br>
            <a:r>
              <a:rPr lang="x-none" altLang="en-SG"/>
              <a:t>  - unet to detect center of nuclei </a:t>
            </a:r>
            <a:br>
              <a:rPr lang="x-none" altLang="en-SG"/>
            </a:br>
            <a:r>
              <a:rPr lang="x-none" altLang="en-SG"/>
              <a:t>  - unet out 4 class probabilities p1,p2,p3,p4, each correspond to different nuclei size</a:t>
            </a:r>
            <a:br>
              <a:rPr lang="x-none" altLang="en-SG"/>
            </a:br>
            <a:r>
              <a:rPr lang="x-none" altLang="en-SG"/>
              <a:t>  </a:t>
            </a:r>
            <a:endParaRPr lang="x-none" altLang="en-SG"/>
          </a:p>
        </p:txBody>
      </p:sp>
      <p:pic>
        <p:nvPicPr>
          <p:cNvPr id="3" name="Picture 2" descr="699f2992cd71e2e28cf45f81347ff22e76b37541ce88087742884cd0e9aadc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" y="1678305"/>
            <a:ext cx="11417300" cy="2900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170" y="4609465"/>
            <a:ext cx="2679065" cy="346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600"/>
              <a:t> p = p1+p2+p3+p4</a:t>
            </a:r>
            <a:endParaRPr lang="x-none" altLang="en-SG" sz="1600"/>
          </a:p>
        </p:txBody>
      </p:sp>
      <p:sp>
        <p:nvSpPr>
          <p:cNvPr id="5" name="TextBox 4"/>
          <p:cNvSpPr txBox="1"/>
          <p:nvPr/>
        </p:nvSpPr>
        <p:spPr>
          <a:xfrm>
            <a:off x="4160520" y="4654550"/>
            <a:ext cx="5067300" cy="834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600"/>
              <a:t> pi &gt;0.5, each i is denoted by color</a:t>
            </a:r>
            <a:br>
              <a:rPr lang="x-none" altLang="en-SG" sz="1600"/>
            </a:br>
            <a:r>
              <a:rPr lang="x-none" altLang="en-SG" sz="1600">
                <a:sym typeface="+mn-ea"/>
              </a:rPr>
              <a:t>  (red is smallest, pale-orange is largest size)</a:t>
            </a:r>
            <a:endParaRPr lang="x-none" altLang="en-SG" sz="1600"/>
          </a:p>
          <a:p>
            <a:endParaRPr lang="x-none" altLang="en-SG" sz="1600"/>
          </a:p>
        </p:txBody>
      </p:sp>
      <p:sp>
        <p:nvSpPr>
          <p:cNvPr id="6" name="Oval 5"/>
          <p:cNvSpPr/>
          <p:nvPr/>
        </p:nvSpPr>
        <p:spPr>
          <a:xfrm>
            <a:off x="4803140" y="3107055"/>
            <a:ext cx="320040" cy="3200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7" name="Oval 6"/>
          <p:cNvSpPr/>
          <p:nvPr/>
        </p:nvSpPr>
        <p:spPr>
          <a:xfrm>
            <a:off x="6556375" y="2764155"/>
            <a:ext cx="320040" cy="3200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8" name="Oval 7"/>
          <p:cNvSpPr/>
          <p:nvPr/>
        </p:nvSpPr>
        <p:spPr>
          <a:xfrm>
            <a:off x="10373995" y="2748915"/>
            <a:ext cx="320040" cy="3200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9" name="Oval 8"/>
          <p:cNvSpPr/>
          <p:nvPr/>
        </p:nvSpPr>
        <p:spPr>
          <a:xfrm>
            <a:off x="8659495" y="3068955"/>
            <a:ext cx="320040" cy="3200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0" name="Oval 9"/>
          <p:cNvSpPr/>
          <p:nvPr/>
        </p:nvSpPr>
        <p:spPr>
          <a:xfrm>
            <a:off x="9398635" y="2817495"/>
            <a:ext cx="320040" cy="3200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1" name="Oval 10"/>
          <p:cNvSpPr/>
          <p:nvPr/>
        </p:nvSpPr>
        <p:spPr>
          <a:xfrm>
            <a:off x="5634355" y="2771775"/>
            <a:ext cx="320040" cy="3200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46490" y="2506345"/>
            <a:ext cx="2679065" cy="250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000">
                <a:solidFill>
                  <a:srgbClr val="92D050"/>
                </a:solidFill>
              </a:rPr>
              <a:t>still detect, but low confidence</a:t>
            </a:r>
            <a:endParaRPr lang="x-none" altLang="en-SG" sz="100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999dab07b11bc85fb8464fc36c947fbd8b5d6ec49817361cb780659ca805ea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05" y="368935"/>
            <a:ext cx="6857365" cy="4876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550450e4bff4036fd671decdc5d42fec23578198d6a2fd79179c4368b9d6da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15" y="251460"/>
            <a:ext cx="9599930" cy="487616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192905" y="1316990"/>
            <a:ext cx="558165" cy="58610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66570" y="1545590"/>
            <a:ext cx="2526665" cy="52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>
                <a:solidFill>
                  <a:srgbClr val="92D050"/>
                </a:solidFill>
              </a:rPr>
              <a:t>larger size is wrong but smaller size is correct</a:t>
            </a:r>
            <a:endParaRPr lang="x-none" altLang="en-SG" sz="1400">
              <a:solidFill>
                <a:srgbClr val="92D05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135880" y="1288415"/>
            <a:ext cx="358140" cy="37592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5" name="Oval 4"/>
          <p:cNvSpPr/>
          <p:nvPr/>
        </p:nvSpPr>
        <p:spPr>
          <a:xfrm>
            <a:off x="5297805" y="1536065"/>
            <a:ext cx="358140" cy="37592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df40099c6306ca1f47fcc8a62e2fa39486d4e223177afdc51b2ad189691802d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" y="228600"/>
            <a:ext cx="959993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469005" y="1040765"/>
            <a:ext cx="558165" cy="58610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0" name="Oval 9"/>
          <p:cNvSpPr/>
          <p:nvPr/>
        </p:nvSpPr>
        <p:spPr>
          <a:xfrm>
            <a:off x="4678680" y="1926590"/>
            <a:ext cx="558165" cy="58610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val 7"/>
          <p:cNvSpPr/>
          <p:nvPr/>
        </p:nvSpPr>
        <p:spPr>
          <a:xfrm>
            <a:off x="5535930" y="4670425"/>
            <a:ext cx="515620" cy="54165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735" y="460375"/>
            <a:ext cx="12193270" cy="622427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142105" y="2904490"/>
            <a:ext cx="558165" cy="58610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4" name="Oval 3"/>
          <p:cNvSpPr/>
          <p:nvPr/>
        </p:nvSpPr>
        <p:spPr>
          <a:xfrm>
            <a:off x="10301605" y="2879090"/>
            <a:ext cx="558165" cy="58610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5" name="Oval 4"/>
          <p:cNvSpPr/>
          <p:nvPr/>
        </p:nvSpPr>
        <p:spPr>
          <a:xfrm>
            <a:off x="4510405" y="6244590"/>
            <a:ext cx="558165" cy="58610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0" name="Oval 9"/>
          <p:cNvSpPr/>
          <p:nvPr/>
        </p:nvSpPr>
        <p:spPr>
          <a:xfrm>
            <a:off x="10682605" y="6282690"/>
            <a:ext cx="558165" cy="58610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1" name="Oval 10"/>
          <p:cNvSpPr/>
          <p:nvPr/>
        </p:nvSpPr>
        <p:spPr>
          <a:xfrm>
            <a:off x="421005" y="4745990"/>
            <a:ext cx="558165" cy="58610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3" name="Oval 12"/>
          <p:cNvSpPr/>
          <p:nvPr/>
        </p:nvSpPr>
        <p:spPr>
          <a:xfrm>
            <a:off x="1500505" y="3996690"/>
            <a:ext cx="558165" cy="58610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4" name="Oval 13"/>
          <p:cNvSpPr/>
          <p:nvPr/>
        </p:nvSpPr>
        <p:spPr>
          <a:xfrm>
            <a:off x="7723505" y="4047490"/>
            <a:ext cx="558165" cy="58610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5" name="Oval 14"/>
          <p:cNvSpPr/>
          <p:nvPr/>
        </p:nvSpPr>
        <p:spPr>
          <a:xfrm>
            <a:off x="128905" y="1215390"/>
            <a:ext cx="558165" cy="58610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Kingsoft Office WPP</Application>
  <PresentationFormat>Widescreen</PresentationFormat>
  <Paragraphs>36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13</cp:revision>
  <dcterms:created xsi:type="dcterms:W3CDTF">2018-01-26T05:55:06Z</dcterms:created>
  <dcterms:modified xsi:type="dcterms:W3CDTF">2018-01-26T05:55:06Z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18441֦-10.1.0.5707</vt:lpwstr>
  </property>
</Properties>
</file>