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49b91ad3d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49b91ad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b49b91ad3d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49b91ad3d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49b91ad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b49b91ad3d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755576" y="116632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141736" y="-693465"/>
            <a:ext cx="545727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55576" y="116632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  <a:defRPr b="1" sz="2000"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755576" y="692696"/>
            <a:ext cx="8229600" cy="5457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823968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55576" y="116632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55576" y="116632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55576" y="116632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55576" y="116632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55576" y="692696"/>
            <a:ext cx="8229600" cy="5457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914400" y="1960282"/>
            <a:ext cx="7825835" cy="1630449"/>
          </a:xfrm>
          <a:prstGeom prst="rect">
            <a:avLst/>
          </a:prstGeom>
          <a:solidFill>
            <a:srgbClr val="8CB3E3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b="1" lang="en-IN" sz="3200"/>
              <a:t> Covid-19 Detection Using Deep Learning</a:t>
            </a:r>
            <a:br>
              <a:rPr b="1" lang="en-IN" sz="3200"/>
            </a:br>
            <a:r>
              <a:rPr b="1" lang="en-IN" sz="3200"/>
              <a:t>               of Chest X-Ray Images</a:t>
            </a:r>
            <a:endParaRPr b="1" sz="3200"/>
          </a:p>
        </p:txBody>
      </p:sp>
      <p:sp>
        <p:nvSpPr>
          <p:cNvPr id="88" name="Google Shape;88;p13"/>
          <p:cNvSpPr txBox="1"/>
          <p:nvPr/>
        </p:nvSpPr>
        <p:spPr>
          <a:xfrm>
            <a:off x="1069910" y="4704605"/>
            <a:ext cx="4419600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members:              Gr No.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1)Akshay Bharati         (1710352)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2)Shrikant Karhale      (1710362)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3)Pranav Kulkarni       (1710726)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4)Dyanand Haral        (1710756)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5)Abhinandan Patil     (1710725)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105400" y="4858452"/>
            <a:ext cx="327004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Guidance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Bhorge Sir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Dept E&amp;TC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133600" y="626561"/>
            <a:ext cx="55626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ET4207 – Major Project AY 2020-21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755576" y="116632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IN"/>
              <a:t>Conclusion and Future Scope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755576" y="692696"/>
            <a:ext cx="8229600" cy="5457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30"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530"/>
              <a:t>In this project we presented a CNN based on state of the art pretrained models like Xception and ResNetV50.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30"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530"/>
              <a:t>We classified the images into three classes i.e Normal Pneumonia and COVID-19 and presented how to train the model when the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530"/>
              <a:t>dataset is imbalanaced.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30"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530"/>
              <a:t>Instead of building a CNN from scratch,we used Transfer Learning for extracting feature maps from Xception snd ResNetV50 so that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530"/>
              <a:t>the model accuracy is increased.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30"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530"/>
              <a:t>The final accuracy we obtained on the test set was 88.84% 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30"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530"/>
              <a:t>The model accuracy can surely be improved by using more COVID-19 images and by fine-tuning the model hyperparameters.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30"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530"/>
              <a:t>Today healthcare sector is continuously evolving,thanks to the rapid advancements in deep learning.AI driven diagnostic process will definitely be widely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530"/>
              <a:t>used in the upcoming years in the medical sector.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30"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530"/>
              <a:t>As we fine-tune our model to obtain a accuracy of more than 95% ,we hope our model can be useful in the medical field.</a:t>
            </a:r>
            <a:endParaRPr/>
          </a:p>
          <a:p>
            <a:pPr indent="0" lvl="0" marL="1143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530"/>
              <a:t> 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30"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30"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30"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30"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30"/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6823968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755576" y="116632"/>
            <a:ext cx="8229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755576" y="692696"/>
            <a:ext cx="8229600" cy="5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Lakshmanaprabu S, Mohanty SN, Shankar K, Arunkumar N, Ramirez G. Optimal deep learning model for classification of lung cancer on ct images. Future Generat Comput Syst.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Rahimzadeh M, Attar A, et al. Sperm detection and tracking in phase-contrast microscopy image sequences using deep learning and modified csr-dcf. 2020.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McIntosh K. Coronavirus disease 2019 (COVID-19): epidemi- ology, virology, clinical features, diagnosis, and prevention.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Jiang F, Deng L, Zhang L, Cai Y, Cheung CW, Xia Z. Review of the clinical characteristics of coronavirus disease 2019 (covid-19).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Gozes O, Frid-Adar M, Greenspan H, Browning PD, Zhang H, Ji W, Bernheim A, Siegel E. Rapid ai development cycle for the coronavirus (covid-19) pandemic: initial results for automated detection &amp; patient monitoring using deep learning ct image analysis.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Wang S, Kang B, Ma J, Zeng X, Xiao M, Guo J, Cai M, Yang J, Li Y, Meng X, et al. A deep learning algorithm using ct images to screen for corona virus disease (covid19).</a:t>
            </a:r>
            <a:endParaRPr/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6823968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755576" y="5197151"/>
            <a:ext cx="3816424" cy="952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5550"/>
              <a:t>Thanks...</a:t>
            </a:r>
            <a:endParaRPr/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6823968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55576" y="116632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imes New Roman"/>
              <a:buNone/>
            </a:pPr>
            <a:r>
              <a:rPr lang="en-IN" sz="3200">
                <a:solidFill>
                  <a:srgbClr val="0000CC"/>
                </a:solidFill>
              </a:rPr>
              <a:t>Introduction</a:t>
            </a:r>
            <a:endParaRPr sz="3200">
              <a:solidFill>
                <a:srgbClr val="0000CC"/>
              </a:solidFill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19663" y="655221"/>
            <a:ext cx="8229600" cy="60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•"/>
            </a:pPr>
            <a:r>
              <a:rPr b="1" lang="en-IN" sz="2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Corona Virus?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None/>
            </a:pPr>
            <a:r>
              <a:t/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•"/>
            </a:pPr>
            <a:r>
              <a:rPr lang="en-IN" sz="2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Spread of Corona Virus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None/>
            </a:pPr>
            <a:r>
              <a:t/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•"/>
            </a:pPr>
            <a:r>
              <a:rPr lang="en-IN" sz="2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Symptoms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None/>
            </a:pPr>
            <a:r>
              <a:t/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•"/>
            </a:pPr>
            <a:r>
              <a:rPr lang="en-IN" sz="2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Affect on body parts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None/>
            </a:pPr>
            <a:r>
              <a:t/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•"/>
            </a:pPr>
            <a:r>
              <a:rPr lang="en-IN" sz="2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Our idea about this Project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4463" y="1378665"/>
            <a:ext cx="3938949" cy="262596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55576" y="116632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IN" sz="3200"/>
              <a:t>Limitation of Current Covid-19 Test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55576" y="692696"/>
            <a:ext cx="8229600" cy="616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Different values of the sensitivity of RT-PCR tests to COVID-19 have been reported in different parts of the globe.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According to one analysis with 51 people in China, up to 29% of people with the coronavirus tested negative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If the sensitivity of one RT-PCR test kit is 90%.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If that is so, about 200,000 COVID-19 patients could have been wrongly diagnosed among the more than 20 million tests worldwide.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823968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6"/>
          <p:cNvCxnSpPr/>
          <p:nvPr/>
        </p:nvCxnSpPr>
        <p:spPr>
          <a:xfrm flipH="1" rot="10800000">
            <a:off x="2296485" y="1874978"/>
            <a:ext cx="5373210" cy="4660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4983090" y="1416541"/>
            <a:ext cx="0" cy="4660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2296484" y="1921586"/>
            <a:ext cx="0" cy="47273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7669559" y="1874978"/>
            <a:ext cx="0" cy="4660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6"/>
          <p:cNvSpPr/>
          <p:nvPr/>
        </p:nvSpPr>
        <p:spPr>
          <a:xfrm>
            <a:off x="4389780" y="984494"/>
            <a:ext cx="1186619" cy="43204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279586" y="2165850"/>
            <a:ext cx="2615091" cy="4746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Covid-19 Chest X-Ray Dataset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911568" y="2411053"/>
            <a:ext cx="2801985" cy="47273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Rsna Pneumonia Detection Challenge</a:t>
            </a:r>
            <a:endParaRPr/>
          </a:p>
        </p:txBody>
      </p:sp>
      <p:cxnSp>
        <p:nvCxnSpPr>
          <p:cNvPr id="117" name="Google Shape;117;p16"/>
          <p:cNvCxnSpPr/>
          <p:nvPr/>
        </p:nvCxnSpPr>
        <p:spPr>
          <a:xfrm flipH="1">
            <a:off x="2296484" y="2712277"/>
            <a:ext cx="1" cy="47273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7669560" y="2637840"/>
            <a:ext cx="0" cy="4554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7669559" y="3093279"/>
            <a:ext cx="6566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6"/>
          <p:cNvCxnSpPr/>
          <p:nvPr/>
        </p:nvCxnSpPr>
        <p:spPr>
          <a:xfrm rot="10800000">
            <a:off x="5907326" y="3093279"/>
            <a:ext cx="176223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3355147" y="3185013"/>
            <a:ext cx="0" cy="4327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1410938" y="3178355"/>
            <a:ext cx="0" cy="4394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5909387" y="3093279"/>
            <a:ext cx="0" cy="452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6"/>
          <p:cNvCxnSpPr/>
          <p:nvPr/>
        </p:nvCxnSpPr>
        <p:spPr>
          <a:xfrm flipH="1" rot="10800000">
            <a:off x="1631272" y="3320804"/>
            <a:ext cx="6659" cy="1997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2296484" y="3185013"/>
            <a:ext cx="10586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6"/>
          <p:cNvCxnSpPr/>
          <p:nvPr/>
        </p:nvCxnSpPr>
        <p:spPr>
          <a:xfrm rot="10800000">
            <a:off x="1410938" y="3185013"/>
            <a:ext cx="88554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>
            <a:endCxn id="128" idx="0"/>
          </p:cNvCxnSpPr>
          <p:nvPr/>
        </p:nvCxnSpPr>
        <p:spPr>
          <a:xfrm>
            <a:off x="8326177" y="3093342"/>
            <a:ext cx="0" cy="45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/>
          <p:nvPr/>
        </p:nvSpPr>
        <p:spPr>
          <a:xfrm>
            <a:off x="7531675" y="3546042"/>
            <a:ext cx="1589004" cy="6086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Pneumonia 38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5182050" y="3538755"/>
            <a:ext cx="1622288" cy="60867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Covid-19 468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2510920" y="3614685"/>
            <a:ext cx="1688453" cy="60867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Pneumonia 6012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1695" y="3628127"/>
            <a:ext cx="1558273" cy="59523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 8851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/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755576" y="116632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00">
                <a:solidFill>
                  <a:schemeClr val="accent1"/>
                </a:solidFill>
              </a:rPr>
              <a:t>Dataset</a:t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55524" l="25043" r="51915" t="21845"/>
          <a:stretch/>
        </p:blipFill>
        <p:spPr>
          <a:xfrm>
            <a:off x="736854" y="4445840"/>
            <a:ext cx="2914014" cy="141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28591" l="25093" r="52017" t="43847"/>
          <a:stretch/>
        </p:blipFill>
        <p:spPr>
          <a:xfrm>
            <a:off x="3713553" y="4422918"/>
            <a:ext cx="2825088" cy="141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5102" l="25114" r="51283" t="71031"/>
          <a:stretch/>
        </p:blipFill>
        <p:spPr>
          <a:xfrm>
            <a:off x="6724858" y="4454404"/>
            <a:ext cx="2419142" cy="1417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755576" y="116632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IN" sz="3200"/>
              <a:t>Dataset Division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755576" y="692696"/>
            <a:ext cx="8229600" cy="5457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6823968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43" name="Google Shape;143;p17"/>
          <p:cNvCxnSpPr/>
          <p:nvPr/>
        </p:nvCxnSpPr>
        <p:spPr>
          <a:xfrm>
            <a:off x="1828800" y="1642188"/>
            <a:ext cx="624218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7"/>
          <p:cNvCxnSpPr/>
          <p:nvPr/>
        </p:nvCxnSpPr>
        <p:spPr>
          <a:xfrm rot="10800000">
            <a:off x="1838131" y="1642188"/>
            <a:ext cx="1" cy="8957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8070980" y="1642188"/>
            <a:ext cx="0" cy="8770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4917233" y="1642188"/>
            <a:ext cx="0" cy="7837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7"/>
          <p:cNvSpPr/>
          <p:nvPr/>
        </p:nvSpPr>
        <p:spPr>
          <a:xfrm>
            <a:off x="1040363" y="2519265"/>
            <a:ext cx="1576874" cy="522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128796" y="2425959"/>
            <a:ext cx="1576874" cy="52248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Validation Set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7305869" y="2402039"/>
            <a:ext cx="1576863" cy="52248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Set</a:t>
            </a:r>
            <a:endParaRPr/>
          </a:p>
        </p:txBody>
      </p:sp>
      <p:cxnSp>
        <p:nvCxnSpPr>
          <p:cNvPr id="150" name="Google Shape;150;p17"/>
          <p:cNvCxnSpPr>
            <a:stCxn id="147" idx="2"/>
          </p:cNvCxnSpPr>
          <p:nvPr/>
        </p:nvCxnSpPr>
        <p:spPr>
          <a:xfrm>
            <a:off x="1828800" y="3041773"/>
            <a:ext cx="0" cy="38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17"/>
          <p:cNvCxnSpPr>
            <a:endCxn id="147" idx="0"/>
          </p:cNvCxnSpPr>
          <p:nvPr/>
        </p:nvCxnSpPr>
        <p:spPr>
          <a:xfrm>
            <a:off x="1828800" y="1654965"/>
            <a:ext cx="0" cy="8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17"/>
          <p:cNvCxnSpPr>
            <a:endCxn id="148" idx="0"/>
          </p:cNvCxnSpPr>
          <p:nvPr/>
        </p:nvCxnSpPr>
        <p:spPr>
          <a:xfrm>
            <a:off x="4917233" y="1648659"/>
            <a:ext cx="0" cy="77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17"/>
          <p:cNvCxnSpPr/>
          <p:nvPr/>
        </p:nvCxnSpPr>
        <p:spPr>
          <a:xfrm>
            <a:off x="8070980" y="1654911"/>
            <a:ext cx="0" cy="771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17"/>
          <p:cNvCxnSpPr>
            <a:stCxn id="148" idx="2"/>
          </p:cNvCxnSpPr>
          <p:nvPr/>
        </p:nvCxnSpPr>
        <p:spPr>
          <a:xfrm>
            <a:off x="4917233" y="2948445"/>
            <a:ext cx="0" cy="38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17"/>
          <p:cNvCxnSpPr/>
          <p:nvPr/>
        </p:nvCxnSpPr>
        <p:spPr>
          <a:xfrm>
            <a:off x="4917233" y="1106939"/>
            <a:ext cx="0" cy="5352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17"/>
          <p:cNvCxnSpPr>
            <a:stCxn id="149" idx="2"/>
          </p:cNvCxnSpPr>
          <p:nvPr/>
        </p:nvCxnSpPr>
        <p:spPr>
          <a:xfrm>
            <a:off x="8094300" y="2924523"/>
            <a:ext cx="0" cy="40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p17"/>
          <p:cNvSpPr/>
          <p:nvPr/>
        </p:nvSpPr>
        <p:spPr>
          <a:xfrm>
            <a:off x="755576" y="3366580"/>
            <a:ext cx="2332447" cy="85085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1) 2000 Normal &amp;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1600 Pneumonia from rsna Detection Challenge.          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755583" y="4243656"/>
            <a:ext cx="2332440" cy="8550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2) 359 Covid-19 Images from Covid Chest X-Ray Dataset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3751023" y="3334578"/>
            <a:ext cx="2332419" cy="8486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1) 300 Normal &amp; 300 Pneumonia from rsna pneumonia Dataset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3783680" y="4197674"/>
            <a:ext cx="2332419" cy="8486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2) 50 Images From Covid-19 Chest X-Ray Dataset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6783968" y="3334578"/>
            <a:ext cx="2332416" cy="8486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1) 6851 Normal Images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6783968" y="4209556"/>
            <a:ext cx="2332416" cy="8486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2) 109 Covid-19 Images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6783968" y="5061900"/>
            <a:ext cx="2332416" cy="84861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3) 4420 Pneumonia Images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4128796" y="783995"/>
            <a:ext cx="1614195" cy="4720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Division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55576" y="116632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IN" sz="3200"/>
              <a:t>Flowchart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755576" y="692696"/>
            <a:ext cx="8229600" cy="5457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6823968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269" y="708025"/>
            <a:ext cx="6008214" cy="61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755576" y="116632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IN"/>
              <a:t> Architecture of </a:t>
            </a:r>
            <a:r>
              <a:rPr lang="en-IN"/>
              <a:t>Concatenated</a:t>
            </a:r>
            <a:r>
              <a:rPr lang="en-IN"/>
              <a:t> network</a:t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6823968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300" y="748705"/>
            <a:ext cx="8009287" cy="550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755576" y="116632"/>
            <a:ext cx="82296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Training and Validation Accuracy</a:t>
            </a:r>
            <a:endParaRPr/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6823968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-2827" l="-1377" r="-9733" t="-5491"/>
          <a:stretch/>
        </p:blipFill>
        <p:spPr>
          <a:xfrm>
            <a:off x="695325" y="893125"/>
            <a:ext cx="9144000" cy="52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1990725" y="6153150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Average Training accuracy of 94% and Validation accuracy Of 88% achieved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755576" y="116632"/>
            <a:ext cx="82296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Testing Results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755576" y="692696"/>
            <a:ext cx="8229600" cy="54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IN"/>
              <a:t>Covid-19: 90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IN"/>
              <a:t>Normal: 6851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IN"/>
              <a:t>pneumonia: 4420</a:t>
            </a:r>
            <a:endParaRPr/>
          </a:p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6823968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975" y="1838325"/>
            <a:ext cx="4110050" cy="40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4086225" y="6026050"/>
            <a:ext cx="2486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Confusion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 Matrix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