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ppt/charts/chart11.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2.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3.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4.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5.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6.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7.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8.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9.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20.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1.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2.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3.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4.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5.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6.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7.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8.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9.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30.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1.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5.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Ex1.xml" ContentType="application/vnd.ms-office.chartex+xml"/>
  <Override PartName="/ppt/charts/style33.xml" ContentType="application/vnd.ms-office.chartstyle+xml"/>
  <Override PartName="/ppt/charts/colors33.xml" ContentType="application/vnd.ms-office.chartcolorstyle+xml"/>
  <Override PartName="/ppt/charts/chartEx2.xml" ContentType="application/vnd.ms-office.chartex+xml"/>
  <Override PartName="/ppt/charts/style34.xml" ContentType="application/vnd.ms-office.chartstyle+xml"/>
  <Override PartName="/ppt/charts/colors34.xml" ContentType="application/vnd.ms-office.chartcolorstyle+xml"/>
  <Override PartName="/ppt/charts/chart36.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37.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8.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9.xml" ContentType="application/vnd.openxmlformats-officedocument.drawingml.chart+xml"/>
  <Override PartName="/ppt/charts/style38.xml" ContentType="application/vnd.ms-office.chartstyle+xml"/>
  <Override PartName="/ppt/charts/colors3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3" r:id="rId2"/>
    <p:sldId id="282" r:id="rId3"/>
    <p:sldId id="283" r:id="rId4"/>
    <p:sldId id="302" r:id="rId5"/>
    <p:sldId id="284" r:id="rId6"/>
    <p:sldId id="281" r:id="rId7"/>
    <p:sldId id="301" r:id="rId8"/>
    <p:sldId id="286" r:id="rId9"/>
    <p:sldId id="287" r:id="rId10"/>
    <p:sldId id="288" r:id="rId11"/>
    <p:sldId id="296" r:id="rId12"/>
    <p:sldId id="295" r:id="rId13"/>
    <p:sldId id="294" r:id="rId14"/>
    <p:sldId id="293" r:id="rId15"/>
    <p:sldId id="292" r:id="rId16"/>
    <p:sldId id="291" r:id="rId17"/>
    <p:sldId id="290" r:id="rId18"/>
    <p:sldId id="289" r:id="rId19"/>
    <p:sldId id="299" r:id="rId20"/>
    <p:sldId id="300" r:id="rId21"/>
    <p:sldId id="298" r:id="rId22"/>
    <p:sldId id="304" r:id="rId23"/>
    <p:sldId id="280" r:id="rId24"/>
    <p:sldId id="305" r:id="rId25"/>
    <p:sldId id="260" r:id="rId26"/>
    <p:sldId id="259" r:id="rId27"/>
    <p:sldId id="258" r:id="rId28"/>
    <p:sldId id="264" r:id="rId29"/>
    <p:sldId id="263" r:id="rId30"/>
    <p:sldId id="261" r:id="rId31"/>
    <p:sldId id="262" r:id="rId32"/>
    <p:sldId id="268" r:id="rId33"/>
    <p:sldId id="272" r:id="rId34"/>
    <p:sldId id="269" r:id="rId35"/>
    <p:sldId id="270" r:id="rId36"/>
    <p:sldId id="279" r:id="rId37"/>
    <p:sldId id="285" r:id="rId38"/>
    <p:sldId id="306" r:id="rId39"/>
    <p:sldId id="265" r:id="rId40"/>
    <p:sldId id="267" r:id="rId41"/>
    <p:sldId id="266" r:id="rId42"/>
    <p:sldId id="274" r:id="rId43"/>
    <p:sldId id="275" r:id="rId44"/>
    <p:sldId id="278" r:id="rId45"/>
    <p:sldId id="276" r:id="rId46"/>
    <p:sldId id="27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67" autoAdjust="0"/>
    <p:restoredTop sz="94660"/>
  </p:normalViewPr>
  <p:slideViewPr>
    <p:cSldViewPr snapToGrid="0">
      <p:cViewPr varScale="1">
        <p:scale>
          <a:sx n="67" d="100"/>
          <a:sy n="67" d="100"/>
        </p:scale>
        <p:origin x="44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machine%20learning\segmentation\acc.csv"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machine%20learning\segmentation\sales_channel.csv" TargetMode="External"/><Relationship Id="rId2" Type="http://schemas.microsoft.com/office/2011/relationships/chartColorStyle" Target="colors9.xml"/><Relationship Id="rId1" Type="http://schemas.microsoft.com/office/2011/relationships/chartStyle" Target="style9.xml"/></Relationships>
</file>

<file path=ppt/charts/_rels/chart11.xml.rels><?xml version="1.0" encoding="UTF-8" standalone="yes"?>
<Relationships xmlns="http://schemas.openxmlformats.org/package/2006/relationships"><Relationship Id="rId3" Type="http://schemas.openxmlformats.org/officeDocument/2006/relationships/oleObject" Target="file:///C:\machine%20learning\segmentation\model1.csv" TargetMode="External"/><Relationship Id="rId2" Type="http://schemas.microsoft.com/office/2011/relationships/chartColorStyle" Target="colors10.xml"/><Relationship Id="rId1" Type="http://schemas.microsoft.com/office/2011/relationships/chartStyle" Target="style10.xml"/></Relationships>
</file>

<file path=ppt/charts/_rels/chart12.xml.rels><?xml version="1.0" encoding="UTF-8" standalone="yes"?>
<Relationships xmlns="http://schemas.openxmlformats.org/package/2006/relationships"><Relationship Id="rId3" Type="http://schemas.openxmlformats.org/officeDocument/2006/relationships/oleObject" Target="file:///C:\machine%20learning\segmentation\gendercl3.csv" TargetMode="External"/><Relationship Id="rId2" Type="http://schemas.microsoft.com/office/2011/relationships/chartColorStyle" Target="colors11.xml"/><Relationship Id="rId1" Type="http://schemas.microsoft.com/office/2011/relationships/chartStyle" Target="style11.xml"/></Relationships>
</file>

<file path=ppt/charts/_rels/chart13.xml.rels><?xml version="1.0" encoding="UTF-8" standalone="yes"?>
<Relationships xmlns="http://schemas.openxmlformats.org/package/2006/relationships"><Relationship Id="rId3" Type="http://schemas.openxmlformats.org/officeDocument/2006/relationships/oleObject" Target="file:///C:\machine%20learning\segmentation\married.csv" TargetMode="External"/><Relationship Id="rId2" Type="http://schemas.microsoft.com/office/2011/relationships/chartColorStyle" Target="colors12.xml"/><Relationship Id="rId1" Type="http://schemas.microsoft.com/office/2011/relationships/chartStyle" Target="style12.xml"/></Relationships>
</file>

<file path=ppt/charts/_rels/chart14.xml.rels><?xml version="1.0" encoding="UTF-8" standalone="yes"?>
<Relationships xmlns="http://schemas.openxmlformats.org/package/2006/relationships"><Relationship Id="rId3" Type="http://schemas.openxmlformats.org/officeDocument/2006/relationships/oleObject" Target="file:///C:\machine%20learning\segmentation\chidre.csv" TargetMode="External"/><Relationship Id="rId2" Type="http://schemas.microsoft.com/office/2011/relationships/chartColorStyle" Target="colors13.xml"/><Relationship Id="rId1" Type="http://schemas.microsoft.com/office/2011/relationships/chartStyle" Target="style13.xml"/></Relationships>
</file>

<file path=ppt/charts/_rels/chart15.xml.rels><?xml version="1.0" encoding="UTF-8" standalone="yes"?>
<Relationships xmlns="http://schemas.openxmlformats.org/package/2006/relationships"><Relationship Id="rId3" Type="http://schemas.openxmlformats.org/officeDocument/2006/relationships/oleObject" Target="file:///C:\machine%20learning\segmentation\service_p.csv" TargetMode="External"/><Relationship Id="rId2" Type="http://schemas.microsoft.com/office/2011/relationships/chartColorStyle" Target="colors14.xml"/><Relationship Id="rId1" Type="http://schemas.microsoft.com/office/2011/relationships/chartStyle" Target="style14.xml"/></Relationships>
</file>

<file path=ppt/charts/_rels/chart16.xml.rels><?xml version="1.0" encoding="UTF-8" standalone="yes"?>
<Relationships xmlns="http://schemas.openxmlformats.org/package/2006/relationships"><Relationship Id="rId3" Type="http://schemas.openxmlformats.org/officeDocument/2006/relationships/oleObject" Target="file:///C:\machine%20learning\segmentation\sales_ch.csv" TargetMode="External"/><Relationship Id="rId2" Type="http://schemas.microsoft.com/office/2011/relationships/chartColorStyle" Target="colors15.xml"/><Relationship Id="rId1" Type="http://schemas.microsoft.com/office/2011/relationships/chartStyle" Target="style15.xml"/></Relationships>
</file>

<file path=ppt/charts/_rels/chart17.xml.rels><?xml version="1.0" encoding="UTF-8" standalone="yes"?>
<Relationships xmlns="http://schemas.openxmlformats.org/package/2006/relationships"><Relationship Id="rId3" Type="http://schemas.openxmlformats.org/officeDocument/2006/relationships/oleObject" Target="file:///C:\machine%20learning\segmentation\direct_indirect1.csv" TargetMode="External"/><Relationship Id="rId2" Type="http://schemas.microsoft.com/office/2011/relationships/chartColorStyle" Target="colors16.xml"/><Relationship Id="rId1" Type="http://schemas.microsoft.com/office/2011/relationships/chartStyle" Target="style16.xml"/></Relationships>
</file>

<file path=ppt/charts/_rels/chart18.xml.rels><?xml version="1.0" encoding="UTF-8" standalone="yes"?>
<Relationships xmlns="http://schemas.openxmlformats.org/package/2006/relationships"><Relationship Id="rId3" Type="http://schemas.openxmlformats.org/officeDocument/2006/relationships/oleObject" Target="file:///C:\machine%20learning\segmentation\feed.csv" TargetMode="External"/><Relationship Id="rId2" Type="http://schemas.microsoft.com/office/2011/relationships/chartColorStyle" Target="colors17.xml"/><Relationship Id="rId1" Type="http://schemas.microsoft.com/office/2011/relationships/chartStyle" Target="style17.xml"/></Relationships>
</file>

<file path=ppt/charts/_rels/chart19.xml.rels><?xml version="1.0" encoding="UTF-8" standalone="yes"?>
<Relationships xmlns="http://schemas.openxmlformats.org/package/2006/relationships"><Relationship Id="rId3" Type="http://schemas.openxmlformats.org/officeDocument/2006/relationships/oleObject" Target="file:///C:\machine%20learning\segmentation\site_type.csv" TargetMode="External"/><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oleObject" Target="file:///C:\machine%20learning\segmentation\pre1.csv"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machine%20learning\segmentation\com_yn.csv" TargetMode="External"/><Relationship Id="rId2" Type="http://schemas.microsoft.com/office/2011/relationships/chartColorStyle" Target="colors19.xml"/><Relationship Id="rId1" Type="http://schemas.microsoft.com/office/2011/relationships/chartStyle" Target="style19.xml"/></Relationships>
</file>

<file path=ppt/charts/_rels/chart21.xml.rels><?xml version="1.0" encoding="UTF-8" standalone="yes"?>
<Relationships xmlns="http://schemas.openxmlformats.org/package/2006/relationships"><Relationship Id="rId3" Type="http://schemas.openxmlformats.org/officeDocument/2006/relationships/oleObject" Target="file:///C:\machine%20learning\segmentation\variable_sel.csv" TargetMode="External"/><Relationship Id="rId2" Type="http://schemas.microsoft.com/office/2011/relationships/chartColorStyle" Target="colors20.xml"/><Relationship Id="rId1" Type="http://schemas.microsoft.com/office/2011/relationships/chartStyle" Target="style20.xml"/></Relationships>
</file>

<file path=ppt/charts/_rels/chart22.xml.rels><?xml version="1.0" encoding="UTF-8" standalone="yes"?>
<Relationships xmlns="http://schemas.openxmlformats.org/package/2006/relationships"><Relationship Id="rId3" Type="http://schemas.openxmlformats.org/officeDocument/2006/relationships/oleObject" Target="file:///C:\machine%20learning\segmentation\servicestatus_actual.csv" TargetMode="External"/><Relationship Id="rId2" Type="http://schemas.microsoft.com/office/2011/relationships/chartColorStyle" Target="colors21.xml"/><Relationship Id="rId1" Type="http://schemas.microsoft.com/office/2011/relationships/chartStyle" Target="style21.xml"/></Relationships>
</file>

<file path=ppt/charts/_rels/chart23.xml.rels><?xml version="1.0" encoding="UTF-8" standalone="yes"?>
<Relationships xmlns="http://schemas.openxmlformats.org/package/2006/relationships"><Relationship Id="rId3" Type="http://schemas.openxmlformats.org/officeDocument/2006/relationships/oleObject" Target="file:///C:\machine%20learning\segmentation\pred.csv" TargetMode="External"/><Relationship Id="rId2" Type="http://schemas.microsoft.com/office/2011/relationships/chartColorStyle" Target="colors22.xml"/><Relationship Id="rId1" Type="http://schemas.microsoft.com/office/2011/relationships/chartStyle" Target="style22.xml"/></Relationships>
</file>

<file path=ppt/charts/_rels/chart24.xml.rels><?xml version="1.0" encoding="UTF-8" standalone="yes"?>
<Relationships xmlns="http://schemas.openxmlformats.org/package/2006/relationships"><Relationship Id="rId3" Type="http://schemas.openxmlformats.org/officeDocument/2006/relationships/oleObject" Target="file:///C:\machine%20learning\segmentation\mar_pred.csv" TargetMode="External"/><Relationship Id="rId2" Type="http://schemas.microsoft.com/office/2011/relationships/chartColorStyle" Target="colors23.xml"/><Relationship Id="rId1" Type="http://schemas.microsoft.com/office/2011/relationships/chartStyle" Target="style23.xml"/></Relationships>
</file>

<file path=ppt/charts/_rels/chart25.xml.rels><?xml version="1.0" encoding="UTF-8" standalone="yes"?>
<Relationships xmlns="http://schemas.openxmlformats.org/package/2006/relationships"><Relationship Id="rId3" Type="http://schemas.openxmlformats.org/officeDocument/2006/relationships/oleObject" Target="file:///C:\machine%20learning\segmentation\mar_actual.csv" TargetMode="External"/><Relationship Id="rId2" Type="http://schemas.microsoft.com/office/2011/relationships/chartColorStyle" Target="colors24.xml"/><Relationship Id="rId1" Type="http://schemas.microsoft.com/office/2011/relationships/chartStyle" Target="style24.xml"/></Relationships>
</file>

<file path=ppt/charts/_rels/chart26.xml.rels><?xml version="1.0" encoding="UTF-8" standalone="yes"?>
<Relationships xmlns="http://schemas.openxmlformats.org/package/2006/relationships"><Relationship Id="rId3" Type="http://schemas.openxmlformats.org/officeDocument/2006/relationships/oleObject" Target="file:///C:\machine%20learning\segmentation\site_pred.csv" TargetMode="External"/><Relationship Id="rId2" Type="http://schemas.microsoft.com/office/2011/relationships/chartColorStyle" Target="colors25.xml"/><Relationship Id="rId1" Type="http://schemas.microsoft.com/office/2011/relationships/chartStyle" Target="style25.xml"/></Relationships>
</file>

<file path=ppt/charts/_rels/chart27.xml.rels><?xml version="1.0" encoding="UTF-8" standalone="yes"?>
<Relationships xmlns="http://schemas.openxmlformats.org/package/2006/relationships"><Relationship Id="rId3" Type="http://schemas.openxmlformats.org/officeDocument/2006/relationships/oleObject" Target="file:///C:\machine%20learning\segmentation\site_actual.csv" TargetMode="External"/><Relationship Id="rId2" Type="http://schemas.microsoft.com/office/2011/relationships/chartColorStyle" Target="colors26.xml"/><Relationship Id="rId1" Type="http://schemas.microsoft.com/office/2011/relationships/chartStyle" Target="style26.xml"/></Relationships>
</file>

<file path=ppt/charts/_rels/chart28.xml.rels><?xml version="1.0" encoding="UTF-8" standalone="yes"?>
<Relationships xmlns="http://schemas.openxmlformats.org/package/2006/relationships"><Relationship Id="rId3" Type="http://schemas.openxmlformats.org/officeDocument/2006/relationships/oleObject" Target="file:///C:\machine%20learning\segmentation\feed_actual.csv" TargetMode="External"/><Relationship Id="rId2" Type="http://schemas.microsoft.com/office/2011/relationships/chartColorStyle" Target="colors27.xml"/><Relationship Id="rId1" Type="http://schemas.microsoft.com/office/2011/relationships/chartStyle" Target="style27.xml"/></Relationships>
</file>

<file path=ppt/charts/_rels/chart29.xml.rels><?xml version="1.0" encoding="UTF-8" standalone="yes"?>
<Relationships xmlns="http://schemas.openxmlformats.org/package/2006/relationships"><Relationship Id="rId3" Type="http://schemas.openxmlformats.org/officeDocument/2006/relationships/oleObject" Target="file:///C:\machine%20learning\segmentation\feed_pred.csv" TargetMode="External"/><Relationship Id="rId2" Type="http://schemas.microsoft.com/office/2011/relationships/chartColorStyle" Target="colors28.xml"/><Relationship Id="rId1" Type="http://schemas.microsoft.com/office/2011/relationships/chartStyle" Target="style28.xml"/></Relationships>
</file>

<file path=ppt/charts/_rels/chart3.xml.rels><?xml version="1.0" encoding="UTF-8" standalone="yes"?>
<Relationships xmlns="http://schemas.openxmlformats.org/package/2006/relationships"><Relationship Id="rId3" Type="http://schemas.openxmlformats.org/officeDocument/2006/relationships/oleObject" Target="file:///C:\machine%20learning\segmentation\total_gen.csv"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C:\machine%20learning\segmentation\act_com.csv" TargetMode="External"/><Relationship Id="rId2" Type="http://schemas.microsoft.com/office/2011/relationships/chartColorStyle" Target="colors29.xml"/><Relationship Id="rId1" Type="http://schemas.microsoft.com/office/2011/relationships/chartStyle" Target="style29.xml"/></Relationships>
</file>

<file path=ppt/charts/_rels/chart31.xml.rels><?xml version="1.0" encoding="UTF-8" standalone="yes"?>
<Relationships xmlns="http://schemas.openxmlformats.org/package/2006/relationships"><Relationship Id="rId3" Type="http://schemas.openxmlformats.org/officeDocument/2006/relationships/oleObject" Target="file:///C:\machine%20learning\segmentation\pre_com.csv" TargetMode="External"/><Relationship Id="rId2" Type="http://schemas.microsoft.com/office/2011/relationships/chartColorStyle" Target="colors30.xml"/><Relationship Id="rId1" Type="http://schemas.microsoft.com/office/2011/relationships/chartStyle" Target="style30.xml"/></Relationships>
</file>

<file path=ppt/charts/_rels/chart32.xml.rels><?xml version="1.0" encoding="UTF-8" standalone="yes"?>
<Relationships xmlns="http://schemas.openxmlformats.org/package/2006/relationships"><Relationship Id="rId1" Type="http://schemas.openxmlformats.org/officeDocument/2006/relationships/oleObject" Target="file:///C:\Users\Parveen%20Dogra\AppData\Roaming\Microsoft\Excel\pranjal%20(version%201).xlsb" TargetMode="External"/></Relationships>
</file>

<file path=ppt/charts/_rels/chart33.xml.rels><?xml version="1.0" encoding="UTF-8" standalone="yes"?>
<Relationships xmlns="http://schemas.openxmlformats.org/package/2006/relationships"><Relationship Id="rId1" Type="http://schemas.openxmlformats.org/officeDocument/2006/relationships/oleObject" Target="file:///C:\Users\Parveen%20Dogra\AppData\Roaming\Microsoft\Excel\direct_pred%20(version%201).xlsb" TargetMode="External"/></Relationships>
</file>

<file path=ppt/charts/_rels/chart34.xml.rels><?xml version="1.0" encoding="UTF-8" standalone="yes"?>
<Relationships xmlns="http://schemas.openxmlformats.org/package/2006/relationships"><Relationship Id="rId3" Type="http://schemas.openxmlformats.org/officeDocument/2006/relationships/oleObject" Target="file:///C:\machine%20learning\segmentation\act_child.csv" TargetMode="External"/><Relationship Id="rId2" Type="http://schemas.microsoft.com/office/2011/relationships/chartColorStyle" Target="colors31.xml"/><Relationship Id="rId1" Type="http://schemas.microsoft.com/office/2011/relationships/chartStyle" Target="style31.xml"/></Relationships>
</file>

<file path=ppt/charts/_rels/chart35.xml.rels><?xml version="1.0" encoding="UTF-8" standalone="yes"?>
<Relationships xmlns="http://schemas.openxmlformats.org/package/2006/relationships"><Relationship Id="rId3" Type="http://schemas.openxmlformats.org/officeDocument/2006/relationships/oleObject" Target="file:///C:\machine%20learning\segmentation\pre_child.csv" TargetMode="External"/><Relationship Id="rId2" Type="http://schemas.microsoft.com/office/2011/relationships/chartColorStyle" Target="colors32.xml"/><Relationship Id="rId1" Type="http://schemas.microsoft.com/office/2011/relationships/chartStyle" Target="style32.xml"/></Relationships>
</file>

<file path=ppt/charts/_rels/chart36.xml.rels><?xml version="1.0" encoding="UTF-8" standalone="yes"?>
<Relationships xmlns="http://schemas.openxmlformats.org/package/2006/relationships"><Relationship Id="rId3" Type="http://schemas.openxmlformats.org/officeDocument/2006/relationships/oleObject" Target="file:///C:\machine%20learning\segmentation\pred_model.csv" TargetMode="External"/><Relationship Id="rId2" Type="http://schemas.microsoft.com/office/2011/relationships/chartColorStyle" Target="colors35.xml"/><Relationship Id="rId1" Type="http://schemas.microsoft.com/office/2011/relationships/chartStyle" Target="style35.xml"/></Relationships>
</file>

<file path=ppt/charts/_rels/chart37.xml.rels><?xml version="1.0" encoding="UTF-8" standalone="yes"?>
<Relationships xmlns="http://schemas.openxmlformats.org/package/2006/relationships"><Relationship Id="rId3" Type="http://schemas.openxmlformats.org/officeDocument/2006/relationships/oleObject" Target="file:///C:\machine%20learning\segmentation\act_model.csv" TargetMode="External"/><Relationship Id="rId2" Type="http://schemas.microsoft.com/office/2011/relationships/chartColorStyle" Target="colors36.xml"/><Relationship Id="rId1" Type="http://schemas.microsoft.com/office/2011/relationships/chartStyle" Target="style36.xml"/></Relationships>
</file>

<file path=ppt/charts/_rels/chart38.xml.rels><?xml version="1.0" encoding="UTF-8" standalone="yes"?>
<Relationships xmlns="http://schemas.openxmlformats.org/package/2006/relationships"><Relationship Id="rId3" Type="http://schemas.openxmlformats.org/officeDocument/2006/relationships/oleObject" Target="file:///C:\machine%20learning\segmentation\pred_gpofcust.csv" TargetMode="External"/><Relationship Id="rId2" Type="http://schemas.microsoft.com/office/2011/relationships/chartColorStyle" Target="colors37.xml"/><Relationship Id="rId1" Type="http://schemas.microsoft.com/office/2011/relationships/chartStyle" Target="style37.xml"/></Relationships>
</file>

<file path=ppt/charts/_rels/chart39.xml.rels><?xml version="1.0" encoding="UTF-8" standalone="yes"?>
<Relationships xmlns="http://schemas.openxmlformats.org/package/2006/relationships"><Relationship Id="rId3" Type="http://schemas.openxmlformats.org/officeDocument/2006/relationships/oleObject" Target="file:///C:\machine%20learning\segmentation\actua_groupstatus.csv" TargetMode="External"/><Relationship Id="rId2" Type="http://schemas.microsoft.com/office/2011/relationships/chartColorStyle" Target="colors38.xml"/><Relationship Id="rId1" Type="http://schemas.microsoft.com/office/2011/relationships/chartStyle" Target="style38.xml"/></Relationships>
</file>

<file path=ppt/charts/_rels/chart4.xml.rels><?xml version="1.0" encoding="UTF-8" standalone="yes"?>
<Relationships xmlns="http://schemas.openxmlformats.org/package/2006/relationships"><Relationship Id="rId3" Type="http://schemas.openxmlformats.org/officeDocument/2006/relationships/oleObject" Target="file:///C:\machine%20learning\segmentation\site_re.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machine%20learning\segmentation\married1.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machine%20learning\segmentation\feedback.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1" Type="http://schemas.openxmlformats.org/officeDocument/2006/relationships/oleObject" Target="file:///C:\machine%20learning\segmentation\comp.csv" TargetMode="External"/></Relationships>
</file>

<file path=ppt/charts/_rels/chart8.xml.rels><?xml version="1.0" encoding="UTF-8" standalone="yes"?>
<Relationships xmlns="http://schemas.openxmlformats.org/package/2006/relationships"><Relationship Id="rId3" Type="http://schemas.openxmlformats.org/officeDocument/2006/relationships/oleObject" Target="file:///C:\machine%20learning\segmentation\direct_channel.csv" TargetMode="External"/><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3" Type="http://schemas.openxmlformats.org/officeDocument/2006/relationships/oleObject" Target="file:///C:\machine%20learning\segmentation\s_plan1.csv" TargetMode="External"/><Relationship Id="rId2" Type="http://schemas.microsoft.com/office/2011/relationships/chartColorStyle" Target="colors8.xml"/><Relationship Id="rId1" Type="http://schemas.microsoft.com/office/2011/relationships/chartStyle" Target="style8.xml"/></Relationships>
</file>

<file path=ppt/charts/_rels/chartEx1.xml.rels><?xml version="1.0" encoding="UTF-8" standalone="yes"?>
<Relationships xmlns="http://schemas.openxmlformats.org/package/2006/relationships"><Relationship Id="rId3" Type="http://schemas.microsoft.com/office/2011/relationships/chartColorStyle" Target="colors33.xml"/><Relationship Id="rId2" Type="http://schemas.microsoft.com/office/2011/relationships/chartStyle" Target="style33.xml"/><Relationship Id="rId1" Type="http://schemas.openxmlformats.org/officeDocument/2006/relationships/oleObject" Target="file:///C:\machine%20learning\segmentation\act_sales.csv"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34.xml"/><Relationship Id="rId2" Type="http://schemas.microsoft.com/office/2011/relationships/chartStyle" Target="style34.xml"/><Relationship Id="rId1" Type="http://schemas.openxmlformats.org/officeDocument/2006/relationships/oleObject" Target="file:///C:\machine%20learning\segmentation\pre_sales.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sz="2000" dirty="0">
                <a:latin typeface="Algerian" panose="04020705040A02060702" pitchFamily="82" charset="0"/>
              </a:rPr>
              <a:t>Actual customers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pieChart>
        <c:varyColors val="1"/>
        <c:ser>
          <c:idx val="0"/>
          <c:order val="0"/>
          <c:tx>
            <c:strRef>
              <c:f>acc!$B$1</c:f>
              <c:strCache>
                <c:ptCount val="1"/>
                <c:pt idx="0">
                  <c:v>percentage</c:v>
                </c:pt>
              </c:strCache>
            </c:strRef>
          </c:tx>
          <c:spPr>
            <a:solidFill>
              <a:schemeClr val="accent6">
                <a:lumMod val="20000"/>
                <a:lumOff val="80000"/>
              </a:schemeClr>
            </a:solidFill>
          </c:spPr>
          <c:dPt>
            <c:idx val="0"/>
            <c:bubble3D val="0"/>
            <c:explosion val="13"/>
            <c:spPr>
              <a:solidFill>
                <a:schemeClr val="accent6">
                  <a:lumMod val="20000"/>
                  <a:lumOff val="80000"/>
                </a:schemeClr>
              </a:solidFill>
              <a:ln>
                <a:noFill/>
              </a:ln>
              <a:effectLst/>
            </c:spPr>
            <c:extLst>
              <c:ext xmlns:c16="http://schemas.microsoft.com/office/drawing/2014/chart" uri="{C3380CC4-5D6E-409C-BE32-E72D297353CC}">
                <c16:uniqueId val="{00000001-D4C8-48A9-AA5F-07464FE9343C}"/>
              </c:ext>
            </c:extLst>
          </c:dPt>
          <c:dPt>
            <c:idx val="1"/>
            <c:bubble3D val="0"/>
            <c:spPr>
              <a:solidFill>
                <a:schemeClr val="accent4">
                  <a:lumMod val="40000"/>
                  <a:lumOff val="60000"/>
                </a:schemeClr>
              </a:solidFill>
              <a:ln>
                <a:noFill/>
              </a:ln>
              <a:effectLst/>
            </c:spPr>
            <c:extLst>
              <c:ext xmlns:c16="http://schemas.microsoft.com/office/drawing/2014/chart" uri="{C3380CC4-5D6E-409C-BE32-E72D297353CC}">
                <c16:uniqueId val="{00000003-D4C8-48A9-AA5F-07464FE9343C}"/>
              </c:ext>
            </c:extLst>
          </c:dPt>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2"/>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acc!$A$2:$A$3</c:f>
              <c:strCache>
                <c:ptCount val="2"/>
                <c:pt idx="0">
                  <c:v>active</c:v>
                </c:pt>
                <c:pt idx="1">
                  <c:v>churn</c:v>
                </c:pt>
              </c:strCache>
            </c:strRef>
          </c:cat>
          <c:val>
            <c:numRef>
              <c:f>acc!$B$2:$B$3</c:f>
              <c:numCache>
                <c:formatCode>General</c:formatCode>
                <c:ptCount val="2"/>
                <c:pt idx="0">
                  <c:v>49.932496624831202</c:v>
                </c:pt>
                <c:pt idx="1">
                  <c:v>50.067503375168698</c:v>
                </c:pt>
              </c:numCache>
            </c:numRef>
          </c:val>
          <c:extLst>
            <c:ext xmlns:c16="http://schemas.microsoft.com/office/drawing/2014/chart" uri="{C3380CC4-5D6E-409C-BE32-E72D297353CC}">
              <c16:uniqueId val="{00000004-D4C8-48A9-AA5F-07464FE9343C}"/>
            </c:ext>
          </c:extLst>
        </c:ser>
        <c:dLbls>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2"/>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4400" dirty="0">
                <a:solidFill>
                  <a:srgbClr val="FF0000"/>
                </a:solidFill>
                <a:latin typeface="Algerian" panose="04020705040A02060702" pitchFamily="82" charset="0"/>
              </a:rPr>
              <a:t>Sales channel</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sales_channel!$B$1</c:f>
              <c:strCache>
                <c:ptCount val="1"/>
                <c:pt idx="0">
                  <c:v>percentage</c:v>
                </c:pt>
              </c:strCache>
            </c:strRef>
          </c:tx>
          <c:dPt>
            <c:idx val="0"/>
            <c:bubble3D val="0"/>
            <c:spPr>
              <a:solidFill>
                <a:schemeClr val="accent6">
                  <a:lumMod val="20000"/>
                  <a:lumOff val="8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491B-4ECE-960E-A5F7FA5388E7}"/>
              </c:ext>
            </c:extLst>
          </c:dPt>
          <c:dPt>
            <c:idx val="1"/>
            <c:bubble3D val="0"/>
            <c:spPr>
              <a:solidFill>
                <a:schemeClr val="accent2">
                  <a:lumMod val="20000"/>
                  <a:lumOff val="8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491B-4ECE-960E-A5F7FA5388E7}"/>
              </c:ext>
            </c:extLst>
          </c:dPt>
          <c:dPt>
            <c:idx val="2"/>
            <c:bubble3D val="0"/>
            <c:spPr>
              <a:solidFill>
                <a:srgbClr val="FFFF0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491B-4ECE-960E-A5F7FA5388E7}"/>
              </c:ext>
            </c:extLst>
          </c:dPt>
          <c:dPt>
            <c:idx val="3"/>
            <c:bubble3D val="0"/>
            <c:spPr>
              <a:solidFill>
                <a:schemeClr val="tx2">
                  <a:lumMod val="60000"/>
                  <a:lumOff val="4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491B-4ECE-960E-A5F7FA5388E7}"/>
              </c:ext>
            </c:extLst>
          </c:dPt>
          <c:dPt>
            <c:idx val="4"/>
            <c:bubble3D val="0"/>
            <c:spPr>
              <a:solidFill>
                <a:schemeClr val="accent1">
                  <a:lumMod val="20000"/>
                  <a:lumOff val="8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491B-4ECE-960E-A5F7FA5388E7}"/>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sales_channel!$A$2:$A$6</c:f>
              <c:strCache>
                <c:ptCount val="5"/>
                <c:pt idx="0">
                  <c:v>Call Center</c:v>
                </c:pt>
                <c:pt idx="1">
                  <c:v>Retail/others</c:v>
                </c:pt>
                <c:pt idx="2">
                  <c:v>UNKNOWN-channel</c:v>
                </c:pt>
                <c:pt idx="3">
                  <c:v>Vars</c:v>
                </c:pt>
                <c:pt idx="4">
                  <c:v>Web orders</c:v>
                </c:pt>
              </c:strCache>
            </c:strRef>
          </c:cat>
          <c:val>
            <c:numRef>
              <c:f>sales_channel!$B$2:$B$6</c:f>
              <c:numCache>
                <c:formatCode>General</c:formatCode>
                <c:ptCount val="5"/>
                <c:pt idx="0">
                  <c:v>15.2857642882144</c:v>
                </c:pt>
                <c:pt idx="1">
                  <c:v>29.231461573078601</c:v>
                </c:pt>
                <c:pt idx="2">
                  <c:v>27.541377068853411</c:v>
                </c:pt>
                <c:pt idx="3">
                  <c:v>13.890694534726711</c:v>
                </c:pt>
                <c:pt idx="4">
                  <c:v>14.05070253512671</c:v>
                </c:pt>
              </c:numCache>
            </c:numRef>
          </c:val>
          <c:extLst>
            <c:ext xmlns:c16="http://schemas.microsoft.com/office/drawing/2014/chart" uri="{C3380CC4-5D6E-409C-BE32-E72D297353CC}">
              <c16:uniqueId val="{0000000A-491B-4ECE-960E-A5F7FA5388E7}"/>
            </c:ext>
          </c:extLst>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050" b="1" i="0" u="none" strike="noStrike" kern="1200" baseline="0">
              <a:solidFill>
                <a:schemeClr val="dk1">
                  <a:lumMod val="75000"/>
                  <a:lumOff val="25000"/>
                </a:schemeClr>
              </a:solidFill>
              <a:latin typeface="+mn-lt"/>
              <a:ea typeface="+mn-ea"/>
              <a:cs typeface="+mn-cs"/>
            </a:defRPr>
          </a:pPr>
          <a:endParaRPr lang="en-US"/>
        </a:p>
      </c:txPr>
    </c:legend>
    <c:plotVisOnly val="1"/>
    <c:dispBlanksAs val="zero"/>
    <c:showDLblsOverMax val="0"/>
  </c:chart>
  <c:spPr>
    <a:solidFill>
      <a:schemeClr val="accent6">
        <a:lumMod val="20000"/>
        <a:lumOff val="80000"/>
      </a:schemeClr>
    </a:soli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[model1.csv]Sheet1!PivotTable13</c:name>
    <c:fmtId val="-1"/>
  </c:pivotSource>
  <c:chart>
    <c:autoTitleDeleted val="1"/>
    <c:pivotFmts>
      <c:pivotFmt>
        <c:idx val="0"/>
        <c:spPr>
          <a:solidFill>
            <a:schemeClr val="accent4">
              <a:lumMod val="20000"/>
              <a:lumOff val="8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lumMod val="20000"/>
              <a:lumOff val="8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4">
              <a:lumMod val="20000"/>
              <a:lumOff val="8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lumMod val="20000"/>
              <a:lumOff val="8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4">
              <a:lumMod val="20000"/>
              <a:lumOff val="8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2">
              <a:lumMod val="20000"/>
              <a:lumOff val="8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group0</c:v>
                </c:pt>
              </c:strCache>
            </c:strRef>
          </c:tx>
          <c:spPr>
            <a:solidFill>
              <a:schemeClr val="accent4">
                <a:lumMod val="20000"/>
                <a:lumOff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Sheet1!$A$5:$A$12</c:f>
              <c:strCache>
                <c:ptCount val="8"/>
                <c:pt idx="0">
                  <c:v>DW4000</c:v>
                </c:pt>
                <c:pt idx="1">
                  <c:v>DW4020</c:v>
                </c:pt>
                <c:pt idx="2">
                  <c:v>DW6000</c:v>
                </c:pt>
                <c:pt idx="3">
                  <c:v>DW7000</c:v>
                </c:pt>
                <c:pt idx="4">
                  <c:v>HN7000S</c:v>
                </c:pt>
                <c:pt idx="5">
                  <c:v>HN9000</c:v>
                </c:pt>
                <c:pt idx="6">
                  <c:v>NONE</c:v>
                </c:pt>
                <c:pt idx="7">
                  <c:v>UNK</c:v>
                </c:pt>
              </c:strCache>
            </c:strRef>
          </c:cat>
          <c:val>
            <c:numRef>
              <c:f>Sheet1!$B$5:$B$12</c:f>
              <c:numCache>
                <c:formatCode>General</c:formatCode>
                <c:ptCount val="8"/>
                <c:pt idx="0">
                  <c:v>10.180156883027305</c:v>
                </c:pt>
                <c:pt idx="1">
                  <c:v>5.215067666580457</c:v>
                </c:pt>
                <c:pt idx="2">
                  <c:v>8.0079303508318187</c:v>
                </c:pt>
                <c:pt idx="3">
                  <c:v>7.3010947332126523</c:v>
                </c:pt>
                <c:pt idx="4">
                  <c:v>35.1004223773812</c:v>
                </c:pt>
                <c:pt idx="5">
                  <c:v>20.437893285061602</c:v>
                </c:pt>
                <c:pt idx="6">
                  <c:v>7.1459356951986797</c:v>
                </c:pt>
                <c:pt idx="7">
                  <c:v>6.61149900870614</c:v>
                </c:pt>
              </c:numCache>
            </c:numRef>
          </c:val>
          <c:extLst>
            <c:ext xmlns:c16="http://schemas.microsoft.com/office/drawing/2014/chart" uri="{C3380CC4-5D6E-409C-BE32-E72D297353CC}">
              <c16:uniqueId val="{00000000-B937-4F19-A14E-0977DDA3661E}"/>
            </c:ext>
          </c:extLst>
        </c:ser>
        <c:ser>
          <c:idx val="1"/>
          <c:order val="1"/>
          <c:tx>
            <c:strRef>
              <c:f>Sheet1!$C$3:$C$4</c:f>
              <c:strCache>
                <c:ptCount val="1"/>
                <c:pt idx="0">
                  <c:v>group1</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Sheet1!$A$5:$A$12</c:f>
              <c:strCache>
                <c:ptCount val="8"/>
                <c:pt idx="0">
                  <c:v>DW4000</c:v>
                </c:pt>
                <c:pt idx="1">
                  <c:v>DW4020</c:v>
                </c:pt>
                <c:pt idx="2">
                  <c:v>DW6000</c:v>
                </c:pt>
                <c:pt idx="3">
                  <c:v>DW7000</c:v>
                </c:pt>
                <c:pt idx="4">
                  <c:v>HN7000S</c:v>
                </c:pt>
                <c:pt idx="5">
                  <c:v>HN9000</c:v>
                </c:pt>
                <c:pt idx="6">
                  <c:v>NONE</c:v>
                </c:pt>
                <c:pt idx="7">
                  <c:v>UNK</c:v>
                </c:pt>
              </c:strCache>
            </c:strRef>
          </c:cat>
          <c:val>
            <c:numRef>
              <c:f>Sheet1!$C$5:$C$12</c:f>
              <c:numCache>
                <c:formatCode>General</c:formatCode>
                <c:ptCount val="8"/>
                <c:pt idx="0">
                  <c:v>12.884020004763</c:v>
                </c:pt>
                <c:pt idx="1">
                  <c:v>0.5953798523457966</c:v>
                </c:pt>
                <c:pt idx="2">
                  <c:v>11.490831150273801</c:v>
                </c:pt>
                <c:pt idx="3">
                  <c:v>10.764467730411999</c:v>
                </c:pt>
                <c:pt idx="4">
                  <c:v>25.279828530602501</c:v>
                </c:pt>
                <c:pt idx="5">
                  <c:v>29.3403191236008</c:v>
                </c:pt>
                <c:pt idx="6">
                  <c:v>6.6325315551321697</c:v>
                </c:pt>
                <c:pt idx="7">
                  <c:v>3.0126220528697285</c:v>
                </c:pt>
              </c:numCache>
            </c:numRef>
          </c:val>
          <c:extLst>
            <c:ext xmlns:c16="http://schemas.microsoft.com/office/drawing/2014/chart" uri="{C3380CC4-5D6E-409C-BE32-E72D297353CC}">
              <c16:uniqueId val="{00000001-B937-4F19-A14E-0977DDA3661E}"/>
            </c:ext>
          </c:extLst>
        </c:ser>
        <c:dLbls>
          <c:showLegendKey val="0"/>
          <c:showVal val="0"/>
          <c:showCatName val="0"/>
          <c:showSerName val="0"/>
          <c:showPercent val="0"/>
          <c:showBubbleSize val="0"/>
        </c:dLbls>
        <c:gapWidth val="219"/>
        <c:overlap val="-27"/>
        <c:axId val="61115776"/>
        <c:axId val="61133952"/>
      </c:barChart>
      <c:catAx>
        <c:axId val="61115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133952"/>
        <c:crosses val="autoZero"/>
        <c:auto val="1"/>
        <c:lblAlgn val="ctr"/>
        <c:lblOffset val="100"/>
        <c:noMultiLvlLbl val="0"/>
      </c:catAx>
      <c:valAx>
        <c:axId val="61133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6111577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50" b="1"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gendercl3!$C$1</c:f>
              <c:strCache>
                <c:ptCount val="1"/>
                <c:pt idx="0">
                  <c:v>ratio</c:v>
                </c:pt>
              </c:strCache>
            </c:strRef>
          </c:tx>
          <c:spPr>
            <a:solidFill>
              <a:schemeClr val="accent2">
                <a:lumMod val="60000"/>
                <a:lumOff val="40000"/>
              </a:schemeClr>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0-BC0F-4957-9808-3EE87AEA7019}"/>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1-BC0F-4957-9808-3EE87AEA7019}"/>
              </c:ext>
            </c:extLst>
          </c:dPt>
          <c:dPt>
            <c:idx val="2"/>
            <c:invertIfNegative val="0"/>
            <c:bubble3D val="0"/>
            <c:spPr>
              <a:solidFill>
                <a:schemeClr val="accent3">
                  <a:lumMod val="60000"/>
                  <a:lumOff val="40000"/>
                </a:schemeClr>
              </a:solidFill>
              <a:ln>
                <a:noFill/>
              </a:ln>
              <a:effectLst/>
            </c:spPr>
            <c:extLst>
              <c:ext xmlns:c16="http://schemas.microsoft.com/office/drawing/2014/chart" uri="{C3380CC4-5D6E-409C-BE32-E72D297353CC}">
                <c16:uniqueId val="{00000002-BC0F-4957-9808-3EE87AEA7019}"/>
              </c:ext>
            </c:extLst>
          </c:dPt>
          <c:dPt>
            <c:idx val="3"/>
            <c:invertIfNegative val="0"/>
            <c:bubble3D val="0"/>
            <c:spPr>
              <a:solidFill>
                <a:srgbClr val="FF0000"/>
              </a:solidFill>
              <a:ln>
                <a:noFill/>
              </a:ln>
              <a:effectLst/>
            </c:spPr>
            <c:extLst>
              <c:ext xmlns:c16="http://schemas.microsoft.com/office/drawing/2014/chart" uri="{C3380CC4-5D6E-409C-BE32-E72D297353CC}">
                <c16:uniqueId val="{00000003-BC0F-4957-9808-3EE87AEA7019}"/>
              </c:ext>
            </c:extLst>
          </c:dPt>
          <c:dPt>
            <c:idx val="4"/>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4-BC0F-4957-9808-3EE87AEA7019}"/>
              </c:ext>
            </c:extLst>
          </c:dPt>
          <c:dPt>
            <c:idx val="5"/>
            <c:invertIfNegative val="0"/>
            <c:bubble3D val="0"/>
            <c:spPr>
              <a:solidFill>
                <a:schemeClr val="accent3">
                  <a:lumMod val="40000"/>
                  <a:lumOff val="60000"/>
                </a:schemeClr>
              </a:solidFill>
              <a:ln>
                <a:noFill/>
              </a:ln>
              <a:effectLst/>
            </c:spPr>
            <c:extLst>
              <c:ext xmlns:c16="http://schemas.microsoft.com/office/drawing/2014/chart" uri="{C3380CC4-5D6E-409C-BE32-E72D297353CC}">
                <c16:uniqueId val="{00000005-BC0F-4957-9808-3EE87AEA7019}"/>
              </c:ext>
            </c:extLst>
          </c:dPt>
          <c:cat>
            <c:multiLvlStrRef>
              <c:f>gendercl3!$A$2:$B$7</c:f>
              <c:multiLvlStrCache>
                <c:ptCount val="6"/>
                <c:lvl>
                  <c:pt idx="0">
                    <c:v>0 Male</c:v>
                  </c:pt>
                  <c:pt idx="1">
                    <c:v>1 Female</c:v>
                  </c:pt>
                  <c:pt idx="2">
                    <c:v>2 notdisclosed</c:v>
                  </c:pt>
                  <c:pt idx="3">
                    <c:v>0 Male</c:v>
                  </c:pt>
                  <c:pt idx="4">
                    <c:v>1 Female</c:v>
                  </c:pt>
                  <c:pt idx="5">
                    <c:v>2 notdisclosed</c:v>
                  </c:pt>
                </c:lvl>
                <c:lvl>
                  <c:pt idx="0">
                    <c:v>group0</c:v>
                  </c:pt>
                  <c:pt idx="1">
                    <c:v>group0</c:v>
                  </c:pt>
                  <c:pt idx="2">
                    <c:v>group0</c:v>
                  </c:pt>
                  <c:pt idx="3">
                    <c:v>group1</c:v>
                  </c:pt>
                  <c:pt idx="4">
                    <c:v>group1</c:v>
                  </c:pt>
                  <c:pt idx="5">
                    <c:v>group1</c:v>
                  </c:pt>
                </c:lvl>
              </c:multiLvlStrCache>
            </c:multiLvlStrRef>
          </c:cat>
          <c:val>
            <c:numRef>
              <c:f>gendercl3!$C$2:$C$7</c:f>
              <c:numCache>
                <c:formatCode>General</c:formatCode>
                <c:ptCount val="6"/>
                <c:pt idx="0">
                  <c:v>48.202741143004921</c:v>
                </c:pt>
                <c:pt idx="1">
                  <c:v>39.203516938194944</c:v>
                </c:pt>
                <c:pt idx="2">
                  <c:v>12.593741918800102</c:v>
                </c:pt>
                <c:pt idx="3">
                  <c:v>49.476065729935698</c:v>
                </c:pt>
                <c:pt idx="4">
                  <c:v>38.044772564896377</c:v>
                </c:pt>
                <c:pt idx="5">
                  <c:v>12.479161705167799</c:v>
                </c:pt>
              </c:numCache>
            </c:numRef>
          </c:val>
          <c:extLst>
            <c:ext xmlns:c16="http://schemas.microsoft.com/office/drawing/2014/chart" uri="{C3380CC4-5D6E-409C-BE32-E72D297353CC}">
              <c16:uniqueId val="{00000000-0CBE-45FA-85B5-5E73AEF97994}"/>
            </c:ext>
          </c:extLst>
        </c:ser>
        <c:dLbls>
          <c:showLegendKey val="0"/>
          <c:showVal val="0"/>
          <c:showCatName val="0"/>
          <c:showSerName val="0"/>
          <c:showPercent val="0"/>
          <c:showBubbleSize val="0"/>
        </c:dLbls>
        <c:gapWidth val="100"/>
        <c:overlap val="-24"/>
        <c:axId val="60879616"/>
        <c:axId val="60881152"/>
      </c:barChart>
      <c:catAx>
        <c:axId val="6087961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60881152"/>
        <c:crosses val="autoZero"/>
        <c:auto val="1"/>
        <c:lblAlgn val="ctr"/>
        <c:lblOffset val="100"/>
        <c:noMultiLvlLbl val="0"/>
      </c:catAx>
      <c:valAx>
        <c:axId val="60881152"/>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60879616"/>
        <c:crosses val="autoZero"/>
        <c:crossBetween val="between"/>
      </c:valAx>
      <c:dTable>
        <c:showHorzBorder val="1"/>
        <c:showVertBorder val="1"/>
        <c:showOutline val="1"/>
        <c:showKeys val="1"/>
        <c:spPr>
          <a:noFill/>
          <a:ln w="9525">
            <a:solidFill>
              <a:schemeClr val="tx2">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2"/>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married!$C$1</c:f>
              <c:strCache>
                <c:ptCount val="1"/>
                <c:pt idx="0">
                  <c:v>ratio</c:v>
                </c:pt>
              </c:strCache>
            </c:strRef>
          </c:tx>
          <c:spPr>
            <a:solidFill>
              <a:schemeClr val="accent1"/>
            </a:solidFill>
            <a:ln>
              <a:noFill/>
            </a:ln>
            <a:effectLst/>
          </c:spPr>
          <c:invertIfNegative val="0"/>
          <c:dPt>
            <c:idx val="0"/>
            <c:invertIfNegative val="0"/>
            <c:bubble3D val="0"/>
            <c:spPr>
              <a:solidFill>
                <a:schemeClr val="accent4">
                  <a:lumMod val="20000"/>
                  <a:lumOff val="80000"/>
                </a:schemeClr>
              </a:solidFill>
              <a:ln>
                <a:noFill/>
              </a:ln>
              <a:effectLst/>
            </c:spPr>
            <c:extLst>
              <c:ext xmlns:c16="http://schemas.microsoft.com/office/drawing/2014/chart" uri="{C3380CC4-5D6E-409C-BE32-E72D297353CC}">
                <c16:uniqueId val="{00000000-D3DE-4BB9-9774-D39BF544F796}"/>
              </c:ext>
            </c:extLst>
          </c:dPt>
          <c:dPt>
            <c:idx val="1"/>
            <c:invertIfNegative val="0"/>
            <c:bubble3D val="0"/>
            <c:spPr>
              <a:solidFill>
                <a:schemeClr val="accent6">
                  <a:lumMod val="20000"/>
                  <a:lumOff val="80000"/>
                </a:schemeClr>
              </a:solidFill>
              <a:ln>
                <a:noFill/>
              </a:ln>
              <a:effectLst/>
            </c:spPr>
            <c:extLst>
              <c:ext xmlns:c16="http://schemas.microsoft.com/office/drawing/2014/chart" uri="{C3380CC4-5D6E-409C-BE32-E72D297353CC}">
                <c16:uniqueId val="{00000001-D3DE-4BB9-9774-D39BF544F796}"/>
              </c:ext>
            </c:extLst>
          </c:dPt>
          <c:dPt>
            <c:idx val="2"/>
            <c:invertIfNegative val="0"/>
            <c:bubble3D val="0"/>
            <c:spPr>
              <a:solidFill>
                <a:srgbClr val="FF0000"/>
              </a:solidFill>
              <a:ln>
                <a:noFill/>
              </a:ln>
              <a:effectLst/>
            </c:spPr>
            <c:extLst>
              <c:ext xmlns:c16="http://schemas.microsoft.com/office/drawing/2014/chart" uri="{C3380CC4-5D6E-409C-BE32-E72D297353CC}">
                <c16:uniqueId val="{00000002-D3DE-4BB9-9774-D39BF544F796}"/>
              </c:ext>
            </c:extLst>
          </c:dPt>
          <c:dPt>
            <c:idx val="3"/>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3-D3DE-4BB9-9774-D39BF544F796}"/>
              </c:ext>
            </c:extLst>
          </c:dPt>
          <c:dPt>
            <c:idx val="4"/>
            <c:invertIfNegative val="0"/>
            <c:bubble3D val="0"/>
            <c:spPr>
              <a:solidFill>
                <a:schemeClr val="accent4">
                  <a:lumMod val="20000"/>
                  <a:lumOff val="80000"/>
                </a:schemeClr>
              </a:solidFill>
              <a:ln>
                <a:noFill/>
              </a:ln>
              <a:effectLst/>
            </c:spPr>
            <c:extLst>
              <c:ext xmlns:c16="http://schemas.microsoft.com/office/drawing/2014/chart" uri="{C3380CC4-5D6E-409C-BE32-E72D297353CC}">
                <c16:uniqueId val="{00000004-D3DE-4BB9-9774-D39BF544F796}"/>
              </c:ext>
            </c:extLst>
          </c:dPt>
          <c:dPt>
            <c:idx val="5"/>
            <c:invertIfNegative val="0"/>
            <c:bubble3D val="0"/>
            <c:spPr>
              <a:solidFill>
                <a:schemeClr val="accent6">
                  <a:lumMod val="20000"/>
                  <a:lumOff val="80000"/>
                </a:schemeClr>
              </a:solidFill>
              <a:ln>
                <a:noFill/>
              </a:ln>
              <a:effectLst/>
            </c:spPr>
            <c:extLst>
              <c:ext xmlns:c16="http://schemas.microsoft.com/office/drawing/2014/chart" uri="{C3380CC4-5D6E-409C-BE32-E72D297353CC}">
                <c16:uniqueId val="{00000005-D3DE-4BB9-9774-D39BF544F796}"/>
              </c:ext>
            </c:extLst>
          </c:dPt>
          <c:dPt>
            <c:idx val="6"/>
            <c:invertIfNegative val="0"/>
            <c:bubble3D val="0"/>
            <c:spPr>
              <a:solidFill>
                <a:srgbClr val="FF0000"/>
              </a:solidFill>
              <a:ln>
                <a:noFill/>
              </a:ln>
              <a:effectLst/>
            </c:spPr>
            <c:extLst>
              <c:ext xmlns:c16="http://schemas.microsoft.com/office/drawing/2014/chart" uri="{C3380CC4-5D6E-409C-BE32-E72D297353CC}">
                <c16:uniqueId val="{00000006-D3DE-4BB9-9774-D39BF544F796}"/>
              </c:ext>
            </c:extLst>
          </c:dPt>
          <c:dPt>
            <c:idx val="7"/>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7-D3DE-4BB9-9774-D39BF544F796}"/>
              </c:ext>
            </c:extLst>
          </c:dPt>
          <c:cat>
            <c:multiLvlStrRef>
              <c:f>married!$A$2:$B$9</c:f>
              <c:multiLvlStrCache>
                <c:ptCount val="8"/>
                <c:lvl>
                  <c:pt idx="0">
                    <c:v>0 Unmarried</c:v>
                  </c:pt>
                  <c:pt idx="1">
                    <c:v>1 Married</c:v>
                  </c:pt>
                  <c:pt idx="2">
                    <c:v>2 divorcee</c:v>
                  </c:pt>
                  <c:pt idx="3">
                    <c:v>3 notdisclosed</c:v>
                  </c:pt>
                  <c:pt idx="4">
                    <c:v>0 Unmarried</c:v>
                  </c:pt>
                  <c:pt idx="5">
                    <c:v>1 Married</c:v>
                  </c:pt>
                  <c:pt idx="6">
                    <c:v>2 divorcee</c:v>
                  </c:pt>
                  <c:pt idx="7">
                    <c:v>3 notdisclosed</c:v>
                  </c:pt>
                </c:lvl>
                <c:lvl>
                  <c:pt idx="0">
                    <c:v>group0</c:v>
                  </c:pt>
                  <c:pt idx="1">
                    <c:v>group0</c:v>
                  </c:pt>
                  <c:pt idx="2">
                    <c:v>group0</c:v>
                  </c:pt>
                  <c:pt idx="3">
                    <c:v>group0</c:v>
                  </c:pt>
                  <c:pt idx="4">
                    <c:v>group1</c:v>
                  </c:pt>
                  <c:pt idx="5">
                    <c:v>group1</c:v>
                  </c:pt>
                  <c:pt idx="6">
                    <c:v>group1</c:v>
                  </c:pt>
                  <c:pt idx="7">
                    <c:v>group1</c:v>
                  </c:pt>
                </c:lvl>
              </c:multiLvlStrCache>
            </c:multiLvlStrRef>
          </c:cat>
          <c:val>
            <c:numRef>
              <c:f>married!$C$2:$C$9</c:f>
              <c:numCache>
                <c:formatCode>General</c:formatCode>
                <c:ptCount val="8"/>
                <c:pt idx="0">
                  <c:v>41.513662615291665</c:v>
                </c:pt>
                <c:pt idx="1">
                  <c:v>39.522454960779221</c:v>
                </c:pt>
                <c:pt idx="2">
                  <c:v>5.008188949228507</c:v>
                </c:pt>
                <c:pt idx="3">
                  <c:v>13.955693474700405</c:v>
                </c:pt>
                <c:pt idx="4">
                  <c:v>34.424863062633868</c:v>
                </c:pt>
                <c:pt idx="5">
                  <c:v>32.936413431769395</c:v>
                </c:pt>
                <c:pt idx="6">
                  <c:v>4.9892831626577729</c:v>
                </c:pt>
                <c:pt idx="7">
                  <c:v>27.649440342938689</c:v>
                </c:pt>
              </c:numCache>
            </c:numRef>
          </c:val>
          <c:extLst>
            <c:ext xmlns:c16="http://schemas.microsoft.com/office/drawing/2014/chart" uri="{C3380CC4-5D6E-409C-BE32-E72D297353CC}">
              <c16:uniqueId val="{00000000-7F01-4AAD-BC7C-AF8164435664}"/>
            </c:ext>
          </c:extLst>
        </c:ser>
        <c:dLbls>
          <c:showLegendKey val="0"/>
          <c:showVal val="0"/>
          <c:showCatName val="0"/>
          <c:showSerName val="0"/>
          <c:showPercent val="0"/>
          <c:showBubbleSize val="0"/>
        </c:dLbls>
        <c:gapWidth val="150"/>
        <c:overlap val="100"/>
        <c:axId val="61192832"/>
        <c:axId val="61198720"/>
      </c:barChart>
      <c:catAx>
        <c:axId val="61192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61198720"/>
        <c:crosses val="autoZero"/>
        <c:auto val="1"/>
        <c:lblAlgn val="ctr"/>
        <c:lblOffset val="100"/>
        <c:noMultiLvlLbl val="0"/>
      </c:catAx>
      <c:valAx>
        <c:axId val="61198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611928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1263779527559032E-2"/>
          <c:y val="0.13930555555555557"/>
          <c:w val="0.90286351706036749"/>
          <c:h val="0.59272419072615889"/>
        </c:manualLayout>
      </c:layout>
      <c:barChart>
        <c:barDir val="col"/>
        <c:grouping val="stacked"/>
        <c:varyColors val="0"/>
        <c:ser>
          <c:idx val="0"/>
          <c:order val="0"/>
          <c:tx>
            <c:strRef>
              <c:f>chidre!$C$1</c:f>
              <c:strCache>
                <c:ptCount val="1"/>
                <c:pt idx="0">
                  <c:v>ratio</c:v>
                </c:pt>
              </c:strCache>
            </c:strRef>
          </c:tx>
          <c:spPr>
            <a:solidFill>
              <a:schemeClr val="accent1"/>
            </a:solidFill>
            <a:ln>
              <a:noFill/>
            </a:ln>
            <a:effectLst/>
          </c:spPr>
          <c:invertIfNegative val="0"/>
          <c:dPt>
            <c:idx val="0"/>
            <c:invertIfNegative val="0"/>
            <c:bubble3D val="0"/>
            <c:spPr>
              <a:solidFill>
                <a:srgbClr val="FFC000"/>
              </a:solidFill>
              <a:ln>
                <a:noFill/>
              </a:ln>
              <a:effectLst/>
            </c:spPr>
            <c:extLst>
              <c:ext xmlns:c16="http://schemas.microsoft.com/office/drawing/2014/chart" uri="{C3380CC4-5D6E-409C-BE32-E72D297353CC}">
                <c16:uniqueId val="{00000000-4F55-4112-99C4-29AA93E8D450}"/>
              </c:ext>
            </c:extLst>
          </c:dPt>
          <c:dPt>
            <c:idx val="1"/>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2-4F55-4112-99C4-29AA93E8D450}"/>
              </c:ext>
            </c:extLst>
          </c:dPt>
          <c:dPt>
            <c:idx val="3"/>
            <c:invertIfNegative val="0"/>
            <c:bubble3D val="0"/>
            <c:spPr>
              <a:solidFill>
                <a:srgbClr val="FFC000"/>
              </a:solidFill>
              <a:ln>
                <a:noFill/>
              </a:ln>
              <a:effectLst/>
            </c:spPr>
            <c:extLst>
              <c:ext xmlns:c16="http://schemas.microsoft.com/office/drawing/2014/chart" uri="{C3380CC4-5D6E-409C-BE32-E72D297353CC}">
                <c16:uniqueId val="{00000001-4F55-4112-99C4-29AA93E8D450}"/>
              </c:ext>
            </c:extLst>
          </c:dPt>
          <c:dPt>
            <c:idx val="4"/>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3-4F55-4112-99C4-29AA93E8D450}"/>
              </c:ext>
            </c:extLst>
          </c:dPt>
          <c:cat>
            <c:multiLvlStrRef>
              <c:f>chidre!$A$2:$B$7</c:f>
              <c:multiLvlStrCache>
                <c:ptCount val="6"/>
                <c:lvl>
                  <c:pt idx="0">
                    <c:v>0  no children</c:v>
                  </c:pt>
                  <c:pt idx="1">
                    <c:v>1  at least one child</c:v>
                  </c:pt>
                  <c:pt idx="2">
                    <c:v>2  more than 1 child</c:v>
                  </c:pt>
                  <c:pt idx="3">
                    <c:v>0  no children</c:v>
                  </c:pt>
                  <c:pt idx="4">
                    <c:v>1  at least one child</c:v>
                  </c:pt>
                  <c:pt idx="5">
                    <c:v>2  more than 1 child</c:v>
                  </c:pt>
                </c:lvl>
                <c:lvl>
                  <c:pt idx="0">
                    <c:v>group_0</c:v>
                  </c:pt>
                  <c:pt idx="1">
                    <c:v>group_0</c:v>
                  </c:pt>
                  <c:pt idx="2">
                    <c:v>group_0</c:v>
                  </c:pt>
                  <c:pt idx="3">
                    <c:v>group_1</c:v>
                  </c:pt>
                  <c:pt idx="4">
                    <c:v>group_1</c:v>
                  </c:pt>
                  <c:pt idx="5">
                    <c:v>group_1</c:v>
                  </c:pt>
                </c:lvl>
              </c:multiLvlStrCache>
            </c:multiLvlStrRef>
          </c:cat>
          <c:val>
            <c:numRef>
              <c:f>chidre!$C$2:$C$7</c:f>
              <c:numCache>
                <c:formatCode>General</c:formatCode>
                <c:ptCount val="6"/>
                <c:pt idx="0">
                  <c:v>64.089302646323588</c:v>
                </c:pt>
                <c:pt idx="1">
                  <c:v>23.31695543487632</c:v>
                </c:pt>
                <c:pt idx="2">
                  <c:v>12.593741918800102</c:v>
                </c:pt>
                <c:pt idx="3">
                  <c:v>55.108359133126925</c:v>
                </c:pt>
                <c:pt idx="4">
                  <c:v>31.72183853298398</c:v>
                </c:pt>
                <c:pt idx="5">
                  <c:v>13.169802333889008</c:v>
                </c:pt>
              </c:numCache>
            </c:numRef>
          </c:val>
          <c:extLst>
            <c:ext xmlns:c16="http://schemas.microsoft.com/office/drawing/2014/chart" uri="{C3380CC4-5D6E-409C-BE32-E72D297353CC}">
              <c16:uniqueId val="{00000000-C57D-4F9D-A0BB-ACC13EECB799}"/>
            </c:ext>
          </c:extLst>
        </c:ser>
        <c:dLbls>
          <c:showLegendKey val="0"/>
          <c:showVal val="0"/>
          <c:showCatName val="0"/>
          <c:showSerName val="0"/>
          <c:showPercent val="0"/>
          <c:showBubbleSize val="0"/>
        </c:dLbls>
        <c:gapWidth val="150"/>
        <c:overlap val="100"/>
        <c:axId val="61396480"/>
        <c:axId val="61398016"/>
      </c:barChart>
      <c:catAx>
        <c:axId val="61396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398016"/>
        <c:crosses val="autoZero"/>
        <c:auto val="1"/>
        <c:lblAlgn val="ctr"/>
        <c:lblOffset val="100"/>
        <c:noMultiLvlLbl val="0"/>
      </c:catAx>
      <c:valAx>
        <c:axId val="613980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39648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[service_p.csv]Sheet1!PivotTable70</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Sum of ratio by SERVICE_PLAN and cluster 3</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7616269905519574"/>
          <c:y val="8.1870673177948522E-2"/>
          <c:w val="0.79809840716986624"/>
          <c:h val="0.86692259200093991"/>
        </c:manualLayout>
      </c:layout>
      <c:barChart>
        <c:barDir val="bar"/>
        <c:grouping val="clustered"/>
        <c:varyColors val="0"/>
        <c:ser>
          <c:idx val="0"/>
          <c:order val="0"/>
          <c:tx>
            <c:strRef>
              <c:f>Sheet1!$B$3:$B$4</c:f>
              <c:strCache>
                <c:ptCount val="1"/>
                <c:pt idx="0">
                  <c:v>group0</c:v>
                </c:pt>
              </c:strCache>
            </c:strRef>
          </c:tx>
          <c:spPr>
            <a:solidFill>
              <a:schemeClr val="accent1"/>
            </a:solidFill>
            <a:ln>
              <a:noFill/>
            </a:ln>
            <a:effectLst/>
          </c:spPr>
          <c:invertIfNegative val="0"/>
          <c:cat>
            <c:strRef>
              <c:f>Sheet1!$A$5:$A$11</c:f>
              <c:strCache>
                <c:ptCount val="7"/>
                <c:pt idx="0">
                  <c:v>basic_plan</c:v>
                </c:pt>
                <c:pt idx="1">
                  <c:v>Elite</c:v>
                </c:pt>
                <c:pt idx="2">
                  <c:v>Home</c:v>
                </c:pt>
                <c:pt idx="3">
                  <c:v>no-plan</c:v>
                </c:pt>
                <c:pt idx="4">
                  <c:v>power_plan</c:v>
                </c:pt>
                <c:pt idx="5">
                  <c:v>proffessional_plan</c:v>
                </c:pt>
                <c:pt idx="6">
                  <c:v>SO</c:v>
                </c:pt>
              </c:strCache>
            </c:strRef>
          </c:cat>
          <c:val>
            <c:numRef>
              <c:f>Sheet1!$B$5:$B$11</c:f>
              <c:numCache>
                <c:formatCode>General</c:formatCode>
                <c:ptCount val="7"/>
                <c:pt idx="0">
                  <c:v>21.015429704335784</c:v>
                </c:pt>
                <c:pt idx="1">
                  <c:v>13.947073528144101</c:v>
                </c:pt>
                <c:pt idx="2">
                  <c:v>11.947245927075198</c:v>
                </c:pt>
                <c:pt idx="3">
                  <c:v>13.6539953452288</c:v>
                </c:pt>
                <c:pt idx="4">
                  <c:v>10.490474959055206</c:v>
                </c:pt>
                <c:pt idx="5">
                  <c:v>24.885785708128591</c:v>
                </c:pt>
                <c:pt idx="6">
                  <c:v>4.0599948280320577</c:v>
                </c:pt>
              </c:numCache>
            </c:numRef>
          </c:val>
          <c:extLst>
            <c:ext xmlns:c16="http://schemas.microsoft.com/office/drawing/2014/chart" uri="{C3380CC4-5D6E-409C-BE32-E72D297353CC}">
              <c16:uniqueId val="{00000000-870D-4293-9EC9-697D983E908C}"/>
            </c:ext>
          </c:extLst>
        </c:ser>
        <c:ser>
          <c:idx val="1"/>
          <c:order val="1"/>
          <c:tx>
            <c:strRef>
              <c:f>Sheet1!$C$3:$C$4</c:f>
              <c:strCache>
                <c:ptCount val="1"/>
                <c:pt idx="0">
                  <c:v>group1</c:v>
                </c:pt>
              </c:strCache>
            </c:strRef>
          </c:tx>
          <c:spPr>
            <a:solidFill>
              <a:schemeClr val="accent1">
                <a:lumMod val="20000"/>
                <a:lumOff val="80000"/>
              </a:schemeClr>
            </a:solidFill>
            <a:ln>
              <a:noFill/>
            </a:ln>
            <a:effectLst/>
          </c:spPr>
          <c:invertIfNegative val="0"/>
          <c:cat>
            <c:strRef>
              <c:f>Sheet1!$A$5:$A$11</c:f>
              <c:strCache>
                <c:ptCount val="7"/>
                <c:pt idx="0">
                  <c:v>basic_plan</c:v>
                </c:pt>
                <c:pt idx="1">
                  <c:v>Elite</c:v>
                </c:pt>
                <c:pt idx="2">
                  <c:v>Home</c:v>
                </c:pt>
                <c:pt idx="3">
                  <c:v>no-plan</c:v>
                </c:pt>
                <c:pt idx="4">
                  <c:v>power_plan</c:v>
                </c:pt>
                <c:pt idx="5">
                  <c:v>proffessional_plan</c:v>
                </c:pt>
                <c:pt idx="6">
                  <c:v>SO</c:v>
                </c:pt>
              </c:strCache>
            </c:strRef>
          </c:cat>
          <c:val>
            <c:numRef>
              <c:f>Sheet1!$C$5:$C$11</c:f>
              <c:numCache>
                <c:formatCode>General</c:formatCode>
                <c:ptCount val="7"/>
                <c:pt idx="0">
                  <c:v>16.456299118837791</c:v>
                </c:pt>
                <c:pt idx="1">
                  <c:v>17.063586568230502</c:v>
                </c:pt>
                <c:pt idx="2">
                  <c:v>11.657537508930606</c:v>
                </c:pt>
                <c:pt idx="3">
                  <c:v>13.538937842343399</c:v>
                </c:pt>
                <c:pt idx="4">
                  <c:v>7.7994760657299302</c:v>
                </c:pt>
                <c:pt idx="5">
                  <c:v>24.99404620147649</c:v>
                </c:pt>
                <c:pt idx="6">
                  <c:v>8.49011669445105</c:v>
                </c:pt>
              </c:numCache>
            </c:numRef>
          </c:val>
          <c:extLst>
            <c:ext xmlns:c16="http://schemas.microsoft.com/office/drawing/2014/chart" uri="{C3380CC4-5D6E-409C-BE32-E72D297353CC}">
              <c16:uniqueId val="{00000001-870D-4293-9EC9-697D983E908C}"/>
            </c:ext>
          </c:extLst>
        </c:ser>
        <c:dLbls>
          <c:showLegendKey val="0"/>
          <c:showVal val="0"/>
          <c:showCatName val="0"/>
          <c:showSerName val="0"/>
          <c:showPercent val="0"/>
          <c:showBubbleSize val="0"/>
        </c:dLbls>
        <c:gapWidth val="182"/>
        <c:axId val="61584512"/>
        <c:axId val="61586048"/>
      </c:barChart>
      <c:catAx>
        <c:axId val="615845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61586048"/>
        <c:crosses val="autoZero"/>
        <c:auto val="1"/>
        <c:lblAlgn val="ctr"/>
        <c:lblOffset val="100"/>
        <c:noMultiLvlLbl val="0"/>
      </c:catAx>
      <c:valAx>
        <c:axId val="615860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6158451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1" i="0" u="none" strike="noStrike" kern="1200" baseline="0">
                <a:solidFill>
                  <a:schemeClr val="tx1">
                    <a:lumMod val="65000"/>
                    <a:lumOff val="35000"/>
                  </a:schemeClr>
                </a:solidFill>
                <a:latin typeface="+mn-lt"/>
                <a:ea typeface="+mn-ea"/>
                <a:cs typeface="+mn-cs"/>
              </a:defRPr>
            </a:pPr>
            <a:endParaRPr lang="en-US"/>
          </a:p>
        </c:txPr>
      </c:dTable>
      <c:spPr>
        <a:solidFill>
          <a:schemeClr val="accent2">
            <a:lumMod val="20000"/>
            <a:lumOff val="80000"/>
          </a:schemeClr>
        </a:solid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sales_ch!$C$1</c:f>
              <c:strCache>
                <c:ptCount val="1"/>
                <c:pt idx="0">
                  <c:v>ratio</c:v>
                </c:pt>
              </c:strCache>
            </c:strRef>
          </c:tx>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0-E1B0-4B1C-AACC-B46F085E587A}"/>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2-E1B0-4B1C-AACC-B46F085E587A}"/>
              </c:ext>
            </c:extLst>
          </c:dPt>
          <c:dPt>
            <c:idx val="2"/>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4-E1B0-4B1C-AACC-B46F085E587A}"/>
              </c:ext>
            </c:extLst>
          </c:dPt>
          <c:dPt>
            <c:idx val="3"/>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6-E1B0-4B1C-AACC-B46F085E587A}"/>
              </c:ext>
            </c:extLst>
          </c:dPt>
          <c:dPt>
            <c:idx val="4"/>
            <c:invertIfNegative val="0"/>
            <c:bubble3D val="0"/>
            <c:spPr>
              <a:solidFill>
                <a:srgbClr val="92D050"/>
              </a:solidFill>
              <a:ln>
                <a:noFill/>
              </a:ln>
              <a:effectLst/>
            </c:spPr>
            <c:extLst>
              <c:ext xmlns:c16="http://schemas.microsoft.com/office/drawing/2014/chart" uri="{C3380CC4-5D6E-409C-BE32-E72D297353CC}">
                <c16:uniqueId val="{00000008-E1B0-4B1C-AACC-B46F085E587A}"/>
              </c:ext>
            </c:extLst>
          </c:dPt>
          <c:dPt>
            <c:idx val="5"/>
            <c:invertIfNegative val="0"/>
            <c:bubble3D val="0"/>
            <c:spPr>
              <a:solidFill>
                <a:srgbClr val="FF0000"/>
              </a:solidFill>
              <a:ln>
                <a:noFill/>
              </a:ln>
              <a:effectLst/>
            </c:spPr>
            <c:extLst>
              <c:ext xmlns:c16="http://schemas.microsoft.com/office/drawing/2014/chart" uri="{C3380CC4-5D6E-409C-BE32-E72D297353CC}">
                <c16:uniqueId val="{00000001-E1B0-4B1C-AACC-B46F085E587A}"/>
              </c:ext>
            </c:extLst>
          </c:dPt>
          <c:dPt>
            <c:idx val="6"/>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3-E1B0-4B1C-AACC-B46F085E587A}"/>
              </c:ext>
            </c:extLst>
          </c:dPt>
          <c:dPt>
            <c:idx val="7"/>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5-E1B0-4B1C-AACC-B46F085E587A}"/>
              </c:ext>
            </c:extLst>
          </c:dPt>
          <c:dPt>
            <c:idx val="8"/>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7-E1B0-4B1C-AACC-B46F085E587A}"/>
              </c:ext>
            </c:extLst>
          </c:dPt>
          <c:dPt>
            <c:idx val="9"/>
            <c:invertIfNegative val="0"/>
            <c:bubble3D val="0"/>
            <c:spPr>
              <a:solidFill>
                <a:srgbClr val="92D050"/>
              </a:solidFill>
              <a:ln>
                <a:noFill/>
              </a:ln>
              <a:effectLst/>
            </c:spPr>
            <c:extLst>
              <c:ext xmlns:c16="http://schemas.microsoft.com/office/drawing/2014/chart" uri="{C3380CC4-5D6E-409C-BE32-E72D297353CC}">
                <c16:uniqueId val="{00000009-E1B0-4B1C-AACC-B46F085E587A}"/>
              </c:ext>
            </c:extLst>
          </c:dPt>
          <c:dLbls>
            <c:delete val="1"/>
          </c:dLbls>
          <c:cat>
            <c:multiLvlStrRef>
              <c:f>sales_ch!$A$2:$B$11</c:f>
              <c:multiLvlStrCache>
                <c:ptCount val="10"/>
                <c:lvl>
                  <c:pt idx="0">
                    <c:v>Call Center</c:v>
                  </c:pt>
                  <c:pt idx="1">
                    <c:v>Retail/others</c:v>
                  </c:pt>
                  <c:pt idx="2">
                    <c:v>UNKNOWN-channel</c:v>
                  </c:pt>
                  <c:pt idx="3">
                    <c:v>Vars</c:v>
                  </c:pt>
                  <c:pt idx="4">
                    <c:v>Web orders</c:v>
                  </c:pt>
                  <c:pt idx="5">
                    <c:v>Call Center</c:v>
                  </c:pt>
                  <c:pt idx="6">
                    <c:v>Retail/others</c:v>
                  </c:pt>
                  <c:pt idx="7">
                    <c:v>UNKNOWN-channel</c:v>
                  </c:pt>
                  <c:pt idx="8">
                    <c:v>Vars</c:v>
                  </c:pt>
                  <c:pt idx="9">
                    <c:v>Web orders</c:v>
                  </c:pt>
                </c:lvl>
                <c:lvl>
                  <c:pt idx="0">
                    <c:v>group0</c:v>
                  </c:pt>
                  <c:pt idx="1">
                    <c:v>group0</c:v>
                  </c:pt>
                  <c:pt idx="2">
                    <c:v>group0</c:v>
                  </c:pt>
                  <c:pt idx="3">
                    <c:v>group0</c:v>
                  </c:pt>
                  <c:pt idx="4">
                    <c:v>group0</c:v>
                  </c:pt>
                  <c:pt idx="5">
                    <c:v>group1</c:v>
                  </c:pt>
                  <c:pt idx="6">
                    <c:v>group1</c:v>
                  </c:pt>
                  <c:pt idx="7">
                    <c:v>group1</c:v>
                  </c:pt>
                  <c:pt idx="8">
                    <c:v>group1</c:v>
                  </c:pt>
                  <c:pt idx="9">
                    <c:v>group1</c:v>
                  </c:pt>
                </c:lvl>
              </c:multiLvlStrCache>
            </c:multiLvlStrRef>
          </c:cat>
          <c:val>
            <c:numRef>
              <c:f>sales_ch!$C$2:$C$11</c:f>
              <c:numCache>
                <c:formatCode>General</c:formatCode>
                <c:ptCount val="10"/>
                <c:pt idx="0">
                  <c:v>14.662529092319605</c:v>
                </c:pt>
                <c:pt idx="1">
                  <c:v>28.928540643047977</c:v>
                </c:pt>
                <c:pt idx="2">
                  <c:v>27.799327644168589</c:v>
                </c:pt>
                <c:pt idx="3">
                  <c:v>14.317731230066306</c:v>
                </c:pt>
                <c:pt idx="4">
                  <c:v>14.291871390397295</c:v>
                </c:pt>
                <c:pt idx="5">
                  <c:v>16.146701595618001</c:v>
                </c:pt>
                <c:pt idx="6">
                  <c:v>29.6499166468206</c:v>
                </c:pt>
                <c:pt idx="7">
                  <c:v>27.185044058108989</c:v>
                </c:pt>
                <c:pt idx="8">
                  <c:v>13.300785901405005</c:v>
                </c:pt>
                <c:pt idx="9">
                  <c:v>13.717551798047101</c:v>
                </c:pt>
              </c:numCache>
            </c:numRef>
          </c:val>
          <c:extLst>
            <c:ext xmlns:c16="http://schemas.microsoft.com/office/drawing/2014/chart" uri="{C3380CC4-5D6E-409C-BE32-E72D297353CC}">
              <c16:uniqueId val="{00000000-BD06-4A03-85FE-2A492CBFACFE}"/>
            </c:ext>
          </c:extLst>
        </c:ser>
        <c:dLbls>
          <c:showLegendKey val="0"/>
          <c:showVal val="1"/>
          <c:showCatName val="0"/>
          <c:showSerName val="0"/>
          <c:showPercent val="0"/>
          <c:showBubbleSize val="0"/>
        </c:dLbls>
        <c:gapWidth val="79"/>
        <c:overlap val="100"/>
        <c:axId val="60839040"/>
        <c:axId val="60840576"/>
      </c:barChart>
      <c:catAx>
        <c:axId val="608390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60840576"/>
        <c:crosses val="autoZero"/>
        <c:auto val="1"/>
        <c:lblAlgn val="ctr"/>
        <c:lblOffset val="100"/>
        <c:noMultiLvlLbl val="0"/>
      </c:catAx>
      <c:valAx>
        <c:axId val="60840576"/>
        <c:scaling>
          <c:orientation val="minMax"/>
        </c:scaling>
        <c:delete val="1"/>
        <c:axPos val="l"/>
        <c:numFmt formatCode="General" sourceLinked="1"/>
        <c:majorTickMark val="none"/>
        <c:minorTickMark val="none"/>
        <c:tickLblPos val="nextTo"/>
        <c:crossAx val="60839040"/>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1050" b="1"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direct_indirect1!$C$1</c:f>
              <c:strCache>
                <c:ptCount val="1"/>
                <c:pt idx="0">
                  <c:v>ratio</c:v>
                </c:pt>
              </c:strCache>
            </c:strRef>
          </c:tx>
          <c:spPr>
            <a:solidFill>
              <a:schemeClr val="accent1"/>
            </a:solidFill>
            <a:ln>
              <a:noFill/>
            </a:ln>
            <a:effectLst/>
          </c:spPr>
          <c:invertIfNegative val="0"/>
          <c:dPt>
            <c:idx val="0"/>
            <c:invertIfNegative val="0"/>
            <c:bubble3D val="0"/>
            <c:spPr>
              <a:solidFill>
                <a:srgbClr val="00FF00"/>
              </a:solidFill>
              <a:ln>
                <a:noFill/>
              </a:ln>
              <a:effectLst/>
            </c:spPr>
            <c:extLst>
              <c:ext xmlns:c16="http://schemas.microsoft.com/office/drawing/2014/chart" uri="{C3380CC4-5D6E-409C-BE32-E72D297353CC}">
                <c16:uniqueId val="{00000000-D117-4000-AA2C-2E65FA1F8A56}"/>
              </c:ext>
            </c:extLst>
          </c:dPt>
          <c:dPt>
            <c:idx val="1"/>
            <c:invertIfNegative val="0"/>
            <c:bubble3D val="0"/>
            <c:spPr>
              <a:solidFill>
                <a:srgbClr val="FF0000"/>
              </a:solidFill>
              <a:ln>
                <a:noFill/>
              </a:ln>
              <a:effectLst/>
            </c:spPr>
            <c:extLst>
              <c:ext xmlns:c16="http://schemas.microsoft.com/office/drawing/2014/chart" uri="{C3380CC4-5D6E-409C-BE32-E72D297353CC}">
                <c16:uniqueId val="{00000002-D117-4000-AA2C-2E65FA1F8A56}"/>
              </c:ext>
            </c:extLst>
          </c:dPt>
          <c:dPt>
            <c:idx val="2"/>
            <c:invertIfNegative val="0"/>
            <c:bubble3D val="0"/>
            <c:spPr>
              <a:solidFill>
                <a:schemeClr val="accent3">
                  <a:lumMod val="20000"/>
                  <a:lumOff val="80000"/>
                </a:schemeClr>
              </a:solidFill>
              <a:ln>
                <a:noFill/>
              </a:ln>
              <a:effectLst/>
            </c:spPr>
            <c:extLst>
              <c:ext xmlns:c16="http://schemas.microsoft.com/office/drawing/2014/chart" uri="{C3380CC4-5D6E-409C-BE32-E72D297353CC}">
                <c16:uniqueId val="{00000003-D117-4000-AA2C-2E65FA1F8A56}"/>
              </c:ext>
            </c:extLst>
          </c:dPt>
          <c:dPt>
            <c:idx val="3"/>
            <c:invertIfNegative val="0"/>
            <c:bubble3D val="0"/>
            <c:spPr>
              <a:solidFill>
                <a:srgbClr val="00FF00"/>
              </a:solidFill>
              <a:ln>
                <a:noFill/>
              </a:ln>
              <a:effectLst/>
            </c:spPr>
            <c:extLst>
              <c:ext xmlns:c16="http://schemas.microsoft.com/office/drawing/2014/chart" uri="{C3380CC4-5D6E-409C-BE32-E72D297353CC}">
                <c16:uniqueId val="{00000001-D117-4000-AA2C-2E65FA1F8A56}"/>
              </c:ext>
            </c:extLst>
          </c:dPt>
          <c:dPt>
            <c:idx val="4"/>
            <c:invertIfNegative val="0"/>
            <c:bubble3D val="0"/>
            <c:spPr>
              <a:solidFill>
                <a:srgbClr val="FF0000"/>
              </a:solidFill>
              <a:ln>
                <a:noFill/>
              </a:ln>
              <a:effectLst/>
            </c:spPr>
            <c:extLst>
              <c:ext xmlns:c16="http://schemas.microsoft.com/office/drawing/2014/chart" uri="{C3380CC4-5D6E-409C-BE32-E72D297353CC}">
                <c16:uniqueId val="{00000004-D117-4000-AA2C-2E65FA1F8A56}"/>
              </c:ext>
            </c:extLst>
          </c:dPt>
          <c:dPt>
            <c:idx val="5"/>
            <c:invertIfNegative val="0"/>
            <c:bubble3D val="0"/>
            <c:spPr>
              <a:solidFill>
                <a:schemeClr val="accent3">
                  <a:lumMod val="20000"/>
                  <a:lumOff val="80000"/>
                </a:schemeClr>
              </a:solidFill>
              <a:ln>
                <a:noFill/>
              </a:ln>
              <a:effectLst/>
            </c:spPr>
            <c:extLst>
              <c:ext xmlns:c16="http://schemas.microsoft.com/office/drawing/2014/chart" uri="{C3380CC4-5D6E-409C-BE32-E72D297353CC}">
                <c16:uniqueId val="{00000005-D117-4000-AA2C-2E65FA1F8A56}"/>
              </c:ext>
            </c:extLst>
          </c:dPt>
          <c:cat>
            <c:multiLvlStrRef>
              <c:f>direct_indirect1!$A$2:$B$7</c:f>
              <c:multiLvlStrCache>
                <c:ptCount val="6"/>
                <c:lvl>
                  <c:pt idx="0">
                    <c:v>indirect channel</c:v>
                  </c:pt>
                  <c:pt idx="1">
                    <c:v>direct channel</c:v>
                  </c:pt>
                  <c:pt idx="2">
                    <c:v>unknown channel</c:v>
                  </c:pt>
                  <c:pt idx="3">
                    <c:v>indirect channel</c:v>
                  </c:pt>
                  <c:pt idx="4">
                    <c:v>direct channel</c:v>
                  </c:pt>
                  <c:pt idx="5">
                    <c:v>unknown channel</c:v>
                  </c:pt>
                </c:lvl>
                <c:lvl>
                  <c:pt idx="0">
                    <c:v>group0</c:v>
                  </c:pt>
                  <c:pt idx="1">
                    <c:v>group0</c:v>
                  </c:pt>
                  <c:pt idx="2">
                    <c:v>group0</c:v>
                  </c:pt>
                  <c:pt idx="3">
                    <c:v>group1</c:v>
                  </c:pt>
                  <c:pt idx="4">
                    <c:v>group1</c:v>
                  </c:pt>
                  <c:pt idx="5">
                    <c:v>group1</c:v>
                  </c:pt>
                </c:lvl>
              </c:multiLvlStrCache>
            </c:multiLvlStrRef>
          </c:cat>
          <c:val>
            <c:numRef>
              <c:f>direct_indirect1!$C$2:$C$7</c:f>
              <c:numCache>
                <c:formatCode>General</c:formatCode>
                <c:ptCount val="6"/>
                <c:pt idx="0">
                  <c:v>24.532367899318999</c:v>
                </c:pt>
                <c:pt idx="1">
                  <c:v>72.364451340401558</c:v>
                </c:pt>
                <c:pt idx="2">
                  <c:v>3.1031807602792814</c:v>
                </c:pt>
                <c:pt idx="3">
                  <c:v>27.125506072874384</c:v>
                </c:pt>
                <c:pt idx="4">
                  <c:v>67.182662538699518</c:v>
                </c:pt>
                <c:pt idx="5">
                  <c:v>5.6918313884258085</c:v>
                </c:pt>
              </c:numCache>
            </c:numRef>
          </c:val>
          <c:extLst>
            <c:ext xmlns:c16="http://schemas.microsoft.com/office/drawing/2014/chart" uri="{C3380CC4-5D6E-409C-BE32-E72D297353CC}">
              <c16:uniqueId val="{00000000-5E52-4C1F-8E62-ABA476D9A9D3}"/>
            </c:ext>
          </c:extLst>
        </c:ser>
        <c:dLbls>
          <c:showLegendKey val="0"/>
          <c:showVal val="0"/>
          <c:showCatName val="0"/>
          <c:showSerName val="0"/>
          <c:showPercent val="0"/>
          <c:showBubbleSize val="0"/>
        </c:dLbls>
        <c:gapWidth val="219"/>
        <c:overlap val="-27"/>
        <c:axId val="66193664"/>
        <c:axId val="66195456"/>
      </c:barChart>
      <c:catAx>
        <c:axId val="66193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195456"/>
        <c:crosses val="autoZero"/>
        <c:auto val="1"/>
        <c:lblAlgn val="ctr"/>
        <c:lblOffset val="100"/>
        <c:noMultiLvlLbl val="0"/>
      </c:catAx>
      <c:valAx>
        <c:axId val="66195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6619366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50" b="1"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feed!$C$1</c:f>
              <c:strCache>
                <c:ptCount val="1"/>
                <c:pt idx="0">
                  <c:v>ratio</c:v>
                </c:pt>
              </c:strCache>
            </c:strRef>
          </c:tx>
          <c:spPr>
            <a:solidFill>
              <a:srgbClr val="FF0066"/>
            </a:solidFill>
            <a:ln>
              <a:noFill/>
            </a:ln>
            <a:effectLst/>
          </c:spPr>
          <c:invertIfNegative val="0"/>
          <c:dPt>
            <c:idx val="1"/>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1-59D3-4645-963C-21B7EA93D98D}"/>
              </c:ext>
            </c:extLst>
          </c:dPt>
          <c:dPt>
            <c:idx val="2"/>
            <c:invertIfNegative val="0"/>
            <c:bubble3D val="0"/>
            <c:spPr>
              <a:solidFill>
                <a:srgbClr val="FFFF00"/>
              </a:solidFill>
              <a:ln>
                <a:noFill/>
              </a:ln>
              <a:effectLst/>
            </c:spPr>
            <c:extLst>
              <c:ext xmlns:c16="http://schemas.microsoft.com/office/drawing/2014/chart" uri="{C3380CC4-5D6E-409C-BE32-E72D297353CC}">
                <c16:uniqueId val="{00000003-59D3-4645-963C-21B7EA93D98D}"/>
              </c:ext>
            </c:extLst>
          </c:dPt>
          <c:dPt>
            <c:idx val="4"/>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2-59D3-4645-963C-21B7EA93D98D}"/>
              </c:ext>
            </c:extLst>
          </c:dPt>
          <c:dPt>
            <c:idx val="5"/>
            <c:invertIfNegative val="0"/>
            <c:bubble3D val="0"/>
            <c:spPr>
              <a:solidFill>
                <a:srgbClr val="FFFF00"/>
              </a:solidFill>
              <a:ln>
                <a:noFill/>
              </a:ln>
              <a:effectLst/>
            </c:spPr>
            <c:extLst>
              <c:ext xmlns:c16="http://schemas.microsoft.com/office/drawing/2014/chart" uri="{C3380CC4-5D6E-409C-BE32-E72D297353CC}">
                <c16:uniqueId val="{00000004-59D3-4645-963C-21B7EA93D98D}"/>
              </c:ext>
            </c:extLst>
          </c:dPt>
          <c:cat>
            <c:multiLvlStrRef>
              <c:f>feed!$A$2:$B$7</c:f>
              <c:multiLvlStrCache>
                <c:ptCount val="6"/>
                <c:lvl>
                  <c:pt idx="0">
                    <c:v>0  Good </c:v>
                  </c:pt>
                  <c:pt idx="1">
                    <c:v>1 Bad</c:v>
                  </c:pt>
                  <c:pt idx="2">
                    <c:v>2 no-feedback</c:v>
                  </c:pt>
                  <c:pt idx="3">
                    <c:v>0  Good </c:v>
                  </c:pt>
                  <c:pt idx="4">
                    <c:v>1 Bad</c:v>
                  </c:pt>
                  <c:pt idx="5">
                    <c:v>2 no-feedback</c:v>
                  </c:pt>
                </c:lvl>
                <c:lvl>
                  <c:pt idx="0">
                    <c:v>group0</c:v>
                  </c:pt>
                  <c:pt idx="1">
                    <c:v>group0</c:v>
                  </c:pt>
                  <c:pt idx="2">
                    <c:v>group0</c:v>
                  </c:pt>
                  <c:pt idx="3">
                    <c:v>group1</c:v>
                  </c:pt>
                  <c:pt idx="4">
                    <c:v>group1</c:v>
                  </c:pt>
                  <c:pt idx="5">
                    <c:v>group1</c:v>
                  </c:pt>
                </c:lvl>
              </c:multiLvlStrCache>
            </c:multiLvlStrRef>
          </c:cat>
          <c:val>
            <c:numRef>
              <c:f>feed!$C$2:$C$7</c:f>
              <c:numCache>
                <c:formatCode>General</c:formatCode>
                <c:ptCount val="6"/>
                <c:pt idx="0">
                  <c:v>40.729247478665577</c:v>
                </c:pt>
                <c:pt idx="1">
                  <c:v>46.461511938625925</c:v>
                </c:pt>
                <c:pt idx="2">
                  <c:v>12.809240582708306</c:v>
                </c:pt>
                <c:pt idx="3">
                  <c:v>64.420100023815195</c:v>
                </c:pt>
                <c:pt idx="4">
                  <c:v>30.483448440104684</c:v>
                </c:pt>
                <c:pt idx="5">
                  <c:v>5.0964515360800071</c:v>
                </c:pt>
              </c:numCache>
            </c:numRef>
          </c:val>
          <c:extLst>
            <c:ext xmlns:c16="http://schemas.microsoft.com/office/drawing/2014/chart" uri="{C3380CC4-5D6E-409C-BE32-E72D297353CC}">
              <c16:uniqueId val="{00000000-569E-4AC0-B44D-7FD614BBF54D}"/>
            </c:ext>
          </c:extLst>
        </c:ser>
        <c:dLbls>
          <c:showLegendKey val="0"/>
          <c:showVal val="0"/>
          <c:showCatName val="0"/>
          <c:showSerName val="0"/>
          <c:showPercent val="0"/>
          <c:showBubbleSize val="0"/>
        </c:dLbls>
        <c:gapWidth val="219"/>
        <c:overlap val="-27"/>
        <c:axId val="66225664"/>
        <c:axId val="66227200"/>
      </c:barChart>
      <c:catAx>
        <c:axId val="66225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227200"/>
        <c:crosses val="autoZero"/>
        <c:auto val="1"/>
        <c:lblAlgn val="ctr"/>
        <c:lblOffset val="100"/>
        <c:noMultiLvlLbl val="0"/>
      </c:catAx>
      <c:valAx>
        <c:axId val="66227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22566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50" b="1"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site_type!$C$1</c:f>
              <c:strCache>
                <c:ptCount val="1"/>
                <c:pt idx="0">
                  <c:v>ratio</c:v>
                </c:pt>
              </c:strCache>
            </c:strRef>
          </c:tx>
          <c:spPr>
            <a:solidFill>
              <a:schemeClr val="accent1"/>
            </a:solidFill>
            <a:ln>
              <a:noFill/>
            </a:ln>
            <a:effectLst/>
          </c:spPr>
          <c:invertIfNegative val="0"/>
          <c:dPt>
            <c:idx val="0"/>
            <c:invertIfNegative val="0"/>
            <c:bubble3D val="0"/>
            <c:spPr>
              <a:solidFill>
                <a:srgbClr val="FFFF00"/>
              </a:solidFill>
              <a:ln>
                <a:noFill/>
              </a:ln>
              <a:effectLst/>
            </c:spPr>
            <c:extLst>
              <c:ext xmlns:c16="http://schemas.microsoft.com/office/drawing/2014/chart" uri="{C3380CC4-5D6E-409C-BE32-E72D297353CC}">
                <c16:uniqueId val="{00000000-55D6-4406-8C2D-1D1E8940D6E2}"/>
              </c:ext>
            </c:extLst>
          </c:dPt>
          <c:dPt>
            <c:idx val="3"/>
            <c:invertIfNegative val="0"/>
            <c:bubble3D val="0"/>
            <c:spPr>
              <a:solidFill>
                <a:schemeClr val="accent4">
                  <a:lumMod val="20000"/>
                  <a:lumOff val="80000"/>
                </a:schemeClr>
              </a:solidFill>
              <a:ln>
                <a:noFill/>
              </a:ln>
              <a:effectLst/>
            </c:spPr>
            <c:extLst>
              <c:ext xmlns:c16="http://schemas.microsoft.com/office/drawing/2014/chart" uri="{C3380CC4-5D6E-409C-BE32-E72D297353CC}">
                <c16:uniqueId val="{00000001-55D6-4406-8C2D-1D1E8940D6E2}"/>
              </c:ext>
            </c:extLst>
          </c:dPt>
          <c:cat>
            <c:multiLvlStrRef>
              <c:f>site_type!$A$2:$B$6</c:f>
              <c:multiLvlStrCache>
                <c:ptCount val="5"/>
                <c:lvl>
                  <c:pt idx="0">
                    <c:v>Broadband Remote</c:v>
                  </c:pt>
                  <c:pt idx="1">
                    <c:v>Spaceway</c:v>
                  </c:pt>
                  <c:pt idx="2">
                    <c:v>unknown-site-desc</c:v>
                  </c:pt>
                  <c:pt idx="3">
                    <c:v>Spaceway</c:v>
                  </c:pt>
                  <c:pt idx="4">
                    <c:v>unknown-site-desc</c:v>
                  </c:pt>
                </c:lvl>
                <c:lvl>
                  <c:pt idx="0">
                    <c:v>group0</c:v>
                  </c:pt>
                  <c:pt idx="1">
                    <c:v>group0</c:v>
                  </c:pt>
                  <c:pt idx="2">
                    <c:v>group0</c:v>
                  </c:pt>
                  <c:pt idx="3">
                    <c:v>group1</c:v>
                  </c:pt>
                  <c:pt idx="4">
                    <c:v>group1</c:v>
                  </c:pt>
                </c:lvl>
              </c:multiLvlStrCache>
            </c:multiLvlStrRef>
          </c:cat>
          <c:val>
            <c:numRef>
              <c:f>site_type!$C$2:$C$6</c:f>
              <c:numCache>
                <c:formatCode>General</c:formatCode>
                <c:ptCount val="5"/>
                <c:pt idx="0">
                  <c:v>99.810361175760661</c:v>
                </c:pt>
                <c:pt idx="1">
                  <c:v>8.6199465563313558E-3</c:v>
                </c:pt>
                <c:pt idx="2">
                  <c:v>0.18101887768295799</c:v>
                </c:pt>
                <c:pt idx="3">
                  <c:v>99.368897356513315</c:v>
                </c:pt>
                <c:pt idx="4">
                  <c:v>0.63110264348654432</c:v>
                </c:pt>
              </c:numCache>
            </c:numRef>
          </c:val>
          <c:extLst>
            <c:ext xmlns:c16="http://schemas.microsoft.com/office/drawing/2014/chart" uri="{C3380CC4-5D6E-409C-BE32-E72D297353CC}">
              <c16:uniqueId val="{00000000-4AAD-43D6-8D00-8919B1811B92}"/>
            </c:ext>
          </c:extLst>
        </c:ser>
        <c:dLbls>
          <c:showLegendKey val="0"/>
          <c:showVal val="0"/>
          <c:showCatName val="0"/>
          <c:showSerName val="0"/>
          <c:showPercent val="0"/>
          <c:showBubbleSize val="0"/>
        </c:dLbls>
        <c:gapWidth val="219"/>
        <c:overlap val="-27"/>
        <c:axId val="66279680"/>
        <c:axId val="66314240"/>
      </c:barChart>
      <c:catAx>
        <c:axId val="6627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66314240"/>
        <c:crosses val="autoZero"/>
        <c:auto val="1"/>
        <c:lblAlgn val="ctr"/>
        <c:lblOffset val="100"/>
        <c:noMultiLvlLbl val="0"/>
      </c:catAx>
      <c:valAx>
        <c:axId val="66314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279680"/>
        <c:crosses val="autoZero"/>
        <c:crossBetween val="between"/>
      </c:valAx>
      <c:spPr>
        <a:solidFill>
          <a:schemeClr val="accent3">
            <a:lumMod val="60000"/>
            <a:lumOff val="40000"/>
          </a:schemeClr>
        </a:solid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US" sz="2000" b="1" dirty="0">
                <a:latin typeface="Algerian" panose="04020705040A02060702" pitchFamily="82" charset="0"/>
              </a:rPr>
              <a:t> predicted customers</a:t>
            </a:r>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881683339976387"/>
          <c:y val="0.15624740149519989"/>
          <c:w val="0.69297112142326367"/>
          <c:h val="0.75285772178490662"/>
        </c:manualLayout>
      </c:layout>
      <c:pieChart>
        <c:varyColors val="1"/>
        <c:ser>
          <c:idx val="0"/>
          <c:order val="0"/>
          <c:tx>
            <c:strRef>
              <c:f>'pre1'!$B$1</c:f>
              <c:strCache>
                <c:ptCount val="1"/>
                <c:pt idx="0">
                  <c:v>percentage</c:v>
                </c:pt>
              </c:strCache>
            </c:strRef>
          </c:tx>
          <c:spPr>
            <a:solidFill>
              <a:srgbClr val="92D050"/>
            </a:solidFill>
          </c:spPr>
          <c:dPt>
            <c:idx val="0"/>
            <c:bubble3D val="0"/>
            <c:spPr>
              <a:solidFill>
                <a:srgbClr val="92D050"/>
              </a:solidFill>
              <a:ln w="19050">
                <a:solidFill>
                  <a:schemeClr val="lt1"/>
                </a:solidFill>
              </a:ln>
              <a:effectLst/>
            </c:spPr>
            <c:extLst>
              <c:ext xmlns:c16="http://schemas.microsoft.com/office/drawing/2014/chart" uri="{C3380CC4-5D6E-409C-BE32-E72D297353CC}">
                <c16:uniqueId val="{00000001-D1AA-4EC8-9388-42AC4BA8A781}"/>
              </c:ext>
            </c:extLst>
          </c:dPt>
          <c:dPt>
            <c:idx val="1"/>
            <c:bubble3D val="0"/>
            <c:explosion val="4"/>
            <c:spPr>
              <a:solidFill>
                <a:schemeClr val="accent1">
                  <a:lumMod val="20000"/>
                  <a:lumOff val="80000"/>
                </a:schemeClr>
              </a:solidFill>
              <a:ln w="19050">
                <a:solidFill>
                  <a:schemeClr val="lt1"/>
                </a:solidFill>
              </a:ln>
              <a:effectLst/>
            </c:spPr>
            <c:extLst>
              <c:ext xmlns:c16="http://schemas.microsoft.com/office/drawing/2014/chart" uri="{C3380CC4-5D6E-409C-BE32-E72D297353CC}">
                <c16:uniqueId val="{00000003-D1AA-4EC8-9388-42AC4BA8A781}"/>
              </c:ext>
            </c:extLst>
          </c:dPt>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'pre1'!$A$2:$A$3</c:f>
              <c:strCache>
                <c:ptCount val="2"/>
                <c:pt idx="0">
                  <c:v>active</c:v>
                </c:pt>
                <c:pt idx="1">
                  <c:v>churn</c:v>
                </c:pt>
              </c:strCache>
            </c:strRef>
          </c:cat>
          <c:val>
            <c:numRef>
              <c:f>'pre1'!$B$2:$B$3</c:f>
              <c:numCache>
                <c:formatCode>General</c:formatCode>
                <c:ptCount val="2"/>
                <c:pt idx="0">
                  <c:v>51.417570878543899</c:v>
                </c:pt>
                <c:pt idx="1">
                  <c:v>48.582429121455995</c:v>
                </c:pt>
              </c:numCache>
            </c:numRef>
          </c:val>
          <c:extLst>
            <c:ext xmlns:c16="http://schemas.microsoft.com/office/drawing/2014/chart" uri="{C3380CC4-5D6E-409C-BE32-E72D297353CC}">
              <c16:uniqueId val="{00000004-D1AA-4EC8-9388-42AC4BA8A781}"/>
            </c:ext>
          </c:extLst>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com_yn!$C$1</c:f>
              <c:strCache>
                <c:ptCount val="1"/>
                <c:pt idx="0">
                  <c:v>ratio</c:v>
                </c:pt>
              </c:strCache>
            </c:strRef>
          </c:tx>
          <c:spPr>
            <a:solidFill>
              <a:srgbClr val="00B0F0"/>
            </a:solidFill>
            <a:ln>
              <a:noFill/>
            </a:ln>
            <a:effectLst/>
          </c:spPr>
          <c:invertIfNegative val="0"/>
          <c:dPt>
            <c:idx val="1"/>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0-FCD3-4255-B575-B14C80F29981}"/>
              </c:ext>
            </c:extLst>
          </c:dPt>
          <c:dPt>
            <c:idx val="2"/>
            <c:invertIfNegative val="0"/>
            <c:bubble3D val="0"/>
            <c:spPr>
              <a:solidFill>
                <a:srgbClr val="FFFF00"/>
              </a:solidFill>
              <a:ln>
                <a:noFill/>
              </a:ln>
              <a:effectLst/>
            </c:spPr>
            <c:extLst>
              <c:ext xmlns:c16="http://schemas.microsoft.com/office/drawing/2014/chart" uri="{C3380CC4-5D6E-409C-BE32-E72D297353CC}">
                <c16:uniqueId val="{00000002-FCD3-4255-B575-B14C80F29981}"/>
              </c:ext>
            </c:extLst>
          </c:dPt>
          <c:dPt>
            <c:idx val="4"/>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1-FCD3-4255-B575-B14C80F29981}"/>
              </c:ext>
            </c:extLst>
          </c:dPt>
          <c:dPt>
            <c:idx val="5"/>
            <c:invertIfNegative val="0"/>
            <c:bubble3D val="0"/>
            <c:spPr>
              <a:solidFill>
                <a:srgbClr val="FFFF00"/>
              </a:solidFill>
              <a:ln>
                <a:noFill/>
              </a:ln>
              <a:effectLst/>
            </c:spPr>
            <c:extLst>
              <c:ext xmlns:c16="http://schemas.microsoft.com/office/drawing/2014/chart" uri="{C3380CC4-5D6E-409C-BE32-E72D297353CC}">
                <c16:uniqueId val="{00000003-FCD3-4255-B575-B14C80F29981}"/>
              </c:ext>
            </c:extLst>
          </c:dPt>
          <c:cat>
            <c:multiLvlStrRef>
              <c:f>com_yn!$A$2:$B$7</c:f>
              <c:multiLvlStrCache>
                <c:ptCount val="6"/>
                <c:lvl>
                  <c:pt idx="0">
                    <c:v>0 no computer   </c:v>
                  </c:pt>
                  <c:pt idx="1">
                    <c:v>1 yes computer</c:v>
                  </c:pt>
                  <c:pt idx="2">
                    <c:v>2 not identified</c:v>
                  </c:pt>
                  <c:pt idx="3">
                    <c:v>0 no computer   </c:v>
                  </c:pt>
                  <c:pt idx="4">
                    <c:v>1 yes computer</c:v>
                  </c:pt>
                  <c:pt idx="5">
                    <c:v>2 not identified</c:v>
                  </c:pt>
                </c:lvl>
                <c:lvl>
                  <c:pt idx="0">
                    <c:v>group0</c:v>
                  </c:pt>
                  <c:pt idx="1">
                    <c:v>group0</c:v>
                  </c:pt>
                  <c:pt idx="2">
                    <c:v>group0</c:v>
                  </c:pt>
                  <c:pt idx="3">
                    <c:v>group1</c:v>
                  </c:pt>
                  <c:pt idx="4">
                    <c:v>group1</c:v>
                  </c:pt>
                  <c:pt idx="5">
                    <c:v>group1</c:v>
                  </c:pt>
                </c:lvl>
              </c:multiLvlStrCache>
            </c:multiLvlStrRef>
          </c:cat>
          <c:val>
            <c:numRef>
              <c:f>com_yn!$C$2:$C$7</c:f>
              <c:numCache>
                <c:formatCode>General</c:formatCode>
                <c:ptCount val="6"/>
                <c:pt idx="0">
                  <c:v>49.073355745194313</c:v>
                </c:pt>
                <c:pt idx="1">
                  <c:v>30.695629687095884</c:v>
                </c:pt>
                <c:pt idx="2">
                  <c:v>20.2310145677096</c:v>
                </c:pt>
                <c:pt idx="3">
                  <c:v>35.139318885448922</c:v>
                </c:pt>
                <c:pt idx="4">
                  <c:v>32.591093117408903</c:v>
                </c:pt>
                <c:pt idx="5">
                  <c:v>32.269587997142096</c:v>
                </c:pt>
              </c:numCache>
            </c:numRef>
          </c:val>
          <c:extLst>
            <c:ext xmlns:c16="http://schemas.microsoft.com/office/drawing/2014/chart" uri="{C3380CC4-5D6E-409C-BE32-E72D297353CC}">
              <c16:uniqueId val="{00000000-3574-4544-9A1D-5C31163B249F}"/>
            </c:ext>
          </c:extLst>
        </c:ser>
        <c:dLbls>
          <c:showLegendKey val="0"/>
          <c:showVal val="0"/>
          <c:showCatName val="0"/>
          <c:showSerName val="0"/>
          <c:showPercent val="0"/>
          <c:showBubbleSize val="0"/>
        </c:dLbls>
        <c:gapWidth val="219"/>
        <c:overlap val="-27"/>
        <c:axId val="66430080"/>
        <c:axId val="66431616"/>
      </c:barChart>
      <c:catAx>
        <c:axId val="66430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66431616"/>
        <c:crosses val="autoZero"/>
        <c:auto val="1"/>
        <c:lblAlgn val="ctr"/>
        <c:lblOffset val="100"/>
        <c:noMultiLvlLbl val="0"/>
      </c:catAx>
      <c:valAx>
        <c:axId val="66431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664300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dk1"/>
                </a:solidFill>
                <a:latin typeface="+mn-lt"/>
                <a:ea typeface="+mn-ea"/>
                <a:cs typeface="+mn-cs"/>
              </a:defRPr>
            </a:pPr>
            <a:r>
              <a:rPr lang="en-US" sz="1800" b="1" dirty="0"/>
              <a:t>Important variables selection chart</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dk1"/>
              </a:solidFill>
              <a:latin typeface="+mn-lt"/>
              <a:ea typeface="+mn-ea"/>
              <a:cs typeface="+mn-cs"/>
            </a:defRPr>
          </a:pPr>
          <a:endParaRPr lang="en-US"/>
        </a:p>
      </c:txPr>
    </c:title>
    <c:autoTitleDeleted val="0"/>
    <c:plotArea>
      <c:layout/>
      <c:barChart>
        <c:barDir val="col"/>
        <c:grouping val="clustered"/>
        <c:varyColors val="0"/>
        <c:ser>
          <c:idx val="0"/>
          <c:order val="0"/>
          <c:tx>
            <c:strRef>
              <c:f>variable_sel!$C$1</c:f>
              <c:strCache>
                <c:ptCount val="1"/>
                <c:pt idx="0">
                  <c:v>impo</c:v>
                </c:pt>
              </c:strCache>
            </c:strRef>
          </c:tx>
          <c:spPr>
            <a:solidFill>
              <a:schemeClr val="accent6"/>
            </a:solidFill>
            <a:ln>
              <a:noFill/>
            </a:ln>
            <a:effectLst/>
          </c:spPr>
          <c:invertIfNegative val="0"/>
          <c:cat>
            <c:strRef>
              <c:f>variable_sel!$B$2:$B$33</c:f>
              <c:strCache>
                <c:ptCount val="32"/>
                <c:pt idx="0">
                  <c:v>FEEDBACK</c:v>
                </c:pt>
                <c:pt idx="1">
                  <c:v>MARITAL_STATUS</c:v>
                </c:pt>
                <c:pt idx="2">
                  <c:v>SITE_TYPE_DESC_Spaceway</c:v>
                </c:pt>
                <c:pt idx="3">
                  <c:v>COMPUTER_OWNER</c:v>
                </c:pt>
                <c:pt idx="4">
                  <c:v>SITE_TYPE_DESC_Broadband Remote</c:v>
                </c:pt>
                <c:pt idx="5">
                  <c:v>WARRANTY_NAME_EXPRESS REPAIR</c:v>
                </c:pt>
                <c:pt idx="6">
                  <c:v>INCOME</c:v>
                </c:pt>
                <c:pt idx="7">
                  <c:v>SERVICE_PLAN_SO</c:v>
                </c:pt>
                <c:pt idx="8">
                  <c:v>MODEL_HN7000S</c:v>
                </c:pt>
                <c:pt idx="9">
                  <c:v>AGE</c:v>
                </c:pt>
                <c:pt idx="10">
                  <c:v>MODEL_UNK</c:v>
                </c:pt>
                <c:pt idx="11">
                  <c:v>MODEL_DW7000</c:v>
                </c:pt>
                <c:pt idx="12">
                  <c:v>DIRECT_INDIRECT_CHANNEL</c:v>
                </c:pt>
                <c:pt idx="13">
                  <c:v>MODEL_DW4020</c:v>
                </c:pt>
                <c:pt idx="14">
                  <c:v>PRESENCE_OF_CHILDREN</c:v>
                </c:pt>
                <c:pt idx="15">
                  <c:v>SERVICE_PLAN_basic_plan</c:v>
                </c:pt>
                <c:pt idx="16">
                  <c:v>MODEL_DW4000</c:v>
                </c:pt>
                <c:pt idx="17">
                  <c:v>SERVICE_PLAN_proffessional_plan</c:v>
                </c:pt>
                <c:pt idx="18">
                  <c:v>MODEL_HN9000</c:v>
                </c:pt>
                <c:pt idx="19">
                  <c:v>SERVICE_PLAN_power_plan</c:v>
                </c:pt>
                <c:pt idx="20">
                  <c:v>MODEL_DW6000</c:v>
                </c:pt>
                <c:pt idx="21">
                  <c:v>SERVICE_PLAN_Elite</c:v>
                </c:pt>
                <c:pt idx="22">
                  <c:v>SALES_CHANNEL_Call Center</c:v>
                </c:pt>
                <c:pt idx="23">
                  <c:v>SALES_CHANNEL_Retail/others</c:v>
                </c:pt>
                <c:pt idx="24">
                  <c:v>WARRANTY_NAME_SRVC ASSUR</c:v>
                </c:pt>
                <c:pt idx="25">
                  <c:v>GENDER</c:v>
                </c:pt>
                <c:pt idx="26">
                  <c:v>SERVICE_PLAN_Home</c:v>
                </c:pt>
                <c:pt idx="27">
                  <c:v>SALES_CHANNEL_Vars</c:v>
                </c:pt>
                <c:pt idx="28">
                  <c:v>SALES_CHANNEL_Web orders</c:v>
                </c:pt>
                <c:pt idx="29">
                  <c:v>WARRANTY_NAME_Broadband Remote</c:v>
                </c:pt>
                <c:pt idx="30">
                  <c:v>COMPANY_SOURCE_NAME_HNS Customers</c:v>
                </c:pt>
                <c:pt idx="31">
                  <c:v>WARRANTY_NAME_Spaceway</c:v>
                </c:pt>
              </c:strCache>
            </c:strRef>
          </c:cat>
          <c:val>
            <c:numRef>
              <c:f>variable_sel!$C$2:$C$33</c:f>
              <c:numCache>
                <c:formatCode>General</c:formatCode>
                <c:ptCount val="32"/>
                <c:pt idx="0">
                  <c:v>16.842511936953684</c:v>
                </c:pt>
                <c:pt idx="1">
                  <c:v>16.281518479513981</c:v>
                </c:pt>
                <c:pt idx="2">
                  <c:v>9.7865507364036528</c:v>
                </c:pt>
                <c:pt idx="3">
                  <c:v>8.1393107009228611</c:v>
                </c:pt>
                <c:pt idx="4">
                  <c:v>7.8933363109742896</c:v>
                </c:pt>
                <c:pt idx="5">
                  <c:v>6.3266072492124295</c:v>
                </c:pt>
                <c:pt idx="6">
                  <c:v>5.7226686369654072</c:v>
                </c:pt>
                <c:pt idx="7">
                  <c:v>4.9639497753566824</c:v>
                </c:pt>
                <c:pt idx="8">
                  <c:v>4.038755666447897</c:v>
                </c:pt>
                <c:pt idx="9">
                  <c:v>3.8580143019755901</c:v>
                </c:pt>
                <c:pt idx="10">
                  <c:v>3.1829884495115199</c:v>
                </c:pt>
                <c:pt idx="11">
                  <c:v>2.88666064178063</c:v>
                </c:pt>
                <c:pt idx="12">
                  <c:v>1.6423617110707101</c:v>
                </c:pt>
                <c:pt idx="13">
                  <c:v>1.6054651397391499</c:v>
                </c:pt>
                <c:pt idx="14">
                  <c:v>0.86720842922960195</c:v>
                </c:pt>
                <c:pt idx="15">
                  <c:v>0.82608935105783998</c:v>
                </c:pt>
                <c:pt idx="16">
                  <c:v>0.70930098767738103</c:v>
                </c:pt>
                <c:pt idx="17">
                  <c:v>0.64522625674525502</c:v>
                </c:pt>
                <c:pt idx="18">
                  <c:v>0.59969904657438466</c:v>
                </c:pt>
                <c:pt idx="19">
                  <c:v>0.56274081811790333</c:v>
                </c:pt>
                <c:pt idx="20">
                  <c:v>0.510090182515332</c:v>
                </c:pt>
                <c:pt idx="21">
                  <c:v>0.47207385583413097</c:v>
                </c:pt>
                <c:pt idx="22">
                  <c:v>0.44789671739465736</c:v>
                </c:pt>
                <c:pt idx="23">
                  <c:v>0.27889871331801036</c:v>
                </c:pt>
                <c:pt idx="24">
                  <c:v>0.24780596342956701</c:v>
                </c:pt>
                <c:pt idx="25">
                  <c:v>0.2074592814784742</c:v>
                </c:pt>
                <c:pt idx="26">
                  <c:v>0.18164639254475609</c:v>
                </c:pt>
                <c:pt idx="27">
                  <c:v>0.11520061596502502</c:v>
                </c:pt>
                <c:pt idx="28">
                  <c:v>0.11317576479365504</c:v>
                </c:pt>
                <c:pt idx="29">
                  <c:v>2.0617226692772002E-2</c:v>
                </c:pt>
                <c:pt idx="30">
                  <c:v>2.0027609177862799E-2</c:v>
                </c:pt>
                <c:pt idx="31">
                  <c:v>4.1430506247594097E-3</c:v>
                </c:pt>
              </c:numCache>
            </c:numRef>
          </c:val>
          <c:extLst>
            <c:ext xmlns:c16="http://schemas.microsoft.com/office/drawing/2014/chart" uri="{C3380CC4-5D6E-409C-BE32-E72D297353CC}">
              <c16:uniqueId val="{00000000-94D1-4A55-86F1-DD6149B58E91}"/>
            </c:ext>
          </c:extLst>
        </c:ser>
        <c:dLbls>
          <c:showLegendKey val="0"/>
          <c:showVal val="0"/>
          <c:showCatName val="0"/>
          <c:showSerName val="0"/>
          <c:showPercent val="0"/>
          <c:showBubbleSize val="0"/>
        </c:dLbls>
        <c:gapWidth val="219"/>
        <c:overlap val="-27"/>
        <c:axId val="66479616"/>
        <c:axId val="66481152"/>
      </c:barChart>
      <c:catAx>
        <c:axId val="66479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66481152"/>
        <c:crosses val="autoZero"/>
        <c:auto val="1"/>
        <c:lblAlgn val="ctr"/>
        <c:lblOffset val="100"/>
        <c:noMultiLvlLbl val="0"/>
      </c:catAx>
      <c:valAx>
        <c:axId val="66481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6647961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dk1"/>
                </a:solidFill>
                <a:latin typeface="+mn-lt"/>
                <a:ea typeface="+mn-ea"/>
                <a:cs typeface="+mn-cs"/>
              </a:defRPr>
            </a:pPr>
            <a:endParaRPr lang="en-US"/>
          </a:p>
        </c:txPr>
      </c:dTable>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c:spPr>
    </c:plotArea>
    <c:plotVisOnly val="1"/>
    <c:dispBlanksAs val="gap"/>
    <c:showDLblsOverMax val="0"/>
  </c:chart>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[servicestatus_actual.csv]Sheet1!PivotTable162</c:name>
    <c:fmtId val="-1"/>
  </c:pivotSource>
  <c:chart>
    <c:title>
      <c:tx>
        <c:rich>
          <a:bodyPr rot="0" spcFirstLastPara="1" vertOverflow="ellipsis" vert="horz" wrap="square" anchor="ctr" anchorCtr="1"/>
          <a:lstStyle/>
          <a:p>
            <a:pPr>
              <a:defRPr sz="1800" b="1" i="0" u="none" strike="noStrike" kern="1200" baseline="0">
                <a:solidFill>
                  <a:schemeClr val="bg1"/>
                </a:solidFill>
                <a:latin typeface="+mn-lt"/>
                <a:ea typeface="+mn-ea"/>
                <a:cs typeface="+mn-cs"/>
              </a:defRPr>
            </a:pPr>
            <a:r>
              <a:rPr lang="en-US" sz="3200" b="1" i="0" u="none" strike="noStrike" baseline="0" dirty="0">
                <a:solidFill>
                  <a:schemeClr val="bg1"/>
                </a:solidFill>
                <a:effectLst/>
                <a:latin typeface="+mn-lt"/>
                <a:ea typeface="+mn-ea"/>
                <a:cs typeface="+mn-cs"/>
              </a:rPr>
              <a:t>Service plan actual customers</a:t>
            </a:r>
            <a:endParaRPr lang="en-US" dirty="0">
              <a:solidFill>
                <a:schemeClr val="bg1"/>
              </a:solidFill>
            </a:endParaRPr>
          </a:p>
        </c:rich>
      </c:tx>
      <c:overlay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c:spPr>
      <c:txPr>
        <a:bodyPr rot="0" spcFirstLastPara="1" vertOverflow="ellipsis" vert="horz" wrap="square" anchor="ctr" anchorCtr="1"/>
        <a:lstStyle/>
        <a:p>
          <a:pPr>
            <a:defRPr sz="1800" b="1" i="0" u="none" strike="noStrike" kern="1200" baseline="0">
              <a:solidFill>
                <a:schemeClr val="bg1"/>
              </a:solidFill>
              <a:latin typeface="+mn-lt"/>
              <a:ea typeface="+mn-ea"/>
              <a:cs typeface="+mn-cs"/>
            </a:defRPr>
          </a:pPr>
          <a:endParaRPr lang="en-US"/>
        </a:p>
      </c:txPr>
    </c:title>
    <c:autoTitleDeleted val="0"/>
    <c:pivotFmts>
      <c:pivotFmt>
        <c:idx val="0"/>
        <c:spPr>
          <a:solidFill>
            <a:schemeClr val="accent4">
              <a:lumMod val="20000"/>
              <a:lumOff val="80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solidFill>
              <a:schemeClr val="accent6">
                <a:lumMod val="40000"/>
                <a:lumOff val="60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4">
              <a:lumMod val="20000"/>
              <a:lumOff val="80000"/>
            </a:schemeClr>
          </a:solidFill>
          <a:ln w="9525" cap="flat" cmpd="sng" algn="ctr">
            <a:solidFill>
              <a:schemeClr val="lt1">
                <a:alpha val="50000"/>
              </a:schemeClr>
            </a:solidFill>
            <a:round/>
          </a:ln>
          <a:effectLst/>
        </c:spPr>
        <c:marker>
          <c:symbol val="none"/>
        </c:marker>
        <c:dLbl>
          <c:idx val="0"/>
          <c:spPr>
            <a:solidFill>
              <a:schemeClr val="accent6">
                <a:lumMod val="40000"/>
                <a:lumOff val="60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4">
              <a:lumMod val="20000"/>
              <a:lumOff val="80000"/>
            </a:schemeClr>
          </a:solidFill>
          <a:ln w="9525" cap="flat" cmpd="sng" algn="ctr">
            <a:solidFill>
              <a:schemeClr val="lt1">
                <a:alpha val="50000"/>
              </a:schemeClr>
            </a:solidFill>
            <a:round/>
          </a:ln>
          <a:effectLst/>
        </c:spPr>
        <c:marker>
          <c:symbol val="none"/>
        </c:marker>
        <c:dLbl>
          <c:idx val="0"/>
          <c:spPr>
            <a:solidFill>
              <a:schemeClr val="accent6">
                <a:lumMod val="40000"/>
                <a:lumOff val="60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Sheet1!$C$3</c:f>
              <c:strCache>
                <c:ptCount val="1"/>
                <c:pt idx="0">
                  <c:v>Total</c:v>
                </c:pt>
              </c:strCache>
            </c:strRef>
          </c:tx>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c:spPr>
          <c:invertIfNegative val="0"/>
          <c:dLbls>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dk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Sheet1!$A$4:$B$17</c:f>
              <c:multiLvlStrCache>
                <c:ptCount val="14"/>
                <c:lvl>
                  <c:pt idx="0">
                    <c:v>active</c:v>
                  </c:pt>
                  <c:pt idx="1">
                    <c:v>churn</c:v>
                  </c:pt>
                  <c:pt idx="2">
                    <c:v>active</c:v>
                  </c:pt>
                  <c:pt idx="3">
                    <c:v>churn</c:v>
                  </c:pt>
                  <c:pt idx="4">
                    <c:v>active</c:v>
                  </c:pt>
                  <c:pt idx="5">
                    <c:v>churn</c:v>
                  </c:pt>
                  <c:pt idx="6">
                    <c:v>active</c:v>
                  </c:pt>
                  <c:pt idx="7">
                    <c:v>churn</c:v>
                  </c:pt>
                  <c:pt idx="8">
                    <c:v>active</c:v>
                  </c:pt>
                  <c:pt idx="9">
                    <c:v>churn</c:v>
                  </c:pt>
                  <c:pt idx="10">
                    <c:v>active</c:v>
                  </c:pt>
                  <c:pt idx="11">
                    <c:v>churn</c:v>
                  </c:pt>
                  <c:pt idx="12">
                    <c:v>active</c:v>
                  </c:pt>
                  <c:pt idx="13">
                    <c:v>churn</c:v>
                  </c:pt>
                </c:lvl>
                <c:lvl>
                  <c:pt idx="0">
                    <c:v>basic_plan</c:v>
                  </c:pt>
                  <c:pt idx="2">
                    <c:v>Elite</c:v>
                  </c:pt>
                  <c:pt idx="4">
                    <c:v>Home</c:v>
                  </c:pt>
                  <c:pt idx="6">
                    <c:v>no-plan</c:v>
                  </c:pt>
                  <c:pt idx="8">
                    <c:v>power_plan</c:v>
                  </c:pt>
                  <c:pt idx="10">
                    <c:v>proffessional_plan</c:v>
                  </c:pt>
                  <c:pt idx="12">
                    <c:v>SO</c:v>
                  </c:pt>
                </c:lvl>
              </c:multiLvlStrCache>
            </c:multiLvlStrRef>
          </c:cat>
          <c:val>
            <c:numRef>
              <c:f>Sheet1!$C$4:$C$17</c:f>
              <c:numCache>
                <c:formatCode>General</c:formatCode>
                <c:ptCount val="14"/>
                <c:pt idx="0">
                  <c:v>2525</c:v>
                </c:pt>
                <c:pt idx="1">
                  <c:v>1295</c:v>
                </c:pt>
                <c:pt idx="2">
                  <c:v>1254</c:v>
                </c:pt>
                <c:pt idx="3">
                  <c:v>1797</c:v>
                </c:pt>
                <c:pt idx="4">
                  <c:v>1240</c:v>
                </c:pt>
                <c:pt idx="5">
                  <c:v>1125</c:v>
                </c:pt>
                <c:pt idx="6">
                  <c:v>1238</c:v>
                </c:pt>
                <c:pt idx="7">
                  <c:v>1483</c:v>
                </c:pt>
                <c:pt idx="8">
                  <c:v>1248</c:v>
                </c:pt>
                <c:pt idx="9">
                  <c:v>624</c:v>
                </c:pt>
                <c:pt idx="10">
                  <c:v>2481</c:v>
                </c:pt>
                <c:pt idx="11">
                  <c:v>2505</c:v>
                </c:pt>
                <c:pt idx="12">
                  <c:v>0</c:v>
                </c:pt>
                <c:pt idx="13">
                  <c:v>1184</c:v>
                </c:pt>
              </c:numCache>
            </c:numRef>
          </c:val>
          <c:extLst>
            <c:ext xmlns:c16="http://schemas.microsoft.com/office/drawing/2014/chart" uri="{C3380CC4-5D6E-409C-BE32-E72D297353CC}">
              <c16:uniqueId val="{00000000-84A0-42C6-BC2C-ACDF884CD9F3}"/>
            </c:ext>
          </c:extLst>
        </c:ser>
        <c:dLbls>
          <c:showLegendKey val="0"/>
          <c:showVal val="1"/>
          <c:showCatName val="0"/>
          <c:showSerName val="0"/>
          <c:showPercent val="0"/>
          <c:showBubbleSize val="0"/>
        </c:dLbls>
        <c:gapWidth val="65"/>
        <c:axId val="66534784"/>
        <c:axId val="66557056"/>
      </c:barChart>
      <c:catAx>
        <c:axId val="66534784"/>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66557056"/>
        <c:crosses val="autoZero"/>
        <c:auto val="1"/>
        <c:lblAlgn val="ctr"/>
        <c:lblOffset val="100"/>
        <c:noMultiLvlLbl val="0"/>
      </c:catAx>
      <c:valAx>
        <c:axId val="66557056"/>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66534784"/>
        <c:crosses val="autoZero"/>
        <c:crossBetween val="between"/>
      </c:valAx>
      <c:spPr>
        <a:solidFill>
          <a:schemeClr val="accent3">
            <a:lumMod val="20000"/>
            <a:lumOff val="80000"/>
          </a:schemeClr>
        </a:solidFill>
        <a:ln>
          <a:noFill/>
        </a:ln>
        <a:effectLst/>
      </c:spPr>
    </c:plotArea>
    <c:plotVisOnly val="1"/>
    <c:dispBlanksAs val="gap"/>
    <c:showDLblsOverMax val="0"/>
  </c:chart>
  <c:spPr>
    <a:solidFill>
      <a:schemeClr val="accent6">
        <a:lumMod val="20000"/>
        <a:lumOff val="80000"/>
      </a:schemeClr>
    </a:soli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[pred.csv]Sheet2!PivotTable147</c:name>
    <c:fmtId val="-1"/>
  </c:pivotSource>
  <c:chart>
    <c:title>
      <c:tx>
        <c:rich>
          <a:bodyPr rot="0" spcFirstLastPara="1" vertOverflow="ellipsis" vert="horz" wrap="square" anchor="ctr" anchorCtr="1"/>
          <a:lstStyle/>
          <a:p>
            <a:pPr>
              <a:defRPr sz="1600" b="1" i="0" u="none" strike="noStrike" kern="1200" cap="none" spc="50" baseline="0">
                <a:ln w="0"/>
                <a:solidFill>
                  <a:schemeClr val="dk1"/>
                </a:solidFill>
                <a:effectLst>
                  <a:innerShdw blurRad="63500" dist="50800" dir="13500000">
                    <a:srgbClr val="000000">
                      <a:alpha val="50000"/>
                    </a:srgbClr>
                  </a:innerShdw>
                </a:effectLst>
                <a:latin typeface="+mn-lt"/>
                <a:ea typeface="+mn-ea"/>
                <a:cs typeface="+mn-cs"/>
              </a:defRPr>
            </a:pPr>
            <a:r>
              <a:rPr lang="en-US" sz="3200" dirty="0">
                <a:solidFill>
                  <a:schemeClr val="bg1"/>
                </a:solidFill>
                <a:latin typeface="+mn-lt"/>
                <a:ea typeface="+mn-ea"/>
                <a:cs typeface="+mn-cs"/>
              </a:rPr>
              <a:t>Service plan predicted customers</a:t>
            </a:r>
            <a:endParaRPr lang="en-US" sz="3200" dirty="0">
              <a:solidFill>
                <a:schemeClr val="bg1"/>
              </a:solidFill>
            </a:endParaRPr>
          </a:p>
        </c:rich>
      </c:tx>
      <c:layout>
        <c:manualLayout>
          <c:xMode val="edge"/>
          <c:yMode val="edge"/>
          <c:x val="0.14966374269005847"/>
          <c:y val="1.3955345093393282E-2"/>
        </c:manualLayout>
      </c:layout>
      <c:overlay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c:spPr>
      <c:txPr>
        <a:bodyPr rot="0" spcFirstLastPara="1" vertOverflow="ellipsis" vert="horz" wrap="square" anchor="ctr" anchorCtr="1"/>
        <a:lstStyle/>
        <a:p>
          <a:pPr>
            <a:defRPr sz="1600" b="1" i="0" u="none" strike="noStrike" kern="1200" cap="none" spc="50" baseline="0">
              <a:ln w="0"/>
              <a:solidFill>
                <a:schemeClr val="dk1"/>
              </a:solidFill>
              <a:effectLst>
                <a:innerShdw blurRad="63500" dist="50800" dir="13500000">
                  <a:srgbClr val="000000">
                    <a:alpha val="50000"/>
                  </a:srgbClr>
                </a:innerShdw>
              </a:effectLst>
              <a:latin typeface="+mn-lt"/>
              <a:ea typeface="+mn-ea"/>
              <a:cs typeface="+mn-cs"/>
            </a:defRPr>
          </a:pPr>
          <a:endParaRPr lang="en-US"/>
        </a:p>
      </c:txPr>
    </c:title>
    <c:autoTitleDeleted val="0"/>
    <c:pivotFmts>
      <c:pivotFmt>
        <c:idx val="0"/>
        <c:spPr>
          <a:solidFill>
            <a:schemeClr val="accent2">
              <a:lumMod val="60000"/>
              <a:lumOff val="40000"/>
            </a:schemeClr>
          </a:solidFill>
          <a:ln>
            <a:noFill/>
          </a:ln>
          <a:effectLst>
            <a:outerShdw blurRad="57150" dist="19050" dir="5400000" algn="ctr" rotWithShape="0">
              <a:srgbClr val="000000">
                <a:alpha val="63000"/>
              </a:srgbClr>
            </a:outerShdw>
          </a:effectLst>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anchor="ctr" anchorCtr="1"/>
            <a:lstStyle/>
            <a:p>
              <a:pPr>
                <a:defRPr sz="900" b="1" i="0" u="none" strike="noStrike" kern="1200" cap="none" spc="50" baseline="0">
                  <a:ln w="0"/>
                  <a:solidFill>
                    <a:schemeClr val="bg2"/>
                  </a:solidFill>
                  <a:effectLst>
                    <a:innerShdw blurRad="63500" dist="50800" dir="13500000">
                      <a:srgbClr val="000000">
                        <a:alpha val="50000"/>
                      </a:srgbClr>
                    </a:innerShd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lumMod val="60000"/>
              <a:lumOff val="40000"/>
            </a:schemeClr>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cap="none" spc="50" baseline="0">
                  <a:ln w="0"/>
                  <a:solidFill>
                    <a:schemeClr val="bg2"/>
                  </a:solidFill>
                  <a:effectLst>
                    <a:innerShdw blurRad="63500" dist="50800" dir="13500000">
                      <a:srgbClr val="000000">
                        <a:alpha val="50000"/>
                      </a:srgbClr>
                    </a:innerShd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lumMod val="60000"/>
              <a:lumOff val="40000"/>
            </a:schemeClr>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cap="none" spc="50" baseline="0">
                  <a:ln w="0"/>
                  <a:solidFill>
                    <a:schemeClr val="bg2"/>
                  </a:solidFill>
                  <a:effectLst>
                    <a:innerShdw blurRad="63500" dist="50800" dir="13500000">
                      <a:srgbClr val="000000">
                        <a:alpha val="50000"/>
                      </a:srgbClr>
                    </a:innerShd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Sheet2!$C$3</c:f>
              <c:strCache>
                <c:ptCount val="1"/>
                <c:pt idx="0">
                  <c:v>Total</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c:spPr>
            <c:txPr>
              <a:bodyPr rot="0" spcFirstLastPara="1" vertOverflow="ellipsis" vert="horz" wrap="square" anchor="ctr" anchorCtr="1"/>
              <a:lstStyle/>
              <a:p>
                <a:pPr>
                  <a:defRPr sz="1200" b="1" i="0" u="none" strike="noStrike" kern="1200" cap="none" spc="50" baseline="0">
                    <a:ln w="0"/>
                    <a:solidFill>
                      <a:schemeClr val="dk1"/>
                    </a:solidFill>
                    <a:effectLst>
                      <a:innerShdw blurRad="63500" dist="50800" dir="13500000">
                        <a:srgbClr val="000000">
                          <a:alpha val="50000"/>
                        </a:srgbClr>
                      </a:innerShdw>
                    </a:effectLst>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Sheet2!$A$4:$B$17</c:f>
              <c:multiLvlStrCache>
                <c:ptCount val="14"/>
                <c:lvl>
                  <c:pt idx="0">
                    <c:v>active</c:v>
                  </c:pt>
                  <c:pt idx="1">
                    <c:v>churn</c:v>
                  </c:pt>
                  <c:pt idx="2">
                    <c:v>active</c:v>
                  </c:pt>
                  <c:pt idx="3">
                    <c:v>churn</c:v>
                  </c:pt>
                  <c:pt idx="4">
                    <c:v>active</c:v>
                  </c:pt>
                  <c:pt idx="5">
                    <c:v>churn</c:v>
                  </c:pt>
                  <c:pt idx="6">
                    <c:v>active</c:v>
                  </c:pt>
                  <c:pt idx="7">
                    <c:v>churn</c:v>
                  </c:pt>
                  <c:pt idx="8">
                    <c:v>active</c:v>
                  </c:pt>
                  <c:pt idx="9">
                    <c:v>churn</c:v>
                  </c:pt>
                  <c:pt idx="10">
                    <c:v>active</c:v>
                  </c:pt>
                  <c:pt idx="11">
                    <c:v>churn</c:v>
                  </c:pt>
                  <c:pt idx="12">
                    <c:v>active</c:v>
                  </c:pt>
                  <c:pt idx="13">
                    <c:v>churn</c:v>
                  </c:pt>
                </c:lvl>
                <c:lvl>
                  <c:pt idx="0">
                    <c:v>basic_plan</c:v>
                  </c:pt>
                  <c:pt idx="2">
                    <c:v>Elite</c:v>
                  </c:pt>
                  <c:pt idx="4">
                    <c:v>Home</c:v>
                  </c:pt>
                  <c:pt idx="6">
                    <c:v>no-plan</c:v>
                  </c:pt>
                  <c:pt idx="8">
                    <c:v>power_plan</c:v>
                  </c:pt>
                  <c:pt idx="10">
                    <c:v>proffessional_plan</c:v>
                  </c:pt>
                  <c:pt idx="12">
                    <c:v>SO</c:v>
                  </c:pt>
                </c:lvl>
              </c:multiLvlStrCache>
            </c:multiLvlStrRef>
          </c:cat>
          <c:val>
            <c:numRef>
              <c:f>Sheet2!$C$4:$C$17</c:f>
              <c:numCache>
                <c:formatCode>General</c:formatCode>
                <c:ptCount val="14"/>
                <c:pt idx="0">
                  <c:v>1920</c:v>
                </c:pt>
                <c:pt idx="1">
                  <c:v>1900</c:v>
                </c:pt>
                <c:pt idx="2">
                  <c:v>1546</c:v>
                </c:pt>
                <c:pt idx="3">
                  <c:v>1505</c:v>
                </c:pt>
                <c:pt idx="4">
                  <c:v>1231</c:v>
                </c:pt>
                <c:pt idx="5">
                  <c:v>1134</c:v>
                </c:pt>
                <c:pt idx="6">
                  <c:v>1398</c:v>
                </c:pt>
                <c:pt idx="7">
                  <c:v>1323</c:v>
                </c:pt>
                <c:pt idx="8">
                  <c:v>985</c:v>
                </c:pt>
                <c:pt idx="9">
                  <c:v>887</c:v>
                </c:pt>
                <c:pt idx="10">
                  <c:v>2576</c:v>
                </c:pt>
                <c:pt idx="11">
                  <c:v>2410</c:v>
                </c:pt>
                <c:pt idx="12">
                  <c:v>627</c:v>
                </c:pt>
                <c:pt idx="13">
                  <c:v>557</c:v>
                </c:pt>
              </c:numCache>
            </c:numRef>
          </c:val>
          <c:extLst>
            <c:ext xmlns:c16="http://schemas.microsoft.com/office/drawing/2014/chart" uri="{C3380CC4-5D6E-409C-BE32-E72D297353CC}">
              <c16:uniqueId val="{00000000-0527-495D-99A0-99F9192C92B7}"/>
            </c:ext>
          </c:extLst>
        </c:ser>
        <c:dLbls>
          <c:showLegendKey val="0"/>
          <c:showVal val="1"/>
          <c:showCatName val="0"/>
          <c:showSerName val="0"/>
          <c:showPercent val="0"/>
          <c:showBubbleSize val="0"/>
        </c:dLbls>
        <c:gapWidth val="115"/>
        <c:overlap val="-20"/>
        <c:axId val="66325120"/>
        <c:axId val="66347392"/>
      </c:barChart>
      <c:catAx>
        <c:axId val="66325120"/>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2000" b="1" i="0" u="none" strike="noStrike" kern="1200" cap="none" spc="50" baseline="0">
                <a:ln w="0"/>
                <a:solidFill>
                  <a:schemeClr val="accent6">
                    <a:lumMod val="20000"/>
                    <a:lumOff val="80000"/>
                  </a:schemeClr>
                </a:solidFill>
                <a:effectLst>
                  <a:innerShdw blurRad="63500" dist="50800" dir="13500000">
                    <a:srgbClr val="000000">
                      <a:alpha val="50000"/>
                    </a:srgbClr>
                  </a:innerShdw>
                </a:effectLst>
                <a:latin typeface="+mn-lt"/>
                <a:ea typeface="+mn-ea"/>
                <a:cs typeface="+mn-cs"/>
              </a:defRPr>
            </a:pPr>
            <a:endParaRPr lang="en-US"/>
          </a:p>
        </c:txPr>
        <c:crossAx val="66347392"/>
        <c:crosses val="autoZero"/>
        <c:auto val="1"/>
        <c:lblAlgn val="ctr"/>
        <c:lblOffset val="100"/>
        <c:noMultiLvlLbl val="0"/>
      </c:catAx>
      <c:valAx>
        <c:axId val="66347392"/>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cap="none" spc="50" baseline="0">
                <a:ln w="0"/>
                <a:solidFill>
                  <a:schemeClr val="bg2"/>
                </a:solidFill>
                <a:effectLst>
                  <a:innerShdw blurRad="63500" dist="50800" dir="13500000">
                    <a:srgbClr val="000000">
                      <a:alpha val="50000"/>
                    </a:srgbClr>
                  </a:innerShdw>
                </a:effectLst>
                <a:latin typeface="+mn-lt"/>
                <a:ea typeface="+mn-ea"/>
                <a:cs typeface="+mn-cs"/>
              </a:defRPr>
            </a:pPr>
            <a:endParaRPr lang="en-US"/>
          </a:p>
        </c:txPr>
        <c:crossAx val="66325120"/>
        <c:crosses val="autoZero"/>
        <c:crossBetween val="between"/>
      </c:valAx>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c:spPr>
    </c:plotArea>
    <c:plotVisOnly val="1"/>
    <c:dispBlanksAs val="gap"/>
    <c:showDLblsOverMax val="0"/>
  </c:chart>
  <c:spPr>
    <a:solidFill>
      <a:schemeClr val="tx2">
        <a:lumMod val="60000"/>
        <a:lumOff val="40000"/>
      </a:schemeClr>
    </a:solidFill>
    <a:ln>
      <a:noFill/>
    </a:ln>
    <a:effectLst/>
  </c:spPr>
  <c:txPr>
    <a:bodyPr/>
    <a:lstStyle/>
    <a:p>
      <a:pPr>
        <a:defRPr b="1" cap="none" spc="50">
          <a:ln w="0"/>
          <a:solidFill>
            <a:schemeClr val="bg2"/>
          </a:solidFill>
          <a:effectLst>
            <a:innerShdw blurRad="63500" dist="50800" dir="13500000">
              <a:srgbClr val="000000">
                <a:alpha val="50000"/>
              </a:srgbClr>
            </a:innerShdw>
          </a:effectLst>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[mar_pred.csv]Sheet1!PivotTable9</c:name>
    <c:fmtId val="5"/>
  </c:pivotSource>
  <c:chart>
    <c:autoTitleDeleted val="1"/>
    <c:pivotFmts>
      <c:pivotFmt>
        <c:idx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circle"/>
          <c:size val="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536222795159451E-2"/>
          <c:y val="5.3206109652960007E-2"/>
          <c:w val="0.9003462399058525"/>
          <c:h val="0.73128135024788565"/>
        </c:manualLayout>
      </c:layout>
      <c:barChart>
        <c:barDir val="col"/>
        <c:grouping val="clustered"/>
        <c:varyColors val="0"/>
        <c:ser>
          <c:idx val="0"/>
          <c:order val="0"/>
          <c:tx>
            <c:strRef>
              <c:f>Sheet1!$C$3</c:f>
              <c:strCache>
                <c:ptCount val="1"/>
                <c:pt idx="0">
                  <c:v>Total</c:v>
                </c:pt>
              </c:strCache>
            </c:strRef>
          </c:tx>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c:spPr>
          <c:invertIfNegative val="0"/>
          <c:dLbls>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Sheet1!$A$4:$B$11</c:f>
              <c:multiLvlStrCache>
                <c:ptCount val="8"/>
                <c:lvl>
                  <c:pt idx="0">
                    <c:v>active</c:v>
                  </c:pt>
                  <c:pt idx="1">
                    <c:v>churn</c:v>
                  </c:pt>
                  <c:pt idx="2">
                    <c:v>active</c:v>
                  </c:pt>
                  <c:pt idx="3">
                    <c:v>churn</c:v>
                  </c:pt>
                  <c:pt idx="4">
                    <c:v>active</c:v>
                  </c:pt>
                  <c:pt idx="5">
                    <c:v>churn</c:v>
                  </c:pt>
                  <c:pt idx="6">
                    <c:v>active</c:v>
                  </c:pt>
                  <c:pt idx="7">
                    <c:v>churn</c:v>
                  </c:pt>
                </c:lvl>
                <c:lvl>
                  <c:pt idx="0">
                    <c:v>Divorcee/Widow</c:v>
                  </c:pt>
                  <c:pt idx="2">
                    <c:v>Married</c:v>
                  </c:pt>
                  <c:pt idx="4">
                    <c:v>Not Identified</c:v>
                  </c:pt>
                  <c:pt idx="6">
                    <c:v>Single</c:v>
                  </c:pt>
                </c:lvl>
              </c:multiLvlStrCache>
            </c:multiLvlStrRef>
          </c:cat>
          <c:val>
            <c:numRef>
              <c:f>Sheet1!$C$4:$C$11</c:f>
              <c:numCache>
                <c:formatCode>General</c:formatCode>
                <c:ptCount val="8"/>
                <c:pt idx="0">
                  <c:v>514</c:v>
                </c:pt>
                <c:pt idx="1">
                  <c:v>486</c:v>
                </c:pt>
                <c:pt idx="2">
                  <c:v>3804</c:v>
                </c:pt>
                <c:pt idx="3">
                  <c:v>3547</c:v>
                </c:pt>
                <c:pt idx="4">
                  <c:v>1987</c:v>
                </c:pt>
                <c:pt idx="5">
                  <c:v>1954</c:v>
                </c:pt>
                <c:pt idx="6">
                  <c:v>3978</c:v>
                </c:pt>
                <c:pt idx="7">
                  <c:v>3729</c:v>
                </c:pt>
              </c:numCache>
            </c:numRef>
          </c:val>
          <c:extLst>
            <c:ext xmlns:c16="http://schemas.microsoft.com/office/drawing/2014/chart" uri="{C3380CC4-5D6E-409C-BE32-E72D297353CC}">
              <c16:uniqueId val="{00000000-0BCB-42A1-A67B-055930B46556}"/>
            </c:ext>
          </c:extLst>
        </c:ser>
        <c:dLbls>
          <c:showLegendKey val="0"/>
          <c:showVal val="1"/>
          <c:showCatName val="0"/>
          <c:showSerName val="0"/>
          <c:showPercent val="0"/>
          <c:showBubbleSize val="0"/>
        </c:dLbls>
        <c:gapWidth val="100"/>
        <c:overlap val="-24"/>
        <c:axId val="66652800"/>
        <c:axId val="66670976"/>
      </c:barChart>
      <c:catAx>
        <c:axId val="66652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66670976"/>
        <c:crosses val="autoZero"/>
        <c:auto val="1"/>
        <c:lblAlgn val="ctr"/>
        <c:lblOffset val="100"/>
        <c:noMultiLvlLbl val="0"/>
      </c:catAx>
      <c:valAx>
        <c:axId val="66670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dk1"/>
                </a:solidFill>
                <a:latin typeface="+mn-lt"/>
                <a:ea typeface="+mn-ea"/>
                <a:cs typeface="+mn-cs"/>
              </a:defRPr>
            </a:pPr>
            <a:endParaRPr lang="en-US"/>
          </a:p>
        </c:txPr>
        <c:crossAx val="66652800"/>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1000" b="1" i="0" u="none" strike="noStrike" kern="1200" baseline="0">
                <a:solidFill>
                  <a:schemeClr val="dk1"/>
                </a:solidFill>
                <a:latin typeface="+mn-lt"/>
                <a:ea typeface="+mn-ea"/>
                <a:cs typeface="+mn-cs"/>
              </a:defRPr>
            </a:pPr>
            <a:endParaRPr lang="en-US"/>
          </a:p>
        </c:txPr>
      </c:dTable>
      <c:spPr>
        <a:solidFill>
          <a:schemeClr val="lt1"/>
        </a:solidFill>
        <a:ln w="12700" cap="flat" cmpd="sng" algn="ctr">
          <a:solidFill>
            <a:schemeClr val="accent3"/>
          </a:solidFill>
          <a:prstDash val="solid"/>
          <a:miter lim="800000"/>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showDLblsOverMax val="0"/>
  </c:chart>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[mar_actual.csv]Sheet1!PivotTable18</c:name>
    <c:fmtId val="-1"/>
  </c:pivotSource>
  <c:chart>
    <c:autoTitleDeleted val="1"/>
    <c:pivotFmts>
      <c:pivotFmt>
        <c:idx val="0"/>
        <c:spPr>
          <a:solidFill>
            <a:schemeClr val="accent1"/>
          </a:solidFill>
          <a:ln w="9525" cap="flat" cmpd="sng" algn="ctr">
            <a:no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Sheet1!$C$3</c:f>
              <c:strCache>
                <c:ptCount val="1"/>
                <c:pt idx="0">
                  <c:v>Total</c:v>
                </c:pt>
              </c:strCache>
            </c:strRef>
          </c:tx>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Sheet1!$A$4:$B$11</c:f>
              <c:multiLvlStrCache>
                <c:ptCount val="8"/>
                <c:lvl>
                  <c:pt idx="0">
                    <c:v>active</c:v>
                  </c:pt>
                  <c:pt idx="1">
                    <c:v>churn</c:v>
                  </c:pt>
                  <c:pt idx="2">
                    <c:v>active</c:v>
                  </c:pt>
                  <c:pt idx="3">
                    <c:v>churn</c:v>
                  </c:pt>
                  <c:pt idx="4">
                    <c:v>active</c:v>
                  </c:pt>
                  <c:pt idx="5">
                    <c:v>churn</c:v>
                  </c:pt>
                  <c:pt idx="6">
                    <c:v>active</c:v>
                  </c:pt>
                  <c:pt idx="7">
                    <c:v>churn</c:v>
                  </c:pt>
                </c:lvl>
                <c:lvl>
                  <c:pt idx="0">
                    <c:v>Divorcee/Widow</c:v>
                  </c:pt>
                  <c:pt idx="2">
                    <c:v>Married</c:v>
                  </c:pt>
                  <c:pt idx="4">
                    <c:v>Not Identified</c:v>
                  </c:pt>
                  <c:pt idx="6">
                    <c:v>Single</c:v>
                  </c:pt>
                </c:lvl>
              </c:multiLvlStrCache>
            </c:multiLvlStrRef>
          </c:cat>
          <c:val>
            <c:numRef>
              <c:f>Sheet1!$C$4:$C$11</c:f>
              <c:numCache>
                <c:formatCode>General</c:formatCode>
                <c:ptCount val="8"/>
                <c:pt idx="0">
                  <c:v>515</c:v>
                </c:pt>
                <c:pt idx="1">
                  <c:v>485</c:v>
                </c:pt>
                <c:pt idx="2">
                  <c:v>4505</c:v>
                </c:pt>
                <c:pt idx="3">
                  <c:v>2846</c:v>
                </c:pt>
                <c:pt idx="4">
                  <c:v>319</c:v>
                </c:pt>
                <c:pt idx="5">
                  <c:v>3622</c:v>
                </c:pt>
                <c:pt idx="6">
                  <c:v>4647</c:v>
                </c:pt>
                <c:pt idx="7">
                  <c:v>3060</c:v>
                </c:pt>
              </c:numCache>
            </c:numRef>
          </c:val>
          <c:extLst>
            <c:ext xmlns:c16="http://schemas.microsoft.com/office/drawing/2014/chart" uri="{C3380CC4-5D6E-409C-BE32-E72D297353CC}">
              <c16:uniqueId val="{00000000-C86E-4A49-B90C-755C41A987C3}"/>
            </c:ext>
          </c:extLst>
        </c:ser>
        <c:dLbls>
          <c:showLegendKey val="0"/>
          <c:showVal val="1"/>
          <c:showCatName val="0"/>
          <c:showSerName val="0"/>
          <c:showPercent val="0"/>
          <c:showBubbleSize val="0"/>
        </c:dLbls>
        <c:gapWidth val="100"/>
        <c:overlap val="-24"/>
        <c:axId val="66748416"/>
        <c:axId val="66749952"/>
      </c:barChart>
      <c:catAx>
        <c:axId val="66748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dk1"/>
                </a:solidFill>
                <a:latin typeface="+mn-lt"/>
                <a:ea typeface="+mn-ea"/>
                <a:cs typeface="+mn-cs"/>
              </a:defRPr>
            </a:pPr>
            <a:endParaRPr lang="en-US"/>
          </a:p>
        </c:txPr>
        <c:crossAx val="66749952"/>
        <c:crosses val="autoZero"/>
        <c:auto val="1"/>
        <c:lblAlgn val="ctr"/>
        <c:lblOffset val="100"/>
        <c:noMultiLvlLbl val="0"/>
      </c:catAx>
      <c:valAx>
        <c:axId val="66749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dk1"/>
                </a:solidFill>
                <a:latin typeface="+mn-lt"/>
                <a:ea typeface="+mn-ea"/>
                <a:cs typeface="+mn-cs"/>
              </a:defRPr>
            </a:pPr>
            <a:endParaRPr lang="en-US"/>
          </a:p>
        </c:txPr>
        <c:crossAx val="66748416"/>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1197" b="0" i="0" u="none" strike="noStrike" kern="1200" baseline="0">
                <a:solidFill>
                  <a:schemeClr val="dk1"/>
                </a:solidFill>
                <a:latin typeface="+mn-lt"/>
                <a:ea typeface="+mn-ea"/>
                <a:cs typeface="+mn-cs"/>
              </a:defRPr>
            </a:pPr>
            <a:endParaRPr lang="en-US"/>
          </a:p>
        </c:txPr>
      </c:dTable>
      <c:spPr>
        <a:solidFill>
          <a:schemeClr val="lt1"/>
        </a:solidFill>
        <a:ln w="12700" cap="flat" cmpd="sng" algn="ctr">
          <a:solidFill>
            <a:schemeClr val="accent3"/>
          </a:solidFill>
          <a:prstDash val="solid"/>
          <a:miter lim="800000"/>
        </a:ln>
        <a:effectLst/>
      </c:spPr>
    </c:plotArea>
    <c:plotVisOnly val="1"/>
    <c:dispBlanksAs val="gap"/>
    <c:showDLblsOverMax val="0"/>
  </c:chart>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237939573771076"/>
          <c:y val="0.10788923540531041"/>
          <c:w val="0.82802238904546832"/>
          <c:h val="0.758905968087633"/>
        </c:manualLayout>
      </c:layout>
      <c:barChart>
        <c:barDir val="col"/>
        <c:grouping val="clustered"/>
        <c:varyColors val="0"/>
        <c:ser>
          <c:idx val="0"/>
          <c:order val="0"/>
          <c:tx>
            <c:strRef>
              <c:f>site_pred!$C$1</c:f>
              <c:strCache>
                <c:ptCount val="1"/>
                <c:pt idx="0">
                  <c:v>count</c:v>
                </c:pt>
              </c:strCache>
            </c:strRef>
          </c:tx>
          <c:spPr>
            <a:solidFill>
              <a:schemeClr val="lt1"/>
            </a:solidFill>
            <a:ln w="12700" cap="flat" cmpd="sng" algn="ctr">
              <a:solidFill>
                <a:schemeClr val="accent3"/>
              </a:solidFill>
              <a:prstDash val="solid"/>
              <a:miter lim="800000"/>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site_pred!$A$2:$B$7</c:f>
              <c:multiLvlStrCache>
                <c:ptCount val="6"/>
                <c:lvl>
                  <c:pt idx="0">
                    <c:v>Broadband Remote</c:v>
                  </c:pt>
                  <c:pt idx="1">
                    <c:v>Spaceway</c:v>
                  </c:pt>
                  <c:pt idx="2">
                    <c:v>unknown-site-desc</c:v>
                  </c:pt>
                  <c:pt idx="3">
                    <c:v>Broadband Remote</c:v>
                  </c:pt>
                  <c:pt idx="4">
                    <c:v>Spaceway</c:v>
                  </c:pt>
                  <c:pt idx="5">
                    <c:v>unknown-site-desc</c:v>
                  </c:pt>
                </c:lvl>
                <c:lvl>
                  <c:pt idx="0">
                    <c:v>active</c:v>
                  </c:pt>
                  <c:pt idx="1">
                    <c:v>active</c:v>
                  </c:pt>
                  <c:pt idx="2">
                    <c:v>active</c:v>
                  </c:pt>
                  <c:pt idx="3">
                    <c:v>churn</c:v>
                  </c:pt>
                  <c:pt idx="4">
                    <c:v>churn</c:v>
                  </c:pt>
                  <c:pt idx="5">
                    <c:v>churn</c:v>
                  </c:pt>
                </c:lvl>
              </c:multiLvlStrCache>
            </c:multiLvlStrRef>
          </c:cat>
          <c:val>
            <c:numRef>
              <c:f>site_pred!$C$2:$C$7</c:f>
              <c:numCache>
                <c:formatCode>General</c:formatCode>
                <c:ptCount val="6"/>
                <c:pt idx="0">
                  <c:v>5929</c:v>
                </c:pt>
                <c:pt idx="1">
                  <c:v>4315</c:v>
                </c:pt>
                <c:pt idx="2">
                  <c:v>39</c:v>
                </c:pt>
                <c:pt idx="3">
                  <c:v>5650</c:v>
                </c:pt>
                <c:pt idx="4">
                  <c:v>4031</c:v>
                </c:pt>
                <c:pt idx="5">
                  <c:v>35</c:v>
                </c:pt>
              </c:numCache>
            </c:numRef>
          </c:val>
          <c:extLst>
            <c:ext xmlns:c16="http://schemas.microsoft.com/office/drawing/2014/chart" uri="{C3380CC4-5D6E-409C-BE32-E72D297353CC}">
              <c16:uniqueId val="{00000000-080F-48D9-95B2-066E81B72088}"/>
            </c:ext>
          </c:extLst>
        </c:ser>
        <c:dLbls>
          <c:showLegendKey val="0"/>
          <c:showVal val="1"/>
          <c:showCatName val="0"/>
          <c:showSerName val="0"/>
          <c:showPercent val="0"/>
          <c:showBubbleSize val="0"/>
        </c:dLbls>
        <c:gapWidth val="219"/>
        <c:overlap val="-27"/>
        <c:axId val="67909120"/>
        <c:axId val="67910656"/>
      </c:barChart>
      <c:catAx>
        <c:axId val="67909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67910656"/>
        <c:crosses val="autoZero"/>
        <c:auto val="1"/>
        <c:lblAlgn val="ctr"/>
        <c:lblOffset val="100"/>
        <c:noMultiLvlLbl val="0"/>
      </c:catAx>
      <c:valAx>
        <c:axId val="67910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dk1"/>
                </a:solidFill>
                <a:latin typeface="+mn-lt"/>
                <a:ea typeface="+mn-ea"/>
                <a:cs typeface="+mn-cs"/>
              </a:defRPr>
            </a:pPr>
            <a:endParaRPr lang="en-US"/>
          </a:p>
        </c:txPr>
        <c:crossAx val="6790912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1" i="0" u="none" strike="noStrike" kern="1200" baseline="0">
                <a:solidFill>
                  <a:schemeClr val="dk1"/>
                </a:solidFill>
                <a:latin typeface="+mn-lt"/>
                <a:ea typeface="+mn-ea"/>
                <a:cs typeface="+mn-cs"/>
              </a:defRPr>
            </a:pPr>
            <a:endParaRPr lang="en-US"/>
          </a:p>
        </c:txPr>
      </c:dTable>
      <c:spPr>
        <a:solidFill>
          <a:schemeClr val="lt1"/>
        </a:solidFill>
        <a:ln w="12700" cap="flat" cmpd="sng" algn="ctr">
          <a:solidFill>
            <a:schemeClr val="accent3"/>
          </a:solidFill>
          <a:prstDash val="solid"/>
          <a:miter lim="800000"/>
        </a:ln>
        <a:effectLst/>
      </c:spPr>
    </c:plotArea>
    <c:plotVisOnly val="1"/>
    <c:dispBlanksAs val="gap"/>
    <c:showDLblsOverMax val="0"/>
  </c:chart>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782501471993659"/>
          <c:y val="0.10649330494105014"/>
          <c:w val="0.81158351751746416"/>
          <c:h val="0.73686370516621658"/>
        </c:manualLayout>
      </c:layout>
      <c:barChart>
        <c:barDir val="col"/>
        <c:grouping val="clustered"/>
        <c:varyColors val="0"/>
        <c:ser>
          <c:idx val="0"/>
          <c:order val="0"/>
          <c:tx>
            <c:strRef>
              <c:f>site_actual!$C$1</c:f>
              <c:strCache>
                <c:ptCount val="1"/>
                <c:pt idx="0">
                  <c:v>count</c:v>
                </c:pt>
              </c:strCache>
            </c:strRef>
          </c:tx>
          <c:spPr>
            <a:solidFill>
              <a:schemeClr val="lt1"/>
            </a:solidFill>
            <a:ln w="12700" cap="flat" cmpd="sng" algn="ctr">
              <a:solidFill>
                <a:schemeClr val="accent2"/>
              </a:solidFill>
              <a:prstDash val="solid"/>
              <a:miter lim="800000"/>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site_actual!$A$2:$B$7</c:f>
              <c:multiLvlStrCache>
                <c:ptCount val="6"/>
                <c:lvl>
                  <c:pt idx="0">
                    <c:v>Broadband Remote</c:v>
                  </c:pt>
                  <c:pt idx="1">
                    <c:v>Spaceway</c:v>
                  </c:pt>
                  <c:pt idx="2">
                    <c:v>unknown-site-desc</c:v>
                  </c:pt>
                  <c:pt idx="3">
                    <c:v>Broadband Remote</c:v>
                  </c:pt>
                  <c:pt idx="4">
                    <c:v>Spaceway</c:v>
                  </c:pt>
                  <c:pt idx="5">
                    <c:v>unknown-site-desc</c:v>
                  </c:pt>
                </c:lvl>
                <c:lvl>
                  <c:pt idx="0">
                    <c:v>active</c:v>
                  </c:pt>
                  <c:pt idx="1">
                    <c:v>active</c:v>
                  </c:pt>
                  <c:pt idx="2">
                    <c:v>active</c:v>
                  </c:pt>
                  <c:pt idx="3">
                    <c:v>churn</c:v>
                  </c:pt>
                  <c:pt idx="4">
                    <c:v>churn</c:v>
                  </c:pt>
                  <c:pt idx="5">
                    <c:v>churn</c:v>
                  </c:pt>
                </c:lvl>
              </c:multiLvlStrCache>
            </c:multiLvlStrRef>
          </c:cat>
          <c:val>
            <c:numRef>
              <c:f>site_actual!$C$2:$C$7</c:f>
              <c:numCache>
                <c:formatCode>General</c:formatCode>
                <c:ptCount val="6"/>
                <c:pt idx="0">
                  <c:v>7743</c:v>
                </c:pt>
                <c:pt idx="1">
                  <c:v>2232</c:v>
                </c:pt>
                <c:pt idx="2">
                  <c:v>11</c:v>
                </c:pt>
                <c:pt idx="3">
                  <c:v>3836</c:v>
                </c:pt>
                <c:pt idx="4">
                  <c:v>6114</c:v>
                </c:pt>
                <c:pt idx="5">
                  <c:v>63</c:v>
                </c:pt>
              </c:numCache>
            </c:numRef>
          </c:val>
          <c:extLst>
            <c:ext xmlns:c16="http://schemas.microsoft.com/office/drawing/2014/chart" uri="{C3380CC4-5D6E-409C-BE32-E72D297353CC}">
              <c16:uniqueId val="{00000000-7A81-4864-8AEF-C623683E466B}"/>
            </c:ext>
          </c:extLst>
        </c:ser>
        <c:dLbls>
          <c:showLegendKey val="0"/>
          <c:showVal val="1"/>
          <c:showCatName val="0"/>
          <c:showSerName val="0"/>
          <c:showPercent val="0"/>
          <c:showBubbleSize val="0"/>
        </c:dLbls>
        <c:gapWidth val="219"/>
        <c:overlap val="-27"/>
        <c:axId val="67936256"/>
        <c:axId val="67937792"/>
      </c:barChart>
      <c:catAx>
        <c:axId val="67936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67937792"/>
        <c:crosses val="autoZero"/>
        <c:auto val="1"/>
        <c:lblAlgn val="ctr"/>
        <c:lblOffset val="100"/>
        <c:noMultiLvlLbl val="0"/>
      </c:catAx>
      <c:valAx>
        <c:axId val="67937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dk1"/>
                </a:solidFill>
                <a:latin typeface="+mn-lt"/>
                <a:ea typeface="+mn-ea"/>
                <a:cs typeface="+mn-cs"/>
              </a:defRPr>
            </a:pPr>
            <a:endParaRPr lang="en-US"/>
          </a:p>
        </c:txPr>
        <c:crossAx val="6793625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50" b="1" i="0" u="none" strike="noStrike" kern="1200" baseline="0">
                <a:solidFill>
                  <a:schemeClr val="dk1"/>
                </a:solidFill>
                <a:latin typeface="+mn-lt"/>
                <a:ea typeface="+mn-ea"/>
                <a:cs typeface="+mn-cs"/>
              </a:defRPr>
            </a:pPr>
            <a:endParaRPr lang="en-US"/>
          </a:p>
        </c:txPr>
      </c:dTable>
      <c:spPr>
        <a:solidFill>
          <a:schemeClr val="lt1"/>
        </a:solidFill>
        <a:ln w="12700" cap="flat" cmpd="sng" algn="ctr">
          <a:solidFill>
            <a:schemeClr val="accent1"/>
          </a:solidFill>
          <a:prstDash val="solid"/>
          <a:miter lim="800000"/>
        </a:ln>
        <a:effectLst/>
      </c:spPr>
    </c:plotArea>
    <c:plotVisOnly val="1"/>
    <c:dispBlanksAs val="gap"/>
    <c:showDLblsOverMax val="0"/>
  </c:chart>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4"/>
            </a:solidFill>
            <a:ln w="12700" cap="flat" cmpd="sng" algn="ctr">
              <a:solidFill>
                <a:schemeClr val="accent4">
                  <a:shade val="50000"/>
                </a:schemeClr>
              </a:solidFill>
              <a:prstDash val="solid"/>
              <a:miter lim="800000"/>
            </a:ln>
            <a:effectLst/>
          </c:spPr>
          <c:invertIfNegative val="0"/>
          <c:cat>
            <c:multiLvlStrRef>
              <c:f>feed_actual!$A$2:$B$7</c:f>
              <c:multiLvlStrCache>
                <c:ptCount val="6"/>
                <c:lvl>
                  <c:pt idx="0">
                    <c:v>Bad</c:v>
                  </c:pt>
                  <c:pt idx="1">
                    <c:v>Good</c:v>
                  </c:pt>
                  <c:pt idx="2">
                    <c:v>No-Feedback</c:v>
                  </c:pt>
                  <c:pt idx="3">
                    <c:v>Bad</c:v>
                  </c:pt>
                  <c:pt idx="4">
                    <c:v>Good</c:v>
                  </c:pt>
                  <c:pt idx="5">
                    <c:v>No-Feedback</c:v>
                  </c:pt>
                </c:lvl>
                <c:lvl>
                  <c:pt idx="0">
                    <c:v>active</c:v>
                  </c:pt>
                  <c:pt idx="1">
                    <c:v>active</c:v>
                  </c:pt>
                  <c:pt idx="2">
                    <c:v>active</c:v>
                  </c:pt>
                  <c:pt idx="3">
                    <c:v>churn</c:v>
                  </c:pt>
                  <c:pt idx="4">
                    <c:v>churn</c:v>
                  </c:pt>
                  <c:pt idx="5">
                    <c:v>churn</c:v>
                  </c:pt>
                </c:lvl>
              </c:multiLvlStrCache>
            </c:multiLvlStrRef>
          </c:cat>
          <c:val>
            <c:numRef>
              <c:f>feed_actual!$C$2:$C$7</c:f>
              <c:numCache>
                <c:formatCode>General</c:formatCode>
                <c:ptCount val="6"/>
                <c:pt idx="0">
                  <c:v>3049</c:v>
                </c:pt>
                <c:pt idx="1">
                  <c:v>5026</c:v>
                </c:pt>
                <c:pt idx="2">
                  <c:v>1911</c:v>
                </c:pt>
                <c:pt idx="3">
                  <c:v>7086</c:v>
                </c:pt>
                <c:pt idx="4">
                  <c:v>2924</c:v>
                </c:pt>
                <c:pt idx="5">
                  <c:v>3</c:v>
                </c:pt>
              </c:numCache>
            </c:numRef>
          </c:val>
          <c:extLst>
            <c:ext xmlns:c16="http://schemas.microsoft.com/office/drawing/2014/chart" uri="{C3380CC4-5D6E-409C-BE32-E72D297353CC}">
              <c16:uniqueId val="{00000000-11BF-49F5-969B-AB54A24F574E}"/>
            </c:ext>
          </c:extLst>
        </c:ser>
        <c:dLbls>
          <c:showLegendKey val="0"/>
          <c:showVal val="0"/>
          <c:showCatName val="0"/>
          <c:showSerName val="0"/>
          <c:showPercent val="0"/>
          <c:showBubbleSize val="0"/>
        </c:dLbls>
        <c:gapWidth val="219"/>
        <c:overlap val="-27"/>
        <c:axId val="66808064"/>
        <c:axId val="66818048"/>
      </c:barChart>
      <c:catAx>
        <c:axId val="66808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66818048"/>
        <c:crosses val="autoZero"/>
        <c:auto val="1"/>
        <c:lblAlgn val="ctr"/>
        <c:lblOffset val="100"/>
        <c:noMultiLvlLbl val="0"/>
      </c:catAx>
      <c:valAx>
        <c:axId val="66818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6680806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1"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b="1"/>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8025371828521511E-2"/>
          <c:y val="7.497783216287153E-2"/>
          <c:w val="0.8775301837270334"/>
          <c:h val="0.79222955238703274"/>
        </c:manualLayout>
      </c:layout>
      <c:barChart>
        <c:barDir val="col"/>
        <c:grouping val="clustered"/>
        <c:varyColors val="0"/>
        <c:ser>
          <c:idx val="0"/>
          <c:order val="0"/>
          <c:tx>
            <c:strRef>
              <c:f>feed_pred!$C$1</c:f>
              <c:strCache>
                <c:ptCount val="1"/>
                <c:pt idx="0">
                  <c:v>count</c:v>
                </c:pt>
              </c:strCache>
            </c:strRef>
          </c:tx>
          <c:spPr>
            <a:solidFill>
              <a:schemeClr val="accent6"/>
            </a:solidFill>
            <a:ln w="12700" cap="flat" cmpd="sng" algn="ctr">
              <a:solidFill>
                <a:schemeClr val="accent6">
                  <a:shade val="50000"/>
                </a:schemeClr>
              </a:solidFill>
              <a:prstDash val="solid"/>
              <a:miter lim="800000"/>
            </a:ln>
            <a:effectLst/>
          </c:spPr>
          <c:invertIfNegative val="0"/>
          <c:cat>
            <c:multiLvlStrRef>
              <c:f>feed_pred!$A$2:$B$7</c:f>
              <c:multiLvlStrCache>
                <c:ptCount val="6"/>
                <c:lvl>
                  <c:pt idx="0">
                    <c:v>Bad</c:v>
                  </c:pt>
                  <c:pt idx="1">
                    <c:v>Good</c:v>
                  </c:pt>
                  <c:pt idx="2">
                    <c:v>No-Feedback</c:v>
                  </c:pt>
                  <c:pt idx="3">
                    <c:v>Bad</c:v>
                  </c:pt>
                  <c:pt idx="4">
                    <c:v>Good</c:v>
                  </c:pt>
                  <c:pt idx="5">
                    <c:v>No-Feedback</c:v>
                  </c:pt>
                </c:lvl>
                <c:lvl>
                  <c:pt idx="0">
                    <c:v>active</c:v>
                  </c:pt>
                  <c:pt idx="1">
                    <c:v>active</c:v>
                  </c:pt>
                  <c:pt idx="2">
                    <c:v>active</c:v>
                  </c:pt>
                  <c:pt idx="3">
                    <c:v>churn</c:v>
                  </c:pt>
                  <c:pt idx="4">
                    <c:v>churn</c:v>
                  </c:pt>
                  <c:pt idx="5">
                    <c:v>churn</c:v>
                  </c:pt>
                </c:lvl>
              </c:multiLvlStrCache>
            </c:multiLvlStrRef>
          </c:cat>
          <c:val>
            <c:numRef>
              <c:f>feed_pred!$C$2:$C$7</c:f>
              <c:numCache>
                <c:formatCode>General</c:formatCode>
                <c:ptCount val="6"/>
                <c:pt idx="0">
                  <c:v>5246</c:v>
                </c:pt>
                <c:pt idx="1">
                  <c:v>4065</c:v>
                </c:pt>
                <c:pt idx="2">
                  <c:v>972</c:v>
                </c:pt>
                <c:pt idx="3">
                  <c:v>4889</c:v>
                </c:pt>
                <c:pt idx="4">
                  <c:v>3885</c:v>
                </c:pt>
                <c:pt idx="5">
                  <c:v>942</c:v>
                </c:pt>
              </c:numCache>
            </c:numRef>
          </c:val>
          <c:extLst>
            <c:ext xmlns:c16="http://schemas.microsoft.com/office/drawing/2014/chart" uri="{C3380CC4-5D6E-409C-BE32-E72D297353CC}">
              <c16:uniqueId val="{00000000-515D-4360-AD12-C957AADFFD1D}"/>
            </c:ext>
          </c:extLst>
        </c:ser>
        <c:dLbls>
          <c:showLegendKey val="0"/>
          <c:showVal val="0"/>
          <c:showCatName val="0"/>
          <c:showSerName val="0"/>
          <c:showPercent val="0"/>
          <c:showBubbleSize val="0"/>
        </c:dLbls>
        <c:gapWidth val="219"/>
        <c:overlap val="-27"/>
        <c:axId val="68043136"/>
        <c:axId val="68044672"/>
      </c:barChart>
      <c:catAx>
        <c:axId val="68043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68044672"/>
        <c:crosses val="autoZero"/>
        <c:auto val="1"/>
        <c:lblAlgn val="ctr"/>
        <c:lblOffset val="100"/>
        <c:noMultiLvlLbl val="0"/>
      </c:catAx>
      <c:valAx>
        <c:axId val="68044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6804313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1"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b="1"/>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a:t>gender</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pieChart>
        <c:varyColors val="1"/>
        <c:ser>
          <c:idx val="0"/>
          <c:order val="0"/>
          <c:tx>
            <c:strRef>
              <c:f>total_gen!$B$1</c:f>
              <c:strCache>
                <c:ptCount val="1"/>
                <c:pt idx="0">
                  <c:v>percentage</c:v>
                </c:pt>
              </c:strCache>
            </c:strRef>
          </c:tx>
          <c:explosion val="1"/>
          <c:dPt>
            <c:idx val="0"/>
            <c:bubble3D val="0"/>
            <c:explosion val="19"/>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extLst>
              <c:ext xmlns:c16="http://schemas.microsoft.com/office/drawing/2014/chart" uri="{C3380CC4-5D6E-409C-BE32-E72D297353CC}">
                <c16:uniqueId val="{00000001-236A-4206-97E0-DBEEC0988210}"/>
              </c:ext>
            </c:extLst>
          </c:dPt>
          <c:dPt>
            <c:idx val="1"/>
            <c:bubble3D val="0"/>
            <c:explosion val="19"/>
            <c:spPr>
              <a:solidFill>
                <a:schemeClr val="accent6">
                  <a:lumMod val="60000"/>
                  <a:lumOff val="40000"/>
                </a:schemeClr>
              </a:solidFill>
              <a:ln w="9525" cap="flat" cmpd="sng" algn="ctr">
                <a:solidFill>
                  <a:schemeClr val="accent2">
                    <a:shade val="95000"/>
                  </a:schemeClr>
                </a:solidFill>
                <a:round/>
              </a:ln>
              <a:effectLst/>
            </c:spPr>
            <c:extLst>
              <c:ext xmlns:c16="http://schemas.microsoft.com/office/drawing/2014/chart" uri="{C3380CC4-5D6E-409C-BE32-E72D297353CC}">
                <c16:uniqueId val="{00000003-236A-4206-97E0-DBEEC0988210}"/>
              </c:ext>
            </c:extLst>
          </c:dPt>
          <c:dPt>
            <c:idx val="2"/>
            <c:bubble3D val="0"/>
            <c:explosion val="34"/>
            <c:spPr>
              <a:solidFill>
                <a:schemeClr val="accent3">
                  <a:lumMod val="60000"/>
                  <a:lumOff val="40000"/>
                </a:schemeClr>
              </a:solidFill>
              <a:ln w="9525" cap="flat" cmpd="sng" algn="ctr">
                <a:solidFill>
                  <a:schemeClr val="accent3">
                    <a:shade val="95000"/>
                  </a:schemeClr>
                </a:solidFill>
                <a:round/>
              </a:ln>
              <a:effectLst/>
            </c:spPr>
            <c:extLst>
              <c:ext xmlns:c16="http://schemas.microsoft.com/office/drawing/2014/chart" uri="{C3380CC4-5D6E-409C-BE32-E72D297353CC}">
                <c16:uniqueId val="{00000005-236A-4206-97E0-DBEEC0988210}"/>
              </c:ext>
            </c:extLst>
          </c:dPt>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rgbClr val="FF0000"/>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total_gen!$A$2:$A$4</c:f>
              <c:strCache>
                <c:ptCount val="3"/>
                <c:pt idx="0">
                  <c:v>male</c:v>
                </c:pt>
                <c:pt idx="1">
                  <c:v>female</c:v>
                </c:pt>
                <c:pt idx="2">
                  <c:v>not disclosed</c:v>
                </c:pt>
              </c:strCache>
            </c:strRef>
          </c:cat>
          <c:val>
            <c:numRef>
              <c:f>total_gen!$B$2:$B$4</c:f>
              <c:numCache>
                <c:formatCode>General</c:formatCode>
                <c:ptCount val="3"/>
                <c:pt idx="0">
                  <c:v>48.737436871843478</c:v>
                </c:pt>
                <c:pt idx="1">
                  <c:v>38.716935846792303</c:v>
                </c:pt>
                <c:pt idx="2">
                  <c:v>12.545627281364</c:v>
                </c:pt>
              </c:numCache>
            </c:numRef>
          </c:val>
          <c:extLst>
            <c:ext xmlns:c16="http://schemas.microsoft.com/office/drawing/2014/chart" uri="{C3380CC4-5D6E-409C-BE32-E72D297353CC}">
              <c16:uniqueId val="{00000006-236A-4206-97E0-DBEEC0988210}"/>
            </c:ext>
          </c:extLst>
        </c:ser>
        <c:dLbls>
          <c:showLegendKey val="0"/>
          <c:showVal val="0"/>
          <c:showCatName val="0"/>
          <c:showSerName val="0"/>
          <c:showPercent val="1"/>
          <c:showBubbleSize val="0"/>
          <c:showLeaderLines val="1"/>
        </c:dLbls>
        <c:firstSliceAng val="0"/>
      </c:pieChart>
      <c:spPr>
        <a:noFill/>
        <a:ln>
          <a:noFill/>
        </a:ln>
        <a:effectLst/>
      </c:spPr>
    </c:plotArea>
    <c:legend>
      <c:legendPos val="b"/>
      <c:layout>
        <c:manualLayout>
          <c:xMode val="edge"/>
          <c:yMode val="edge"/>
          <c:x val="0.26909892239462113"/>
          <c:y val="0.90913181439786761"/>
          <c:w val="0.54968255995269544"/>
          <c:h val="4.4821983099920686E-2"/>
        </c:manualLayout>
      </c:layout>
      <c:overlay val="0"/>
      <c:spPr>
        <a:noFill/>
        <a:ln>
          <a:noFill/>
        </a:ln>
        <a:effectLst/>
      </c:spPr>
      <c:txPr>
        <a:bodyPr rot="0" spcFirstLastPara="1" vertOverflow="ellipsis" vert="horz" wrap="square" anchor="ctr" anchorCtr="1"/>
        <a:lstStyle/>
        <a:p>
          <a:pPr>
            <a:defRPr sz="1400" b="1" i="0" u="none" strike="noStrike" kern="1200" baseline="0">
              <a:solidFill>
                <a:srgbClr val="FF0000"/>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492533817888162"/>
          <c:y val="4.2163362737196114E-3"/>
          <c:w val="0.74858921865536099"/>
          <c:h val="0.7870902273713698"/>
        </c:manualLayout>
      </c:layout>
      <c:barChart>
        <c:barDir val="col"/>
        <c:grouping val="clustered"/>
        <c:varyColors val="0"/>
        <c:ser>
          <c:idx val="0"/>
          <c:order val="0"/>
          <c:tx>
            <c:strRef>
              <c:f>act_com!$C$1</c:f>
              <c:strCache>
                <c:ptCount val="1"/>
                <c:pt idx="0">
                  <c:v>count</c:v>
                </c:pt>
              </c:strCache>
            </c:strRef>
          </c:tx>
          <c:spPr>
            <a:solidFill>
              <a:schemeClr val="accent1">
                <a:lumMod val="60000"/>
                <a:lumOff val="40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act_com!$A$2:$B$7</c:f>
              <c:multiLvlStrCache>
                <c:ptCount val="6"/>
                <c:lvl>
                  <c:pt idx="0">
                    <c:v>No </c:v>
                  </c:pt>
                  <c:pt idx="1">
                    <c:v>Not Identified</c:v>
                  </c:pt>
                  <c:pt idx="2">
                    <c:v>Yes</c:v>
                  </c:pt>
                  <c:pt idx="3">
                    <c:v>No </c:v>
                  </c:pt>
                  <c:pt idx="4">
                    <c:v>Not Identified</c:v>
                  </c:pt>
                  <c:pt idx="5">
                    <c:v>Yes</c:v>
                  </c:pt>
                </c:lvl>
                <c:lvl>
                  <c:pt idx="0">
                    <c:v>active</c:v>
                  </c:pt>
                  <c:pt idx="1">
                    <c:v>active</c:v>
                  </c:pt>
                  <c:pt idx="2">
                    <c:v>active</c:v>
                  </c:pt>
                  <c:pt idx="3">
                    <c:v>churn</c:v>
                  </c:pt>
                  <c:pt idx="4">
                    <c:v>churn</c:v>
                  </c:pt>
                  <c:pt idx="5">
                    <c:v>churn</c:v>
                  </c:pt>
                </c:lvl>
              </c:multiLvlStrCache>
            </c:multiLvlStrRef>
          </c:cat>
          <c:val>
            <c:numRef>
              <c:f>act_com!$C$2:$C$7</c:f>
              <c:numCache>
                <c:formatCode>General</c:formatCode>
                <c:ptCount val="6"/>
                <c:pt idx="0">
                  <c:v>5812</c:v>
                </c:pt>
                <c:pt idx="1">
                  <c:v>1122</c:v>
                </c:pt>
                <c:pt idx="2">
                  <c:v>3052</c:v>
                </c:pt>
                <c:pt idx="3">
                  <c:v>2832</c:v>
                </c:pt>
                <c:pt idx="4">
                  <c:v>3935</c:v>
                </c:pt>
                <c:pt idx="5">
                  <c:v>3246</c:v>
                </c:pt>
              </c:numCache>
            </c:numRef>
          </c:val>
          <c:extLst>
            <c:ext xmlns:c16="http://schemas.microsoft.com/office/drawing/2014/chart" uri="{C3380CC4-5D6E-409C-BE32-E72D297353CC}">
              <c16:uniqueId val="{00000000-B4F7-4049-B995-D26B3E9DAEEA}"/>
            </c:ext>
          </c:extLst>
        </c:ser>
        <c:dLbls>
          <c:showLegendKey val="0"/>
          <c:showVal val="1"/>
          <c:showCatName val="0"/>
          <c:showSerName val="0"/>
          <c:showPercent val="0"/>
          <c:showBubbleSize val="0"/>
        </c:dLbls>
        <c:gapWidth val="65"/>
        <c:axId val="68074496"/>
        <c:axId val="67961600"/>
      </c:barChart>
      <c:catAx>
        <c:axId val="6807449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67961600"/>
        <c:crosses val="autoZero"/>
        <c:auto val="1"/>
        <c:lblAlgn val="ctr"/>
        <c:lblOffset val="100"/>
        <c:noMultiLvlLbl val="0"/>
      </c:catAx>
      <c:valAx>
        <c:axId val="6796160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68074496"/>
        <c:crosses val="autoZero"/>
        <c:crossBetween val="between"/>
      </c:valAx>
      <c:dTable>
        <c:showHorzBorder val="1"/>
        <c:showVertBorder val="1"/>
        <c:showOutline val="1"/>
        <c:showKeys val="1"/>
        <c:spPr>
          <a:noFill/>
          <a:ln w="9525">
            <a:solidFill>
              <a:schemeClr val="dk1">
                <a:lumMod val="35000"/>
                <a:lumOff val="65000"/>
              </a:schemeClr>
            </a:solidFill>
          </a:ln>
          <a:effectLst/>
        </c:spPr>
        <c:txPr>
          <a:bodyPr rot="0" spcFirstLastPara="1" vertOverflow="ellipsis" vert="horz" wrap="square" anchor="ctr" anchorCtr="1"/>
          <a:lstStyle/>
          <a:p>
            <a:pPr rtl="0">
              <a:defRPr sz="1400" b="1" i="0" u="none" strike="noStrike" kern="1200" baseline="0">
                <a:solidFill>
                  <a:schemeClr val="dk1">
                    <a:lumMod val="75000"/>
                    <a:lumOff val="25000"/>
                  </a:schemeClr>
                </a:solidFill>
                <a:latin typeface="+mn-lt"/>
                <a:ea typeface="+mn-ea"/>
                <a:cs typeface="+mn-cs"/>
              </a:defRPr>
            </a:pPr>
            <a:endParaRPr lang="en-US"/>
          </a:p>
        </c:txPr>
      </c:dTable>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473745825544228"/>
          <c:y val="2.9362071992224464E-3"/>
          <c:w val="0.71013219610307765"/>
          <c:h val="0.81382949480417832"/>
        </c:manualLayout>
      </c:layout>
      <c:barChart>
        <c:barDir val="col"/>
        <c:grouping val="clustered"/>
        <c:varyColors val="0"/>
        <c:ser>
          <c:idx val="0"/>
          <c:order val="0"/>
          <c:tx>
            <c:strRef>
              <c:f>pre_com!$C$1</c:f>
              <c:strCache>
                <c:ptCount val="1"/>
                <c:pt idx="0">
                  <c:v>count</c:v>
                </c:pt>
              </c:strCache>
            </c:strRef>
          </c:tx>
          <c:spPr>
            <a:solidFill>
              <a:schemeClr val="accent6">
                <a:lumMod val="75000"/>
              </a:schemeClr>
            </a:soli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pre_com!$A$2:$B$7</c:f>
              <c:multiLvlStrCache>
                <c:ptCount val="6"/>
                <c:lvl>
                  <c:pt idx="0">
                    <c:v>No </c:v>
                  </c:pt>
                  <c:pt idx="1">
                    <c:v>Not Identified</c:v>
                  </c:pt>
                  <c:pt idx="2">
                    <c:v>Yes</c:v>
                  </c:pt>
                  <c:pt idx="3">
                    <c:v>No </c:v>
                  </c:pt>
                  <c:pt idx="4">
                    <c:v>Not Identified</c:v>
                  </c:pt>
                  <c:pt idx="5">
                    <c:v>Yes</c:v>
                  </c:pt>
                </c:lvl>
                <c:lvl>
                  <c:pt idx="0">
                    <c:v>active</c:v>
                  </c:pt>
                  <c:pt idx="1">
                    <c:v>active</c:v>
                  </c:pt>
                  <c:pt idx="2">
                    <c:v>active</c:v>
                  </c:pt>
                  <c:pt idx="3">
                    <c:v>churn</c:v>
                  </c:pt>
                  <c:pt idx="4">
                    <c:v>churn</c:v>
                  </c:pt>
                  <c:pt idx="5">
                    <c:v>churn</c:v>
                  </c:pt>
                </c:lvl>
              </c:multiLvlStrCache>
            </c:multiLvlStrRef>
          </c:cat>
          <c:val>
            <c:numRef>
              <c:f>pre_com!$C$2:$C$7</c:f>
              <c:numCache>
                <c:formatCode>General</c:formatCode>
                <c:ptCount val="6"/>
                <c:pt idx="0">
                  <c:v>4335</c:v>
                </c:pt>
                <c:pt idx="1">
                  <c:v>2636</c:v>
                </c:pt>
                <c:pt idx="2">
                  <c:v>3312</c:v>
                </c:pt>
                <c:pt idx="3">
                  <c:v>4309</c:v>
                </c:pt>
                <c:pt idx="4">
                  <c:v>2421</c:v>
                </c:pt>
                <c:pt idx="5">
                  <c:v>2986</c:v>
                </c:pt>
              </c:numCache>
            </c:numRef>
          </c:val>
          <c:extLst>
            <c:ext xmlns:c16="http://schemas.microsoft.com/office/drawing/2014/chart" uri="{C3380CC4-5D6E-409C-BE32-E72D297353CC}">
              <c16:uniqueId val="{00000000-1D6C-45A2-B918-0EAEAF1514DD}"/>
            </c:ext>
          </c:extLst>
        </c:ser>
        <c:dLbls>
          <c:showLegendKey val="0"/>
          <c:showVal val="1"/>
          <c:showCatName val="0"/>
          <c:showSerName val="0"/>
          <c:showPercent val="0"/>
          <c:showBubbleSize val="0"/>
        </c:dLbls>
        <c:gapWidth val="41"/>
        <c:axId val="67991424"/>
        <c:axId val="67992960"/>
      </c:barChart>
      <c:catAx>
        <c:axId val="6799142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dk1">
                    <a:lumMod val="65000"/>
                    <a:lumOff val="35000"/>
                  </a:schemeClr>
                </a:solidFill>
                <a:effectLst/>
                <a:latin typeface="+mn-lt"/>
                <a:ea typeface="+mn-ea"/>
                <a:cs typeface="+mn-cs"/>
              </a:defRPr>
            </a:pPr>
            <a:endParaRPr lang="en-US"/>
          </a:p>
        </c:txPr>
        <c:crossAx val="67992960"/>
        <c:crosses val="autoZero"/>
        <c:auto val="1"/>
        <c:lblAlgn val="ctr"/>
        <c:lblOffset val="100"/>
        <c:noMultiLvlLbl val="0"/>
      </c:catAx>
      <c:valAx>
        <c:axId val="67992960"/>
        <c:scaling>
          <c:orientation val="minMax"/>
        </c:scaling>
        <c:delete val="1"/>
        <c:axPos val="l"/>
        <c:numFmt formatCode="General" sourceLinked="1"/>
        <c:majorTickMark val="none"/>
        <c:minorTickMark val="none"/>
        <c:tickLblPos val="nextTo"/>
        <c:crossAx val="67991424"/>
        <c:crosses val="autoZero"/>
        <c:crossBetween val="between"/>
      </c:valAx>
      <c:dTable>
        <c:showHorzBorder val="1"/>
        <c:showVertBorder val="1"/>
        <c:showOutline val="1"/>
        <c:showKeys val="1"/>
        <c:spPr>
          <a:noFill/>
          <a:ln w="9525">
            <a:solidFill>
              <a:schemeClr val="dk1">
                <a:lumMod val="15000"/>
                <a:lumOff val="85000"/>
              </a:schemeClr>
            </a:solidFill>
          </a:ln>
          <a:effectLst/>
        </c:spPr>
        <c:txPr>
          <a:bodyPr rot="0" spcFirstLastPara="1" vertOverflow="ellipsis" vert="horz" wrap="square" anchor="ctr" anchorCtr="1"/>
          <a:lstStyle/>
          <a:p>
            <a:pPr rtl="0">
              <a:defRPr sz="1400" b="0" i="0" u="none" strike="noStrike" kern="1200" baseline="0">
                <a:solidFill>
                  <a:schemeClr val="dk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sz="1200"/>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a:lstStyle/>
          <a:p>
            <a:pPr>
              <a:defRPr/>
            </a:pPr>
            <a:r>
              <a:rPr lang="en-US" dirty="0"/>
              <a:t>Direct</a:t>
            </a:r>
            <a:r>
              <a:rPr lang="en-US" baseline="0" dirty="0"/>
              <a:t> channel actual customers</a:t>
            </a:r>
            <a:r>
              <a:rPr lang="en-US" dirty="0"/>
              <a:t> </a:t>
            </a:r>
          </a:p>
        </c:rich>
      </c:tx>
      <c:overlay val="0"/>
    </c:title>
    <c:autoTitleDeleted val="0"/>
    <c:plotArea>
      <c:layout/>
      <c:barChart>
        <c:barDir val="col"/>
        <c:grouping val="stacked"/>
        <c:varyColors val="0"/>
        <c:ser>
          <c:idx val="0"/>
          <c:order val="0"/>
          <c:tx>
            <c:strRef>
              <c:f>pranjal!$C$1</c:f>
              <c:strCache>
                <c:ptCount val="1"/>
                <c:pt idx="0">
                  <c:v>count</c:v>
                </c:pt>
              </c:strCache>
            </c:strRef>
          </c:tx>
          <c:invertIfNegative val="0"/>
          <c:cat>
            <c:multiLvlStrRef>
              <c:f>pranjal!$A$2:$B$7</c:f>
              <c:multiLvlStrCache>
                <c:ptCount val="6"/>
                <c:lvl>
                  <c:pt idx="0">
                    <c:v>Direct Channel</c:v>
                  </c:pt>
                  <c:pt idx="1">
                    <c:v>Indirect Channel</c:v>
                  </c:pt>
                  <c:pt idx="2">
                    <c:v>Unknown Channel</c:v>
                  </c:pt>
                  <c:pt idx="3">
                    <c:v>Direct Channel</c:v>
                  </c:pt>
                  <c:pt idx="4">
                    <c:v>Indirect Channel</c:v>
                  </c:pt>
                  <c:pt idx="5">
                    <c:v>Unknown Channel</c:v>
                  </c:pt>
                </c:lvl>
                <c:lvl>
                  <c:pt idx="0">
                    <c:v>active</c:v>
                  </c:pt>
                  <c:pt idx="1">
                    <c:v>active</c:v>
                  </c:pt>
                  <c:pt idx="2">
                    <c:v>active</c:v>
                  </c:pt>
                  <c:pt idx="3">
                    <c:v>churn</c:v>
                  </c:pt>
                  <c:pt idx="4">
                    <c:v>churn</c:v>
                  </c:pt>
                  <c:pt idx="5">
                    <c:v>churn</c:v>
                  </c:pt>
                </c:lvl>
              </c:multiLvlStrCache>
            </c:multiLvlStrRef>
          </c:cat>
          <c:val>
            <c:numRef>
              <c:f>pranjal!$C$2:$C$7</c:f>
              <c:numCache>
                <c:formatCode>General</c:formatCode>
                <c:ptCount val="6"/>
                <c:pt idx="0">
                  <c:v>7616</c:v>
                </c:pt>
                <c:pt idx="1">
                  <c:v>2316</c:v>
                </c:pt>
                <c:pt idx="2">
                  <c:v>54</c:v>
                </c:pt>
                <c:pt idx="3">
                  <c:v>6421</c:v>
                </c:pt>
                <c:pt idx="4">
                  <c:v>2808</c:v>
                </c:pt>
                <c:pt idx="5">
                  <c:v>784</c:v>
                </c:pt>
              </c:numCache>
            </c:numRef>
          </c:val>
          <c:extLst>
            <c:ext xmlns:c16="http://schemas.microsoft.com/office/drawing/2014/chart" uri="{C3380CC4-5D6E-409C-BE32-E72D297353CC}">
              <c16:uniqueId val="{00000000-C325-419F-91EC-2D3ACF5B8B03}"/>
            </c:ext>
          </c:extLst>
        </c:ser>
        <c:dLbls>
          <c:showLegendKey val="0"/>
          <c:showVal val="0"/>
          <c:showCatName val="0"/>
          <c:showSerName val="0"/>
          <c:showPercent val="0"/>
          <c:showBubbleSize val="0"/>
        </c:dLbls>
        <c:gapWidth val="95"/>
        <c:overlap val="100"/>
        <c:axId val="68113152"/>
        <c:axId val="68114688"/>
      </c:barChart>
      <c:catAx>
        <c:axId val="68113152"/>
        <c:scaling>
          <c:orientation val="minMax"/>
        </c:scaling>
        <c:delete val="0"/>
        <c:axPos val="b"/>
        <c:numFmt formatCode="General" sourceLinked="0"/>
        <c:majorTickMark val="none"/>
        <c:minorTickMark val="none"/>
        <c:tickLblPos val="nextTo"/>
        <c:crossAx val="68114688"/>
        <c:crosses val="autoZero"/>
        <c:auto val="1"/>
        <c:lblAlgn val="ctr"/>
        <c:lblOffset val="100"/>
        <c:noMultiLvlLbl val="0"/>
      </c:catAx>
      <c:valAx>
        <c:axId val="68114688"/>
        <c:scaling>
          <c:orientation val="minMax"/>
        </c:scaling>
        <c:delete val="0"/>
        <c:axPos val="l"/>
        <c:majorGridlines/>
        <c:title>
          <c:overlay val="0"/>
        </c:title>
        <c:numFmt formatCode="General" sourceLinked="1"/>
        <c:majorTickMark val="none"/>
        <c:minorTickMark val="none"/>
        <c:tickLblPos val="nextTo"/>
        <c:crossAx val="68113152"/>
        <c:crosses val="autoZero"/>
        <c:crossBetween val="between"/>
      </c:valAx>
      <c:dTable>
        <c:showHorzBorder val="1"/>
        <c:showVertBorder val="1"/>
        <c:showOutline val="1"/>
        <c:showKeys val="1"/>
      </c:dTable>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c:spPr>
    </c:plotArea>
    <c:plotVisOnly val="1"/>
    <c:dispBlanksAs val="gap"/>
    <c:showDLblsOverMax val="0"/>
  </c:chart>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a:lstStyle/>
          <a:p>
            <a:pPr>
              <a:defRPr/>
            </a:pPr>
            <a:r>
              <a:rPr lang="en-US" dirty="0"/>
              <a:t>Direct</a:t>
            </a:r>
            <a:r>
              <a:rPr lang="en-US" baseline="0" dirty="0"/>
              <a:t>  channel predicted customers</a:t>
            </a:r>
            <a:endParaRPr lang="en-US" dirty="0"/>
          </a:p>
        </c:rich>
      </c:tx>
      <c:overlay val="0"/>
    </c:title>
    <c:autoTitleDeleted val="0"/>
    <c:plotArea>
      <c:layout/>
      <c:barChart>
        <c:barDir val="col"/>
        <c:grouping val="stacked"/>
        <c:varyColors val="0"/>
        <c:ser>
          <c:idx val="0"/>
          <c:order val="0"/>
          <c:tx>
            <c:strRef>
              <c:f>direct_pred!$C$1</c:f>
              <c:strCache>
                <c:ptCount val="1"/>
                <c:pt idx="0">
                  <c:v>count</c:v>
                </c:pt>
              </c:strCache>
            </c:strRef>
          </c:tx>
          <c:invertIfNegative val="0"/>
          <c:cat>
            <c:multiLvlStrRef>
              <c:f>direct_pred!$A$2:$B$7</c:f>
              <c:multiLvlStrCache>
                <c:ptCount val="6"/>
                <c:lvl>
                  <c:pt idx="0">
                    <c:v>Direct Channel</c:v>
                  </c:pt>
                  <c:pt idx="1">
                    <c:v>Indirect Channel</c:v>
                  </c:pt>
                  <c:pt idx="2">
                    <c:v>Unknown Channel</c:v>
                  </c:pt>
                  <c:pt idx="3">
                    <c:v>Direct Channel</c:v>
                  </c:pt>
                  <c:pt idx="4">
                    <c:v>Indirect Channel</c:v>
                  </c:pt>
                  <c:pt idx="5">
                    <c:v>Unknown Channel</c:v>
                  </c:pt>
                </c:lvl>
                <c:lvl>
                  <c:pt idx="0">
                    <c:v>active</c:v>
                  </c:pt>
                  <c:pt idx="1">
                    <c:v>active</c:v>
                  </c:pt>
                  <c:pt idx="2">
                    <c:v>active</c:v>
                  </c:pt>
                  <c:pt idx="3">
                    <c:v>churn</c:v>
                  </c:pt>
                  <c:pt idx="4">
                    <c:v>churn</c:v>
                  </c:pt>
                  <c:pt idx="5">
                    <c:v>churn</c:v>
                  </c:pt>
                </c:lvl>
              </c:multiLvlStrCache>
            </c:multiLvlStrRef>
          </c:cat>
          <c:val>
            <c:numRef>
              <c:f>direct_pred!$C$2:$C$7</c:f>
              <c:numCache>
                <c:formatCode>General</c:formatCode>
                <c:ptCount val="6"/>
                <c:pt idx="0">
                  <c:v>7176</c:v>
                </c:pt>
                <c:pt idx="1">
                  <c:v>2627</c:v>
                </c:pt>
                <c:pt idx="2">
                  <c:v>480</c:v>
                </c:pt>
                <c:pt idx="3">
                  <c:v>6861</c:v>
                </c:pt>
                <c:pt idx="4">
                  <c:v>2497</c:v>
                </c:pt>
                <c:pt idx="5">
                  <c:v>358</c:v>
                </c:pt>
              </c:numCache>
            </c:numRef>
          </c:val>
          <c:extLst>
            <c:ext xmlns:c16="http://schemas.microsoft.com/office/drawing/2014/chart" uri="{C3380CC4-5D6E-409C-BE32-E72D297353CC}">
              <c16:uniqueId val="{00000000-DAC7-422A-96D2-A03579F433E8}"/>
            </c:ext>
          </c:extLst>
        </c:ser>
        <c:dLbls>
          <c:showLegendKey val="0"/>
          <c:showVal val="0"/>
          <c:showCatName val="0"/>
          <c:showSerName val="0"/>
          <c:showPercent val="0"/>
          <c:showBubbleSize val="0"/>
        </c:dLbls>
        <c:gapWidth val="95"/>
        <c:overlap val="100"/>
        <c:axId val="68136320"/>
        <c:axId val="68150400"/>
      </c:barChart>
      <c:catAx>
        <c:axId val="68136320"/>
        <c:scaling>
          <c:orientation val="minMax"/>
        </c:scaling>
        <c:delete val="0"/>
        <c:axPos val="b"/>
        <c:numFmt formatCode="General" sourceLinked="0"/>
        <c:majorTickMark val="none"/>
        <c:minorTickMark val="none"/>
        <c:tickLblPos val="nextTo"/>
        <c:crossAx val="68150400"/>
        <c:crosses val="autoZero"/>
        <c:auto val="1"/>
        <c:lblAlgn val="ctr"/>
        <c:lblOffset val="100"/>
        <c:noMultiLvlLbl val="0"/>
      </c:catAx>
      <c:valAx>
        <c:axId val="68150400"/>
        <c:scaling>
          <c:orientation val="minMax"/>
        </c:scaling>
        <c:delete val="0"/>
        <c:axPos val="l"/>
        <c:majorGridlines/>
        <c:title>
          <c:overlay val="0"/>
        </c:title>
        <c:numFmt formatCode="General" sourceLinked="1"/>
        <c:majorTickMark val="none"/>
        <c:minorTickMark val="none"/>
        <c:tickLblPos val="nextTo"/>
        <c:crossAx val="68136320"/>
        <c:crosses val="autoZero"/>
        <c:crossBetween val="between"/>
      </c:valAx>
      <c:dTable>
        <c:showHorzBorder val="1"/>
        <c:showVertBorder val="1"/>
        <c:showOutline val="1"/>
        <c:showKeys val="1"/>
      </c:dTable>
      <c:spPr>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c:spPr>
    </c:plotArea>
    <c:plotVisOnly val="1"/>
    <c:dispBlanksAs val="gap"/>
    <c:showDLblsOverMax val="0"/>
  </c:chart>
  <c:spPr>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247594050743651E-2"/>
          <c:y val="0.18300925925925926"/>
          <c:w val="0.87530796150481194"/>
          <c:h val="0.58142825896762829"/>
        </c:manualLayout>
      </c:layout>
      <c:barChart>
        <c:barDir val="col"/>
        <c:grouping val="clustered"/>
        <c:varyColors val="0"/>
        <c:ser>
          <c:idx val="0"/>
          <c:order val="0"/>
          <c:spPr>
            <a:solidFill>
              <a:schemeClr val="tx2">
                <a:lumMod val="60000"/>
                <a:lumOff val="40000"/>
              </a:schemeClr>
            </a:solidFill>
            <a:ln>
              <a:noFill/>
            </a:ln>
            <a:effectLst/>
          </c:spPr>
          <c:invertIfNegative val="0"/>
          <c:dLbls>
            <c:spPr>
              <a:noFill/>
              <a:ln>
                <a:noFill/>
              </a:ln>
              <a:effectLst/>
            </c:spPr>
            <c:txPr>
              <a:bodyPr rot="0" spcFirstLastPara="1" vertOverflow="ellipsis" vert="horz" wrap="square" anchor="ctr" anchorCtr="1"/>
              <a:lstStyle/>
              <a:p>
                <a:pPr>
                  <a:defRPr sz="11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act_child!$A$2:$B$7</c:f>
              <c:multiLvlStrCache>
                <c:ptCount val="6"/>
                <c:lvl>
                  <c:pt idx="0">
                    <c:v>At Least One Children</c:v>
                  </c:pt>
                  <c:pt idx="1">
                    <c:v>No Children</c:v>
                  </c:pt>
                  <c:pt idx="2">
                    <c:v>Not Identified</c:v>
                  </c:pt>
                  <c:pt idx="3">
                    <c:v>At Least One Children</c:v>
                  </c:pt>
                  <c:pt idx="4">
                    <c:v>No Children</c:v>
                  </c:pt>
                  <c:pt idx="5">
                    <c:v>Not Identified</c:v>
                  </c:pt>
                </c:lvl>
                <c:lvl>
                  <c:pt idx="0">
                    <c:v>active</c:v>
                  </c:pt>
                  <c:pt idx="1">
                    <c:v>active</c:v>
                  </c:pt>
                  <c:pt idx="2">
                    <c:v>active</c:v>
                  </c:pt>
                  <c:pt idx="3">
                    <c:v>churn</c:v>
                  </c:pt>
                  <c:pt idx="4">
                    <c:v>churn</c:v>
                  </c:pt>
                  <c:pt idx="5">
                    <c:v>churn</c:v>
                  </c:pt>
                </c:lvl>
              </c:multiLvlStrCache>
            </c:multiLvlStrRef>
          </c:cat>
          <c:val>
            <c:numRef>
              <c:f>act_child!$C$2:$C$7</c:f>
              <c:numCache>
                <c:formatCode>General</c:formatCode>
                <c:ptCount val="6"/>
                <c:pt idx="0">
                  <c:v>2040</c:v>
                </c:pt>
                <c:pt idx="1">
                  <c:v>6635</c:v>
                </c:pt>
                <c:pt idx="2">
                  <c:v>1311</c:v>
                </c:pt>
                <c:pt idx="3">
                  <c:v>3329</c:v>
                </c:pt>
                <c:pt idx="4">
                  <c:v>5428</c:v>
                </c:pt>
                <c:pt idx="5">
                  <c:v>1256</c:v>
                </c:pt>
              </c:numCache>
            </c:numRef>
          </c:val>
          <c:extLst>
            <c:ext xmlns:c16="http://schemas.microsoft.com/office/drawing/2014/chart" uri="{C3380CC4-5D6E-409C-BE32-E72D297353CC}">
              <c16:uniqueId val="{00000000-310D-4FDF-8A30-7BF8136CE65F}"/>
            </c:ext>
          </c:extLst>
        </c:ser>
        <c:dLbls>
          <c:showLegendKey val="0"/>
          <c:showVal val="1"/>
          <c:showCatName val="0"/>
          <c:showSerName val="0"/>
          <c:showPercent val="0"/>
          <c:showBubbleSize val="0"/>
        </c:dLbls>
        <c:gapWidth val="80"/>
        <c:overlap val="25"/>
        <c:axId val="66628992"/>
        <c:axId val="66630784"/>
      </c:barChart>
      <c:catAx>
        <c:axId val="66628992"/>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000" b="1" i="0" u="none" strike="noStrike" kern="1200" cap="none" spc="20" normalizeH="0" baseline="0">
                <a:solidFill>
                  <a:schemeClr val="tx1">
                    <a:lumMod val="65000"/>
                    <a:lumOff val="35000"/>
                  </a:schemeClr>
                </a:solidFill>
                <a:latin typeface="+mn-lt"/>
                <a:ea typeface="+mn-ea"/>
                <a:cs typeface="+mn-cs"/>
              </a:defRPr>
            </a:pPr>
            <a:endParaRPr lang="en-US"/>
          </a:p>
        </c:txPr>
        <c:crossAx val="66630784"/>
        <c:crosses val="autoZero"/>
        <c:auto val="1"/>
        <c:lblAlgn val="ctr"/>
        <c:lblOffset val="100"/>
        <c:noMultiLvlLbl val="0"/>
      </c:catAx>
      <c:valAx>
        <c:axId val="66630784"/>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spc="20" baseline="0">
                <a:solidFill>
                  <a:schemeClr val="tx1">
                    <a:lumMod val="65000"/>
                    <a:lumOff val="35000"/>
                  </a:schemeClr>
                </a:solidFill>
                <a:latin typeface="+mn-lt"/>
                <a:ea typeface="+mn-ea"/>
                <a:cs typeface="+mn-cs"/>
              </a:defRPr>
            </a:pPr>
            <a:endParaRPr lang="en-US"/>
          </a:p>
        </c:txPr>
        <c:crossAx val="66628992"/>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1000" b="1"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sz="1000" b="1"/>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pre_child!$C$1</c:f>
              <c:strCache>
                <c:ptCount val="1"/>
                <c:pt idx="0">
                  <c:v>count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pre_child!$A$2:$B$6</c:f>
              <c:multiLvlStrCache>
                <c:ptCount val="5"/>
                <c:lvl>
                  <c:pt idx="0">
                    <c:v>At Least One Children</c:v>
                  </c:pt>
                  <c:pt idx="1">
                    <c:v>No Children</c:v>
                  </c:pt>
                  <c:pt idx="2">
                    <c:v>Not Identified</c:v>
                  </c:pt>
                  <c:pt idx="3">
                    <c:v>At Least One Children</c:v>
                  </c:pt>
                  <c:pt idx="4">
                    <c:v>No Children</c:v>
                  </c:pt>
                </c:lvl>
                <c:lvl>
                  <c:pt idx="0">
                    <c:v>active</c:v>
                  </c:pt>
                  <c:pt idx="1">
                    <c:v>active</c:v>
                  </c:pt>
                  <c:pt idx="2">
                    <c:v>active</c:v>
                  </c:pt>
                  <c:pt idx="3">
                    <c:v>churn</c:v>
                  </c:pt>
                  <c:pt idx="4">
                    <c:v>churn</c:v>
                  </c:pt>
                </c:lvl>
              </c:multiLvlStrCache>
            </c:multiLvlStrRef>
          </c:cat>
          <c:val>
            <c:numRef>
              <c:f>pre_child!$C$2:$C$6</c:f>
              <c:numCache>
                <c:formatCode>General</c:formatCode>
                <c:ptCount val="5"/>
                <c:pt idx="0">
                  <c:v>2735</c:v>
                </c:pt>
                <c:pt idx="1">
                  <c:v>6242</c:v>
                </c:pt>
                <c:pt idx="2">
                  <c:v>1306</c:v>
                </c:pt>
                <c:pt idx="3">
                  <c:v>2634</c:v>
                </c:pt>
                <c:pt idx="4">
                  <c:v>5821</c:v>
                </c:pt>
              </c:numCache>
            </c:numRef>
          </c:val>
          <c:extLst>
            <c:ext xmlns:c16="http://schemas.microsoft.com/office/drawing/2014/chart" uri="{C3380CC4-5D6E-409C-BE32-E72D297353CC}">
              <c16:uniqueId val="{00000000-E094-4518-BBF5-078593320B4D}"/>
            </c:ext>
          </c:extLst>
        </c:ser>
        <c:dLbls>
          <c:showLegendKey val="0"/>
          <c:showVal val="1"/>
          <c:showCatName val="0"/>
          <c:showSerName val="0"/>
          <c:showPercent val="0"/>
          <c:showBubbleSize val="0"/>
        </c:dLbls>
        <c:gapWidth val="219"/>
        <c:overlap val="-27"/>
        <c:axId val="68315008"/>
        <c:axId val="68316544"/>
      </c:barChart>
      <c:catAx>
        <c:axId val="68315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316544"/>
        <c:crosses val="autoZero"/>
        <c:auto val="1"/>
        <c:lblAlgn val="ctr"/>
        <c:lblOffset val="100"/>
        <c:noMultiLvlLbl val="0"/>
      </c:catAx>
      <c:valAx>
        <c:axId val="68316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6831500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50" b="1"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[pred_model.csv]Sheet1!PivotTable160</c:name>
    <c:fmtId val="-1"/>
  </c:pivotSource>
  <c:chart>
    <c:autoTitleDeleted val="1"/>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active</c:v>
                </c:pt>
              </c:strCache>
            </c:strRef>
          </c:tx>
          <c:spPr>
            <a:solidFill>
              <a:schemeClr val="accent4">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Sheet1!$A$5:$A$12</c:f>
              <c:strCache>
                <c:ptCount val="8"/>
                <c:pt idx="0">
                  <c:v>DW4000</c:v>
                </c:pt>
                <c:pt idx="1">
                  <c:v>DW4020</c:v>
                </c:pt>
                <c:pt idx="2">
                  <c:v>DW6000</c:v>
                </c:pt>
                <c:pt idx="3">
                  <c:v>DW7000</c:v>
                </c:pt>
                <c:pt idx="4">
                  <c:v>HN7000S</c:v>
                </c:pt>
                <c:pt idx="5">
                  <c:v>HN9000</c:v>
                </c:pt>
                <c:pt idx="6">
                  <c:v>NONE</c:v>
                </c:pt>
                <c:pt idx="7">
                  <c:v>UNK</c:v>
                </c:pt>
              </c:strCache>
            </c:strRef>
          </c:cat>
          <c:val>
            <c:numRef>
              <c:f>Sheet1!$B$5:$B$12</c:f>
              <c:numCache>
                <c:formatCode>General</c:formatCode>
                <c:ptCount val="8"/>
                <c:pt idx="0">
                  <c:v>1172</c:v>
                </c:pt>
                <c:pt idx="1">
                  <c:v>330</c:v>
                </c:pt>
                <c:pt idx="2">
                  <c:v>1008</c:v>
                </c:pt>
                <c:pt idx="3">
                  <c:v>905</c:v>
                </c:pt>
                <c:pt idx="4">
                  <c:v>3195</c:v>
                </c:pt>
                <c:pt idx="5">
                  <c:v>2452</c:v>
                </c:pt>
                <c:pt idx="6">
                  <c:v>700</c:v>
                </c:pt>
                <c:pt idx="7">
                  <c:v>521</c:v>
                </c:pt>
              </c:numCache>
            </c:numRef>
          </c:val>
          <c:extLst>
            <c:ext xmlns:c16="http://schemas.microsoft.com/office/drawing/2014/chart" uri="{C3380CC4-5D6E-409C-BE32-E72D297353CC}">
              <c16:uniqueId val="{00000000-61B8-4D34-9FA9-433E16C04B13}"/>
            </c:ext>
          </c:extLst>
        </c:ser>
        <c:ser>
          <c:idx val="1"/>
          <c:order val="1"/>
          <c:tx>
            <c:strRef>
              <c:f>Sheet1!$C$3:$C$4</c:f>
              <c:strCache>
                <c:ptCount val="1"/>
                <c:pt idx="0">
                  <c:v>churn</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Sheet1!$A$5:$A$12</c:f>
              <c:strCache>
                <c:ptCount val="8"/>
                <c:pt idx="0">
                  <c:v>DW4000</c:v>
                </c:pt>
                <c:pt idx="1">
                  <c:v>DW4020</c:v>
                </c:pt>
                <c:pt idx="2">
                  <c:v>DW6000</c:v>
                </c:pt>
                <c:pt idx="3">
                  <c:v>DW7000</c:v>
                </c:pt>
                <c:pt idx="4">
                  <c:v>HN7000S</c:v>
                </c:pt>
                <c:pt idx="5">
                  <c:v>HN9000</c:v>
                </c:pt>
                <c:pt idx="6">
                  <c:v>NONE</c:v>
                </c:pt>
                <c:pt idx="7">
                  <c:v>UNK</c:v>
                </c:pt>
              </c:strCache>
            </c:strRef>
          </c:cat>
          <c:val>
            <c:numRef>
              <c:f>Sheet1!$C$5:$C$12</c:f>
              <c:numCache>
                <c:formatCode>General</c:formatCode>
                <c:ptCount val="8"/>
                <c:pt idx="0">
                  <c:v>1091</c:v>
                </c:pt>
                <c:pt idx="1">
                  <c:v>325</c:v>
                </c:pt>
                <c:pt idx="2">
                  <c:v>886</c:v>
                </c:pt>
                <c:pt idx="3">
                  <c:v>846</c:v>
                </c:pt>
                <c:pt idx="4">
                  <c:v>3000</c:v>
                </c:pt>
                <c:pt idx="5">
                  <c:v>2383</c:v>
                </c:pt>
                <c:pt idx="6">
                  <c:v>686</c:v>
                </c:pt>
                <c:pt idx="7">
                  <c:v>499</c:v>
                </c:pt>
              </c:numCache>
            </c:numRef>
          </c:val>
          <c:extLst>
            <c:ext xmlns:c16="http://schemas.microsoft.com/office/drawing/2014/chart" uri="{C3380CC4-5D6E-409C-BE32-E72D297353CC}">
              <c16:uniqueId val="{00000001-61B8-4D34-9FA9-433E16C04B13}"/>
            </c:ext>
          </c:extLst>
        </c:ser>
        <c:dLbls>
          <c:showLegendKey val="0"/>
          <c:showVal val="1"/>
          <c:showCatName val="0"/>
          <c:showSerName val="0"/>
          <c:showPercent val="0"/>
          <c:showBubbleSize val="0"/>
        </c:dLbls>
        <c:gapWidth val="219"/>
        <c:overlap val="-27"/>
        <c:axId val="68403584"/>
        <c:axId val="68405120"/>
      </c:barChart>
      <c:catAx>
        <c:axId val="68403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68405120"/>
        <c:crosses val="autoZero"/>
        <c:auto val="1"/>
        <c:lblAlgn val="ctr"/>
        <c:lblOffset val="100"/>
        <c:noMultiLvlLbl val="0"/>
      </c:catAx>
      <c:valAx>
        <c:axId val="68405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68403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[act_model.csv]Sheet1!PivotTable175</c:name>
    <c:fmtId val="-1"/>
  </c:pivotSource>
  <c:chart>
    <c:autoTitleDeleted val="1"/>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active</c:v>
                </c:pt>
              </c:strCache>
            </c:strRef>
          </c:tx>
          <c:spPr>
            <a:solidFill>
              <a:schemeClr val="accent4">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Sheet1!$A$5:$A$12</c:f>
              <c:strCache>
                <c:ptCount val="8"/>
                <c:pt idx="0">
                  <c:v>DW4000</c:v>
                </c:pt>
                <c:pt idx="1">
                  <c:v>DW4020</c:v>
                </c:pt>
                <c:pt idx="2">
                  <c:v>DW6000</c:v>
                </c:pt>
                <c:pt idx="3">
                  <c:v>DW7000</c:v>
                </c:pt>
                <c:pt idx="4">
                  <c:v>HN7000S</c:v>
                </c:pt>
                <c:pt idx="5">
                  <c:v>HN9000</c:v>
                </c:pt>
                <c:pt idx="6">
                  <c:v>NONE</c:v>
                </c:pt>
                <c:pt idx="7">
                  <c:v>UNK</c:v>
                </c:pt>
              </c:strCache>
            </c:strRef>
          </c:cat>
          <c:val>
            <c:numRef>
              <c:f>Sheet1!$B$5:$B$12</c:f>
              <c:numCache>
                <c:formatCode>General</c:formatCode>
                <c:ptCount val="8"/>
                <c:pt idx="0">
                  <c:v>645</c:v>
                </c:pt>
                <c:pt idx="1">
                  <c:v>648</c:v>
                </c:pt>
                <c:pt idx="2">
                  <c:v>514</c:v>
                </c:pt>
                <c:pt idx="3">
                  <c:v>250</c:v>
                </c:pt>
                <c:pt idx="4">
                  <c:v>4292</c:v>
                </c:pt>
                <c:pt idx="5">
                  <c:v>1984</c:v>
                </c:pt>
                <c:pt idx="6">
                  <c:v>676</c:v>
                </c:pt>
                <c:pt idx="7">
                  <c:v>977</c:v>
                </c:pt>
              </c:numCache>
            </c:numRef>
          </c:val>
          <c:extLst>
            <c:ext xmlns:c16="http://schemas.microsoft.com/office/drawing/2014/chart" uri="{C3380CC4-5D6E-409C-BE32-E72D297353CC}">
              <c16:uniqueId val="{00000000-57FA-4523-9D04-A3AE5461F824}"/>
            </c:ext>
          </c:extLst>
        </c:ser>
        <c:ser>
          <c:idx val="1"/>
          <c:order val="1"/>
          <c:tx>
            <c:strRef>
              <c:f>Sheet1!$C$3:$C$4</c:f>
              <c:strCache>
                <c:ptCount val="1"/>
                <c:pt idx="0">
                  <c:v>churn</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Sheet1!$A$5:$A$12</c:f>
              <c:strCache>
                <c:ptCount val="8"/>
                <c:pt idx="0">
                  <c:v>DW4000</c:v>
                </c:pt>
                <c:pt idx="1">
                  <c:v>DW4020</c:v>
                </c:pt>
                <c:pt idx="2">
                  <c:v>DW6000</c:v>
                </c:pt>
                <c:pt idx="3">
                  <c:v>DW7000</c:v>
                </c:pt>
                <c:pt idx="4">
                  <c:v>HN7000S</c:v>
                </c:pt>
                <c:pt idx="5">
                  <c:v>HN9000</c:v>
                </c:pt>
                <c:pt idx="6">
                  <c:v>NONE</c:v>
                </c:pt>
                <c:pt idx="7">
                  <c:v>UNK</c:v>
                </c:pt>
              </c:strCache>
            </c:strRef>
          </c:cat>
          <c:val>
            <c:numRef>
              <c:f>Sheet1!$C$5:$C$12</c:f>
              <c:numCache>
                <c:formatCode>General</c:formatCode>
                <c:ptCount val="8"/>
                <c:pt idx="0">
                  <c:v>1618</c:v>
                </c:pt>
                <c:pt idx="1">
                  <c:v>7</c:v>
                </c:pt>
                <c:pt idx="2">
                  <c:v>1380</c:v>
                </c:pt>
                <c:pt idx="3">
                  <c:v>1501</c:v>
                </c:pt>
                <c:pt idx="4">
                  <c:v>1903</c:v>
                </c:pt>
                <c:pt idx="5">
                  <c:v>2851</c:v>
                </c:pt>
                <c:pt idx="6">
                  <c:v>710</c:v>
                </c:pt>
                <c:pt idx="7">
                  <c:v>43</c:v>
                </c:pt>
              </c:numCache>
            </c:numRef>
          </c:val>
          <c:extLst>
            <c:ext xmlns:c16="http://schemas.microsoft.com/office/drawing/2014/chart" uri="{C3380CC4-5D6E-409C-BE32-E72D297353CC}">
              <c16:uniqueId val="{00000001-57FA-4523-9D04-A3AE5461F824}"/>
            </c:ext>
          </c:extLst>
        </c:ser>
        <c:dLbls>
          <c:showLegendKey val="0"/>
          <c:showVal val="1"/>
          <c:showCatName val="0"/>
          <c:showSerName val="0"/>
          <c:showPercent val="0"/>
          <c:showBubbleSize val="0"/>
        </c:dLbls>
        <c:gapWidth val="219"/>
        <c:overlap val="-27"/>
        <c:axId val="68262528"/>
        <c:axId val="68424064"/>
      </c:barChart>
      <c:catAx>
        <c:axId val="68262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68424064"/>
        <c:crosses val="autoZero"/>
        <c:auto val="1"/>
        <c:lblAlgn val="ctr"/>
        <c:lblOffset val="100"/>
        <c:noMultiLvlLbl val="0"/>
      </c:catAx>
      <c:valAx>
        <c:axId val="68424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6826252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pred_gpofcust!$C$1</c:f>
              <c:strCache>
                <c:ptCount val="1"/>
                <c:pt idx="0">
                  <c:v>count</c:v>
                </c:pt>
              </c:strCache>
            </c:strRef>
          </c:tx>
          <c:spPr>
            <a:solidFill>
              <a:schemeClr val="accent4">
                <a:lumMod val="40000"/>
                <a:lumOff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900" b="1"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pred_gpofcust!$A$2:$B$5</c:f>
              <c:multiLvlStrCache>
                <c:ptCount val="4"/>
                <c:lvl>
                  <c:pt idx="0">
                    <c:v>active</c:v>
                  </c:pt>
                  <c:pt idx="1">
                    <c:v>churn</c:v>
                  </c:pt>
                  <c:pt idx="2">
                    <c:v>active</c:v>
                  </c:pt>
                  <c:pt idx="3">
                    <c:v>churn</c:v>
                  </c:pt>
                </c:lvl>
                <c:lvl>
                  <c:pt idx="0">
                    <c:v>group_0</c:v>
                  </c:pt>
                  <c:pt idx="1">
                    <c:v>group_0</c:v>
                  </c:pt>
                  <c:pt idx="2">
                    <c:v>group_1</c:v>
                  </c:pt>
                  <c:pt idx="3">
                    <c:v>group_1</c:v>
                  </c:pt>
                </c:lvl>
              </c:multiLvlStrCache>
            </c:multiLvlStrRef>
          </c:cat>
          <c:val>
            <c:numRef>
              <c:f>pred_gpofcust!$C$2:$C$5</c:f>
              <c:numCache>
                <c:formatCode>General</c:formatCode>
                <c:ptCount val="4"/>
                <c:pt idx="0">
                  <c:v>2475.833333333333</c:v>
                </c:pt>
                <c:pt idx="1">
                  <c:v>2357.9166666666597</c:v>
                </c:pt>
                <c:pt idx="2">
                  <c:v>1808.75</c:v>
                </c:pt>
                <c:pt idx="3">
                  <c:v>1690.4166666666613</c:v>
                </c:pt>
              </c:numCache>
            </c:numRef>
          </c:val>
          <c:extLst>
            <c:ext xmlns:c16="http://schemas.microsoft.com/office/drawing/2014/chart" uri="{C3380CC4-5D6E-409C-BE32-E72D297353CC}">
              <c16:uniqueId val="{00000000-279F-4459-B17B-0E90E47A3300}"/>
            </c:ext>
          </c:extLst>
        </c:ser>
        <c:dLbls>
          <c:showLegendKey val="0"/>
          <c:showVal val="1"/>
          <c:showCatName val="0"/>
          <c:showSerName val="0"/>
          <c:showPercent val="0"/>
          <c:showBubbleSize val="0"/>
        </c:dLbls>
        <c:gapWidth val="444"/>
        <c:overlap val="-90"/>
        <c:axId val="68466944"/>
        <c:axId val="68468736"/>
      </c:barChart>
      <c:catAx>
        <c:axId val="684669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68468736"/>
        <c:crosses val="autoZero"/>
        <c:auto val="1"/>
        <c:lblAlgn val="ctr"/>
        <c:lblOffset val="100"/>
        <c:noMultiLvlLbl val="0"/>
      </c:catAx>
      <c:valAx>
        <c:axId val="68468736"/>
        <c:scaling>
          <c:orientation val="minMax"/>
        </c:scaling>
        <c:delete val="1"/>
        <c:axPos val="l"/>
        <c:numFmt formatCode="General" sourceLinked="1"/>
        <c:majorTickMark val="none"/>
        <c:minorTickMark val="none"/>
        <c:tickLblPos val="nextTo"/>
        <c:crossAx val="68466944"/>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1050" b="1"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actua_groupstatus!$C$1</c:f>
              <c:strCache>
                <c:ptCount val="1"/>
                <c:pt idx="0">
                  <c:v>count</c:v>
                </c:pt>
              </c:strCache>
            </c:strRef>
          </c:tx>
          <c:spPr>
            <a:solidFill>
              <a:schemeClr val="accent2">
                <a:lumMod val="20000"/>
                <a:lumOff val="8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00" b="1"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actua_groupstatus!$A$2:$B$5</c:f>
              <c:multiLvlStrCache>
                <c:ptCount val="4"/>
                <c:lvl>
                  <c:pt idx="0">
                    <c:v>active</c:v>
                  </c:pt>
                  <c:pt idx="1">
                    <c:v>churn</c:v>
                  </c:pt>
                  <c:pt idx="2">
                    <c:v>active</c:v>
                  </c:pt>
                  <c:pt idx="3">
                    <c:v>churn</c:v>
                  </c:pt>
                </c:lvl>
                <c:lvl>
                  <c:pt idx="0">
                    <c:v>group_0</c:v>
                  </c:pt>
                  <c:pt idx="1">
                    <c:v>group_0</c:v>
                  </c:pt>
                  <c:pt idx="2">
                    <c:v>group_1</c:v>
                  </c:pt>
                  <c:pt idx="3">
                    <c:v>group_1</c:v>
                  </c:pt>
                </c:lvl>
              </c:multiLvlStrCache>
            </c:multiLvlStrRef>
          </c:cat>
          <c:val>
            <c:numRef>
              <c:f>actua_groupstatus!$C$2:$C$5</c:f>
              <c:numCache>
                <c:formatCode>General</c:formatCode>
                <c:ptCount val="4"/>
                <c:pt idx="0">
                  <c:v>3230.4166666666597</c:v>
                </c:pt>
                <c:pt idx="1">
                  <c:v>1603.3333333333292</c:v>
                </c:pt>
                <c:pt idx="2">
                  <c:v>930.41666666666595</c:v>
                </c:pt>
                <c:pt idx="3">
                  <c:v>2568.75</c:v>
                </c:pt>
              </c:numCache>
            </c:numRef>
          </c:val>
          <c:extLst>
            <c:ext xmlns:c16="http://schemas.microsoft.com/office/drawing/2014/chart" uri="{C3380CC4-5D6E-409C-BE32-E72D297353CC}">
              <c16:uniqueId val="{00000000-C61A-45F9-8421-174D7B72F766}"/>
            </c:ext>
          </c:extLst>
        </c:ser>
        <c:dLbls>
          <c:showLegendKey val="0"/>
          <c:showVal val="1"/>
          <c:showCatName val="0"/>
          <c:showSerName val="0"/>
          <c:showPercent val="0"/>
          <c:showBubbleSize val="0"/>
        </c:dLbls>
        <c:gapWidth val="444"/>
        <c:overlap val="-90"/>
        <c:axId val="68549248"/>
        <c:axId val="69611904"/>
      </c:barChart>
      <c:catAx>
        <c:axId val="685492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cap="all" spc="120" normalizeH="0" baseline="0">
                <a:solidFill>
                  <a:schemeClr val="tx1">
                    <a:lumMod val="65000"/>
                    <a:lumOff val="35000"/>
                  </a:schemeClr>
                </a:solidFill>
                <a:latin typeface="+mn-lt"/>
                <a:ea typeface="+mn-ea"/>
                <a:cs typeface="+mn-cs"/>
              </a:defRPr>
            </a:pPr>
            <a:endParaRPr lang="en-US"/>
          </a:p>
        </c:txPr>
        <c:crossAx val="69611904"/>
        <c:crosses val="autoZero"/>
        <c:auto val="1"/>
        <c:lblAlgn val="ctr"/>
        <c:lblOffset val="100"/>
        <c:noMultiLvlLbl val="0"/>
      </c:catAx>
      <c:valAx>
        <c:axId val="69611904"/>
        <c:scaling>
          <c:orientation val="minMax"/>
        </c:scaling>
        <c:delete val="1"/>
        <c:axPos val="l"/>
        <c:numFmt formatCode="General" sourceLinked="1"/>
        <c:majorTickMark val="none"/>
        <c:minorTickMark val="none"/>
        <c:tickLblPos val="nextTo"/>
        <c:crossAx val="68549248"/>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1050" b="1"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sz="2400" dirty="0">
                <a:latin typeface="Algerian" panose="04020705040A02060702" pitchFamily="82" charset="0"/>
              </a:rPr>
              <a:t>Site</a:t>
            </a:r>
            <a:r>
              <a:rPr lang="en-US" sz="2400" baseline="0" dirty="0">
                <a:latin typeface="Algerian" panose="04020705040A02060702" pitchFamily="82" charset="0"/>
              </a:rPr>
              <a:t> type desc</a:t>
            </a:r>
            <a:endParaRPr lang="en-US" sz="2400" dirty="0">
              <a:latin typeface="Algerian" panose="04020705040A02060702" pitchFamily="82" charset="0"/>
            </a:endParaRP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site_re!$B$1</c:f>
              <c:strCache>
                <c:ptCount val="1"/>
                <c:pt idx="0">
                  <c:v>percentage</c:v>
                </c:pt>
              </c:strCache>
            </c:strRef>
          </c:tx>
          <c:dPt>
            <c:idx val="0"/>
            <c:bubble3D val="0"/>
            <c:spPr>
              <a:solidFill>
                <a:schemeClr val="accent5">
                  <a:lumMod val="40000"/>
                  <a:lumOff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4F83-4DF4-A136-C5A350D733A8}"/>
              </c:ext>
            </c:extLst>
          </c:dPt>
          <c:dPt>
            <c:idx val="1"/>
            <c:bubble3D val="0"/>
            <c:spPr>
              <a:solidFill>
                <a:schemeClr val="accent4">
                  <a:lumMod val="20000"/>
                  <a:lumOff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4F83-4DF4-A136-C5A350D733A8}"/>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4F83-4DF4-A136-C5A350D733A8}"/>
              </c:ext>
            </c:extLst>
          </c:dPt>
          <c:dLbls>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tx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site_re!$A$2:$A$4</c:f>
              <c:strCache>
                <c:ptCount val="3"/>
                <c:pt idx="0">
                  <c:v>Broadband Remote</c:v>
                </c:pt>
                <c:pt idx="1">
                  <c:v>Spaceway</c:v>
                </c:pt>
                <c:pt idx="2">
                  <c:v>unknown-site-desc</c:v>
                </c:pt>
              </c:strCache>
            </c:strRef>
          </c:cat>
          <c:val>
            <c:numRef>
              <c:f>site_re!$B$2:$B$4</c:f>
              <c:numCache>
                <c:formatCode>General</c:formatCode>
                <c:ptCount val="3"/>
                <c:pt idx="0">
                  <c:v>57.897894894744674</c:v>
                </c:pt>
                <c:pt idx="1">
                  <c:v>41.732086604330199</c:v>
                </c:pt>
                <c:pt idx="2">
                  <c:v>0.3700185009250464</c:v>
                </c:pt>
              </c:numCache>
            </c:numRef>
          </c:val>
          <c:extLst>
            <c:ext xmlns:c16="http://schemas.microsoft.com/office/drawing/2014/chart" uri="{C3380CC4-5D6E-409C-BE32-E72D297353CC}">
              <c16:uniqueId val="{00000006-4F83-4DF4-A136-C5A350D733A8}"/>
            </c:ext>
          </c:extLst>
        </c:ser>
        <c:dLbls>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400" b="1" dirty="0">
                <a:solidFill>
                  <a:schemeClr val="accent1"/>
                </a:solidFill>
              </a:rPr>
              <a:t>Marital</a:t>
            </a:r>
            <a:r>
              <a:rPr lang="en-US" sz="2400" b="1" baseline="0" dirty="0">
                <a:solidFill>
                  <a:schemeClr val="accent1"/>
                </a:solidFill>
              </a:rPr>
              <a:t>  status of customers</a:t>
            </a:r>
            <a:endParaRPr lang="en-US" sz="2400" b="1" dirty="0">
              <a:solidFill>
                <a:schemeClr val="accent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married1!$B$1</c:f>
              <c:strCache>
                <c:ptCount val="1"/>
                <c:pt idx="0">
                  <c:v>percentage</c:v>
                </c:pt>
              </c:strCache>
            </c:strRef>
          </c:tx>
          <c:explosion val="26"/>
          <c:dPt>
            <c:idx val="0"/>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01-0D34-466A-80A0-2CBE0D7BC90D}"/>
              </c:ext>
            </c:extLst>
          </c:dPt>
          <c:dPt>
            <c:idx val="1"/>
            <c:bubble3D val="0"/>
            <c:spPr>
              <a:solidFill>
                <a:schemeClr val="bg2"/>
              </a:solidFill>
              <a:ln w="19050">
                <a:solidFill>
                  <a:schemeClr val="lt1"/>
                </a:solidFill>
              </a:ln>
              <a:effectLst/>
            </c:spPr>
            <c:extLst>
              <c:ext xmlns:c16="http://schemas.microsoft.com/office/drawing/2014/chart" uri="{C3380CC4-5D6E-409C-BE32-E72D297353CC}">
                <c16:uniqueId val="{00000003-0D34-466A-80A0-2CBE0D7BC90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D34-466A-80A0-2CBE0D7BC90D}"/>
              </c:ext>
            </c:extLst>
          </c:dPt>
          <c:dPt>
            <c:idx val="3"/>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07-0D34-466A-80A0-2CBE0D7BC90D}"/>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married1!$A$2:$A$5</c:f>
              <c:strCache>
                <c:ptCount val="4"/>
                <c:pt idx="0">
                  <c:v>single</c:v>
                </c:pt>
                <c:pt idx="1">
                  <c:v>married</c:v>
                </c:pt>
                <c:pt idx="2">
                  <c:v>divorcee</c:v>
                </c:pt>
                <c:pt idx="3">
                  <c:v>not identified</c:v>
                </c:pt>
              </c:strCache>
            </c:strRef>
          </c:cat>
          <c:val>
            <c:numRef>
              <c:f>married1!$B$2:$B$5</c:f>
              <c:numCache>
                <c:formatCode>General</c:formatCode>
                <c:ptCount val="4"/>
                <c:pt idx="0">
                  <c:v>38.536926846342297</c:v>
                </c:pt>
                <c:pt idx="1">
                  <c:v>36.756837841891993</c:v>
                </c:pt>
                <c:pt idx="2">
                  <c:v>5.0002500125006231</c:v>
                </c:pt>
                <c:pt idx="3">
                  <c:v>19.705985299264899</c:v>
                </c:pt>
              </c:numCache>
            </c:numRef>
          </c:val>
          <c:extLst>
            <c:ext xmlns:c16="http://schemas.microsoft.com/office/drawing/2014/chart" uri="{C3380CC4-5D6E-409C-BE32-E72D297353CC}">
              <c16:uniqueId val="{00000008-0D34-466A-80A0-2CBE0D7BC90D}"/>
            </c:ext>
          </c:extLst>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sz="2800" dirty="0">
                <a:latin typeface="Algerian" panose="04020705040A02060702" pitchFamily="82" charset="0"/>
              </a:rPr>
              <a:t>feedback</a:t>
            </a: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feedback!$B$1</c:f>
              <c:strCache>
                <c:ptCount val="1"/>
                <c:pt idx="0">
                  <c:v>percentage</c:v>
                </c:pt>
              </c:strCache>
            </c:strRef>
          </c:tx>
          <c:spPr>
            <a:ln>
              <a:solidFill>
                <a:schemeClr val="bg2"/>
              </a:solidFill>
            </a:ln>
          </c:spPr>
          <c:dPt>
            <c:idx val="0"/>
            <c:bubble3D val="0"/>
            <c:spPr>
              <a:solidFill>
                <a:schemeClr val="accent1">
                  <a:lumMod val="20000"/>
                  <a:lumOff val="80000"/>
                </a:schemeClr>
              </a:solidFill>
              <a:ln>
                <a:solidFill>
                  <a:schemeClr val="bg2"/>
                </a:solid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1FCB-4E6C-8226-07B779A68C82}"/>
              </c:ext>
            </c:extLst>
          </c:dPt>
          <c:dPt>
            <c:idx val="1"/>
            <c:bubble3D val="0"/>
            <c:spPr>
              <a:solidFill>
                <a:schemeClr val="accent2">
                  <a:lumMod val="20000"/>
                  <a:lumOff val="80000"/>
                </a:schemeClr>
              </a:solidFill>
              <a:ln>
                <a:solidFill>
                  <a:schemeClr val="bg2"/>
                </a:solid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1FCB-4E6C-8226-07B779A68C82}"/>
              </c:ext>
            </c:extLst>
          </c:dPt>
          <c:dPt>
            <c:idx val="2"/>
            <c:bubble3D val="0"/>
            <c:spPr>
              <a:solidFill>
                <a:schemeClr val="tx2">
                  <a:lumMod val="20000"/>
                  <a:lumOff val="80000"/>
                </a:schemeClr>
              </a:solidFill>
              <a:ln>
                <a:solidFill>
                  <a:schemeClr val="bg2"/>
                </a:solid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1FCB-4E6C-8226-07B779A68C82}"/>
              </c:ext>
            </c:extLst>
          </c:dPt>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tx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feedback!$A$2:$A$4</c:f>
              <c:strCache>
                <c:ptCount val="3"/>
                <c:pt idx="0">
                  <c:v>0  Good </c:v>
                </c:pt>
                <c:pt idx="1">
                  <c:v>1 Bad</c:v>
                </c:pt>
                <c:pt idx="2">
                  <c:v>2 no-feedback</c:v>
                </c:pt>
              </c:strCache>
            </c:strRef>
          </c:cat>
          <c:val>
            <c:numRef>
              <c:f>feedback!$B$2:$B$4</c:f>
              <c:numCache>
                <c:formatCode>General</c:formatCode>
                <c:ptCount val="3"/>
                <c:pt idx="0">
                  <c:v>50.677533876693801</c:v>
                </c:pt>
                <c:pt idx="1">
                  <c:v>39.751987599379895</c:v>
                </c:pt>
                <c:pt idx="2">
                  <c:v>9.5704785239261891</c:v>
                </c:pt>
              </c:numCache>
            </c:numRef>
          </c:val>
          <c:extLst>
            <c:ext xmlns:c16="http://schemas.microsoft.com/office/drawing/2014/chart" uri="{C3380CC4-5D6E-409C-BE32-E72D297353CC}">
              <c16:uniqueId val="{00000006-1FCB-4E6C-8226-07B779A68C82}"/>
            </c:ext>
          </c:extLst>
        </c:ser>
        <c:dLbls>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US" sz="3200" dirty="0">
                <a:solidFill>
                  <a:schemeClr val="bg1"/>
                </a:solidFill>
                <a:latin typeface="Algerian" panose="04020705040A02060702" pitchFamily="82" charset="0"/>
              </a:rPr>
              <a:t>computer</a:t>
            </a:r>
            <a:endParaRPr lang="en-US" dirty="0">
              <a:solidFill>
                <a:schemeClr val="bg1"/>
              </a:solidFill>
              <a:latin typeface="Algerian" panose="04020705040A02060702" pitchFamily="82" charset="0"/>
            </a:endParaRPr>
          </a:p>
        </c:rich>
      </c:tx>
      <c:overlay val="0"/>
      <c:spPr>
        <a:noFill/>
        <a:ln>
          <a:noFill/>
        </a:ln>
        <a:effectLst/>
      </c:spPr>
    </c:title>
    <c:autoTitleDeleted val="0"/>
    <c:plotArea>
      <c:layout/>
      <c:pieChart>
        <c:varyColors val="1"/>
        <c:ser>
          <c:idx val="0"/>
          <c:order val="0"/>
          <c:tx>
            <c:strRef>
              <c:f>comp!$B$1</c:f>
              <c:strCache>
                <c:ptCount val="1"/>
                <c:pt idx="0">
                  <c:v>percentage</c:v>
                </c:pt>
              </c:strCache>
            </c:strRef>
          </c:tx>
          <c:spPr>
            <a:solidFill>
              <a:schemeClr val="accent6">
                <a:lumMod val="20000"/>
                <a:lumOff val="80000"/>
              </a:schemeClr>
            </a:solidFill>
            <a:ln w="19050">
              <a:solidFill>
                <a:schemeClr val="accent1"/>
              </a:solidFill>
            </a:ln>
            <a:effectLst/>
          </c:spPr>
          <c:dPt>
            <c:idx val="0"/>
            <c:bubble3D val="0"/>
            <c:spPr>
              <a:solidFill>
                <a:schemeClr val="accent4">
                  <a:lumMod val="20000"/>
                  <a:lumOff val="80000"/>
                </a:schemeClr>
              </a:solidFill>
              <a:ln w="19050">
                <a:solidFill>
                  <a:schemeClr val="accent1"/>
                </a:solidFill>
              </a:ln>
              <a:effectLst/>
            </c:spPr>
            <c:extLst>
              <c:ext xmlns:c16="http://schemas.microsoft.com/office/drawing/2014/chart" uri="{C3380CC4-5D6E-409C-BE32-E72D297353CC}">
                <c16:uniqueId val="{00000001-3A3D-4054-8F8E-D3AE9C19DCAB}"/>
              </c:ext>
            </c:extLst>
          </c:dPt>
          <c:dPt>
            <c:idx val="1"/>
            <c:bubble3D val="0"/>
            <c:spPr>
              <a:solidFill>
                <a:schemeClr val="accent5">
                  <a:lumMod val="20000"/>
                  <a:lumOff val="80000"/>
                </a:schemeClr>
              </a:solidFill>
              <a:ln w="19050">
                <a:solidFill>
                  <a:schemeClr val="accent1"/>
                </a:solidFill>
              </a:ln>
              <a:effectLst/>
            </c:spPr>
            <c:extLst>
              <c:ext xmlns:c16="http://schemas.microsoft.com/office/drawing/2014/chart" uri="{C3380CC4-5D6E-409C-BE32-E72D297353CC}">
                <c16:uniqueId val="{00000003-3A3D-4054-8F8E-D3AE9C19DCAB}"/>
              </c:ext>
            </c:extLst>
          </c:dPt>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solidFill>
                    <a:latin typeface="Algerian" panose="04020705040A02060702" pitchFamily="82" charset="0"/>
                    <a:ea typeface="+mn-ea"/>
                    <a:cs typeface="+mn-cs"/>
                  </a:defRPr>
                </a:pPr>
                <a:endParaRPr lang="en-US"/>
              </a:p>
            </c:txPr>
            <c:dLblPos val="inEnd"/>
            <c:showLegendKey val="0"/>
            <c:showVal val="0"/>
            <c:showCatName val="1"/>
            <c:showSerName val="0"/>
            <c:showPercent val="1"/>
            <c:showBubbleSize val="0"/>
            <c:showLeaderLines val="1"/>
            <c:leaderLines>
              <c:spPr>
                <a:ln w="9525">
                  <a:solidFill>
                    <a:schemeClr val="accent1">
                      <a:lumMod val="60000"/>
                      <a:lumOff val="40000"/>
                    </a:schemeClr>
                  </a:solidFill>
                </a:ln>
                <a:effectLst/>
              </c:spPr>
            </c:leaderLines>
            <c:extLst>
              <c:ext xmlns:c15="http://schemas.microsoft.com/office/drawing/2012/chart" uri="{CE6537A1-D6FC-4f65-9D91-7224C49458BB}"/>
            </c:extLst>
          </c:dLbls>
          <c:cat>
            <c:strRef>
              <c:f>comp!$A$2:$A$4</c:f>
              <c:strCache>
                <c:ptCount val="3"/>
                <c:pt idx="0">
                  <c:v>0 no computer   </c:v>
                </c:pt>
                <c:pt idx="1">
                  <c:v>1 yes computer</c:v>
                </c:pt>
                <c:pt idx="2">
                  <c:v>2 not identified</c:v>
                </c:pt>
              </c:strCache>
            </c:strRef>
          </c:cat>
          <c:val>
            <c:numRef>
              <c:f>comp!$B$2:$B$4</c:f>
              <c:numCache>
                <c:formatCode>General</c:formatCode>
                <c:ptCount val="3"/>
                <c:pt idx="0">
                  <c:v>43.222161108055424</c:v>
                </c:pt>
                <c:pt idx="1">
                  <c:v>31.491574578728883</c:v>
                </c:pt>
                <c:pt idx="2">
                  <c:v>25.2862643132156</c:v>
                </c:pt>
              </c:numCache>
            </c:numRef>
          </c:val>
          <c:extLst>
            <c:ext xmlns:c16="http://schemas.microsoft.com/office/drawing/2014/chart" uri="{C3380CC4-5D6E-409C-BE32-E72D297353CC}">
              <c16:uniqueId val="{00000006-3A3D-4054-8F8E-D3AE9C19DCAB}"/>
            </c:ext>
          </c:extLst>
        </c:ser>
        <c:dLbls>
          <c:showLegendKey val="0"/>
          <c:showVal val="0"/>
          <c:showCatName val="0"/>
          <c:showSerName val="0"/>
          <c:showPercent val="1"/>
          <c:showBubbleSize val="0"/>
          <c:showLeaderLines val="1"/>
        </c:dLbls>
        <c:firstSliceAng val="0"/>
      </c:pieChart>
      <c:spPr>
        <a:solidFill>
          <a:schemeClr val="accent6"/>
        </a:solidFill>
        <a:ln>
          <a:noFill/>
        </a:ln>
        <a:effectLst/>
      </c:spPr>
    </c:plotArea>
    <c:plotVisOnly val="1"/>
    <c:dispBlanksAs val="zero"/>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sz="3200" dirty="0">
                <a:solidFill>
                  <a:schemeClr val="tx1"/>
                </a:solidFill>
                <a:latin typeface="Algerian" panose="04020705040A02060702" pitchFamily="82" charset="0"/>
              </a:rPr>
              <a:t>channel</a:t>
            </a: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direct_channel!$B$1</c:f>
              <c:strCache>
                <c:ptCount val="1"/>
                <c:pt idx="0">
                  <c:v>percentage</c:v>
                </c:pt>
              </c:strCache>
            </c:strRef>
          </c:tx>
          <c:dPt>
            <c:idx val="0"/>
            <c:bubble3D val="0"/>
            <c:explosion val="8"/>
            <c:spPr>
              <a:solidFill>
                <a:schemeClr val="accent4">
                  <a:lumMod val="20000"/>
                  <a:lumOff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14C-41AB-B94A-6199117AE696}"/>
              </c:ext>
            </c:extLst>
          </c:dPt>
          <c:dPt>
            <c:idx val="1"/>
            <c:bubble3D val="0"/>
            <c:explosion val="6"/>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14C-41AB-B94A-6199117AE696}"/>
              </c:ext>
            </c:extLst>
          </c:dPt>
          <c:dPt>
            <c:idx val="2"/>
            <c:bubble3D val="0"/>
            <c:spPr>
              <a:solidFill>
                <a:schemeClr val="accent1">
                  <a:lumMod val="40000"/>
                  <a:lumOff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714C-41AB-B94A-6199117AE696}"/>
              </c:ext>
            </c:extLst>
          </c:dPt>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tx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direct_channel!$A$2:$A$4</c:f>
              <c:strCache>
                <c:ptCount val="3"/>
                <c:pt idx="0">
                  <c:v>indirect channel</c:v>
                </c:pt>
                <c:pt idx="1">
                  <c:v>direct channel</c:v>
                </c:pt>
                <c:pt idx="2">
                  <c:v>unknown channel</c:v>
                </c:pt>
              </c:strCache>
            </c:strRef>
          </c:cat>
          <c:val>
            <c:numRef>
              <c:f>direct_channel!$B$2:$B$4</c:f>
              <c:numCache>
                <c:formatCode>General</c:formatCode>
                <c:ptCount val="3"/>
                <c:pt idx="0">
                  <c:v>25.62128106405321</c:v>
                </c:pt>
                <c:pt idx="1">
                  <c:v>70.188509425471182</c:v>
                </c:pt>
                <c:pt idx="2">
                  <c:v>4.1902095104755173</c:v>
                </c:pt>
              </c:numCache>
            </c:numRef>
          </c:val>
          <c:extLst>
            <c:ext xmlns:c16="http://schemas.microsoft.com/office/drawing/2014/chart" uri="{C3380CC4-5D6E-409C-BE32-E72D297353CC}">
              <c16:uniqueId val="{00000006-714C-41AB-B94A-6199117AE696}"/>
            </c:ext>
          </c:extLst>
        </c:ser>
        <c:dLbls>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US" sz="3600" dirty="0">
                <a:solidFill>
                  <a:schemeClr val="accent1"/>
                </a:solidFill>
                <a:latin typeface="Algerian" panose="04020705040A02060702" pitchFamily="82" charset="0"/>
              </a:rPr>
              <a:t>Service plan</a:t>
            </a:r>
            <a:endParaRPr lang="en-US" dirty="0">
              <a:solidFill>
                <a:schemeClr val="accent1"/>
              </a:solidFill>
              <a:latin typeface="Algerian" panose="04020705040A02060702" pitchFamily="82" charset="0"/>
            </a:endParaRP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pieChart>
        <c:varyColors val="1"/>
        <c:ser>
          <c:idx val="0"/>
          <c:order val="0"/>
          <c:tx>
            <c:strRef>
              <c:f>s_plan1!$B$1</c:f>
              <c:strCache>
                <c:ptCount val="1"/>
                <c:pt idx="0">
                  <c:v>percentage</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4525-41BC-9681-A05838ABC276}"/>
              </c:ext>
            </c:extLst>
          </c:dPt>
          <c:dPt>
            <c:idx val="1"/>
            <c:bubble3D val="0"/>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extLst>
              <c:ext xmlns:c16="http://schemas.microsoft.com/office/drawing/2014/chart" uri="{C3380CC4-5D6E-409C-BE32-E72D297353CC}">
                <c16:uniqueId val="{00000003-4525-41BC-9681-A05838ABC276}"/>
              </c:ext>
            </c:extLst>
          </c:dPt>
          <c:dPt>
            <c:idx val="2"/>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5-4525-41BC-9681-A05838ABC276}"/>
              </c:ext>
            </c:extLst>
          </c:dPt>
          <c:dPt>
            <c:idx val="3"/>
            <c:bubble3D val="0"/>
            <c:spPr>
              <a:pattFill prst="ltUpDiag">
                <a:fgClr>
                  <a:schemeClr val="accent4"/>
                </a:fgClr>
                <a:bgClr>
                  <a:schemeClr val="accent4">
                    <a:lumMod val="20000"/>
                    <a:lumOff val="80000"/>
                  </a:schemeClr>
                </a:bgClr>
              </a:pattFill>
              <a:ln w="19050">
                <a:solidFill>
                  <a:schemeClr val="lt1"/>
                </a:solidFill>
              </a:ln>
              <a:effectLst>
                <a:innerShdw blurRad="114300">
                  <a:schemeClr val="accent4"/>
                </a:innerShdw>
              </a:effectLst>
            </c:spPr>
            <c:extLst>
              <c:ext xmlns:c16="http://schemas.microsoft.com/office/drawing/2014/chart" uri="{C3380CC4-5D6E-409C-BE32-E72D297353CC}">
                <c16:uniqueId val="{00000007-4525-41BC-9681-A05838ABC276}"/>
              </c:ext>
            </c:extLst>
          </c:dPt>
          <c:dPt>
            <c:idx val="4"/>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9-4525-41BC-9681-A05838ABC276}"/>
              </c:ext>
            </c:extLst>
          </c:dPt>
          <c:dPt>
            <c:idx val="5"/>
            <c:bubble3D val="0"/>
            <c:spPr>
              <a:pattFill prst="ltUpDiag">
                <a:fgClr>
                  <a:schemeClr val="accent6"/>
                </a:fgClr>
                <a:bgClr>
                  <a:schemeClr val="accent6">
                    <a:lumMod val="20000"/>
                    <a:lumOff val="80000"/>
                  </a:schemeClr>
                </a:bgClr>
              </a:pattFill>
              <a:ln w="19050">
                <a:solidFill>
                  <a:schemeClr val="lt1"/>
                </a:solidFill>
              </a:ln>
              <a:effectLst>
                <a:innerShdw blurRad="114300">
                  <a:schemeClr val="accent6"/>
                </a:innerShdw>
              </a:effectLst>
            </c:spPr>
            <c:extLst>
              <c:ext xmlns:c16="http://schemas.microsoft.com/office/drawing/2014/chart" uri="{C3380CC4-5D6E-409C-BE32-E72D297353CC}">
                <c16:uniqueId val="{0000000B-4525-41BC-9681-A05838ABC276}"/>
              </c:ext>
            </c:extLst>
          </c:dPt>
          <c:dPt>
            <c:idx val="6"/>
            <c:bubble3D val="0"/>
            <c:spPr>
              <a:pattFill prst="ltUpDiag">
                <a:fgClr>
                  <a:schemeClr val="accent1">
                    <a:lumMod val="60000"/>
                  </a:schemeClr>
                </a:fgClr>
                <a:bgClr>
                  <a:schemeClr val="accent1">
                    <a:lumMod val="60000"/>
                    <a:lumMod val="20000"/>
                    <a:lumOff val="80000"/>
                  </a:schemeClr>
                </a:bgClr>
              </a:pattFill>
              <a:ln w="19050">
                <a:solidFill>
                  <a:schemeClr val="lt1"/>
                </a:solidFill>
              </a:ln>
              <a:effectLst>
                <a:innerShdw blurRad="114300">
                  <a:schemeClr val="accent1">
                    <a:lumMod val="60000"/>
                  </a:schemeClr>
                </a:innerShdw>
              </a:effectLst>
            </c:spPr>
            <c:extLst>
              <c:ext xmlns:c16="http://schemas.microsoft.com/office/drawing/2014/chart" uri="{C3380CC4-5D6E-409C-BE32-E72D297353CC}">
                <c16:uniqueId val="{0000000D-4525-41BC-9681-A05838ABC276}"/>
              </c:ext>
            </c:extLst>
          </c:dPt>
          <c:dLbls>
            <c:dLbl>
              <c:idx val="5"/>
              <c:layout>
                <c:manualLayout>
                  <c:x val="0.11496743556544765"/>
                  <c:y val="6.425306211512864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B-4525-41BC-9681-A05838ABC276}"/>
                </c:ext>
              </c:extLst>
            </c:dLbl>
            <c:spPr>
              <a:noFill/>
              <a:ln>
                <a:noFill/>
              </a:ln>
              <a:effectLst/>
            </c:spPr>
            <c:txPr>
              <a:bodyPr rot="0" spcFirstLastPara="1" vertOverflow="ellipsis" vert="horz" wrap="square" lIns="38100" tIns="19050" rIns="38100" bIns="19050" anchor="ctr" anchorCtr="1">
                <a:spAutoFit/>
              </a:bodyPr>
              <a:lstStyle/>
              <a:p>
                <a:pPr>
                  <a:defRPr sz="32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s_plan1!$A$2:$A$8</c:f>
              <c:strCache>
                <c:ptCount val="7"/>
                <c:pt idx="0">
                  <c:v>basic_plan</c:v>
                </c:pt>
                <c:pt idx="1">
                  <c:v>Elite</c:v>
                </c:pt>
                <c:pt idx="2">
                  <c:v>Home</c:v>
                </c:pt>
                <c:pt idx="3">
                  <c:v>power_plan</c:v>
                </c:pt>
                <c:pt idx="4">
                  <c:v>proffessional_plan</c:v>
                </c:pt>
                <c:pt idx="5">
                  <c:v>SO</c:v>
                </c:pt>
                <c:pt idx="6">
                  <c:v>no-plan</c:v>
                </c:pt>
              </c:strCache>
            </c:strRef>
          </c:cat>
          <c:val>
            <c:numRef>
              <c:f>s_plan1!$B$2:$B$8</c:f>
              <c:numCache>
                <c:formatCode>General</c:formatCode>
                <c:ptCount val="7"/>
                <c:pt idx="0">
                  <c:v>19.100955047752311</c:v>
                </c:pt>
                <c:pt idx="1">
                  <c:v>15.2557627881394</c:v>
                </c:pt>
                <c:pt idx="2">
                  <c:v>11.825591279563911</c:v>
                </c:pt>
                <c:pt idx="3">
                  <c:v>9.3604680234011717</c:v>
                </c:pt>
                <c:pt idx="4">
                  <c:v>24.931246562328084</c:v>
                </c:pt>
                <c:pt idx="5">
                  <c:v>5.9202960148007424</c:v>
                </c:pt>
                <c:pt idx="6">
                  <c:v>13.605680284014205</c:v>
                </c:pt>
              </c:numCache>
            </c:numRef>
          </c:val>
          <c:extLst>
            <c:ext xmlns:c16="http://schemas.microsoft.com/office/drawing/2014/chart" uri="{C3380CC4-5D6E-409C-BE32-E72D297353CC}">
              <c16:uniqueId val="{0000000E-4525-41BC-9681-A05838ABC276}"/>
            </c:ext>
          </c:extLst>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act_sales.csv!$A$2:$B$11</cx:f>
        <cx:lvl ptCount="10">
          <cx:pt idx="0">Call Center</cx:pt>
          <cx:pt idx="1">Retail/others</cx:pt>
          <cx:pt idx="2">UNKNOWN-channel</cx:pt>
          <cx:pt idx="3">Vars</cx:pt>
          <cx:pt idx="4">Web orders</cx:pt>
          <cx:pt idx="5">Call Center</cx:pt>
          <cx:pt idx="6">Retail/others</cx:pt>
          <cx:pt idx="7">UNKNOWN-channel</cx:pt>
          <cx:pt idx="8">Vars</cx:pt>
          <cx:pt idx="9">Web orders</cx:pt>
        </cx:lvl>
        <cx:lvl ptCount="10">
          <cx:pt idx="0">active</cx:pt>
          <cx:pt idx="1">active</cx:pt>
          <cx:pt idx="2">active</cx:pt>
          <cx:pt idx="3">active</cx:pt>
          <cx:pt idx="4">active</cx:pt>
          <cx:pt idx="5">churn</cx:pt>
          <cx:pt idx="6">churn</cx:pt>
          <cx:pt idx="7">churn</cx:pt>
          <cx:pt idx="8">churn</cx:pt>
          <cx:pt idx="9">churn</cx:pt>
        </cx:lvl>
      </cx:strDim>
      <cx:numDim type="size">
        <cx:f>act_sales.csv!$C$2:$C$11</cx:f>
        <cx:lvl ptCount="10" formatCode="General">
          <cx:pt idx="0">1381</cx:pt>
          <cx:pt idx="1">2891</cx:pt>
          <cx:pt idx="2">2904</cx:pt>
          <cx:pt idx="3">1421</cx:pt>
          <cx:pt idx="4">1389</cx:pt>
          <cx:pt idx="5">1676</cx:pt>
          <cx:pt idx="6">2955</cx:pt>
          <cx:pt idx="7">2604</cx:pt>
          <cx:pt idx="8">1357</cx:pt>
          <cx:pt idx="9">1421</cx:pt>
        </cx:lvl>
      </cx:numDim>
    </cx:data>
  </cx:chartData>
  <cx:chart>
    <cx:title pos="t" align="ctr" overlay="0">
      <cx:txPr>
        <a:bodyPr spcFirstLastPara="1" vertOverflow="ellipsis" horzOverflow="overflow" wrap="square" lIns="0" tIns="0" rIns="0" bIns="0" anchor="ctr" anchorCtr="1"/>
        <a:lstStyle/>
        <a:p>
          <a:pPr algn="ctr" rtl="0">
            <a:defRPr/>
          </a:pPr>
          <a:endParaRPr lang="en-US" sz="2128" b="1" i="0" u="none" strike="noStrike" spc="100" baseline="0" dirty="0">
            <a:solidFill>
              <a:prstClr val="white">
                <a:lumMod val="95000"/>
              </a:prstClr>
            </a:solidFill>
            <a:effectLst>
              <a:outerShdw blurRad="50800" dist="38100" dir="5400000" algn="t" rotWithShape="0">
                <a:prstClr val="black">
                  <a:alpha val="40000"/>
                </a:prstClr>
              </a:outerShdw>
            </a:effectLst>
            <a:latin typeface="Calibri" panose="020F0502020204030204"/>
          </a:endParaRPr>
        </a:p>
      </cx:txPr>
    </cx:title>
    <cx:plotArea>
      <cx:plotAreaRegion>
        <cx:series layoutId="sunburst" uniqueId="{353A89D7-65B7-4AE0-932F-C5ABBBC04EF9}">
          <cx:tx>
            <cx:txData>
              <cx:f>act_sales.csv!$C$1</cx:f>
              <cx:v>count</cx:v>
            </cx:txData>
          </cx:tx>
          <cx:dataPt idx="0">
            <cx:spPr>
              <a:solidFill>
                <a:srgbClr val="FFC000">
                  <a:lumMod val="40000"/>
                  <a:lumOff val="60000"/>
                </a:srgbClr>
              </a:solidFill>
            </cx:spPr>
          </cx:dataPt>
          <cx:dataPt idx="6">
            <cx:spPr>
              <a:solidFill>
                <a:srgbClr val="ED7D31">
                  <a:lumMod val="20000"/>
                  <a:lumOff val="80000"/>
                </a:srgbClr>
              </a:solidFill>
            </cx:spPr>
          </cx:dataPt>
          <cx:dataLabels>
            <cx:visibility seriesName="0" categoryName="1" value="1"/>
          </cx:dataLabels>
          <cx:dataId val="0"/>
        </cx:series>
      </cx:plotAreaRegion>
    </cx:plotArea>
    <cx:legend pos="b" align="ctr"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[pre_sales.csv]pre_sales!$A$2:$B$11</cx:f>
        <cx:lvl ptCount="10">
          <cx:pt idx="0">Call Center</cx:pt>
          <cx:pt idx="1">Retail/others</cx:pt>
          <cx:pt idx="2">UNKNOWN-channel</cx:pt>
          <cx:pt idx="3">Vars</cx:pt>
          <cx:pt idx="4">Web orders</cx:pt>
          <cx:pt idx="5">Call Center</cx:pt>
          <cx:pt idx="6">Retail/others</cx:pt>
          <cx:pt idx="7">UNKNOWN-channel</cx:pt>
          <cx:pt idx="8">Vars</cx:pt>
          <cx:pt idx="9">Web orders</cx:pt>
        </cx:lvl>
        <cx:lvl ptCount="10">
          <cx:pt idx="0">active</cx:pt>
          <cx:pt idx="1">active</cx:pt>
          <cx:pt idx="2">active</cx:pt>
          <cx:pt idx="3">active</cx:pt>
          <cx:pt idx="4">active</cx:pt>
          <cx:pt idx="5">churn</cx:pt>
          <cx:pt idx="6">churn</cx:pt>
          <cx:pt idx="7">churn</cx:pt>
          <cx:pt idx="8">churn</cx:pt>
          <cx:pt idx="9">churn</cx:pt>
        </cx:lvl>
      </cx:strDim>
      <cx:numDim type="size">
        <cx:f>[pre_sales.csv]pre_sales!$C$2:$C$11</cx:f>
        <cx:lvl ptCount="10" formatCode="General">
          <cx:pt idx="0">1573</cx:pt>
          <cx:pt idx="1">3067</cx:pt>
          <cx:pt idx="2">2876</cx:pt>
          <cx:pt idx="3">1353</cx:pt>
          <cx:pt idx="4">1414</cx:pt>
          <cx:pt idx="5">1484</cx:pt>
          <cx:pt idx="6">2779</cx:pt>
          <cx:pt idx="7">2632</cx:pt>
          <cx:pt idx="8">1425</cx:pt>
          <cx:pt idx="9">1396</cx:pt>
        </cx:lvl>
      </cx:numDim>
    </cx:data>
  </cx:chartData>
  <cx:chart>
    <cx:title pos="t" align="ctr" overlay="0">
      <cx:txPr>
        <a:bodyPr spcFirstLastPara="1" vertOverflow="ellipsis" horzOverflow="overflow" wrap="square" lIns="0" tIns="0" rIns="0" bIns="0" anchor="ctr" anchorCtr="1"/>
        <a:lstStyle/>
        <a:p>
          <a:pPr algn="ctr" rtl="0">
            <a:defRPr/>
          </a:pPr>
          <a:endParaRPr lang="en-US" sz="1800" b="1" i="0" u="none" strike="noStrike" baseline="0" dirty="0">
            <a:solidFill>
              <a:prstClr val="black">
                <a:lumMod val="75000"/>
                <a:lumOff val="25000"/>
              </a:prstClr>
            </a:solidFill>
            <a:latin typeface="Calibri" panose="020F0502020204030204"/>
          </a:endParaRPr>
        </a:p>
      </cx:txPr>
    </cx:title>
    <cx:plotArea>
      <cx:plotAreaRegion>
        <cx:series layoutId="sunburst" uniqueId="{4171A8A5-28CA-49B2-A05C-6B3290289403}">
          <cx:tx>
            <cx:txData>
              <cx:f>[pre_sales.csv]pre_sales!$C$1</cx:f>
              <cx:v>count</cx:v>
            </cx:txData>
          </cx:tx>
          <cx:dataPt idx="0">
            <cx:spPr>
              <a:solidFill>
                <a:srgbClr val="70AD47">
                  <a:lumMod val="20000"/>
                  <a:lumOff val="80000"/>
                </a:srgbClr>
              </a:solidFill>
            </cx:spPr>
          </cx:dataPt>
          <cx:dataPt idx="6">
            <cx:spPr>
              <a:solidFill>
                <a:srgbClr val="4472C4">
                  <a:lumMod val="20000"/>
                  <a:lumOff val="80000"/>
                </a:srgbClr>
              </a:solidFill>
            </cx:spPr>
          </cx:dataPt>
          <cx:dataLabels pos="ctr">
            <cx:txPr>
              <a:bodyPr spcFirstLastPara="1" vertOverflow="ellipsis" horzOverflow="overflow" wrap="square" lIns="0" tIns="0" rIns="0" bIns="0" anchor="ctr" anchorCtr="1"/>
              <a:lstStyle/>
              <a:p>
                <a:pPr algn="ctr" rtl="0">
                  <a:defRPr sz="1050" b="0">
                    <a:solidFill>
                      <a:schemeClr val="tx1"/>
                    </a:solidFill>
                  </a:defRPr>
                </a:pPr>
                <a:endParaRPr lang="en-US" sz="1050" b="0" i="0" u="none" strike="noStrike" baseline="0">
                  <a:solidFill>
                    <a:schemeClr val="tx1"/>
                  </a:solidFill>
                  <a:latin typeface="Calibri" panose="020F0502020204030204"/>
                </a:endParaRPr>
              </a:p>
            </cx:txPr>
            <cx:visibility seriesName="0" categoryName="1" value="1"/>
            <cx:separator>, </cx:separator>
          </cx:dataLabels>
          <cx:dataId val="0"/>
        </cx:series>
      </cx:plotAreaRegion>
    </cx:plotArea>
    <cx:legend pos="r" align="ctr" overlay="0"/>
  </cx:chart>
  <cx: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2.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3.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24.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30.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3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387">
  <cs:axisTitle>
    <cs:lnRef idx="0"/>
    <cs:fillRef idx="0"/>
    <cs:effectRef idx="0"/>
    <cs:fontRef idx="minor">
      <a:schemeClr val="lt1">
        <a:lumMod val="95000"/>
      </a:schemeClr>
    </cs:fontRef>
    <cs:defRPr sz="1197"/>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1197"/>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cs:chartArea>
  <cs:dataLabel>
    <cs:lnRef idx="0"/>
    <cs:fillRef idx="0"/>
    <cs:effectRef idx="0"/>
    <cs:fontRef idx="minor">
      <a:schemeClr val="lt1">
        <a:lumMod val="9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1197"/>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1197"/>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1197"/>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2128"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1197"/>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1197"/>
  </cs:valueAxis>
  <cs:wall>
    <cs:lnRef idx="0"/>
    <cs:fillRef idx="0"/>
    <cs:effectRef idx="0"/>
    <cs:fontRef idx="minor">
      <a:schemeClr val="lt1"/>
    </cs:fontRef>
  </cs:wall>
</cs:chartStyle>
</file>

<file path=ppt/charts/style34.xml><?xml version="1.0" encoding="utf-8"?>
<cs:chartStyle xmlns:cs="http://schemas.microsoft.com/office/drawing/2012/chartStyle" xmlns:a="http://schemas.openxmlformats.org/drawingml/2006/main" id="383">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lt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ln>
        <a:solidFill>
          <a:schemeClr val="lt1"/>
        </a:solidFill>
      </a:ln>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8.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6D81C-791C-4DF4-8C27-AD4671AB33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3C47F7-C0AB-48B7-8007-8CD59DC61C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9FEA80-9E74-41E4-BE00-CE3F0DFE25ED}"/>
              </a:ext>
            </a:extLst>
          </p:cNvPr>
          <p:cNvSpPr>
            <a:spLocks noGrp="1"/>
          </p:cNvSpPr>
          <p:nvPr>
            <p:ph type="dt" sz="half" idx="10"/>
          </p:nvPr>
        </p:nvSpPr>
        <p:spPr/>
        <p:txBody>
          <a:bodyPr/>
          <a:lstStyle/>
          <a:p>
            <a:fld id="{5019F81C-8D46-4008-B42C-B302BE81F28A}" type="datetimeFigureOut">
              <a:rPr lang="en-US" smtClean="0"/>
              <a:pPr/>
              <a:t>9/14/2020</a:t>
            </a:fld>
            <a:endParaRPr lang="en-US"/>
          </a:p>
        </p:txBody>
      </p:sp>
      <p:sp>
        <p:nvSpPr>
          <p:cNvPr id="5" name="Footer Placeholder 4">
            <a:extLst>
              <a:ext uri="{FF2B5EF4-FFF2-40B4-BE49-F238E27FC236}">
                <a16:creationId xmlns:a16="http://schemas.microsoft.com/office/drawing/2014/main" id="{7A62B3BC-694E-4067-854E-60B259CDD5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8F7E27-0288-4251-BAC0-431C46927769}"/>
              </a:ext>
            </a:extLst>
          </p:cNvPr>
          <p:cNvSpPr>
            <a:spLocks noGrp="1"/>
          </p:cNvSpPr>
          <p:nvPr>
            <p:ph type="sldNum" sz="quarter" idx="12"/>
          </p:nvPr>
        </p:nvSpPr>
        <p:spPr/>
        <p:txBody>
          <a:bodyPr/>
          <a:lstStyle/>
          <a:p>
            <a:fld id="{262BDA5E-5AC4-49C8-9716-628B7391CA1D}" type="slidenum">
              <a:rPr lang="en-US" smtClean="0"/>
              <a:pPr/>
              <a:t>‹#›</a:t>
            </a:fld>
            <a:endParaRPr lang="en-US"/>
          </a:p>
        </p:txBody>
      </p:sp>
    </p:spTree>
    <p:extLst>
      <p:ext uri="{BB962C8B-B14F-4D97-AF65-F5344CB8AC3E}">
        <p14:creationId xmlns:p14="http://schemas.microsoft.com/office/powerpoint/2010/main" val="3052297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D608A-6D9E-49BB-973B-8DD8C36BB8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3EEF51-78CF-48B9-B4F7-C098825E68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2712BE-6A6F-46C8-9843-A3D8B7D5CE55}"/>
              </a:ext>
            </a:extLst>
          </p:cNvPr>
          <p:cNvSpPr>
            <a:spLocks noGrp="1"/>
          </p:cNvSpPr>
          <p:nvPr>
            <p:ph type="dt" sz="half" idx="10"/>
          </p:nvPr>
        </p:nvSpPr>
        <p:spPr/>
        <p:txBody>
          <a:bodyPr/>
          <a:lstStyle/>
          <a:p>
            <a:fld id="{5019F81C-8D46-4008-B42C-B302BE81F28A}" type="datetimeFigureOut">
              <a:rPr lang="en-US" smtClean="0"/>
              <a:pPr/>
              <a:t>9/14/2020</a:t>
            </a:fld>
            <a:endParaRPr lang="en-US"/>
          </a:p>
        </p:txBody>
      </p:sp>
      <p:sp>
        <p:nvSpPr>
          <p:cNvPr id="5" name="Footer Placeholder 4">
            <a:extLst>
              <a:ext uri="{FF2B5EF4-FFF2-40B4-BE49-F238E27FC236}">
                <a16:creationId xmlns:a16="http://schemas.microsoft.com/office/drawing/2014/main" id="{AA1F8B9C-6EC3-4B86-8A5B-2A4A22A819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0E0055-DC45-40E5-B7D1-5F4854183919}"/>
              </a:ext>
            </a:extLst>
          </p:cNvPr>
          <p:cNvSpPr>
            <a:spLocks noGrp="1"/>
          </p:cNvSpPr>
          <p:nvPr>
            <p:ph type="sldNum" sz="quarter" idx="12"/>
          </p:nvPr>
        </p:nvSpPr>
        <p:spPr/>
        <p:txBody>
          <a:bodyPr/>
          <a:lstStyle/>
          <a:p>
            <a:fld id="{262BDA5E-5AC4-49C8-9716-628B7391CA1D}" type="slidenum">
              <a:rPr lang="en-US" smtClean="0"/>
              <a:pPr/>
              <a:t>‹#›</a:t>
            </a:fld>
            <a:endParaRPr lang="en-US"/>
          </a:p>
        </p:txBody>
      </p:sp>
    </p:spTree>
    <p:extLst>
      <p:ext uri="{BB962C8B-B14F-4D97-AF65-F5344CB8AC3E}">
        <p14:creationId xmlns:p14="http://schemas.microsoft.com/office/powerpoint/2010/main" val="3031768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653C4-80AC-4282-ACD3-6ABF45C7B7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581ECA-53A1-4B31-BF79-1FBA587D31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365D68-D2E4-49D2-9641-CC7AC019B223}"/>
              </a:ext>
            </a:extLst>
          </p:cNvPr>
          <p:cNvSpPr>
            <a:spLocks noGrp="1"/>
          </p:cNvSpPr>
          <p:nvPr>
            <p:ph type="dt" sz="half" idx="10"/>
          </p:nvPr>
        </p:nvSpPr>
        <p:spPr/>
        <p:txBody>
          <a:bodyPr/>
          <a:lstStyle/>
          <a:p>
            <a:fld id="{5019F81C-8D46-4008-B42C-B302BE81F28A}" type="datetimeFigureOut">
              <a:rPr lang="en-US" smtClean="0"/>
              <a:pPr/>
              <a:t>9/14/2020</a:t>
            </a:fld>
            <a:endParaRPr lang="en-US"/>
          </a:p>
        </p:txBody>
      </p:sp>
      <p:sp>
        <p:nvSpPr>
          <p:cNvPr id="5" name="Footer Placeholder 4">
            <a:extLst>
              <a:ext uri="{FF2B5EF4-FFF2-40B4-BE49-F238E27FC236}">
                <a16:creationId xmlns:a16="http://schemas.microsoft.com/office/drawing/2014/main" id="{851CF871-3FD9-4C27-BD6E-1F1973D06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959F1-5979-41E5-885D-10D896BDF570}"/>
              </a:ext>
            </a:extLst>
          </p:cNvPr>
          <p:cNvSpPr>
            <a:spLocks noGrp="1"/>
          </p:cNvSpPr>
          <p:nvPr>
            <p:ph type="sldNum" sz="quarter" idx="12"/>
          </p:nvPr>
        </p:nvSpPr>
        <p:spPr/>
        <p:txBody>
          <a:bodyPr/>
          <a:lstStyle/>
          <a:p>
            <a:fld id="{262BDA5E-5AC4-49C8-9716-628B7391CA1D}" type="slidenum">
              <a:rPr lang="en-US" smtClean="0"/>
              <a:pPr/>
              <a:t>‹#›</a:t>
            </a:fld>
            <a:endParaRPr lang="en-US"/>
          </a:p>
        </p:txBody>
      </p:sp>
    </p:spTree>
    <p:extLst>
      <p:ext uri="{BB962C8B-B14F-4D97-AF65-F5344CB8AC3E}">
        <p14:creationId xmlns:p14="http://schemas.microsoft.com/office/powerpoint/2010/main" val="788422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D33A-71B8-4FBF-BB17-90D57AC449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785257-9733-46D7-B153-D5E9D70022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0AB9F-6B0B-42BE-814D-E5575B725255}"/>
              </a:ext>
            </a:extLst>
          </p:cNvPr>
          <p:cNvSpPr>
            <a:spLocks noGrp="1"/>
          </p:cNvSpPr>
          <p:nvPr>
            <p:ph type="dt" sz="half" idx="10"/>
          </p:nvPr>
        </p:nvSpPr>
        <p:spPr/>
        <p:txBody>
          <a:bodyPr/>
          <a:lstStyle/>
          <a:p>
            <a:fld id="{5019F81C-8D46-4008-B42C-B302BE81F28A}" type="datetimeFigureOut">
              <a:rPr lang="en-US" smtClean="0"/>
              <a:pPr/>
              <a:t>9/14/2020</a:t>
            </a:fld>
            <a:endParaRPr lang="en-US"/>
          </a:p>
        </p:txBody>
      </p:sp>
      <p:sp>
        <p:nvSpPr>
          <p:cNvPr id="5" name="Footer Placeholder 4">
            <a:extLst>
              <a:ext uri="{FF2B5EF4-FFF2-40B4-BE49-F238E27FC236}">
                <a16:creationId xmlns:a16="http://schemas.microsoft.com/office/drawing/2014/main" id="{58A05036-B1AD-483C-859D-F09C4C5EA8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5876E-E7FB-4F5C-B0C6-C25545684F91}"/>
              </a:ext>
            </a:extLst>
          </p:cNvPr>
          <p:cNvSpPr>
            <a:spLocks noGrp="1"/>
          </p:cNvSpPr>
          <p:nvPr>
            <p:ph type="sldNum" sz="quarter" idx="12"/>
          </p:nvPr>
        </p:nvSpPr>
        <p:spPr/>
        <p:txBody>
          <a:bodyPr/>
          <a:lstStyle/>
          <a:p>
            <a:fld id="{262BDA5E-5AC4-49C8-9716-628B7391CA1D}" type="slidenum">
              <a:rPr lang="en-US" smtClean="0"/>
              <a:pPr/>
              <a:t>‹#›</a:t>
            </a:fld>
            <a:endParaRPr lang="en-US"/>
          </a:p>
        </p:txBody>
      </p:sp>
    </p:spTree>
    <p:extLst>
      <p:ext uri="{BB962C8B-B14F-4D97-AF65-F5344CB8AC3E}">
        <p14:creationId xmlns:p14="http://schemas.microsoft.com/office/powerpoint/2010/main" val="1164766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590C3-EA64-429A-A609-E453A0A91D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D810AF-3E6C-4E51-AB6D-7C14584F10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73843E-9E81-4ADE-94E1-80ABA3B0B16C}"/>
              </a:ext>
            </a:extLst>
          </p:cNvPr>
          <p:cNvSpPr>
            <a:spLocks noGrp="1"/>
          </p:cNvSpPr>
          <p:nvPr>
            <p:ph type="dt" sz="half" idx="10"/>
          </p:nvPr>
        </p:nvSpPr>
        <p:spPr/>
        <p:txBody>
          <a:bodyPr/>
          <a:lstStyle/>
          <a:p>
            <a:fld id="{5019F81C-8D46-4008-B42C-B302BE81F28A}" type="datetimeFigureOut">
              <a:rPr lang="en-US" smtClean="0"/>
              <a:pPr/>
              <a:t>9/14/2020</a:t>
            </a:fld>
            <a:endParaRPr lang="en-US"/>
          </a:p>
        </p:txBody>
      </p:sp>
      <p:sp>
        <p:nvSpPr>
          <p:cNvPr id="5" name="Footer Placeholder 4">
            <a:extLst>
              <a:ext uri="{FF2B5EF4-FFF2-40B4-BE49-F238E27FC236}">
                <a16:creationId xmlns:a16="http://schemas.microsoft.com/office/drawing/2014/main" id="{45029CB6-4E89-4D80-96BB-A2E0A0E7CE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7413C2-D9B6-4932-B574-948860BA7217}"/>
              </a:ext>
            </a:extLst>
          </p:cNvPr>
          <p:cNvSpPr>
            <a:spLocks noGrp="1"/>
          </p:cNvSpPr>
          <p:nvPr>
            <p:ph type="sldNum" sz="quarter" idx="12"/>
          </p:nvPr>
        </p:nvSpPr>
        <p:spPr/>
        <p:txBody>
          <a:bodyPr/>
          <a:lstStyle/>
          <a:p>
            <a:fld id="{262BDA5E-5AC4-49C8-9716-628B7391CA1D}" type="slidenum">
              <a:rPr lang="en-US" smtClean="0"/>
              <a:pPr/>
              <a:t>‹#›</a:t>
            </a:fld>
            <a:endParaRPr lang="en-US"/>
          </a:p>
        </p:txBody>
      </p:sp>
    </p:spTree>
    <p:extLst>
      <p:ext uri="{BB962C8B-B14F-4D97-AF65-F5344CB8AC3E}">
        <p14:creationId xmlns:p14="http://schemas.microsoft.com/office/powerpoint/2010/main" val="1191814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F24A2-F292-4899-91D2-8BE16BD7A7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0EAE66-CB96-4B00-A4AE-A3425B6D65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678916-016F-47DF-B461-6167FF780D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B2E8F9-93D2-4E96-8774-EA1AD152DC9E}"/>
              </a:ext>
            </a:extLst>
          </p:cNvPr>
          <p:cNvSpPr>
            <a:spLocks noGrp="1"/>
          </p:cNvSpPr>
          <p:nvPr>
            <p:ph type="dt" sz="half" idx="10"/>
          </p:nvPr>
        </p:nvSpPr>
        <p:spPr/>
        <p:txBody>
          <a:bodyPr/>
          <a:lstStyle/>
          <a:p>
            <a:fld id="{5019F81C-8D46-4008-B42C-B302BE81F28A}" type="datetimeFigureOut">
              <a:rPr lang="en-US" smtClean="0"/>
              <a:pPr/>
              <a:t>9/14/2020</a:t>
            </a:fld>
            <a:endParaRPr lang="en-US"/>
          </a:p>
        </p:txBody>
      </p:sp>
      <p:sp>
        <p:nvSpPr>
          <p:cNvPr id="6" name="Footer Placeholder 5">
            <a:extLst>
              <a:ext uri="{FF2B5EF4-FFF2-40B4-BE49-F238E27FC236}">
                <a16:creationId xmlns:a16="http://schemas.microsoft.com/office/drawing/2014/main" id="{B4A8BF5D-E865-4CBF-AEF9-79E44C2ED3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87B02E-D46E-4895-817C-84B506260C62}"/>
              </a:ext>
            </a:extLst>
          </p:cNvPr>
          <p:cNvSpPr>
            <a:spLocks noGrp="1"/>
          </p:cNvSpPr>
          <p:nvPr>
            <p:ph type="sldNum" sz="quarter" idx="12"/>
          </p:nvPr>
        </p:nvSpPr>
        <p:spPr/>
        <p:txBody>
          <a:bodyPr/>
          <a:lstStyle/>
          <a:p>
            <a:fld id="{262BDA5E-5AC4-49C8-9716-628B7391CA1D}" type="slidenum">
              <a:rPr lang="en-US" smtClean="0"/>
              <a:pPr/>
              <a:t>‹#›</a:t>
            </a:fld>
            <a:endParaRPr lang="en-US"/>
          </a:p>
        </p:txBody>
      </p:sp>
    </p:spTree>
    <p:extLst>
      <p:ext uri="{BB962C8B-B14F-4D97-AF65-F5344CB8AC3E}">
        <p14:creationId xmlns:p14="http://schemas.microsoft.com/office/powerpoint/2010/main" val="404684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B618-3EF1-42DE-8801-1C38C4ADBB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22309E-D5DB-4102-92DB-0605FB12FE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D4E400-F5D5-445C-9CCE-E47F641C49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B4AB41-CF82-4D1F-A284-6FD96F1A52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070945-54A7-4E39-A6CC-382496C2B3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8085FC-8E90-4E0A-9887-63A4C1712511}"/>
              </a:ext>
            </a:extLst>
          </p:cNvPr>
          <p:cNvSpPr>
            <a:spLocks noGrp="1"/>
          </p:cNvSpPr>
          <p:nvPr>
            <p:ph type="dt" sz="half" idx="10"/>
          </p:nvPr>
        </p:nvSpPr>
        <p:spPr/>
        <p:txBody>
          <a:bodyPr/>
          <a:lstStyle/>
          <a:p>
            <a:fld id="{5019F81C-8D46-4008-B42C-B302BE81F28A}" type="datetimeFigureOut">
              <a:rPr lang="en-US" smtClean="0"/>
              <a:pPr/>
              <a:t>9/14/2020</a:t>
            </a:fld>
            <a:endParaRPr lang="en-US"/>
          </a:p>
        </p:txBody>
      </p:sp>
      <p:sp>
        <p:nvSpPr>
          <p:cNvPr id="8" name="Footer Placeholder 7">
            <a:extLst>
              <a:ext uri="{FF2B5EF4-FFF2-40B4-BE49-F238E27FC236}">
                <a16:creationId xmlns:a16="http://schemas.microsoft.com/office/drawing/2014/main" id="{A3B61A32-68D2-4A7D-93CC-5D40C3560C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0E4D5E-E703-41D6-9DC7-64248D9F567E}"/>
              </a:ext>
            </a:extLst>
          </p:cNvPr>
          <p:cNvSpPr>
            <a:spLocks noGrp="1"/>
          </p:cNvSpPr>
          <p:nvPr>
            <p:ph type="sldNum" sz="quarter" idx="12"/>
          </p:nvPr>
        </p:nvSpPr>
        <p:spPr/>
        <p:txBody>
          <a:bodyPr/>
          <a:lstStyle/>
          <a:p>
            <a:fld id="{262BDA5E-5AC4-49C8-9716-628B7391CA1D}" type="slidenum">
              <a:rPr lang="en-US" smtClean="0"/>
              <a:pPr/>
              <a:t>‹#›</a:t>
            </a:fld>
            <a:endParaRPr lang="en-US"/>
          </a:p>
        </p:txBody>
      </p:sp>
    </p:spTree>
    <p:extLst>
      <p:ext uri="{BB962C8B-B14F-4D97-AF65-F5344CB8AC3E}">
        <p14:creationId xmlns:p14="http://schemas.microsoft.com/office/powerpoint/2010/main" val="576704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0D7B-06DA-4D79-820E-2DA3978FBA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778886-C54C-4548-80B5-ED0B9DD468A1}"/>
              </a:ext>
            </a:extLst>
          </p:cNvPr>
          <p:cNvSpPr>
            <a:spLocks noGrp="1"/>
          </p:cNvSpPr>
          <p:nvPr>
            <p:ph type="dt" sz="half" idx="10"/>
          </p:nvPr>
        </p:nvSpPr>
        <p:spPr/>
        <p:txBody>
          <a:bodyPr/>
          <a:lstStyle/>
          <a:p>
            <a:fld id="{5019F81C-8D46-4008-B42C-B302BE81F28A}" type="datetimeFigureOut">
              <a:rPr lang="en-US" smtClean="0"/>
              <a:pPr/>
              <a:t>9/14/2020</a:t>
            </a:fld>
            <a:endParaRPr lang="en-US"/>
          </a:p>
        </p:txBody>
      </p:sp>
      <p:sp>
        <p:nvSpPr>
          <p:cNvPr id="4" name="Footer Placeholder 3">
            <a:extLst>
              <a:ext uri="{FF2B5EF4-FFF2-40B4-BE49-F238E27FC236}">
                <a16:creationId xmlns:a16="http://schemas.microsoft.com/office/drawing/2014/main" id="{4BE305FA-19F8-4EE5-8DAA-0E1C87775A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ABA4C9-516C-40E8-9671-0B31046EB0B8}"/>
              </a:ext>
            </a:extLst>
          </p:cNvPr>
          <p:cNvSpPr>
            <a:spLocks noGrp="1"/>
          </p:cNvSpPr>
          <p:nvPr>
            <p:ph type="sldNum" sz="quarter" idx="12"/>
          </p:nvPr>
        </p:nvSpPr>
        <p:spPr/>
        <p:txBody>
          <a:bodyPr/>
          <a:lstStyle/>
          <a:p>
            <a:fld id="{262BDA5E-5AC4-49C8-9716-628B7391CA1D}" type="slidenum">
              <a:rPr lang="en-US" smtClean="0"/>
              <a:pPr/>
              <a:t>‹#›</a:t>
            </a:fld>
            <a:endParaRPr lang="en-US"/>
          </a:p>
        </p:txBody>
      </p:sp>
    </p:spTree>
    <p:extLst>
      <p:ext uri="{BB962C8B-B14F-4D97-AF65-F5344CB8AC3E}">
        <p14:creationId xmlns:p14="http://schemas.microsoft.com/office/powerpoint/2010/main" val="3887965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E2EFBE-27C4-41E3-8178-DCF79F09B141}"/>
              </a:ext>
            </a:extLst>
          </p:cNvPr>
          <p:cNvSpPr>
            <a:spLocks noGrp="1"/>
          </p:cNvSpPr>
          <p:nvPr>
            <p:ph type="dt" sz="half" idx="10"/>
          </p:nvPr>
        </p:nvSpPr>
        <p:spPr/>
        <p:txBody>
          <a:bodyPr/>
          <a:lstStyle/>
          <a:p>
            <a:fld id="{5019F81C-8D46-4008-B42C-B302BE81F28A}" type="datetimeFigureOut">
              <a:rPr lang="en-US" smtClean="0"/>
              <a:pPr/>
              <a:t>9/14/2020</a:t>
            </a:fld>
            <a:endParaRPr lang="en-US"/>
          </a:p>
        </p:txBody>
      </p:sp>
      <p:sp>
        <p:nvSpPr>
          <p:cNvPr id="3" name="Footer Placeholder 2">
            <a:extLst>
              <a:ext uri="{FF2B5EF4-FFF2-40B4-BE49-F238E27FC236}">
                <a16:creationId xmlns:a16="http://schemas.microsoft.com/office/drawing/2014/main" id="{ECE9612C-02DB-4697-AE36-FDA63B27FB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54E74A-D802-47A9-BA22-8EDA4AB75FA8}"/>
              </a:ext>
            </a:extLst>
          </p:cNvPr>
          <p:cNvSpPr>
            <a:spLocks noGrp="1"/>
          </p:cNvSpPr>
          <p:nvPr>
            <p:ph type="sldNum" sz="quarter" idx="12"/>
          </p:nvPr>
        </p:nvSpPr>
        <p:spPr/>
        <p:txBody>
          <a:bodyPr/>
          <a:lstStyle/>
          <a:p>
            <a:fld id="{262BDA5E-5AC4-49C8-9716-628B7391CA1D}" type="slidenum">
              <a:rPr lang="en-US" smtClean="0"/>
              <a:pPr/>
              <a:t>‹#›</a:t>
            </a:fld>
            <a:endParaRPr lang="en-US"/>
          </a:p>
        </p:txBody>
      </p:sp>
    </p:spTree>
    <p:extLst>
      <p:ext uri="{BB962C8B-B14F-4D97-AF65-F5344CB8AC3E}">
        <p14:creationId xmlns:p14="http://schemas.microsoft.com/office/powerpoint/2010/main" val="3119425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DECFB-84FE-481C-BB56-8CD4EFB7F8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121CEB-C64A-4E28-B384-C0D5E1FD61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F0B99F-D07F-48E5-9989-ED1190558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38198E-BA16-4BA9-9542-BD0765056DAB}"/>
              </a:ext>
            </a:extLst>
          </p:cNvPr>
          <p:cNvSpPr>
            <a:spLocks noGrp="1"/>
          </p:cNvSpPr>
          <p:nvPr>
            <p:ph type="dt" sz="half" idx="10"/>
          </p:nvPr>
        </p:nvSpPr>
        <p:spPr/>
        <p:txBody>
          <a:bodyPr/>
          <a:lstStyle/>
          <a:p>
            <a:fld id="{5019F81C-8D46-4008-B42C-B302BE81F28A}" type="datetimeFigureOut">
              <a:rPr lang="en-US" smtClean="0"/>
              <a:pPr/>
              <a:t>9/14/2020</a:t>
            </a:fld>
            <a:endParaRPr lang="en-US"/>
          </a:p>
        </p:txBody>
      </p:sp>
      <p:sp>
        <p:nvSpPr>
          <p:cNvPr id="6" name="Footer Placeholder 5">
            <a:extLst>
              <a:ext uri="{FF2B5EF4-FFF2-40B4-BE49-F238E27FC236}">
                <a16:creationId xmlns:a16="http://schemas.microsoft.com/office/drawing/2014/main" id="{9FD81A95-BCCE-47C4-8E10-5F9D74517D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A0856E-C88E-45A5-9FE7-B2FB34E3E747}"/>
              </a:ext>
            </a:extLst>
          </p:cNvPr>
          <p:cNvSpPr>
            <a:spLocks noGrp="1"/>
          </p:cNvSpPr>
          <p:nvPr>
            <p:ph type="sldNum" sz="quarter" idx="12"/>
          </p:nvPr>
        </p:nvSpPr>
        <p:spPr/>
        <p:txBody>
          <a:bodyPr/>
          <a:lstStyle/>
          <a:p>
            <a:fld id="{262BDA5E-5AC4-49C8-9716-628B7391CA1D}" type="slidenum">
              <a:rPr lang="en-US" smtClean="0"/>
              <a:pPr/>
              <a:t>‹#›</a:t>
            </a:fld>
            <a:endParaRPr lang="en-US"/>
          </a:p>
        </p:txBody>
      </p:sp>
    </p:spTree>
    <p:extLst>
      <p:ext uri="{BB962C8B-B14F-4D97-AF65-F5344CB8AC3E}">
        <p14:creationId xmlns:p14="http://schemas.microsoft.com/office/powerpoint/2010/main" val="4184859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7145-D374-4557-B092-6376F6866F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83B47A-EAC7-456A-8395-EE82017C08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CB64B9-1BA0-4876-86D2-C36CD1C9F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A5E616-6FE7-4F1B-B57D-E00B369CD806}"/>
              </a:ext>
            </a:extLst>
          </p:cNvPr>
          <p:cNvSpPr>
            <a:spLocks noGrp="1"/>
          </p:cNvSpPr>
          <p:nvPr>
            <p:ph type="dt" sz="half" idx="10"/>
          </p:nvPr>
        </p:nvSpPr>
        <p:spPr/>
        <p:txBody>
          <a:bodyPr/>
          <a:lstStyle/>
          <a:p>
            <a:fld id="{5019F81C-8D46-4008-B42C-B302BE81F28A}" type="datetimeFigureOut">
              <a:rPr lang="en-US" smtClean="0"/>
              <a:pPr/>
              <a:t>9/14/2020</a:t>
            </a:fld>
            <a:endParaRPr lang="en-US"/>
          </a:p>
        </p:txBody>
      </p:sp>
      <p:sp>
        <p:nvSpPr>
          <p:cNvPr id="6" name="Footer Placeholder 5">
            <a:extLst>
              <a:ext uri="{FF2B5EF4-FFF2-40B4-BE49-F238E27FC236}">
                <a16:creationId xmlns:a16="http://schemas.microsoft.com/office/drawing/2014/main" id="{650291AA-5726-44DD-A7D1-50339DABE5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4B9730-188F-417E-9C32-6124F6D7B7D3}"/>
              </a:ext>
            </a:extLst>
          </p:cNvPr>
          <p:cNvSpPr>
            <a:spLocks noGrp="1"/>
          </p:cNvSpPr>
          <p:nvPr>
            <p:ph type="sldNum" sz="quarter" idx="12"/>
          </p:nvPr>
        </p:nvSpPr>
        <p:spPr/>
        <p:txBody>
          <a:bodyPr/>
          <a:lstStyle/>
          <a:p>
            <a:fld id="{262BDA5E-5AC4-49C8-9716-628B7391CA1D}" type="slidenum">
              <a:rPr lang="en-US" smtClean="0"/>
              <a:pPr/>
              <a:t>‹#›</a:t>
            </a:fld>
            <a:endParaRPr lang="en-US"/>
          </a:p>
        </p:txBody>
      </p:sp>
    </p:spTree>
    <p:extLst>
      <p:ext uri="{BB962C8B-B14F-4D97-AF65-F5344CB8AC3E}">
        <p14:creationId xmlns:p14="http://schemas.microsoft.com/office/powerpoint/2010/main" val="3095200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CA4CE6-7A22-4BDC-9A5C-E0DE5ED4BD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20F243-BA11-49D5-B6A9-2B28835CD9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B079B-87F3-4BD6-8C22-1D7233F53C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19F81C-8D46-4008-B42C-B302BE81F28A}" type="datetimeFigureOut">
              <a:rPr lang="en-US" smtClean="0"/>
              <a:pPr/>
              <a:t>9/14/2020</a:t>
            </a:fld>
            <a:endParaRPr lang="en-US"/>
          </a:p>
        </p:txBody>
      </p:sp>
      <p:sp>
        <p:nvSpPr>
          <p:cNvPr id="5" name="Footer Placeholder 4">
            <a:extLst>
              <a:ext uri="{FF2B5EF4-FFF2-40B4-BE49-F238E27FC236}">
                <a16:creationId xmlns:a16="http://schemas.microsoft.com/office/drawing/2014/main" id="{F898EC6D-598D-4B62-B70F-F2301A095A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E2E78D-D671-46B0-8FC2-1EA4EE58E6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2BDA5E-5AC4-49C8-9716-628B7391CA1D}" type="slidenum">
              <a:rPr lang="en-US" smtClean="0"/>
              <a:pPr/>
              <a:t>‹#›</a:t>
            </a:fld>
            <a:endParaRPr lang="en-US"/>
          </a:p>
        </p:txBody>
      </p:sp>
    </p:spTree>
    <p:extLst>
      <p:ext uri="{BB962C8B-B14F-4D97-AF65-F5344CB8AC3E}">
        <p14:creationId xmlns:p14="http://schemas.microsoft.com/office/powerpoint/2010/main" val="1319418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chart" Target="../charts/chart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chart" Target="../charts/chart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chart" Target="../charts/chart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chart" Target="../charts/chart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chart" Target="../charts/chart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chart" Target="../charts/chart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4/relationships/chartEx" Target="../charts/chartEx1.xml"/><Relationship Id="rId1" Type="http://schemas.openxmlformats.org/officeDocument/2006/relationships/slideLayout" Target="../slideLayouts/slideLayout7.xml"/><Relationship Id="rId5" Type="http://schemas.openxmlformats.org/officeDocument/2006/relationships/image" Target="../media/image3.png"/><Relationship Id="rId4" Type="http://schemas.microsoft.com/office/2014/relationships/chartEx" Target="../charts/chartEx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chart" Target="../charts/chart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hart" Target="../charts/chart39.xml"/><Relationship Id="rId2" Type="http://schemas.openxmlformats.org/officeDocument/2006/relationships/chart" Target="../charts/chart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27EFA48-9484-4C5F-83E1-D9CBE5C63802}"/>
              </a:ext>
            </a:extLst>
          </p:cNvPr>
          <p:cNvSpPr/>
          <p:nvPr/>
        </p:nvSpPr>
        <p:spPr>
          <a:xfrm>
            <a:off x="1592981" y="434040"/>
            <a:ext cx="8797492" cy="12512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4400" b="1" dirty="0">
                <a:solidFill>
                  <a:srgbClr val="FF0000"/>
                </a:solidFill>
                <a:latin typeface="Algerian" panose="04020705040A02060702" pitchFamily="82" charset="0"/>
              </a:rPr>
              <a:t>Analysis of telecom project</a:t>
            </a:r>
            <a:r>
              <a:rPr lang="en-US" sz="4400" b="1" dirty="0">
                <a:latin typeface="Algerian" panose="04020705040A02060702" pitchFamily="82" charset="0"/>
              </a:rPr>
              <a:t> </a:t>
            </a:r>
          </a:p>
        </p:txBody>
      </p:sp>
      <p:sp>
        <p:nvSpPr>
          <p:cNvPr id="3" name="Rectangle: Rounded Corners 2">
            <a:extLst>
              <a:ext uri="{FF2B5EF4-FFF2-40B4-BE49-F238E27FC236}">
                <a16:creationId xmlns:a16="http://schemas.microsoft.com/office/drawing/2014/main" id="{DF56836A-1B8C-4692-B52B-0DC2FBF58F97}"/>
              </a:ext>
            </a:extLst>
          </p:cNvPr>
          <p:cNvSpPr/>
          <p:nvPr/>
        </p:nvSpPr>
        <p:spPr>
          <a:xfrm>
            <a:off x="1009651" y="2076451"/>
            <a:ext cx="9744074" cy="42481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lgn="ctr">
              <a:buAutoNum type="arabicPeriod"/>
            </a:pPr>
            <a:r>
              <a:rPr lang="en-US" sz="2400" b="1" dirty="0"/>
              <a:t>Exploratory data analysis(data </a:t>
            </a:r>
            <a:r>
              <a:rPr lang="en-US" sz="2400" b="1" dirty="0" err="1"/>
              <a:t>cleaning,univariate</a:t>
            </a:r>
            <a:r>
              <a:rPr lang="en-US" sz="2400" b="1" dirty="0"/>
              <a:t> and bivariate </a:t>
            </a:r>
            <a:r>
              <a:rPr lang="en-US" sz="2400" b="1" dirty="0" err="1"/>
              <a:t>analysis,report</a:t>
            </a:r>
            <a:r>
              <a:rPr lang="en-US" sz="2400" b="1" dirty="0"/>
              <a:t>)</a:t>
            </a:r>
            <a:r>
              <a:rPr lang="en-US" sz="2400" b="1" dirty="0" err="1"/>
              <a:t>i.emore</a:t>
            </a:r>
            <a:r>
              <a:rPr lang="en-US" sz="2400" b="1" dirty="0"/>
              <a:t> details in the python </a:t>
            </a:r>
            <a:r>
              <a:rPr lang="en-US" sz="2400" b="1" dirty="0" err="1"/>
              <a:t>ipynb</a:t>
            </a:r>
            <a:r>
              <a:rPr lang="en-US" sz="2400" b="1" dirty="0"/>
              <a:t> files and visualize the all data</a:t>
            </a:r>
          </a:p>
          <a:p>
            <a:pPr marL="342900" indent="-342900" algn="ctr">
              <a:buAutoNum type="arabicPeriod"/>
            </a:pPr>
            <a:endParaRPr lang="en-US" sz="2400" b="1" dirty="0"/>
          </a:p>
          <a:p>
            <a:pPr marL="342900" indent="-342900" algn="ctr">
              <a:buAutoNum type="arabicPeriod"/>
            </a:pPr>
            <a:r>
              <a:rPr lang="en-US" sz="2400" b="1" dirty="0"/>
              <a:t>Segmentation of telecom (demographic </a:t>
            </a:r>
            <a:r>
              <a:rPr lang="en-US" sz="2400" b="1" dirty="0" err="1"/>
              <a:t>segmentation,marketing</a:t>
            </a:r>
            <a:r>
              <a:rPr lang="en-US" sz="2400" b="1" dirty="0"/>
              <a:t> segmentation) with 2-group cluster</a:t>
            </a:r>
          </a:p>
          <a:p>
            <a:pPr marL="342900" indent="-342900" algn="ctr">
              <a:buAutoNum type="arabicPeriod"/>
            </a:pPr>
            <a:endParaRPr lang="en-US" sz="2400" b="1" dirty="0"/>
          </a:p>
          <a:p>
            <a:pPr marL="342900" indent="-342900" algn="ctr">
              <a:buAutoNum type="arabicPeriod"/>
            </a:pPr>
            <a:r>
              <a:rPr lang="en-US" sz="2400" b="1" dirty="0"/>
              <a:t>Classification of actual and predicted customer segmentation and report</a:t>
            </a:r>
          </a:p>
          <a:p>
            <a:pPr marL="342900" indent="-342900" algn="ctr">
              <a:buAutoNum type="arabicPeriod"/>
            </a:pPr>
            <a:endParaRPr lang="en-US" dirty="0"/>
          </a:p>
          <a:p>
            <a:pPr marL="342900" indent="-342900" algn="ctr">
              <a:buAutoNum type="arabicPeriod"/>
            </a:pPr>
            <a:endParaRPr lang="en-US" dirty="0"/>
          </a:p>
          <a:p>
            <a:pPr marL="342900" indent="-342900" algn="ctr">
              <a:buAutoNum type="arabicPeriod"/>
            </a:pPr>
            <a:endParaRPr lang="en-US" dirty="0"/>
          </a:p>
        </p:txBody>
      </p:sp>
    </p:spTree>
    <p:extLst>
      <p:ext uri="{BB962C8B-B14F-4D97-AF65-F5344CB8AC3E}">
        <p14:creationId xmlns:p14="http://schemas.microsoft.com/office/powerpoint/2010/main" val="131692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F6B23AA-85F7-4E3E-88F7-EE0324C7D65C}"/>
              </a:ext>
            </a:extLst>
          </p:cNvPr>
          <p:cNvGraphicFramePr>
            <a:graphicFrameLocks/>
          </p:cNvGraphicFramePr>
          <p:nvPr>
            <p:extLst>
              <p:ext uri="{D42A27DB-BD31-4B8C-83A1-F6EECF244321}">
                <p14:modId xmlns:p14="http://schemas.microsoft.com/office/powerpoint/2010/main" val="859411873"/>
              </p:ext>
            </p:extLst>
          </p:nvPr>
        </p:nvGraphicFramePr>
        <p:xfrm>
          <a:off x="6096000" y="199725"/>
          <a:ext cx="5625967" cy="6422456"/>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Rounded Corners 5">
            <a:extLst>
              <a:ext uri="{FF2B5EF4-FFF2-40B4-BE49-F238E27FC236}">
                <a16:creationId xmlns:a16="http://schemas.microsoft.com/office/drawing/2014/main" id="{86A83F68-F2B4-4C4D-BA33-53B8A261CCC3}"/>
              </a:ext>
            </a:extLst>
          </p:cNvPr>
          <p:cNvSpPr/>
          <p:nvPr/>
        </p:nvSpPr>
        <p:spPr>
          <a:xfrm>
            <a:off x="153703" y="552450"/>
            <a:ext cx="5438274" cy="48291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i="1" dirty="0">
                <a:ln w="0"/>
                <a:solidFill>
                  <a:schemeClr val="tx1"/>
                </a:solidFill>
                <a:effectLst>
                  <a:outerShdw blurRad="38100" dist="19050" dir="2700000" algn="tl" rotWithShape="0">
                    <a:schemeClr val="dk1">
                      <a:alpha val="40000"/>
                    </a:schemeClr>
                  </a:outerShdw>
                </a:effectLst>
              </a:rPr>
              <a:t>The chart shows that large number of customers like retail/others  sales channel which is 29%.</a:t>
            </a:r>
          </a:p>
          <a:p>
            <a:pPr algn="ctr"/>
            <a:r>
              <a:rPr lang="en-US" sz="2800" i="1" dirty="0">
                <a:ln w="0"/>
                <a:solidFill>
                  <a:schemeClr val="tx1"/>
                </a:solidFill>
                <a:effectLst>
                  <a:outerShdw blurRad="38100" dist="19050" dir="2700000" algn="tl" rotWithShape="0">
                    <a:schemeClr val="dk1">
                      <a:alpha val="40000"/>
                    </a:schemeClr>
                  </a:outerShdw>
                </a:effectLst>
              </a:rPr>
              <a:t>Other sales channel like call center , web orders ,and </a:t>
            </a:r>
            <a:r>
              <a:rPr lang="en-US" sz="2800" i="1" dirty="0" err="1">
                <a:ln w="0"/>
                <a:solidFill>
                  <a:schemeClr val="tx1"/>
                </a:solidFill>
                <a:effectLst>
                  <a:outerShdw blurRad="38100" dist="19050" dir="2700000" algn="tl" rotWithShape="0">
                    <a:schemeClr val="dk1">
                      <a:alpha val="40000"/>
                    </a:schemeClr>
                  </a:outerShdw>
                </a:effectLst>
              </a:rPr>
              <a:t>vars</a:t>
            </a:r>
            <a:r>
              <a:rPr lang="en-US" sz="2800" i="1" dirty="0">
                <a:ln w="0"/>
                <a:solidFill>
                  <a:schemeClr val="tx1"/>
                </a:solidFill>
                <a:effectLst>
                  <a:outerShdw blurRad="38100" dist="19050" dir="2700000" algn="tl" rotWithShape="0">
                    <a:schemeClr val="dk1">
                      <a:alpha val="40000"/>
                    </a:schemeClr>
                  </a:outerShdw>
                </a:effectLst>
              </a:rPr>
              <a:t> are also liked by customers which is 15%,14% and 14%.</a:t>
            </a:r>
          </a:p>
        </p:txBody>
      </p:sp>
    </p:spTree>
    <p:extLst>
      <p:ext uri="{BB962C8B-B14F-4D97-AF65-F5344CB8AC3E}">
        <p14:creationId xmlns:p14="http://schemas.microsoft.com/office/powerpoint/2010/main" val="1855085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3E09914F-50A8-479F-8245-71718F50B6E1}"/>
              </a:ext>
            </a:extLst>
          </p:cNvPr>
          <p:cNvSpPr/>
          <p:nvPr/>
        </p:nvSpPr>
        <p:spPr>
          <a:xfrm>
            <a:off x="524933" y="694266"/>
            <a:ext cx="10617199" cy="4741333"/>
          </a:xfrm>
          <a:prstGeom prst="ellipse">
            <a:avLst/>
          </a:prstGeom>
          <a:solidFill>
            <a:schemeClr val="accent5">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4400" b="1" dirty="0">
                <a:ln w="6600">
                  <a:solidFill>
                    <a:schemeClr val="accent2"/>
                  </a:solidFill>
                  <a:prstDash val="solid"/>
                </a:ln>
                <a:solidFill>
                  <a:srgbClr val="FFFFFF"/>
                </a:solidFill>
                <a:effectLst>
                  <a:outerShdw dist="38100" dir="2700000" algn="tl" rotWithShape="0">
                    <a:schemeClr val="accent2"/>
                  </a:outerShdw>
                </a:effectLst>
              </a:rPr>
              <a:t>Segmentation of Telecom industry</a:t>
            </a:r>
          </a:p>
          <a:p>
            <a:pPr algn="ctr"/>
            <a:r>
              <a:rPr lang="en-US" sz="4400" b="1" dirty="0">
                <a:ln w="6600">
                  <a:solidFill>
                    <a:schemeClr val="accent2"/>
                  </a:solidFill>
                  <a:prstDash val="solid"/>
                </a:ln>
                <a:solidFill>
                  <a:srgbClr val="FFFFFF"/>
                </a:solidFill>
                <a:effectLst>
                  <a:outerShdw dist="38100" dir="2700000" algn="tl" rotWithShape="0">
                    <a:schemeClr val="accent2"/>
                  </a:outerShdw>
                </a:effectLst>
              </a:rPr>
              <a:t>With 2-group cluster</a:t>
            </a:r>
          </a:p>
        </p:txBody>
      </p:sp>
    </p:spTree>
    <p:extLst>
      <p:ext uri="{BB962C8B-B14F-4D97-AF65-F5344CB8AC3E}">
        <p14:creationId xmlns:p14="http://schemas.microsoft.com/office/powerpoint/2010/main" val="4141363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A259BCD-23B3-4F4A-87C8-DB34110677E0}"/>
              </a:ext>
            </a:extLst>
          </p:cNvPr>
          <p:cNvGraphicFramePr>
            <a:graphicFrameLocks/>
          </p:cNvGraphicFramePr>
          <p:nvPr>
            <p:extLst>
              <p:ext uri="{D42A27DB-BD31-4B8C-83A1-F6EECF244321}">
                <p14:modId xmlns:p14="http://schemas.microsoft.com/office/powerpoint/2010/main" val="3353449804"/>
              </p:ext>
            </p:extLst>
          </p:nvPr>
        </p:nvGraphicFramePr>
        <p:xfrm>
          <a:off x="4715933" y="1032933"/>
          <a:ext cx="7332134" cy="5308600"/>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Rounded Corners 7">
            <a:extLst>
              <a:ext uri="{FF2B5EF4-FFF2-40B4-BE49-F238E27FC236}">
                <a16:creationId xmlns:a16="http://schemas.microsoft.com/office/drawing/2014/main" id="{2419981D-062C-4CCE-BA11-9F2D5E376D27}"/>
              </a:ext>
            </a:extLst>
          </p:cNvPr>
          <p:cNvSpPr/>
          <p:nvPr/>
        </p:nvSpPr>
        <p:spPr>
          <a:xfrm>
            <a:off x="390525" y="104776"/>
            <a:ext cx="10839449" cy="92815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8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Segmentation of model report</a:t>
            </a:r>
          </a:p>
        </p:txBody>
      </p:sp>
      <p:sp>
        <p:nvSpPr>
          <p:cNvPr id="10" name="Rectangle: Rounded Corners 9">
            <a:extLst>
              <a:ext uri="{FF2B5EF4-FFF2-40B4-BE49-F238E27FC236}">
                <a16:creationId xmlns:a16="http://schemas.microsoft.com/office/drawing/2014/main" id="{F4CD66AE-3F90-4B78-91AF-CAF3970D4155}"/>
              </a:ext>
            </a:extLst>
          </p:cNvPr>
          <p:cNvSpPr/>
          <p:nvPr/>
        </p:nvSpPr>
        <p:spPr>
          <a:xfrm>
            <a:off x="217714" y="1207861"/>
            <a:ext cx="4715933" cy="5373157"/>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i="1" dirty="0">
                <a:ln w="0"/>
                <a:solidFill>
                  <a:schemeClr val="tx1"/>
                </a:solidFill>
                <a:effectLst>
                  <a:outerShdw blurRad="38100" dist="19050" dir="2700000" algn="tl" rotWithShape="0">
                    <a:schemeClr val="dk1">
                      <a:alpha val="40000"/>
                    </a:schemeClr>
                  </a:outerShdw>
                </a:effectLst>
              </a:rPr>
              <a:t>The ratio of customer of using model DW4000,DW6000,DW70000,HN9000 are more in group1 than in group 0.</a:t>
            </a:r>
          </a:p>
          <a:p>
            <a:pPr algn="ctr"/>
            <a:endParaRPr lang="en-US" sz="2800" i="1" dirty="0">
              <a:ln w="0"/>
              <a:solidFill>
                <a:schemeClr val="tx1"/>
              </a:solidFill>
              <a:effectLst>
                <a:outerShdw blurRad="38100" dist="19050" dir="2700000" algn="tl" rotWithShape="0">
                  <a:schemeClr val="dk1">
                    <a:alpha val="40000"/>
                  </a:schemeClr>
                </a:outerShdw>
              </a:effectLst>
            </a:endParaRPr>
          </a:p>
          <a:p>
            <a:pPr algn="ctr"/>
            <a:r>
              <a:rPr lang="en-US" sz="2800" i="1" dirty="0">
                <a:ln w="0"/>
                <a:solidFill>
                  <a:schemeClr val="tx1"/>
                </a:solidFill>
                <a:effectLst>
                  <a:outerShdw blurRad="38100" dist="19050" dir="2700000" algn="tl" rotWithShape="0">
                    <a:schemeClr val="dk1">
                      <a:alpha val="40000"/>
                    </a:schemeClr>
                  </a:outerShdw>
                </a:effectLst>
              </a:rPr>
              <a:t>The ratio of using model like DW4020,HN70005 and UNK are more in group0 than in group1.</a:t>
            </a:r>
            <a:r>
              <a:rPr lang="en-US" sz="3200" b="1" i="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p>
        </p:txBody>
      </p:sp>
    </p:spTree>
    <p:extLst>
      <p:ext uri="{BB962C8B-B14F-4D97-AF65-F5344CB8AC3E}">
        <p14:creationId xmlns:p14="http://schemas.microsoft.com/office/powerpoint/2010/main" val="1568365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55DB5275-E977-46A4-A417-9BBE90DF32D2}"/>
              </a:ext>
            </a:extLst>
          </p:cNvPr>
          <p:cNvGraphicFramePr>
            <a:graphicFrameLocks/>
          </p:cNvGraphicFramePr>
          <p:nvPr>
            <p:extLst>
              <p:ext uri="{D42A27DB-BD31-4B8C-83A1-F6EECF244321}">
                <p14:modId xmlns:p14="http://schemas.microsoft.com/office/powerpoint/2010/main" val="1489199375"/>
              </p:ext>
            </p:extLst>
          </p:nvPr>
        </p:nvGraphicFramePr>
        <p:xfrm>
          <a:off x="5823284" y="151597"/>
          <a:ext cx="6246796" cy="6268453"/>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Rounded Corners 5">
            <a:extLst>
              <a:ext uri="{FF2B5EF4-FFF2-40B4-BE49-F238E27FC236}">
                <a16:creationId xmlns:a16="http://schemas.microsoft.com/office/drawing/2014/main" id="{C58EB26A-B164-42FE-8A57-B64AC07CEBB6}"/>
              </a:ext>
            </a:extLst>
          </p:cNvPr>
          <p:cNvSpPr/>
          <p:nvPr/>
        </p:nvSpPr>
        <p:spPr>
          <a:xfrm>
            <a:off x="257174" y="1362075"/>
            <a:ext cx="5248275" cy="4638675"/>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buFont typeface="Arial" pitchFamily="34" charset="0"/>
              <a:buChar char="•"/>
            </a:pPr>
            <a:r>
              <a:rPr lang="en-US" sz="2800" dirty="0">
                <a:ln w="0"/>
                <a:solidFill>
                  <a:schemeClr val="tx1"/>
                </a:solidFill>
                <a:effectLst>
                  <a:outerShdw blurRad="38100" dist="19050" dir="2700000" algn="tl" rotWithShape="0">
                    <a:schemeClr val="dk1">
                      <a:alpha val="40000"/>
                    </a:schemeClr>
                  </a:outerShdw>
                </a:effectLst>
                <a:cs typeface="Aharoni" pitchFamily="2" charset="-79"/>
              </a:rPr>
              <a:t>The chart shows that the ratio of male in in group1 is more than group0 </a:t>
            </a:r>
          </a:p>
          <a:p>
            <a:pPr algn="ctr"/>
            <a:endParaRPr lang="en-US" sz="2800" dirty="0">
              <a:ln w="0"/>
              <a:solidFill>
                <a:schemeClr val="tx1"/>
              </a:solidFill>
              <a:effectLst>
                <a:outerShdw blurRad="38100" dist="19050" dir="2700000" algn="tl" rotWithShape="0">
                  <a:schemeClr val="dk1">
                    <a:alpha val="40000"/>
                  </a:schemeClr>
                </a:outerShdw>
              </a:effectLst>
              <a:cs typeface="Aharoni" pitchFamily="2" charset="-79"/>
            </a:endParaRPr>
          </a:p>
          <a:p>
            <a:pPr algn="ctr">
              <a:buFont typeface="Arial" pitchFamily="34" charset="0"/>
              <a:buChar char="•"/>
            </a:pPr>
            <a:r>
              <a:rPr lang="en-US" sz="2800" dirty="0">
                <a:ln w="0"/>
                <a:solidFill>
                  <a:schemeClr val="tx1"/>
                </a:solidFill>
                <a:effectLst>
                  <a:outerShdw blurRad="38100" dist="19050" dir="2700000" algn="tl" rotWithShape="0">
                    <a:schemeClr val="dk1">
                      <a:alpha val="40000"/>
                    </a:schemeClr>
                  </a:outerShdw>
                </a:effectLst>
                <a:cs typeface="Aharoni" pitchFamily="2" charset="-79"/>
              </a:rPr>
              <a:t>But the ratio of female in group1 is less than group0.</a:t>
            </a:r>
          </a:p>
          <a:p>
            <a:pPr algn="ctr"/>
            <a:endParaRPr lang="en-US" sz="2800" dirty="0">
              <a:ln w="0"/>
              <a:solidFill>
                <a:schemeClr val="tx1"/>
              </a:solidFill>
              <a:effectLst>
                <a:outerShdw blurRad="38100" dist="19050" dir="2700000" algn="tl" rotWithShape="0">
                  <a:schemeClr val="dk1">
                    <a:alpha val="40000"/>
                  </a:schemeClr>
                </a:outerShdw>
              </a:effectLst>
              <a:cs typeface="Aharoni" pitchFamily="2" charset="-79"/>
            </a:endParaRPr>
          </a:p>
          <a:p>
            <a:pPr algn="ctr">
              <a:buFont typeface="Arial" pitchFamily="34" charset="0"/>
              <a:buChar char="•"/>
            </a:pPr>
            <a:r>
              <a:rPr lang="en-US" sz="2800" dirty="0">
                <a:ln w="0"/>
                <a:solidFill>
                  <a:schemeClr val="tx1"/>
                </a:solidFill>
                <a:effectLst>
                  <a:outerShdw blurRad="38100" dist="19050" dir="2700000" algn="tl" rotWithShape="0">
                    <a:schemeClr val="dk1">
                      <a:alpha val="40000"/>
                    </a:schemeClr>
                  </a:outerShdw>
                </a:effectLst>
                <a:cs typeface="Aharoni" pitchFamily="2" charset="-79"/>
              </a:rPr>
              <a:t>Therefore male in group1 and female in group0 are in great ratio.</a:t>
            </a:r>
          </a:p>
        </p:txBody>
      </p:sp>
      <p:sp>
        <p:nvSpPr>
          <p:cNvPr id="8" name="Rectangle: Rounded Corners 7">
            <a:extLst>
              <a:ext uri="{FF2B5EF4-FFF2-40B4-BE49-F238E27FC236}">
                <a16:creationId xmlns:a16="http://schemas.microsoft.com/office/drawing/2014/main" id="{82EDA8D6-179C-4B46-BB38-B7F5E3AB9403}"/>
              </a:ext>
            </a:extLst>
          </p:cNvPr>
          <p:cNvSpPr/>
          <p:nvPr/>
        </p:nvSpPr>
        <p:spPr>
          <a:xfrm>
            <a:off x="390526" y="104775"/>
            <a:ext cx="4248852" cy="104063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Segmentation of gender</a:t>
            </a:r>
          </a:p>
        </p:txBody>
      </p:sp>
    </p:spTree>
    <p:extLst>
      <p:ext uri="{BB962C8B-B14F-4D97-AF65-F5344CB8AC3E}">
        <p14:creationId xmlns:p14="http://schemas.microsoft.com/office/powerpoint/2010/main" val="157350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AF72DDD1-B851-491D-8CEF-C74A22E816D7}"/>
              </a:ext>
            </a:extLst>
          </p:cNvPr>
          <p:cNvGraphicFramePr>
            <a:graphicFrameLocks/>
          </p:cNvGraphicFramePr>
          <p:nvPr>
            <p:extLst>
              <p:ext uri="{D42A27DB-BD31-4B8C-83A1-F6EECF244321}">
                <p14:modId xmlns:p14="http://schemas.microsoft.com/office/powerpoint/2010/main" val="1734983238"/>
              </p:ext>
            </p:extLst>
          </p:nvPr>
        </p:nvGraphicFramePr>
        <p:xfrm>
          <a:off x="5496025" y="421106"/>
          <a:ext cx="6458551" cy="6174426"/>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Rounded Corners 5">
            <a:extLst>
              <a:ext uri="{FF2B5EF4-FFF2-40B4-BE49-F238E27FC236}">
                <a16:creationId xmlns:a16="http://schemas.microsoft.com/office/drawing/2014/main" id="{E51A318F-B520-40B6-A5B8-2F77E66EF2B0}"/>
              </a:ext>
            </a:extLst>
          </p:cNvPr>
          <p:cNvSpPr/>
          <p:nvPr/>
        </p:nvSpPr>
        <p:spPr>
          <a:xfrm>
            <a:off x="125128" y="1438275"/>
            <a:ext cx="5024388" cy="476250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Font typeface="Arial" pitchFamily="34" charset="0"/>
              <a:buChar char="•"/>
            </a:pPr>
            <a:r>
              <a:rPr lang="en-US" sz="2800" dirty="0">
                <a:ln w="0"/>
                <a:solidFill>
                  <a:schemeClr val="tx1"/>
                </a:solidFill>
                <a:effectLst>
                  <a:outerShdw blurRad="38100" dist="19050" dir="2700000" algn="tl" rotWithShape="0">
                    <a:schemeClr val="dk1">
                      <a:alpha val="40000"/>
                    </a:schemeClr>
                  </a:outerShdw>
                </a:effectLst>
              </a:rPr>
              <a:t>the ratio of unmarried in group 0 is more than group1.</a:t>
            </a:r>
          </a:p>
          <a:p>
            <a:pPr algn="ctr"/>
            <a:endParaRPr lang="en-US" sz="2800" dirty="0">
              <a:ln w="0"/>
              <a:solidFill>
                <a:schemeClr val="tx1"/>
              </a:solidFill>
              <a:effectLst>
                <a:outerShdw blurRad="38100" dist="19050" dir="2700000" algn="tl" rotWithShape="0">
                  <a:schemeClr val="dk1">
                    <a:alpha val="40000"/>
                  </a:schemeClr>
                </a:outerShdw>
              </a:effectLst>
            </a:endParaRPr>
          </a:p>
          <a:p>
            <a:pPr algn="ctr">
              <a:buFont typeface="Arial" pitchFamily="34" charset="0"/>
              <a:buChar char="•"/>
            </a:pPr>
            <a:r>
              <a:rPr lang="en-US" sz="2800" dirty="0">
                <a:ln w="0"/>
                <a:solidFill>
                  <a:schemeClr val="tx1"/>
                </a:solidFill>
                <a:effectLst>
                  <a:outerShdw blurRad="38100" dist="19050" dir="2700000" algn="tl" rotWithShape="0">
                    <a:schemeClr val="dk1">
                      <a:alpha val="40000"/>
                    </a:schemeClr>
                  </a:outerShdw>
                </a:effectLst>
              </a:rPr>
              <a:t>The ratio of married people in group0 is more than in group1.</a:t>
            </a:r>
          </a:p>
          <a:p>
            <a:pPr algn="ctr"/>
            <a:endParaRPr lang="en-US" sz="2800" dirty="0">
              <a:ln w="0"/>
              <a:solidFill>
                <a:schemeClr val="tx1"/>
              </a:solidFill>
              <a:effectLst>
                <a:outerShdw blurRad="38100" dist="19050" dir="2700000" algn="tl" rotWithShape="0">
                  <a:schemeClr val="dk1">
                    <a:alpha val="40000"/>
                  </a:schemeClr>
                </a:outerShdw>
              </a:effectLst>
            </a:endParaRPr>
          </a:p>
          <a:p>
            <a:pPr algn="ctr">
              <a:buFont typeface="Arial" pitchFamily="34" charset="0"/>
              <a:buChar char="•"/>
            </a:pPr>
            <a:r>
              <a:rPr lang="en-US" sz="2800" dirty="0">
                <a:ln w="0"/>
                <a:solidFill>
                  <a:schemeClr val="tx1"/>
                </a:solidFill>
                <a:effectLst>
                  <a:outerShdw blurRad="38100" dist="19050" dir="2700000" algn="tl" rotWithShape="0">
                    <a:schemeClr val="dk1">
                      <a:alpha val="40000"/>
                    </a:schemeClr>
                  </a:outerShdw>
                </a:effectLst>
              </a:rPr>
              <a:t>Whereas the ratio of divorcees are the same in both the groups.</a:t>
            </a:r>
          </a:p>
          <a:p>
            <a:pPr algn="ctr"/>
            <a:r>
              <a:rPr lang="en-US" sz="48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a:t>
            </a:r>
          </a:p>
        </p:txBody>
      </p:sp>
      <p:sp>
        <p:nvSpPr>
          <p:cNvPr id="8" name="Rectangle: Rounded Corners 7">
            <a:extLst>
              <a:ext uri="{FF2B5EF4-FFF2-40B4-BE49-F238E27FC236}">
                <a16:creationId xmlns:a16="http://schemas.microsoft.com/office/drawing/2014/main" id="{028A585D-FA7C-40D5-B043-F97E9DF3510A}"/>
              </a:ext>
            </a:extLst>
          </p:cNvPr>
          <p:cNvSpPr/>
          <p:nvPr/>
        </p:nvSpPr>
        <p:spPr>
          <a:xfrm>
            <a:off x="390526" y="104775"/>
            <a:ext cx="4758990" cy="104063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Segmentation of marital status</a:t>
            </a:r>
          </a:p>
        </p:txBody>
      </p:sp>
    </p:spTree>
    <p:extLst>
      <p:ext uri="{BB962C8B-B14F-4D97-AF65-F5344CB8AC3E}">
        <p14:creationId xmlns:p14="http://schemas.microsoft.com/office/powerpoint/2010/main" val="909070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B43D5A5-C120-490D-927A-286B7BFD1534}"/>
              </a:ext>
            </a:extLst>
          </p:cNvPr>
          <p:cNvGraphicFramePr>
            <a:graphicFrameLocks/>
          </p:cNvGraphicFramePr>
          <p:nvPr>
            <p:extLst>
              <p:ext uri="{D42A27DB-BD31-4B8C-83A1-F6EECF244321}">
                <p14:modId xmlns:p14="http://schemas.microsoft.com/office/powerpoint/2010/main" val="846253283"/>
              </p:ext>
            </p:extLst>
          </p:nvPr>
        </p:nvGraphicFramePr>
        <p:xfrm>
          <a:off x="5986914" y="685799"/>
          <a:ext cx="5814559" cy="5715001"/>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Rounded Corners 5">
            <a:extLst>
              <a:ext uri="{FF2B5EF4-FFF2-40B4-BE49-F238E27FC236}">
                <a16:creationId xmlns:a16="http://schemas.microsoft.com/office/drawing/2014/main" id="{FEEEC7C0-A68E-476E-B1FB-2846562C0C0C}"/>
              </a:ext>
            </a:extLst>
          </p:cNvPr>
          <p:cNvSpPr/>
          <p:nvPr/>
        </p:nvSpPr>
        <p:spPr>
          <a:xfrm>
            <a:off x="266700" y="1400175"/>
            <a:ext cx="5162550" cy="492442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Font typeface="Arial" pitchFamily="34" charset="0"/>
              <a:buChar char="•"/>
            </a:pPr>
            <a:r>
              <a:rPr lang="en-US" sz="3200" dirty="0">
                <a:ln w="0"/>
                <a:solidFill>
                  <a:schemeClr val="tx1"/>
                </a:solidFill>
              </a:rPr>
              <a:t>The chart shows that the ratio of people having at least one child are more in group1 than in group0 .</a:t>
            </a:r>
          </a:p>
          <a:p>
            <a:pPr algn="ctr"/>
            <a:endParaRPr lang="en-US" sz="3200" dirty="0">
              <a:ln w="0"/>
              <a:solidFill>
                <a:schemeClr val="tx1"/>
              </a:solidFill>
            </a:endParaRPr>
          </a:p>
          <a:p>
            <a:pPr algn="ctr">
              <a:buFont typeface="Arial" pitchFamily="34" charset="0"/>
              <a:buChar char="•"/>
            </a:pPr>
            <a:r>
              <a:rPr lang="en-US" sz="3200" dirty="0">
                <a:ln w="0"/>
                <a:solidFill>
                  <a:schemeClr val="tx1"/>
                </a:solidFill>
              </a:rPr>
              <a:t>The ratio of people having more than one child are more in group1 than group0.</a:t>
            </a:r>
          </a:p>
          <a:p>
            <a:pPr algn="ctr"/>
            <a:endParaRPr lang="en-US" sz="3200" b="1" i="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8" name="Rectangle: Rounded Corners 7">
            <a:extLst>
              <a:ext uri="{FF2B5EF4-FFF2-40B4-BE49-F238E27FC236}">
                <a16:creationId xmlns:a16="http://schemas.microsoft.com/office/drawing/2014/main" id="{236E7D89-AE09-4577-BE43-A13E6DCA3697}"/>
              </a:ext>
            </a:extLst>
          </p:cNvPr>
          <p:cNvSpPr/>
          <p:nvPr/>
        </p:nvSpPr>
        <p:spPr>
          <a:xfrm>
            <a:off x="390526" y="104775"/>
            <a:ext cx="4248852" cy="104063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Segmentation of children status</a:t>
            </a:r>
          </a:p>
        </p:txBody>
      </p:sp>
    </p:spTree>
    <p:extLst>
      <p:ext uri="{BB962C8B-B14F-4D97-AF65-F5344CB8AC3E}">
        <p14:creationId xmlns:p14="http://schemas.microsoft.com/office/powerpoint/2010/main" val="3585114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FFA5A00-6F26-4422-AC7F-E748CF90BA7B}"/>
              </a:ext>
            </a:extLst>
          </p:cNvPr>
          <p:cNvSpPr/>
          <p:nvPr/>
        </p:nvSpPr>
        <p:spPr>
          <a:xfrm>
            <a:off x="218173" y="104775"/>
            <a:ext cx="5369827" cy="92573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Segmentation of service plan status</a:t>
            </a:r>
          </a:p>
        </p:txBody>
      </p:sp>
      <p:sp>
        <p:nvSpPr>
          <p:cNvPr id="5" name="Rectangle: Rounded Corners 4">
            <a:extLst>
              <a:ext uri="{FF2B5EF4-FFF2-40B4-BE49-F238E27FC236}">
                <a16:creationId xmlns:a16="http://schemas.microsoft.com/office/drawing/2014/main" id="{3451134C-0966-4D40-987C-902FA4F9A58D}"/>
              </a:ext>
            </a:extLst>
          </p:cNvPr>
          <p:cNvSpPr/>
          <p:nvPr/>
        </p:nvSpPr>
        <p:spPr>
          <a:xfrm>
            <a:off x="0" y="1419225"/>
            <a:ext cx="6772275" cy="54387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Font typeface="Arial" pitchFamily="34" charset="0"/>
              <a:buChar char="•"/>
            </a:pPr>
            <a:endParaRPr lang="en-US" sz="2800" dirty="0">
              <a:ln w="0"/>
              <a:solidFill>
                <a:schemeClr val="tx1"/>
              </a:solidFill>
              <a:effectLst>
                <a:outerShdw blurRad="38100" dist="19050" dir="2700000" algn="tl" rotWithShape="0">
                  <a:schemeClr val="dk1">
                    <a:alpha val="40000"/>
                  </a:schemeClr>
                </a:outerShdw>
              </a:effectLst>
            </a:endParaRPr>
          </a:p>
          <a:p>
            <a:pPr algn="ctr">
              <a:buFont typeface="Arial" pitchFamily="34" charset="0"/>
              <a:buChar char="•"/>
            </a:pPr>
            <a:endParaRPr lang="en-US" sz="2800" dirty="0">
              <a:ln w="0"/>
              <a:solidFill>
                <a:schemeClr val="tx1"/>
              </a:solidFill>
              <a:effectLst>
                <a:outerShdw blurRad="38100" dist="19050" dir="2700000" algn="tl" rotWithShape="0">
                  <a:schemeClr val="dk1">
                    <a:alpha val="40000"/>
                  </a:schemeClr>
                </a:outerShdw>
              </a:effectLst>
            </a:endParaRPr>
          </a:p>
          <a:p>
            <a:pPr algn="ctr">
              <a:buFont typeface="Arial" pitchFamily="34" charset="0"/>
              <a:buChar char="•"/>
            </a:pPr>
            <a:r>
              <a:rPr lang="en-US" sz="2800" dirty="0">
                <a:ln w="0"/>
                <a:solidFill>
                  <a:schemeClr val="tx1"/>
                </a:solidFill>
              </a:rPr>
              <a:t>The chart shows that the ratio of customer using professional plan is same in both the groups.</a:t>
            </a:r>
          </a:p>
          <a:p>
            <a:pPr algn="ctr">
              <a:buFont typeface="Arial" pitchFamily="34" charset="0"/>
              <a:buChar char="•"/>
            </a:pPr>
            <a:r>
              <a:rPr lang="en-US" sz="2800" dirty="0">
                <a:ln w="0"/>
                <a:solidFill>
                  <a:schemeClr val="tx1"/>
                </a:solidFill>
              </a:rPr>
              <a:t>The ratio of home plan is almost  same in both the groups.</a:t>
            </a:r>
          </a:p>
          <a:p>
            <a:pPr algn="ctr">
              <a:buFont typeface="Arial" pitchFamily="34" charset="0"/>
              <a:buChar char="•"/>
            </a:pPr>
            <a:r>
              <a:rPr lang="en-US" sz="2800" dirty="0">
                <a:ln w="0"/>
                <a:solidFill>
                  <a:schemeClr val="tx1"/>
                </a:solidFill>
              </a:rPr>
              <a:t>The ratio of SO plan and elite plan is more in group1 than in group0.</a:t>
            </a:r>
          </a:p>
          <a:p>
            <a:pPr algn="ctr">
              <a:buFont typeface="Arial" pitchFamily="34" charset="0"/>
              <a:buChar char="•"/>
            </a:pPr>
            <a:r>
              <a:rPr lang="en-US" sz="2800" dirty="0">
                <a:ln w="0"/>
                <a:solidFill>
                  <a:schemeClr val="tx1"/>
                </a:solidFill>
              </a:rPr>
              <a:t>Whereas the ratio of power plan and basic plan are more in group0 than in group1. </a:t>
            </a:r>
          </a:p>
          <a:p>
            <a:pPr algn="ctr">
              <a:buFont typeface="Arial" pitchFamily="34" charset="0"/>
              <a:buChar char="•"/>
            </a:pPr>
            <a:endParaRPr lang="en-US" sz="28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algn="ctr">
              <a:buFont typeface="Arial" pitchFamily="34" charset="0"/>
              <a:buChar char="•"/>
            </a:pPr>
            <a:endParaRPr lang="en-US" sz="32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algn="ctr"/>
            <a:endParaRPr lang="en-US" sz="32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graphicFrame>
        <p:nvGraphicFramePr>
          <p:cNvPr id="8" name="Chart 7">
            <a:extLst>
              <a:ext uri="{FF2B5EF4-FFF2-40B4-BE49-F238E27FC236}">
                <a16:creationId xmlns:a16="http://schemas.microsoft.com/office/drawing/2014/main" id="{621A9421-B905-4780-BF2F-069DF2EB8A92}"/>
              </a:ext>
            </a:extLst>
          </p:cNvPr>
          <p:cNvGraphicFramePr>
            <a:graphicFrameLocks/>
          </p:cNvGraphicFramePr>
          <p:nvPr>
            <p:extLst>
              <p:ext uri="{D42A27DB-BD31-4B8C-83A1-F6EECF244321}">
                <p14:modId xmlns:p14="http://schemas.microsoft.com/office/powerpoint/2010/main" val="2293482297"/>
              </p:ext>
            </p:extLst>
          </p:nvPr>
        </p:nvGraphicFramePr>
        <p:xfrm>
          <a:off x="6660681" y="685799"/>
          <a:ext cx="5014763" cy="57535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26061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5858BDF-2653-4C14-9709-F7CFBBA10B03}"/>
              </a:ext>
            </a:extLst>
          </p:cNvPr>
          <p:cNvSpPr/>
          <p:nvPr/>
        </p:nvSpPr>
        <p:spPr>
          <a:xfrm>
            <a:off x="390526" y="104775"/>
            <a:ext cx="4248852" cy="104063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Segmentation of sales channel status</a:t>
            </a:r>
          </a:p>
        </p:txBody>
      </p:sp>
      <p:sp>
        <p:nvSpPr>
          <p:cNvPr id="5" name="Rectangle: Rounded Corners 4">
            <a:extLst>
              <a:ext uri="{FF2B5EF4-FFF2-40B4-BE49-F238E27FC236}">
                <a16:creationId xmlns:a16="http://schemas.microsoft.com/office/drawing/2014/main" id="{C4742541-CE9B-48A7-9D20-51BB15BC0931}"/>
              </a:ext>
            </a:extLst>
          </p:cNvPr>
          <p:cNvSpPr/>
          <p:nvPr/>
        </p:nvSpPr>
        <p:spPr>
          <a:xfrm>
            <a:off x="125128" y="1309002"/>
            <a:ext cx="5496026" cy="53731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Font typeface="Arial" pitchFamily="34" charset="0"/>
              <a:buChar char="•"/>
            </a:pPr>
            <a:r>
              <a:rPr lang="en-US" sz="2800" dirty="0">
                <a:ln w="0"/>
                <a:solidFill>
                  <a:schemeClr val="tx1"/>
                </a:solidFill>
              </a:rPr>
              <a:t>The ratio of customers who uses retail/others are more in group1 but almost same as in group0.</a:t>
            </a:r>
          </a:p>
          <a:p>
            <a:pPr algn="ctr">
              <a:buFont typeface="Arial" pitchFamily="34" charset="0"/>
              <a:buChar char="•"/>
            </a:pPr>
            <a:r>
              <a:rPr lang="en-US" sz="2800" dirty="0">
                <a:ln w="0"/>
                <a:solidFill>
                  <a:schemeClr val="tx1"/>
                </a:solidFill>
              </a:rPr>
              <a:t>The ratio of customer using vars and web orders are more in group0 than in group1.</a:t>
            </a:r>
          </a:p>
          <a:p>
            <a:pPr algn="ctr"/>
            <a:endParaRPr lang="en-US" sz="2800" dirty="0">
              <a:ln w="0"/>
              <a:solidFill>
                <a:schemeClr val="tx1"/>
              </a:solidFill>
            </a:endParaRPr>
          </a:p>
          <a:p>
            <a:pPr algn="ctr">
              <a:buFont typeface="Arial" pitchFamily="34" charset="0"/>
              <a:buChar char="•"/>
            </a:pPr>
            <a:r>
              <a:rPr lang="en-US" sz="2800" dirty="0">
                <a:ln w="0"/>
                <a:solidFill>
                  <a:schemeClr val="tx1"/>
                </a:solidFill>
              </a:rPr>
              <a:t>The ratio of people of using call center is more in group1 than in group0.</a:t>
            </a:r>
          </a:p>
        </p:txBody>
      </p:sp>
      <p:graphicFrame>
        <p:nvGraphicFramePr>
          <p:cNvPr id="8" name="Chart 7">
            <a:extLst>
              <a:ext uri="{FF2B5EF4-FFF2-40B4-BE49-F238E27FC236}">
                <a16:creationId xmlns:a16="http://schemas.microsoft.com/office/drawing/2014/main" id="{66C1D9E6-9AC5-4AAE-8280-31D8C94DA5F6}"/>
              </a:ext>
            </a:extLst>
          </p:cNvPr>
          <p:cNvGraphicFramePr>
            <a:graphicFrameLocks/>
          </p:cNvGraphicFramePr>
          <p:nvPr>
            <p:extLst>
              <p:ext uri="{D42A27DB-BD31-4B8C-83A1-F6EECF244321}">
                <p14:modId xmlns:p14="http://schemas.microsoft.com/office/powerpoint/2010/main" val="2313823280"/>
              </p:ext>
            </p:extLst>
          </p:nvPr>
        </p:nvGraphicFramePr>
        <p:xfrm>
          <a:off x="5736657" y="308008"/>
          <a:ext cx="6330215" cy="63741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35995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E233947-458D-4036-8250-DFCFD673304C}"/>
              </a:ext>
            </a:extLst>
          </p:cNvPr>
          <p:cNvSpPr/>
          <p:nvPr/>
        </p:nvSpPr>
        <p:spPr>
          <a:xfrm>
            <a:off x="232228" y="1294945"/>
            <a:ext cx="5842535" cy="53731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Font typeface="Arial" pitchFamily="34" charset="0"/>
              <a:buChar char="•"/>
            </a:pPr>
            <a:r>
              <a:rPr lang="en-US" sz="3200" dirty="0">
                <a:ln w="0"/>
                <a:solidFill>
                  <a:schemeClr val="tx1"/>
                </a:solidFill>
              </a:rPr>
              <a:t>The chart shows that the  ratio of direct channel is more in group0 than in group1.</a:t>
            </a:r>
          </a:p>
          <a:p>
            <a:pPr algn="ctr">
              <a:buFont typeface="Arial" pitchFamily="34" charset="0"/>
              <a:buChar char="•"/>
            </a:pPr>
            <a:r>
              <a:rPr lang="en-US" sz="3200" dirty="0">
                <a:ln w="0"/>
                <a:solidFill>
                  <a:schemeClr val="tx1"/>
                </a:solidFill>
              </a:rPr>
              <a:t>The ratio of indirect channel  is more in group 1 than group0.</a:t>
            </a:r>
          </a:p>
          <a:p>
            <a:pPr algn="ctr">
              <a:buFont typeface="Arial" pitchFamily="34" charset="0"/>
              <a:buChar char="•"/>
            </a:pPr>
            <a:r>
              <a:rPr lang="en-US" sz="3200" dirty="0">
                <a:ln w="0"/>
                <a:solidFill>
                  <a:schemeClr val="tx1"/>
                </a:solidFill>
              </a:rPr>
              <a:t>Hence there is more preference of direct channel than indirect channel. </a:t>
            </a:r>
            <a:r>
              <a:rPr lang="en-US" sz="32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a:t>
            </a:r>
          </a:p>
          <a:p>
            <a:pPr algn="ctr">
              <a:buFont typeface="Arial" pitchFamily="34" charset="0"/>
              <a:buChar char="•"/>
            </a:pPr>
            <a:endParaRPr lang="en-US" sz="32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algn="ctr"/>
            <a:endParaRPr lang="en-US" sz="32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5" name="Rectangle: Rounded Corners 4">
            <a:extLst>
              <a:ext uri="{FF2B5EF4-FFF2-40B4-BE49-F238E27FC236}">
                <a16:creationId xmlns:a16="http://schemas.microsoft.com/office/drawing/2014/main" id="{A3BFE2B3-FF11-426C-9326-4E60E38E09D3}"/>
              </a:ext>
            </a:extLst>
          </p:cNvPr>
          <p:cNvSpPr/>
          <p:nvPr/>
        </p:nvSpPr>
        <p:spPr>
          <a:xfrm>
            <a:off x="390526" y="104775"/>
            <a:ext cx="4248852" cy="104063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Segmentation of channel  status</a:t>
            </a:r>
          </a:p>
        </p:txBody>
      </p:sp>
      <p:graphicFrame>
        <p:nvGraphicFramePr>
          <p:cNvPr id="8" name="Chart 7">
            <a:extLst>
              <a:ext uri="{FF2B5EF4-FFF2-40B4-BE49-F238E27FC236}">
                <a16:creationId xmlns:a16="http://schemas.microsoft.com/office/drawing/2014/main" id="{30DE3692-CEA8-4804-AB53-173830306CDD}"/>
              </a:ext>
            </a:extLst>
          </p:cNvPr>
          <p:cNvGraphicFramePr>
            <a:graphicFrameLocks/>
          </p:cNvGraphicFramePr>
          <p:nvPr>
            <p:extLst>
              <p:ext uri="{D42A27DB-BD31-4B8C-83A1-F6EECF244321}">
                <p14:modId xmlns:p14="http://schemas.microsoft.com/office/powerpoint/2010/main" val="3823465439"/>
              </p:ext>
            </p:extLst>
          </p:nvPr>
        </p:nvGraphicFramePr>
        <p:xfrm>
          <a:off x="6400800" y="218974"/>
          <a:ext cx="5666072" cy="64705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7354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78BC43AC-FB33-44E0-821D-A5E00CE16E4A}"/>
              </a:ext>
            </a:extLst>
          </p:cNvPr>
          <p:cNvGraphicFramePr>
            <a:graphicFrameLocks/>
          </p:cNvGraphicFramePr>
          <p:nvPr>
            <p:extLst>
              <p:ext uri="{D42A27DB-BD31-4B8C-83A1-F6EECF244321}">
                <p14:modId xmlns:p14="http://schemas.microsoft.com/office/powerpoint/2010/main" val="2882973142"/>
              </p:ext>
            </p:extLst>
          </p:nvPr>
        </p:nvGraphicFramePr>
        <p:xfrm>
          <a:off x="5727032" y="-1"/>
          <a:ext cx="6314172" cy="6679933"/>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Rounded Corners 8">
            <a:extLst>
              <a:ext uri="{FF2B5EF4-FFF2-40B4-BE49-F238E27FC236}">
                <a16:creationId xmlns:a16="http://schemas.microsoft.com/office/drawing/2014/main" id="{FD418571-423E-467C-B6C2-C13EFA8E79DC}"/>
              </a:ext>
            </a:extLst>
          </p:cNvPr>
          <p:cNvSpPr/>
          <p:nvPr/>
        </p:nvSpPr>
        <p:spPr>
          <a:xfrm>
            <a:off x="390526" y="104775"/>
            <a:ext cx="4248852" cy="104063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Segmentation of feedback status</a:t>
            </a:r>
          </a:p>
        </p:txBody>
      </p:sp>
      <p:sp>
        <p:nvSpPr>
          <p:cNvPr id="11" name="Rectangle: Rounded Corners 10">
            <a:extLst>
              <a:ext uri="{FF2B5EF4-FFF2-40B4-BE49-F238E27FC236}">
                <a16:creationId xmlns:a16="http://schemas.microsoft.com/office/drawing/2014/main" id="{F15889E3-B11F-44F9-A531-A94771CCFD7C}"/>
              </a:ext>
            </a:extLst>
          </p:cNvPr>
          <p:cNvSpPr/>
          <p:nvPr/>
        </p:nvSpPr>
        <p:spPr>
          <a:xfrm>
            <a:off x="125128" y="1222375"/>
            <a:ext cx="5245770" cy="53731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Font typeface="Arial" pitchFamily="34" charset="0"/>
              <a:buChar char="•"/>
            </a:pPr>
            <a:r>
              <a:rPr lang="en-US" sz="3200" dirty="0">
                <a:ln w="0"/>
                <a:solidFill>
                  <a:schemeClr val="tx1"/>
                </a:solidFill>
                <a:effectLst>
                  <a:outerShdw blurRad="38100" dist="19050" dir="2700000" algn="tl" rotWithShape="0">
                    <a:schemeClr val="dk1">
                      <a:alpha val="40000"/>
                    </a:schemeClr>
                  </a:outerShdw>
                </a:effectLst>
              </a:rPr>
              <a:t>The chart shows that the ratio of customers who are good at giving feedback are more in group1 than in group0.</a:t>
            </a:r>
          </a:p>
          <a:p>
            <a:pPr algn="ctr">
              <a:buFont typeface="Arial" pitchFamily="34" charset="0"/>
              <a:buChar char="•"/>
            </a:pPr>
            <a:r>
              <a:rPr lang="en-US" sz="3200" dirty="0">
                <a:ln w="0"/>
                <a:solidFill>
                  <a:schemeClr val="tx1"/>
                </a:solidFill>
                <a:effectLst>
                  <a:outerShdw blurRad="38100" dist="19050" dir="2700000" algn="tl" rotWithShape="0">
                    <a:schemeClr val="dk1">
                      <a:alpha val="40000"/>
                    </a:schemeClr>
                  </a:outerShdw>
                </a:effectLst>
              </a:rPr>
              <a:t>The ratio of customer who are bad at giving feedback are more in group0  than in group1.</a:t>
            </a:r>
          </a:p>
        </p:txBody>
      </p:sp>
    </p:spTree>
    <p:extLst>
      <p:ext uri="{BB962C8B-B14F-4D97-AF65-F5344CB8AC3E}">
        <p14:creationId xmlns:p14="http://schemas.microsoft.com/office/powerpoint/2010/main" val="2657855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45BFFAE5-249D-49A0-8E8C-7443BD67C4B1}"/>
              </a:ext>
            </a:extLst>
          </p:cNvPr>
          <p:cNvGraphicFramePr>
            <a:graphicFrameLocks/>
          </p:cNvGraphicFramePr>
          <p:nvPr>
            <p:extLst>
              <p:ext uri="{D42A27DB-BD31-4B8C-83A1-F6EECF244321}">
                <p14:modId xmlns:p14="http://schemas.microsoft.com/office/powerpoint/2010/main" val="1504121366"/>
              </p:ext>
            </p:extLst>
          </p:nvPr>
        </p:nvGraphicFramePr>
        <p:xfrm>
          <a:off x="6314173" y="86626"/>
          <a:ext cx="5569819" cy="323408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5A6ADD49-893A-4158-85FF-5C72198ED570}"/>
              </a:ext>
            </a:extLst>
          </p:cNvPr>
          <p:cNvGraphicFramePr>
            <a:graphicFrameLocks/>
          </p:cNvGraphicFramePr>
          <p:nvPr>
            <p:extLst>
              <p:ext uri="{D42A27DB-BD31-4B8C-83A1-F6EECF244321}">
                <p14:modId xmlns:p14="http://schemas.microsoft.com/office/powerpoint/2010/main" val="3832182979"/>
              </p:ext>
            </p:extLst>
          </p:nvPr>
        </p:nvGraphicFramePr>
        <p:xfrm>
          <a:off x="6814686" y="3320715"/>
          <a:ext cx="5236143" cy="3108961"/>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Rounded Corners 8">
            <a:extLst>
              <a:ext uri="{FF2B5EF4-FFF2-40B4-BE49-F238E27FC236}">
                <a16:creationId xmlns:a16="http://schemas.microsoft.com/office/drawing/2014/main" id="{B6E089B0-5C72-465C-A9D5-E79D595CA50B}"/>
              </a:ext>
            </a:extLst>
          </p:cNvPr>
          <p:cNvSpPr/>
          <p:nvPr/>
        </p:nvSpPr>
        <p:spPr>
          <a:xfrm>
            <a:off x="308008" y="231006"/>
            <a:ext cx="6718434" cy="6626994"/>
          </a:xfrm>
          <a:prstGeom prst="roundRect">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800" i="1" u="sng" dirty="0">
                <a:ln w="0"/>
                <a:solidFill>
                  <a:schemeClr val="accent1"/>
                </a:solidFill>
                <a:effectLst>
                  <a:outerShdw blurRad="38100" dist="25400" dir="5400000" algn="ctr" rotWithShape="0">
                    <a:srgbClr val="6E747A">
                      <a:alpha val="43000"/>
                    </a:srgbClr>
                  </a:outerShdw>
                </a:effectLst>
              </a:rPr>
              <a:t>actual status</a:t>
            </a:r>
            <a:endParaRPr lang="en-US" sz="4800" b="1" i="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r>
              <a:rPr lang="en-US" sz="3200" i="1" dirty="0">
                <a:ln w="0"/>
                <a:solidFill>
                  <a:schemeClr val="tx1"/>
                </a:solidFill>
                <a:effectLst>
                  <a:outerShdw blurRad="38100" dist="19050" dir="2700000" algn="tl" rotWithShape="0">
                    <a:schemeClr val="dk1">
                      <a:alpha val="40000"/>
                    </a:schemeClr>
                  </a:outerShdw>
                </a:effectLst>
              </a:rPr>
              <a:t>Churn and active are equal </a:t>
            </a:r>
            <a:r>
              <a:rPr lang="en-US" sz="3200" i="1" dirty="0" err="1">
                <a:ln w="0"/>
                <a:solidFill>
                  <a:schemeClr val="tx1"/>
                </a:solidFill>
                <a:effectLst>
                  <a:outerShdw blurRad="38100" dist="19050" dir="2700000" algn="tl" rotWithShape="0">
                    <a:schemeClr val="dk1">
                      <a:alpha val="40000"/>
                    </a:schemeClr>
                  </a:outerShdw>
                </a:effectLst>
              </a:rPr>
              <a:t>porportions</a:t>
            </a:r>
            <a:r>
              <a:rPr lang="en-US" sz="3200" i="1" dirty="0">
                <a:ln w="0"/>
                <a:solidFill>
                  <a:schemeClr val="tx1"/>
                </a:solidFill>
                <a:effectLst>
                  <a:outerShdw blurRad="38100" dist="19050" dir="2700000" algn="tl" rotWithShape="0">
                    <a:schemeClr val="dk1">
                      <a:alpha val="40000"/>
                    </a:schemeClr>
                  </a:outerShdw>
                </a:effectLst>
              </a:rPr>
              <a:t> of customer in the data</a:t>
            </a:r>
          </a:p>
          <a:p>
            <a:pPr algn="ctr"/>
            <a:endParaRPr lang="en-US" sz="3200" i="1" dirty="0">
              <a:ln w="0"/>
              <a:solidFill>
                <a:schemeClr val="tx1"/>
              </a:solidFill>
              <a:effectLst>
                <a:outerShdw blurRad="38100" dist="19050" dir="2700000" algn="tl" rotWithShape="0">
                  <a:schemeClr val="dk1">
                    <a:alpha val="40000"/>
                  </a:schemeClr>
                </a:outerShdw>
              </a:effectLst>
            </a:endParaRPr>
          </a:p>
          <a:p>
            <a:pPr algn="ctr"/>
            <a:endParaRPr lang="en-US" sz="3200" i="1" dirty="0">
              <a:ln w="0"/>
              <a:solidFill>
                <a:schemeClr val="tx1"/>
              </a:solidFill>
              <a:effectLst>
                <a:outerShdw blurRad="38100" dist="19050" dir="2700000" algn="tl" rotWithShape="0">
                  <a:schemeClr val="dk1">
                    <a:alpha val="40000"/>
                  </a:schemeClr>
                </a:outerShdw>
              </a:effectLst>
            </a:endParaRPr>
          </a:p>
          <a:p>
            <a:pPr algn="ctr"/>
            <a:r>
              <a:rPr lang="en-US" sz="4800" i="1" u="sng" dirty="0">
                <a:ln w="0"/>
                <a:solidFill>
                  <a:schemeClr val="accent1"/>
                </a:solidFill>
                <a:effectLst>
                  <a:outerShdw blurRad="38100" dist="25400" dir="5400000" algn="ctr" rotWithShape="0">
                    <a:srgbClr val="6E747A">
                      <a:alpha val="43000"/>
                    </a:srgbClr>
                  </a:outerShdw>
                </a:effectLst>
              </a:rPr>
              <a:t>Predicted status</a:t>
            </a:r>
            <a:endParaRPr lang="en-US" sz="4800" b="1" i="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r>
              <a:rPr lang="en-US" sz="3200" i="1" dirty="0">
                <a:ln w="0"/>
                <a:solidFill>
                  <a:schemeClr val="tx1"/>
                </a:solidFill>
                <a:effectLst>
                  <a:outerShdw blurRad="38100" dist="19050" dir="2700000" algn="tl" rotWithShape="0">
                    <a:schemeClr val="dk1">
                      <a:alpha val="40000"/>
                    </a:schemeClr>
                  </a:outerShdw>
                </a:effectLst>
              </a:rPr>
              <a:t>Active customers may increased in industry that means in future customer can churn less</a:t>
            </a:r>
          </a:p>
          <a:p>
            <a:pPr algn="ctr"/>
            <a:r>
              <a:rPr lang="en-US" sz="4800" b="1" i="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br>
              <a:rPr lang="en-US" sz="4800" b="1" i="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endParaRPr lang="en-US" sz="48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280369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453D3203-B6FD-432B-B7A8-F0698AC9A24A}"/>
              </a:ext>
            </a:extLst>
          </p:cNvPr>
          <p:cNvSpPr/>
          <p:nvPr/>
        </p:nvSpPr>
        <p:spPr>
          <a:xfrm>
            <a:off x="125127" y="1222375"/>
            <a:ext cx="6151847" cy="53731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Font typeface="Arial" pitchFamily="34" charset="0"/>
              <a:buChar char="•"/>
            </a:pPr>
            <a:r>
              <a:rPr lang="en-US" sz="3200" dirty="0">
                <a:ln w="0"/>
                <a:solidFill>
                  <a:schemeClr val="tx1"/>
                </a:solidFill>
              </a:rPr>
              <a:t>The ratio of customers who uses broadband remote are more in group0.</a:t>
            </a:r>
          </a:p>
          <a:p>
            <a:pPr algn="ctr">
              <a:buFont typeface="Arial" pitchFamily="34" charset="0"/>
              <a:buChar char="•"/>
            </a:pPr>
            <a:r>
              <a:rPr lang="en-US" sz="3200" dirty="0">
                <a:ln w="0"/>
                <a:solidFill>
                  <a:schemeClr val="tx1"/>
                </a:solidFill>
              </a:rPr>
              <a:t>The ratio of customer who uses </a:t>
            </a:r>
            <a:r>
              <a:rPr lang="en-US" sz="3200" dirty="0" err="1">
                <a:ln w="0"/>
                <a:solidFill>
                  <a:schemeClr val="tx1"/>
                </a:solidFill>
              </a:rPr>
              <a:t>spaceway</a:t>
            </a:r>
            <a:r>
              <a:rPr lang="en-US" sz="3200" dirty="0">
                <a:ln w="0"/>
                <a:solidFill>
                  <a:schemeClr val="tx1"/>
                </a:solidFill>
              </a:rPr>
              <a:t> are more in group1 than in group0.</a:t>
            </a:r>
          </a:p>
          <a:p>
            <a:pPr algn="ctr">
              <a:buFont typeface="Arial" pitchFamily="34" charset="0"/>
              <a:buChar char="•"/>
            </a:pPr>
            <a:r>
              <a:rPr lang="en-US" sz="3200" dirty="0">
                <a:ln w="0"/>
                <a:solidFill>
                  <a:schemeClr val="tx1"/>
                </a:solidFill>
              </a:rPr>
              <a:t>Here in the chart use of both are same that is 100. </a:t>
            </a:r>
          </a:p>
        </p:txBody>
      </p:sp>
      <p:sp>
        <p:nvSpPr>
          <p:cNvPr id="5" name="Rectangle: Rounded Corners 4">
            <a:extLst>
              <a:ext uri="{FF2B5EF4-FFF2-40B4-BE49-F238E27FC236}">
                <a16:creationId xmlns:a16="http://schemas.microsoft.com/office/drawing/2014/main" id="{FEF07CE0-CF21-4060-91D6-C281819F0E66}"/>
              </a:ext>
            </a:extLst>
          </p:cNvPr>
          <p:cNvSpPr/>
          <p:nvPr/>
        </p:nvSpPr>
        <p:spPr>
          <a:xfrm>
            <a:off x="390526" y="104775"/>
            <a:ext cx="4248852" cy="104063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Segmentation of site-type desc status</a:t>
            </a:r>
          </a:p>
        </p:txBody>
      </p:sp>
      <p:graphicFrame>
        <p:nvGraphicFramePr>
          <p:cNvPr id="8" name="Chart 7">
            <a:extLst>
              <a:ext uri="{FF2B5EF4-FFF2-40B4-BE49-F238E27FC236}">
                <a16:creationId xmlns:a16="http://schemas.microsoft.com/office/drawing/2014/main" id="{657A57A5-2FB6-4AB5-9251-29DB14084733}"/>
              </a:ext>
            </a:extLst>
          </p:cNvPr>
          <p:cNvGraphicFramePr>
            <a:graphicFrameLocks/>
          </p:cNvGraphicFramePr>
          <p:nvPr>
            <p:extLst>
              <p:ext uri="{D42A27DB-BD31-4B8C-83A1-F6EECF244321}">
                <p14:modId xmlns:p14="http://schemas.microsoft.com/office/powerpoint/2010/main" val="3513315288"/>
              </p:ext>
            </p:extLst>
          </p:nvPr>
        </p:nvGraphicFramePr>
        <p:xfrm>
          <a:off x="6833937" y="104774"/>
          <a:ext cx="5232935" cy="64907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2352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972ECE65-FD08-45A4-8262-0EB29F02A71A}"/>
              </a:ext>
            </a:extLst>
          </p:cNvPr>
          <p:cNvSpPr/>
          <p:nvPr/>
        </p:nvSpPr>
        <p:spPr>
          <a:xfrm>
            <a:off x="125128" y="1222375"/>
            <a:ext cx="5342222" cy="53731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Font typeface="Arial" pitchFamily="34" charset="0"/>
              <a:buChar char="•"/>
            </a:pPr>
            <a:r>
              <a:rPr lang="en-US" sz="2800" dirty="0">
                <a:ln w="0"/>
                <a:solidFill>
                  <a:schemeClr val="tx1"/>
                </a:solidFill>
              </a:rPr>
              <a:t>The ratio of customer who do not uses computer are more in group0 than in group1.</a:t>
            </a:r>
          </a:p>
          <a:p>
            <a:pPr algn="ctr">
              <a:buFont typeface="Arial" pitchFamily="34" charset="0"/>
              <a:buChar char="•"/>
            </a:pPr>
            <a:r>
              <a:rPr lang="en-US" sz="2800" dirty="0">
                <a:ln w="0"/>
                <a:solidFill>
                  <a:schemeClr val="tx1"/>
                </a:solidFill>
              </a:rPr>
              <a:t>The ratio of customers who are having computers are more in group1 than in group0.</a:t>
            </a:r>
          </a:p>
          <a:p>
            <a:pPr algn="ctr">
              <a:buFont typeface="Arial" pitchFamily="34" charset="0"/>
              <a:buChar char="•"/>
            </a:pPr>
            <a:r>
              <a:rPr lang="en-US" sz="2800" dirty="0">
                <a:ln w="0"/>
                <a:solidFill>
                  <a:schemeClr val="tx1"/>
                </a:solidFill>
              </a:rPr>
              <a:t>Hence ratio of not having computer is more than having computer.</a:t>
            </a:r>
            <a:r>
              <a:rPr lang="en-US" sz="2800" b="1" i="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 </a:t>
            </a:r>
          </a:p>
        </p:txBody>
      </p:sp>
      <p:sp>
        <p:nvSpPr>
          <p:cNvPr id="5" name="Rectangle: Rounded Corners 4">
            <a:extLst>
              <a:ext uri="{FF2B5EF4-FFF2-40B4-BE49-F238E27FC236}">
                <a16:creationId xmlns:a16="http://schemas.microsoft.com/office/drawing/2014/main" id="{FCFB19EC-EF53-4FDD-8C1E-9A2FDC389789}"/>
              </a:ext>
            </a:extLst>
          </p:cNvPr>
          <p:cNvSpPr/>
          <p:nvPr/>
        </p:nvSpPr>
        <p:spPr>
          <a:xfrm>
            <a:off x="390526" y="104775"/>
            <a:ext cx="4248852" cy="104063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Segmentation of computer  status</a:t>
            </a:r>
          </a:p>
        </p:txBody>
      </p:sp>
      <p:graphicFrame>
        <p:nvGraphicFramePr>
          <p:cNvPr id="8" name="Chart 7">
            <a:extLst>
              <a:ext uri="{FF2B5EF4-FFF2-40B4-BE49-F238E27FC236}">
                <a16:creationId xmlns:a16="http://schemas.microsoft.com/office/drawing/2014/main" id="{90C065CA-16B9-43CD-939C-7152254751A9}"/>
              </a:ext>
            </a:extLst>
          </p:cNvPr>
          <p:cNvGraphicFramePr>
            <a:graphicFrameLocks/>
          </p:cNvGraphicFramePr>
          <p:nvPr>
            <p:extLst>
              <p:ext uri="{D42A27DB-BD31-4B8C-83A1-F6EECF244321}">
                <p14:modId xmlns:p14="http://schemas.microsoft.com/office/powerpoint/2010/main" val="699191316"/>
              </p:ext>
            </p:extLst>
          </p:nvPr>
        </p:nvGraphicFramePr>
        <p:xfrm>
          <a:off x="5688531" y="104775"/>
          <a:ext cx="6217919" cy="65655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63039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EB2645A-888D-46C2-93E5-F351614EB4C8}"/>
              </a:ext>
            </a:extLst>
          </p:cNvPr>
          <p:cNvSpPr/>
          <p:nvPr/>
        </p:nvSpPr>
        <p:spPr>
          <a:xfrm>
            <a:off x="524933" y="694267"/>
            <a:ext cx="10617199" cy="5437026"/>
          </a:xfrm>
          <a:prstGeom prst="ellipse">
            <a:avLst/>
          </a:prstGeom>
          <a:solidFill>
            <a:schemeClr val="accent6">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Classification of telecom project</a:t>
            </a:r>
          </a:p>
        </p:txBody>
      </p:sp>
    </p:spTree>
    <p:extLst>
      <p:ext uri="{BB962C8B-B14F-4D97-AF65-F5344CB8AC3E}">
        <p14:creationId xmlns:p14="http://schemas.microsoft.com/office/powerpoint/2010/main" val="1799043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C2EB6342-DAEE-4CD0-8A4D-7EE796EECF97}"/>
              </a:ext>
            </a:extLst>
          </p:cNvPr>
          <p:cNvGraphicFramePr>
            <a:graphicFrameLocks/>
          </p:cNvGraphicFramePr>
          <p:nvPr>
            <p:extLst>
              <p:ext uri="{D42A27DB-BD31-4B8C-83A1-F6EECF244321}">
                <p14:modId xmlns:p14="http://schemas.microsoft.com/office/powerpoint/2010/main" val="1742989995"/>
              </p:ext>
            </p:extLst>
          </p:nvPr>
        </p:nvGraphicFramePr>
        <p:xfrm>
          <a:off x="118712" y="170848"/>
          <a:ext cx="12073288" cy="66053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02785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7F4EF0-9038-47AD-9291-8E36716E56CB}"/>
              </a:ext>
            </a:extLst>
          </p:cNvPr>
          <p:cNvSpPr/>
          <p:nvPr/>
        </p:nvSpPr>
        <p:spPr>
          <a:xfrm>
            <a:off x="276225" y="285751"/>
            <a:ext cx="11287125" cy="58578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solidFill>
                  <a:srgbClr val="FF0000"/>
                </a:solidFill>
              </a:rPr>
              <a:t>Variables selection under random model</a:t>
            </a:r>
          </a:p>
          <a:p>
            <a:pPr algn="ctr"/>
            <a:endParaRPr lang="en-US" sz="3200" b="1" dirty="0">
              <a:solidFill>
                <a:srgbClr val="FF0000"/>
              </a:solidFill>
            </a:endParaRPr>
          </a:p>
          <a:p>
            <a:pPr algn="ctr"/>
            <a:r>
              <a:rPr lang="en-US" sz="2800" b="1" dirty="0"/>
              <a:t>We have to choose so many variables in the data but we have to see that in the data not necessity that variables we have get only 23 variables perform same accuracy no change in accuracy our model has overfitting the problem we have to reduced it then works fine</a:t>
            </a:r>
            <a:r>
              <a:rPr lang="en-US" dirty="0"/>
              <a:t> </a:t>
            </a:r>
          </a:p>
        </p:txBody>
      </p:sp>
    </p:spTree>
    <p:extLst>
      <p:ext uri="{BB962C8B-B14F-4D97-AF65-F5344CB8AC3E}">
        <p14:creationId xmlns:p14="http://schemas.microsoft.com/office/powerpoint/2010/main" val="68897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0A0AFDE6-0069-49F8-AEB1-D68F5F058D24}"/>
              </a:ext>
            </a:extLst>
          </p:cNvPr>
          <p:cNvGraphicFramePr>
            <a:graphicFrameLocks/>
          </p:cNvGraphicFramePr>
          <p:nvPr>
            <p:extLst>
              <p:ext uri="{D42A27DB-BD31-4B8C-83A1-F6EECF244321}">
                <p14:modId xmlns:p14="http://schemas.microsoft.com/office/powerpoint/2010/main" val="1840971063"/>
              </p:ext>
            </p:extLst>
          </p:nvPr>
        </p:nvGraphicFramePr>
        <p:xfrm>
          <a:off x="238126" y="200025"/>
          <a:ext cx="11696700" cy="64865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07926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BE2E3C7-9175-4322-A562-955D0F78E485}"/>
              </a:ext>
            </a:extLst>
          </p:cNvPr>
          <p:cNvGraphicFramePr>
            <a:graphicFrameLocks/>
          </p:cNvGraphicFramePr>
          <p:nvPr>
            <p:extLst>
              <p:ext uri="{D42A27DB-BD31-4B8C-83A1-F6EECF244321}">
                <p14:modId xmlns:p14="http://schemas.microsoft.com/office/powerpoint/2010/main" val="2950206207"/>
              </p:ext>
            </p:extLst>
          </p:nvPr>
        </p:nvGraphicFramePr>
        <p:xfrm>
          <a:off x="228601" y="123826"/>
          <a:ext cx="11868150" cy="64903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230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68E75DF-DC13-4517-BE81-7DE698EA2C9E}"/>
              </a:ext>
            </a:extLst>
          </p:cNvPr>
          <p:cNvSpPr/>
          <p:nvPr/>
        </p:nvSpPr>
        <p:spPr>
          <a:xfrm>
            <a:off x="390525" y="104775"/>
            <a:ext cx="10839449" cy="136207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800" b="1" i="1" dirty="0">
                <a:solidFill>
                  <a:srgbClr val="FFFF00"/>
                </a:solidFill>
              </a:rPr>
              <a:t>Service plan report</a:t>
            </a:r>
          </a:p>
        </p:txBody>
      </p:sp>
      <p:sp>
        <p:nvSpPr>
          <p:cNvPr id="8" name="Rectangle: Rounded Corners 7">
            <a:extLst>
              <a:ext uri="{FF2B5EF4-FFF2-40B4-BE49-F238E27FC236}">
                <a16:creationId xmlns:a16="http://schemas.microsoft.com/office/drawing/2014/main" id="{6F7CBF9C-1E4E-4617-BE8C-3D42ABC2E2BA}"/>
              </a:ext>
            </a:extLst>
          </p:cNvPr>
          <p:cNvSpPr/>
          <p:nvPr/>
        </p:nvSpPr>
        <p:spPr>
          <a:xfrm>
            <a:off x="390525" y="1600200"/>
            <a:ext cx="10963275" cy="51530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3600" b="1" dirty="0">
                <a:solidFill>
                  <a:schemeClr val="tx1"/>
                </a:solidFill>
              </a:rPr>
              <a:t>Service plan factors are churned</a:t>
            </a:r>
          </a:p>
          <a:p>
            <a:pPr lvl="1"/>
            <a:r>
              <a:rPr lang="en-US" sz="2400" dirty="0"/>
              <a:t>We have seen  that the telecom data analysis of plan where actual customer are less churned as compared to predicted customer.</a:t>
            </a:r>
          </a:p>
          <a:p>
            <a:pPr marL="800100" lvl="1" indent="-342900">
              <a:buAutoNum type="arabicPeriod"/>
            </a:pPr>
            <a:r>
              <a:rPr lang="en-US" sz="2400" dirty="0"/>
              <a:t>We have seen that in the graph home plan and basic plan there will be more customers in future who will be more churned as compared to actual customers .  To attract them we have to give different rewards like discounts, incentives , vouchers etc to our customers. </a:t>
            </a:r>
          </a:p>
          <a:p>
            <a:pPr marL="800100" lvl="1" indent="-342900">
              <a:buAutoNum type="arabicPeriod"/>
            </a:pPr>
            <a:r>
              <a:rPr lang="en-US" sz="2400" dirty="0"/>
              <a:t>In actual SO customers there will be no active customers as compared to predicted SO plan.</a:t>
            </a:r>
          </a:p>
          <a:p>
            <a:pPr lvl="1"/>
            <a:r>
              <a:rPr lang="en-US" sz="2400" dirty="0"/>
              <a:t>3. Therefore our plans will be very productive in future except home and basic plan.</a:t>
            </a:r>
          </a:p>
          <a:p>
            <a:pPr lvl="1"/>
            <a:r>
              <a:rPr lang="en-US" sz="2400" dirty="0"/>
              <a:t>4. All other plans are performing better so customers will not churn.</a:t>
            </a:r>
          </a:p>
        </p:txBody>
      </p:sp>
    </p:spTree>
    <p:extLst>
      <p:ext uri="{BB962C8B-B14F-4D97-AF65-F5344CB8AC3E}">
        <p14:creationId xmlns:p14="http://schemas.microsoft.com/office/powerpoint/2010/main" val="3254998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64296562-EF44-45B8-994B-F0B87D38AE83}"/>
              </a:ext>
            </a:extLst>
          </p:cNvPr>
          <p:cNvGraphicFramePr>
            <a:graphicFrameLocks/>
          </p:cNvGraphicFramePr>
          <p:nvPr>
            <p:extLst>
              <p:ext uri="{D42A27DB-BD31-4B8C-83A1-F6EECF244321}">
                <p14:modId xmlns:p14="http://schemas.microsoft.com/office/powerpoint/2010/main" val="2926087019"/>
              </p:ext>
            </p:extLst>
          </p:nvPr>
        </p:nvGraphicFramePr>
        <p:xfrm>
          <a:off x="5905498" y="847724"/>
          <a:ext cx="6153152" cy="5895975"/>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angle: Rounded Corners 10">
            <a:extLst>
              <a:ext uri="{FF2B5EF4-FFF2-40B4-BE49-F238E27FC236}">
                <a16:creationId xmlns:a16="http://schemas.microsoft.com/office/drawing/2014/main" id="{4E2DA51B-18D1-4636-AD5B-1A4C53301F01}"/>
              </a:ext>
            </a:extLst>
          </p:cNvPr>
          <p:cNvSpPr/>
          <p:nvPr/>
        </p:nvSpPr>
        <p:spPr>
          <a:xfrm>
            <a:off x="133349" y="104775"/>
            <a:ext cx="5600701" cy="74294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i="1" dirty="0">
                <a:solidFill>
                  <a:schemeClr val="bg1"/>
                </a:solidFill>
              </a:rPr>
              <a:t>Martial status actual customers</a:t>
            </a:r>
          </a:p>
        </p:txBody>
      </p:sp>
      <p:sp>
        <p:nvSpPr>
          <p:cNvPr id="13" name="Rectangle: Rounded Corners 12">
            <a:extLst>
              <a:ext uri="{FF2B5EF4-FFF2-40B4-BE49-F238E27FC236}">
                <a16:creationId xmlns:a16="http://schemas.microsoft.com/office/drawing/2014/main" id="{3ACFAA3E-397A-4A8C-87B8-EEF3B26241EF}"/>
              </a:ext>
            </a:extLst>
          </p:cNvPr>
          <p:cNvSpPr/>
          <p:nvPr/>
        </p:nvSpPr>
        <p:spPr>
          <a:xfrm>
            <a:off x="5905498" y="104775"/>
            <a:ext cx="6153151" cy="74294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i="1" dirty="0">
                <a:solidFill>
                  <a:schemeClr val="bg1"/>
                </a:solidFill>
              </a:rPr>
              <a:t>Martial status predicted customers</a:t>
            </a:r>
            <a:endParaRPr lang="en-US" sz="4400" b="1" i="1" dirty="0">
              <a:solidFill>
                <a:srgbClr val="FFFF00"/>
              </a:solidFill>
            </a:endParaRPr>
          </a:p>
        </p:txBody>
      </p:sp>
      <p:graphicFrame>
        <p:nvGraphicFramePr>
          <p:cNvPr id="16" name="Chart 15">
            <a:extLst>
              <a:ext uri="{FF2B5EF4-FFF2-40B4-BE49-F238E27FC236}">
                <a16:creationId xmlns:a16="http://schemas.microsoft.com/office/drawing/2014/main" id="{107DB80B-97C0-4D00-AEE6-A3E70DC92C54}"/>
              </a:ext>
            </a:extLst>
          </p:cNvPr>
          <p:cNvGraphicFramePr>
            <a:graphicFrameLocks/>
          </p:cNvGraphicFramePr>
          <p:nvPr>
            <p:extLst>
              <p:ext uri="{D42A27DB-BD31-4B8C-83A1-F6EECF244321}">
                <p14:modId xmlns:p14="http://schemas.microsoft.com/office/powerpoint/2010/main" val="1809289108"/>
              </p:ext>
            </p:extLst>
          </p:nvPr>
        </p:nvGraphicFramePr>
        <p:xfrm>
          <a:off x="133349" y="847724"/>
          <a:ext cx="5600701" cy="58959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85093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C917E9A3-8A5D-4926-A257-E39DDA7A2012}"/>
              </a:ext>
            </a:extLst>
          </p:cNvPr>
          <p:cNvSpPr/>
          <p:nvPr/>
        </p:nvSpPr>
        <p:spPr>
          <a:xfrm>
            <a:off x="698643" y="104775"/>
            <a:ext cx="10417995" cy="149799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0" b="1" i="1" spc="50" dirty="0">
                <a:ln w="9525" cmpd="sng">
                  <a:solidFill>
                    <a:schemeClr val="accent1"/>
                  </a:solidFill>
                  <a:prstDash val="solid"/>
                </a:ln>
                <a:solidFill>
                  <a:srgbClr val="70AD47">
                    <a:tint val="1000"/>
                  </a:srgbClr>
                </a:solidFill>
                <a:effectLst>
                  <a:glow rad="38100">
                    <a:schemeClr val="accent1">
                      <a:alpha val="40000"/>
                    </a:schemeClr>
                  </a:glow>
                </a:effectLst>
              </a:rPr>
              <a:t>Marital status report</a:t>
            </a:r>
          </a:p>
        </p:txBody>
      </p:sp>
      <p:sp>
        <p:nvSpPr>
          <p:cNvPr id="12" name="Rectangle: Rounded Corners 11">
            <a:extLst>
              <a:ext uri="{FF2B5EF4-FFF2-40B4-BE49-F238E27FC236}">
                <a16:creationId xmlns:a16="http://schemas.microsoft.com/office/drawing/2014/main" id="{5E45C71A-AAB1-42FA-8153-61C89BE4DDA4}"/>
              </a:ext>
            </a:extLst>
          </p:cNvPr>
          <p:cNvSpPr/>
          <p:nvPr/>
        </p:nvSpPr>
        <p:spPr>
          <a:xfrm>
            <a:off x="865811" y="1800118"/>
            <a:ext cx="10083658" cy="449601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1"/>
            <a:r>
              <a:rPr lang="en-US" sz="4000" b="1" dirty="0">
                <a:solidFill>
                  <a:schemeClr val="tx1"/>
                </a:solidFill>
              </a:rPr>
              <a:t>Marital  factors are churned</a:t>
            </a:r>
          </a:p>
          <a:p>
            <a:pPr lvl="1"/>
            <a:endParaRPr lang="en-US" sz="4000" b="1" dirty="0">
              <a:solidFill>
                <a:schemeClr val="tx1"/>
              </a:solidFill>
            </a:endParaRPr>
          </a:p>
          <a:p>
            <a:pPr lvl="1"/>
            <a:r>
              <a:rPr lang="en-US" sz="2800" dirty="0">
                <a:solidFill>
                  <a:schemeClr val="tx1"/>
                </a:solidFill>
              </a:rPr>
              <a:t>We have seen that in the graph divorcee or widow does not bring a major affect in the market when we see its actual or predicted customers but we have to  work on married and single martial status because both factors can affect the market and customers can leave in the future that’s why we have to work on it.</a:t>
            </a:r>
            <a:endParaRPr lang="en-US" dirty="0"/>
          </a:p>
        </p:txBody>
      </p:sp>
    </p:spTree>
    <p:extLst>
      <p:ext uri="{BB962C8B-B14F-4D97-AF65-F5344CB8AC3E}">
        <p14:creationId xmlns:p14="http://schemas.microsoft.com/office/powerpoint/2010/main" val="3034486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AF5596A7-84B4-4B8F-96F2-0D28EF93D049}"/>
              </a:ext>
            </a:extLst>
          </p:cNvPr>
          <p:cNvGraphicFramePr>
            <a:graphicFrameLocks/>
          </p:cNvGraphicFramePr>
          <p:nvPr>
            <p:extLst>
              <p:ext uri="{D42A27DB-BD31-4B8C-83A1-F6EECF244321}">
                <p14:modId xmlns:p14="http://schemas.microsoft.com/office/powerpoint/2010/main" val="1431745670"/>
              </p:ext>
            </p:extLst>
          </p:nvPr>
        </p:nvGraphicFramePr>
        <p:xfrm>
          <a:off x="6722533" y="194733"/>
          <a:ext cx="5317067" cy="6493934"/>
        </p:xfrm>
        <a:graphic>
          <a:graphicData uri="http://schemas.openxmlformats.org/drawingml/2006/chart">
            <c:chart xmlns:c="http://schemas.openxmlformats.org/drawingml/2006/chart" xmlns:r="http://schemas.openxmlformats.org/officeDocument/2006/relationships" r:id="rId2"/>
          </a:graphicData>
        </a:graphic>
      </p:graphicFrame>
      <p:sp>
        <p:nvSpPr>
          <p:cNvPr id="5" name="Rounded Rectangle 4"/>
          <p:cNvSpPr/>
          <p:nvPr/>
        </p:nvSpPr>
        <p:spPr>
          <a:xfrm>
            <a:off x="333375" y="861786"/>
            <a:ext cx="6092370" cy="54342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4800" dirty="0">
                <a:solidFill>
                  <a:srgbClr val="FF0000"/>
                </a:solidFill>
                <a:latin typeface="Algerian" pitchFamily="82" charset="0"/>
              </a:rPr>
              <a:t>GENDER REPORT</a:t>
            </a:r>
            <a:endParaRPr lang="en-US" sz="4000" dirty="0">
              <a:solidFill>
                <a:srgbClr val="FF0000"/>
              </a:solidFill>
              <a:latin typeface="Algerian" pitchFamily="82" charset="0"/>
            </a:endParaRPr>
          </a:p>
          <a:p>
            <a:pPr algn="ctr"/>
            <a:endParaRPr lang="en-US" sz="3200" b="1" dirty="0">
              <a:latin typeface="Aharoni" pitchFamily="2" charset="-79"/>
              <a:cs typeface="Aharoni" pitchFamily="2" charset="-79"/>
            </a:endParaRPr>
          </a:p>
          <a:p>
            <a:pPr algn="ctr"/>
            <a:r>
              <a:rPr lang="en-US" sz="2400" dirty="0">
                <a:cs typeface="Aharoni" pitchFamily="2" charset="-79"/>
              </a:rPr>
              <a:t>1.The chart shows that 49% customers are male.</a:t>
            </a:r>
          </a:p>
          <a:p>
            <a:pPr algn="ctr"/>
            <a:r>
              <a:rPr lang="en-US" sz="2400" dirty="0">
                <a:cs typeface="Aharoni" pitchFamily="2" charset="-79"/>
              </a:rPr>
              <a:t>2.The female accounts for about 39%.</a:t>
            </a:r>
          </a:p>
          <a:p>
            <a:pPr algn="ctr"/>
            <a:r>
              <a:rPr lang="en-US" sz="2400" dirty="0">
                <a:cs typeface="Aharoni" pitchFamily="2" charset="-79"/>
              </a:rPr>
              <a:t>3.The 12% customers are not identified of being male and female</a:t>
            </a:r>
          </a:p>
        </p:txBody>
      </p:sp>
    </p:spTree>
    <p:extLst>
      <p:ext uri="{BB962C8B-B14F-4D97-AF65-F5344CB8AC3E}">
        <p14:creationId xmlns:p14="http://schemas.microsoft.com/office/powerpoint/2010/main" val="919793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00E3DE6E-0892-4CD2-BD21-1AF7AD4B13CF}"/>
              </a:ext>
            </a:extLst>
          </p:cNvPr>
          <p:cNvGraphicFramePr>
            <a:graphicFrameLocks/>
          </p:cNvGraphicFramePr>
          <p:nvPr>
            <p:extLst>
              <p:ext uri="{D42A27DB-BD31-4B8C-83A1-F6EECF244321}">
                <p14:modId xmlns:p14="http://schemas.microsoft.com/office/powerpoint/2010/main" val="757260054"/>
              </p:ext>
            </p:extLst>
          </p:nvPr>
        </p:nvGraphicFramePr>
        <p:xfrm>
          <a:off x="6277511" y="990599"/>
          <a:ext cx="5753528" cy="57184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47E5C49A-A1E7-43A3-B3D0-81371654E5CB}"/>
              </a:ext>
            </a:extLst>
          </p:cNvPr>
          <p:cNvGraphicFramePr>
            <a:graphicFrameLocks/>
          </p:cNvGraphicFramePr>
          <p:nvPr>
            <p:extLst>
              <p:ext uri="{D42A27DB-BD31-4B8C-83A1-F6EECF244321}">
                <p14:modId xmlns:p14="http://schemas.microsoft.com/office/powerpoint/2010/main" val="1434010031"/>
              </p:ext>
            </p:extLst>
          </p:nvPr>
        </p:nvGraphicFramePr>
        <p:xfrm>
          <a:off x="160961" y="990600"/>
          <a:ext cx="5407632" cy="5718424"/>
        </p:xfrm>
        <a:graphic>
          <a:graphicData uri="http://schemas.openxmlformats.org/drawingml/2006/chart">
            <c:chart xmlns:c="http://schemas.openxmlformats.org/drawingml/2006/chart" xmlns:r="http://schemas.openxmlformats.org/officeDocument/2006/relationships" r:id="rId3"/>
          </a:graphicData>
        </a:graphic>
      </p:graphicFrame>
      <p:sp>
        <p:nvSpPr>
          <p:cNvPr id="12" name="Rectangle: Rounded Corners 11">
            <a:extLst>
              <a:ext uri="{FF2B5EF4-FFF2-40B4-BE49-F238E27FC236}">
                <a16:creationId xmlns:a16="http://schemas.microsoft.com/office/drawing/2014/main" id="{5815C39A-1067-475E-8395-E18E89F2B53C}"/>
              </a:ext>
            </a:extLst>
          </p:cNvPr>
          <p:cNvSpPr/>
          <p:nvPr/>
        </p:nvSpPr>
        <p:spPr>
          <a:xfrm>
            <a:off x="133350" y="125324"/>
            <a:ext cx="5435244" cy="8236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i="1" dirty="0">
                <a:solidFill>
                  <a:schemeClr val="bg1"/>
                </a:solidFill>
              </a:rPr>
              <a:t>Site desc actual customers</a:t>
            </a:r>
          </a:p>
        </p:txBody>
      </p:sp>
      <p:sp>
        <p:nvSpPr>
          <p:cNvPr id="14" name="Rectangle: Rounded Corners 13">
            <a:extLst>
              <a:ext uri="{FF2B5EF4-FFF2-40B4-BE49-F238E27FC236}">
                <a16:creationId xmlns:a16="http://schemas.microsoft.com/office/drawing/2014/main" id="{7DAF0DAC-3AF5-4966-BAE7-F6587D4AFF39}"/>
              </a:ext>
            </a:extLst>
          </p:cNvPr>
          <p:cNvSpPr/>
          <p:nvPr/>
        </p:nvSpPr>
        <p:spPr>
          <a:xfrm>
            <a:off x="6236413" y="125323"/>
            <a:ext cx="5794627" cy="8236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i="1" dirty="0">
                <a:solidFill>
                  <a:schemeClr val="bg1"/>
                </a:solidFill>
              </a:rPr>
              <a:t>Site desc predicted customers</a:t>
            </a:r>
          </a:p>
        </p:txBody>
      </p:sp>
    </p:spTree>
    <p:extLst>
      <p:ext uri="{BB962C8B-B14F-4D97-AF65-F5344CB8AC3E}">
        <p14:creationId xmlns:p14="http://schemas.microsoft.com/office/powerpoint/2010/main" val="975750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201370F-3F59-4E61-9557-7552115F1BAE}"/>
              </a:ext>
            </a:extLst>
          </p:cNvPr>
          <p:cNvSpPr/>
          <p:nvPr/>
        </p:nvSpPr>
        <p:spPr>
          <a:xfrm>
            <a:off x="1457325" y="104775"/>
            <a:ext cx="8201025" cy="149799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0" b="1" i="1" spc="50" dirty="0">
                <a:ln w="9525" cmpd="sng">
                  <a:solidFill>
                    <a:schemeClr val="accent1"/>
                  </a:solidFill>
                  <a:prstDash val="solid"/>
                </a:ln>
                <a:solidFill>
                  <a:srgbClr val="70AD47">
                    <a:tint val="1000"/>
                  </a:srgbClr>
                </a:solidFill>
                <a:effectLst>
                  <a:glow rad="38100">
                    <a:schemeClr val="accent1">
                      <a:alpha val="40000"/>
                    </a:schemeClr>
                  </a:glow>
                </a:effectLst>
              </a:rPr>
              <a:t>Site desc report</a:t>
            </a:r>
          </a:p>
        </p:txBody>
      </p:sp>
      <p:sp>
        <p:nvSpPr>
          <p:cNvPr id="8" name="Rectangle: Rounded Corners 7">
            <a:extLst>
              <a:ext uri="{FF2B5EF4-FFF2-40B4-BE49-F238E27FC236}">
                <a16:creationId xmlns:a16="http://schemas.microsoft.com/office/drawing/2014/main" id="{A4B1626F-7538-44CE-8185-C7D5A97CF856}"/>
              </a:ext>
            </a:extLst>
          </p:cNvPr>
          <p:cNvSpPr/>
          <p:nvPr/>
        </p:nvSpPr>
        <p:spPr>
          <a:xfrm>
            <a:off x="1457325" y="1857268"/>
            <a:ext cx="8439150" cy="449601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1"/>
            <a:r>
              <a:rPr lang="en-US" sz="4000" b="1" dirty="0">
                <a:solidFill>
                  <a:schemeClr val="tx1"/>
                </a:solidFill>
              </a:rPr>
              <a:t>Site desc factors are churned</a:t>
            </a:r>
          </a:p>
          <a:p>
            <a:endParaRPr lang="en-US" sz="4000" b="1" dirty="0">
              <a:solidFill>
                <a:schemeClr val="tx1"/>
              </a:solidFill>
            </a:endParaRPr>
          </a:p>
          <a:p>
            <a:r>
              <a:rPr lang="en-US" sz="2800" dirty="0">
                <a:solidFill>
                  <a:schemeClr val="tx1"/>
                </a:solidFill>
              </a:rPr>
              <a:t>We have seen that in the graph actual and predicted customers who are using broadband remote will more likely to leave in the future but </a:t>
            </a:r>
            <a:r>
              <a:rPr lang="en-US" sz="2800" dirty="0" err="1">
                <a:solidFill>
                  <a:schemeClr val="tx1"/>
                </a:solidFill>
              </a:rPr>
              <a:t>spaceway</a:t>
            </a:r>
            <a:r>
              <a:rPr lang="en-US" sz="2800" dirty="0">
                <a:solidFill>
                  <a:schemeClr val="tx1"/>
                </a:solidFill>
              </a:rPr>
              <a:t> customers will not leave the company as compared to broadband customers.</a:t>
            </a:r>
            <a:endParaRPr lang="en-US" sz="4000" b="1" dirty="0">
              <a:solidFill>
                <a:schemeClr val="tx1"/>
              </a:solidFill>
            </a:endParaRPr>
          </a:p>
        </p:txBody>
      </p:sp>
    </p:spTree>
    <p:extLst>
      <p:ext uri="{BB962C8B-B14F-4D97-AF65-F5344CB8AC3E}">
        <p14:creationId xmlns:p14="http://schemas.microsoft.com/office/powerpoint/2010/main" val="1275223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DCB4409B-09F2-4BC8-AF22-C2DF9D0D1D13}"/>
              </a:ext>
            </a:extLst>
          </p:cNvPr>
          <p:cNvGraphicFramePr>
            <a:graphicFrameLocks/>
          </p:cNvGraphicFramePr>
          <p:nvPr>
            <p:extLst>
              <p:ext uri="{D42A27DB-BD31-4B8C-83A1-F6EECF244321}">
                <p14:modId xmlns:p14="http://schemas.microsoft.com/office/powerpoint/2010/main" val="3618427657"/>
              </p:ext>
            </p:extLst>
          </p:nvPr>
        </p:nvGraphicFramePr>
        <p:xfrm>
          <a:off x="85724" y="1228725"/>
          <a:ext cx="5686426" cy="52959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5DA37F5E-FCB1-4736-A49C-C26BC0D7B0F1}"/>
              </a:ext>
            </a:extLst>
          </p:cNvPr>
          <p:cNvGraphicFramePr>
            <a:graphicFrameLocks/>
          </p:cNvGraphicFramePr>
          <p:nvPr>
            <p:extLst>
              <p:ext uri="{D42A27DB-BD31-4B8C-83A1-F6EECF244321}">
                <p14:modId xmlns:p14="http://schemas.microsoft.com/office/powerpoint/2010/main" val="1613116247"/>
              </p:ext>
            </p:extLst>
          </p:nvPr>
        </p:nvGraphicFramePr>
        <p:xfrm>
          <a:off x="5943599" y="1228725"/>
          <a:ext cx="5686425" cy="5295900"/>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Rounded Corners 10">
            <a:extLst>
              <a:ext uri="{FF2B5EF4-FFF2-40B4-BE49-F238E27FC236}">
                <a16:creationId xmlns:a16="http://schemas.microsoft.com/office/drawing/2014/main" id="{981FC792-E1B3-4016-9791-4A9A16ADEC35}"/>
              </a:ext>
            </a:extLst>
          </p:cNvPr>
          <p:cNvSpPr/>
          <p:nvPr/>
        </p:nvSpPr>
        <p:spPr>
          <a:xfrm>
            <a:off x="133350" y="125324"/>
            <a:ext cx="5305425" cy="8236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i="1" dirty="0">
                <a:solidFill>
                  <a:schemeClr val="bg1"/>
                </a:solidFill>
              </a:rPr>
              <a:t>Feedback actual customers</a:t>
            </a:r>
          </a:p>
        </p:txBody>
      </p:sp>
      <p:sp>
        <p:nvSpPr>
          <p:cNvPr id="13" name="Rectangle: Rounded Corners 12">
            <a:extLst>
              <a:ext uri="{FF2B5EF4-FFF2-40B4-BE49-F238E27FC236}">
                <a16:creationId xmlns:a16="http://schemas.microsoft.com/office/drawing/2014/main" id="{161C3A88-2CAE-4D6A-997D-F3ED72B7ED39}"/>
              </a:ext>
            </a:extLst>
          </p:cNvPr>
          <p:cNvSpPr/>
          <p:nvPr/>
        </p:nvSpPr>
        <p:spPr>
          <a:xfrm>
            <a:off x="6305549" y="125324"/>
            <a:ext cx="5198883" cy="8236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i="1" dirty="0">
                <a:solidFill>
                  <a:schemeClr val="bg1"/>
                </a:solidFill>
              </a:rPr>
              <a:t>Feedback predicted customers</a:t>
            </a:r>
          </a:p>
        </p:txBody>
      </p:sp>
    </p:spTree>
    <p:extLst>
      <p:ext uri="{BB962C8B-B14F-4D97-AF65-F5344CB8AC3E}">
        <p14:creationId xmlns:p14="http://schemas.microsoft.com/office/powerpoint/2010/main" val="3049133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9123979-1717-49C8-B484-C6065E5D4CEC}"/>
              </a:ext>
            </a:extLst>
          </p:cNvPr>
          <p:cNvSpPr/>
          <p:nvPr/>
        </p:nvSpPr>
        <p:spPr>
          <a:xfrm>
            <a:off x="1701710" y="1698171"/>
            <a:ext cx="8439150" cy="5159829"/>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lvl="1"/>
            <a:r>
              <a:rPr lang="en-US" sz="4000" b="1" dirty="0">
                <a:solidFill>
                  <a:schemeClr val="tx1"/>
                </a:solidFill>
              </a:rPr>
              <a:t>feedback factors are churned</a:t>
            </a:r>
          </a:p>
          <a:p>
            <a:pPr lvl="1"/>
            <a:r>
              <a:rPr lang="en-US" sz="4400" b="1" dirty="0">
                <a:solidFill>
                  <a:schemeClr val="tx1"/>
                </a:solidFill>
                <a:latin typeface="Aharoni" pitchFamily="2" charset="-79"/>
                <a:cs typeface="Aharoni" pitchFamily="2" charset="-79"/>
              </a:rPr>
              <a:t>1</a:t>
            </a:r>
            <a:r>
              <a:rPr lang="en-US" sz="5400" b="1" dirty="0">
                <a:solidFill>
                  <a:schemeClr val="tx1"/>
                </a:solidFill>
                <a:latin typeface="Aharoni" pitchFamily="2" charset="-79"/>
                <a:cs typeface="Aharoni" pitchFamily="2" charset="-79"/>
              </a:rPr>
              <a:t>.</a:t>
            </a:r>
            <a:r>
              <a:rPr lang="en-US" sz="2800" b="1" dirty="0">
                <a:solidFill>
                  <a:schemeClr val="tx1"/>
                </a:solidFill>
                <a:latin typeface="Aharoni" pitchFamily="2" charset="-79"/>
                <a:cs typeface="Aharoni" pitchFamily="2" charset="-79"/>
              </a:rPr>
              <a:t>The customers having bad feedback will churn less in future as compared to actual data . </a:t>
            </a:r>
          </a:p>
          <a:p>
            <a:pPr lvl="1"/>
            <a:r>
              <a:rPr lang="en-US" sz="4000" b="1" dirty="0">
                <a:solidFill>
                  <a:schemeClr val="tx1"/>
                </a:solidFill>
                <a:latin typeface="Aharoni" pitchFamily="2" charset="-79"/>
                <a:cs typeface="Aharoni" pitchFamily="2" charset="-79"/>
              </a:rPr>
              <a:t>2.</a:t>
            </a:r>
            <a:r>
              <a:rPr lang="en-US" sz="2800" b="1" dirty="0">
                <a:solidFill>
                  <a:schemeClr val="tx1"/>
                </a:solidFill>
                <a:latin typeface="Aharoni" pitchFamily="2" charset="-79"/>
                <a:cs typeface="Aharoni" pitchFamily="2" charset="-79"/>
              </a:rPr>
              <a:t>The customers having good feedback and no feedback will churn more in future as compared to its actual data. </a:t>
            </a:r>
            <a:r>
              <a:rPr lang="en-US" sz="2800" b="1" dirty="0">
                <a:solidFill>
                  <a:schemeClr val="tx1"/>
                </a:solidFill>
              </a:rPr>
              <a:t> </a:t>
            </a:r>
            <a:endParaRPr lang="en-US" sz="4000" b="1" dirty="0">
              <a:solidFill>
                <a:schemeClr val="tx1"/>
              </a:solidFill>
            </a:endParaRPr>
          </a:p>
          <a:p>
            <a:endParaRPr lang="en-US" sz="4000" b="1" dirty="0">
              <a:solidFill>
                <a:schemeClr val="tx1"/>
              </a:solidFill>
            </a:endParaRPr>
          </a:p>
          <a:p>
            <a:r>
              <a:rPr lang="en-US" sz="4000" b="1" dirty="0">
                <a:solidFill>
                  <a:schemeClr val="tx1"/>
                </a:solidFill>
              </a:rPr>
              <a:t> </a:t>
            </a:r>
          </a:p>
        </p:txBody>
      </p:sp>
      <p:sp>
        <p:nvSpPr>
          <p:cNvPr id="5" name="Rectangle: Rounded Corners 4">
            <a:extLst>
              <a:ext uri="{FF2B5EF4-FFF2-40B4-BE49-F238E27FC236}">
                <a16:creationId xmlns:a16="http://schemas.microsoft.com/office/drawing/2014/main" id="{E4FF34D7-7911-471C-8A70-E5340A9C3230}"/>
              </a:ext>
            </a:extLst>
          </p:cNvPr>
          <p:cNvSpPr/>
          <p:nvPr/>
        </p:nvSpPr>
        <p:spPr>
          <a:xfrm>
            <a:off x="1457325" y="104775"/>
            <a:ext cx="8201025" cy="149799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0" b="1" i="1" spc="50" dirty="0">
                <a:ln w="9525" cmpd="sng">
                  <a:solidFill>
                    <a:schemeClr val="accent1"/>
                  </a:solidFill>
                  <a:prstDash val="solid"/>
                </a:ln>
                <a:solidFill>
                  <a:srgbClr val="70AD47">
                    <a:tint val="1000"/>
                  </a:srgbClr>
                </a:solidFill>
                <a:effectLst>
                  <a:glow rad="38100">
                    <a:schemeClr val="accent1">
                      <a:alpha val="40000"/>
                    </a:schemeClr>
                  </a:glow>
                </a:effectLst>
              </a:rPr>
              <a:t>feedback report</a:t>
            </a:r>
          </a:p>
        </p:txBody>
      </p:sp>
    </p:spTree>
    <p:extLst>
      <p:ext uri="{BB962C8B-B14F-4D97-AF65-F5344CB8AC3E}">
        <p14:creationId xmlns:p14="http://schemas.microsoft.com/office/powerpoint/2010/main" val="635703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CA76A86-C0CC-41F7-AAA2-8141D8839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388" y="0"/>
            <a:ext cx="92932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5424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EE9D97F-2198-4B8D-865E-52E7DF8D1677}"/>
              </a:ext>
            </a:extLst>
          </p:cNvPr>
          <p:cNvGraphicFramePr>
            <a:graphicFrameLocks/>
          </p:cNvGraphicFramePr>
          <p:nvPr>
            <p:extLst>
              <p:ext uri="{D42A27DB-BD31-4B8C-83A1-F6EECF244321}">
                <p14:modId xmlns:p14="http://schemas.microsoft.com/office/powerpoint/2010/main" val="990398784"/>
              </p:ext>
            </p:extLst>
          </p:nvPr>
        </p:nvGraphicFramePr>
        <p:xfrm>
          <a:off x="171449" y="966787"/>
          <a:ext cx="5629275" cy="57530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AA4A3D32-76B1-4367-AB88-0337AA624D23}"/>
              </a:ext>
            </a:extLst>
          </p:cNvPr>
          <p:cNvGraphicFramePr>
            <a:graphicFrameLocks/>
          </p:cNvGraphicFramePr>
          <p:nvPr>
            <p:extLst>
              <p:ext uri="{D42A27DB-BD31-4B8C-83A1-F6EECF244321}">
                <p14:modId xmlns:p14="http://schemas.microsoft.com/office/powerpoint/2010/main" val="984298216"/>
              </p:ext>
            </p:extLst>
          </p:nvPr>
        </p:nvGraphicFramePr>
        <p:xfrm>
          <a:off x="5876925" y="966787"/>
          <a:ext cx="6219825" cy="5753099"/>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Rounded Corners 8">
            <a:extLst>
              <a:ext uri="{FF2B5EF4-FFF2-40B4-BE49-F238E27FC236}">
                <a16:creationId xmlns:a16="http://schemas.microsoft.com/office/drawing/2014/main" id="{DBB29C25-0777-42AD-B608-CD8F25512634}"/>
              </a:ext>
            </a:extLst>
          </p:cNvPr>
          <p:cNvSpPr/>
          <p:nvPr/>
        </p:nvSpPr>
        <p:spPr>
          <a:xfrm>
            <a:off x="266700" y="125324"/>
            <a:ext cx="5172075" cy="75097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i="1" dirty="0">
                <a:solidFill>
                  <a:schemeClr val="bg1"/>
                </a:solidFill>
              </a:rPr>
              <a:t>Computer actual customers</a:t>
            </a:r>
          </a:p>
        </p:txBody>
      </p:sp>
      <p:sp>
        <p:nvSpPr>
          <p:cNvPr id="11" name="Rectangle: Rounded Corners 10">
            <a:extLst>
              <a:ext uri="{FF2B5EF4-FFF2-40B4-BE49-F238E27FC236}">
                <a16:creationId xmlns:a16="http://schemas.microsoft.com/office/drawing/2014/main" id="{9E05CE8A-3EAF-49C8-920A-C43EF6777C27}"/>
              </a:ext>
            </a:extLst>
          </p:cNvPr>
          <p:cNvSpPr/>
          <p:nvPr/>
        </p:nvSpPr>
        <p:spPr>
          <a:xfrm>
            <a:off x="6096000" y="125323"/>
            <a:ext cx="5829300" cy="75097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i="1" dirty="0">
                <a:solidFill>
                  <a:schemeClr val="bg1"/>
                </a:solidFill>
              </a:rPr>
              <a:t>Computer predicted customers</a:t>
            </a:r>
          </a:p>
        </p:txBody>
      </p:sp>
    </p:spTree>
    <p:extLst>
      <p:ext uri="{BB962C8B-B14F-4D97-AF65-F5344CB8AC3E}">
        <p14:creationId xmlns:p14="http://schemas.microsoft.com/office/powerpoint/2010/main" val="2231663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dirty="0">
                <a:latin typeface="Algerian" pitchFamily="82" charset="0"/>
              </a:rPr>
              <a:t>          computer   REPORT</a:t>
            </a:r>
          </a:p>
        </p:txBody>
      </p:sp>
      <p:sp>
        <p:nvSpPr>
          <p:cNvPr id="3" name="Content Placeholder 2"/>
          <p:cNvSpPr>
            <a:spLocks noGrp="1"/>
          </p:cNvSpPr>
          <p:nvPr>
            <p:ph idx="1"/>
          </p:nvPr>
        </p:nvSpPr>
        <p:spPr>
          <a:xfrm>
            <a:off x="838200" y="1825625"/>
            <a:ext cx="10515600" cy="3530146"/>
          </a:xfrm>
        </p:spPr>
        <p:txBody>
          <a:bodyPr>
            <a:normAutofit lnSpcReduction="10000"/>
          </a:bodyPr>
          <a:lstStyle/>
          <a:p>
            <a:r>
              <a:rPr lang="en-US" sz="3600" dirty="0"/>
              <a:t>The customers who do not have computers will churn more in future as compared to actual data.</a:t>
            </a:r>
          </a:p>
          <a:p>
            <a:r>
              <a:rPr lang="en-US" sz="3600" dirty="0"/>
              <a:t>  The customers who have computers will churn less in future as compared to actual data. </a:t>
            </a:r>
          </a:p>
          <a:p>
            <a:r>
              <a:rPr lang="en-US" sz="3600" dirty="0"/>
              <a:t>The customers who are not identified of having computer will churn less in future as compared to its actual data.</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09A5574-ABE3-4F0F-8148-22BDDFF760DC}"/>
              </a:ext>
            </a:extLst>
          </p:cNvPr>
          <p:cNvGraphicFramePr>
            <a:graphicFrameLocks noGrp="1"/>
          </p:cNvGraphicFramePr>
          <p:nvPr>
            <p:extLst>
              <p:ext uri="{D42A27DB-BD31-4B8C-83A1-F6EECF244321}">
                <p14:modId xmlns:p14="http://schemas.microsoft.com/office/powerpoint/2010/main" val="1764974981"/>
              </p:ext>
            </p:extLst>
          </p:nvPr>
        </p:nvGraphicFramePr>
        <p:xfrm>
          <a:off x="6096000" y="578116"/>
          <a:ext cx="5964456" cy="4876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ontent Placeholder 3">
            <a:extLst>
              <a:ext uri="{FF2B5EF4-FFF2-40B4-BE49-F238E27FC236}">
                <a16:creationId xmlns:a16="http://schemas.microsoft.com/office/drawing/2014/main" id="{EEB0BAAA-18E2-4096-BA2B-2BA12D60720C}"/>
              </a:ext>
            </a:extLst>
          </p:cNvPr>
          <p:cNvGraphicFramePr>
            <a:graphicFrameLocks noGrp="1"/>
          </p:cNvGraphicFramePr>
          <p:nvPr>
            <p:extLst>
              <p:ext uri="{D42A27DB-BD31-4B8C-83A1-F6EECF244321}">
                <p14:modId xmlns:p14="http://schemas.microsoft.com/office/powerpoint/2010/main" val="3032779815"/>
              </p:ext>
            </p:extLst>
          </p:nvPr>
        </p:nvGraphicFramePr>
        <p:xfrm>
          <a:off x="317500" y="578115"/>
          <a:ext cx="5626100" cy="4876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1729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51447DA-8DEF-457E-9A3B-5AFFD67A40E0}"/>
              </a:ext>
            </a:extLst>
          </p:cNvPr>
          <p:cNvSpPr/>
          <p:nvPr/>
        </p:nvSpPr>
        <p:spPr>
          <a:xfrm>
            <a:off x="1343025" y="533400"/>
            <a:ext cx="10353674" cy="559117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44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direct and indirect channel report</a:t>
            </a:r>
          </a:p>
          <a:p>
            <a:pPr algn="ctr"/>
            <a:endParaRPr lang="en-US" sz="44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r>
              <a:rPr lang="en-US" sz="3200" dirty="0"/>
              <a:t>We have seen that in indirect and unknown channel the customers in future will be churned less which is advantageous for the company.</a:t>
            </a:r>
          </a:p>
          <a:p>
            <a:r>
              <a:rPr lang="en-US" sz="3200" dirty="0"/>
              <a:t>In direct channel the customer in future will be churned more making huge losses.</a:t>
            </a:r>
          </a:p>
          <a:p>
            <a:r>
              <a:rPr lang="en-US" sz="3200" dirty="0"/>
              <a:t>Therefore indirect and unknown channel is more efficient for the company.</a:t>
            </a:r>
          </a:p>
        </p:txBody>
      </p:sp>
    </p:spTree>
    <p:extLst>
      <p:ext uri="{BB962C8B-B14F-4D97-AF65-F5344CB8AC3E}">
        <p14:creationId xmlns:p14="http://schemas.microsoft.com/office/powerpoint/2010/main" val="6466270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94CAAF74-7212-4BBD-B9C8-BA8A98F1FC17}"/>
              </a:ext>
            </a:extLst>
          </p:cNvPr>
          <p:cNvGraphicFramePr>
            <a:graphicFrameLocks/>
          </p:cNvGraphicFramePr>
          <p:nvPr>
            <p:extLst>
              <p:ext uri="{D42A27DB-BD31-4B8C-83A1-F6EECF244321}">
                <p14:modId xmlns:p14="http://schemas.microsoft.com/office/powerpoint/2010/main" val="1650495792"/>
              </p:ext>
            </p:extLst>
          </p:nvPr>
        </p:nvGraphicFramePr>
        <p:xfrm>
          <a:off x="66674" y="1038225"/>
          <a:ext cx="5153025" cy="56483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E9846ECA-B751-4D6C-B8F0-FF8DF95AF285}"/>
              </a:ext>
            </a:extLst>
          </p:cNvPr>
          <p:cNvGraphicFramePr>
            <a:graphicFrameLocks/>
          </p:cNvGraphicFramePr>
          <p:nvPr>
            <p:extLst>
              <p:ext uri="{D42A27DB-BD31-4B8C-83A1-F6EECF244321}">
                <p14:modId xmlns:p14="http://schemas.microsoft.com/office/powerpoint/2010/main" val="980412978"/>
              </p:ext>
            </p:extLst>
          </p:nvPr>
        </p:nvGraphicFramePr>
        <p:xfrm>
          <a:off x="5762624" y="1438275"/>
          <a:ext cx="5857875" cy="5143499"/>
        </p:xfrm>
        <a:graphic>
          <a:graphicData uri="http://schemas.openxmlformats.org/drawingml/2006/chart">
            <c:chart xmlns:c="http://schemas.openxmlformats.org/drawingml/2006/chart" xmlns:r="http://schemas.openxmlformats.org/officeDocument/2006/relationships" r:id="rId3"/>
          </a:graphicData>
        </a:graphic>
      </p:graphicFrame>
      <p:sp>
        <p:nvSpPr>
          <p:cNvPr id="12" name="Rectangle: Rounded Corners 11">
            <a:extLst>
              <a:ext uri="{FF2B5EF4-FFF2-40B4-BE49-F238E27FC236}">
                <a16:creationId xmlns:a16="http://schemas.microsoft.com/office/drawing/2014/main" id="{1CEAAA22-F031-4CC0-905E-F52748F599E2}"/>
              </a:ext>
            </a:extLst>
          </p:cNvPr>
          <p:cNvSpPr/>
          <p:nvPr/>
        </p:nvSpPr>
        <p:spPr>
          <a:xfrm>
            <a:off x="266700" y="125324"/>
            <a:ext cx="5172075" cy="75097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i="1" dirty="0">
                <a:ln w="10160">
                  <a:solidFill>
                    <a:schemeClr val="accent5"/>
                  </a:solidFill>
                  <a:prstDash val="solid"/>
                </a:ln>
                <a:solidFill>
                  <a:srgbClr val="FFFFFF"/>
                </a:solidFill>
                <a:effectLst>
                  <a:outerShdw blurRad="38100" dist="22860" dir="5400000" algn="tl" rotWithShape="0">
                    <a:srgbClr val="000000">
                      <a:alpha val="30000"/>
                    </a:srgbClr>
                  </a:outerShdw>
                </a:effectLst>
              </a:rPr>
              <a:t>Presence of children actual customers</a:t>
            </a:r>
          </a:p>
        </p:txBody>
      </p:sp>
      <p:sp>
        <p:nvSpPr>
          <p:cNvPr id="14" name="Rectangle: Rounded Corners 13">
            <a:extLst>
              <a:ext uri="{FF2B5EF4-FFF2-40B4-BE49-F238E27FC236}">
                <a16:creationId xmlns:a16="http://schemas.microsoft.com/office/drawing/2014/main" id="{39DFC4E9-5095-49F0-9C9E-A1196D5B452F}"/>
              </a:ext>
            </a:extLst>
          </p:cNvPr>
          <p:cNvSpPr/>
          <p:nvPr/>
        </p:nvSpPr>
        <p:spPr>
          <a:xfrm>
            <a:off x="6229350" y="125324"/>
            <a:ext cx="5172075" cy="75097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i="1" dirty="0">
                <a:ln w="10160">
                  <a:solidFill>
                    <a:schemeClr val="accent5"/>
                  </a:solidFill>
                  <a:prstDash val="solid"/>
                </a:ln>
                <a:solidFill>
                  <a:srgbClr val="FFFFFF"/>
                </a:solidFill>
                <a:effectLst>
                  <a:outerShdw blurRad="38100" dist="22860" dir="5400000" algn="tl" rotWithShape="0">
                    <a:srgbClr val="000000">
                      <a:alpha val="30000"/>
                    </a:srgbClr>
                  </a:outerShdw>
                </a:effectLst>
              </a:rPr>
              <a:t>Presence of children predicted customers</a:t>
            </a:r>
          </a:p>
        </p:txBody>
      </p:sp>
    </p:spTree>
    <p:extLst>
      <p:ext uri="{BB962C8B-B14F-4D97-AF65-F5344CB8AC3E}">
        <p14:creationId xmlns:p14="http://schemas.microsoft.com/office/powerpoint/2010/main" val="3511263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53B4B1BE-DA97-41FC-92C7-F22189023636}"/>
              </a:ext>
            </a:extLst>
          </p:cNvPr>
          <p:cNvGraphicFramePr>
            <a:graphicFrameLocks/>
          </p:cNvGraphicFramePr>
          <p:nvPr>
            <p:extLst>
              <p:ext uri="{D42A27DB-BD31-4B8C-83A1-F6EECF244321}">
                <p14:modId xmlns:p14="http://schemas.microsoft.com/office/powerpoint/2010/main" val="1458632203"/>
              </p:ext>
            </p:extLst>
          </p:nvPr>
        </p:nvGraphicFramePr>
        <p:xfrm>
          <a:off x="6583681" y="161222"/>
          <a:ext cx="5486400" cy="6470583"/>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Rounded Corners 5">
            <a:extLst>
              <a:ext uri="{FF2B5EF4-FFF2-40B4-BE49-F238E27FC236}">
                <a16:creationId xmlns:a16="http://schemas.microsoft.com/office/drawing/2014/main" id="{AE374EA2-867C-4A29-B90D-E87839B3C2A4}"/>
              </a:ext>
            </a:extLst>
          </p:cNvPr>
          <p:cNvSpPr/>
          <p:nvPr/>
        </p:nvSpPr>
        <p:spPr>
          <a:xfrm>
            <a:off x="125128" y="221201"/>
            <a:ext cx="6121668" cy="637433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b="1" dirty="0">
                <a:latin typeface="Algerian" panose="04020705040A02060702" pitchFamily="82" charset="0"/>
              </a:rPr>
              <a:t>Site</a:t>
            </a:r>
            <a:r>
              <a:rPr lang="en-US" sz="3600" b="1" baseline="0" dirty="0">
                <a:latin typeface="Algerian" panose="04020705040A02060702" pitchFamily="82" charset="0"/>
              </a:rPr>
              <a:t> type desc</a:t>
            </a:r>
            <a:endParaRPr lang="en-US" sz="3600" b="1" dirty="0">
              <a:latin typeface="Algerian" panose="04020705040A02060702" pitchFamily="82" charset="0"/>
            </a:endParaRPr>
          </a:p>
          <a:p>
            <a:pPr algn="ctr"/>
            <a:endParaRPr lang="en-US" sz="2800" dirty="0">
              <a:ln w="0"/>
              <a:solidFill>
                <a:schemeClr val="tx1"/>
              </a:solidFill>
              <a:effectLst>
                <a:outerShdw blurRad="38100" dist="19050" dir="2700000" algn="tl" rotWithShape="0">
                  <a:schemeClr val="dk1">
                    <a:alpha val="40000"/>
                  </a:schemeClr>
                </a:outerShdw>
              </a:effectLst>
              <a:cs typeface="Aharoni" pitchFamily="2" charset="-79"/>
            </a:endParaRPr>
          </a:p>
          <a:p>
            <a:pPr algn="ctr"/>
            <a:r>
              <a:rPr lang="en-US" sz="2800" dirty="0">
                <a:ln w="0"/>
                <a:solidFill>
                  <a:schemeClr val="tx1"/>
                </a:solidFill>
                <a:effectLst>
                  <a:outerShdw blurRad="38100" dist="19050" dir="2700000" algn="tl" rotWithShape="0">
                    <a:schemeClr val="dk1">
                      <a:alpha val="40000"/>
                    </a:schemeClr>
                  </a:outerShdw>
                </a:effectLst>
                <a:cs typeface="Aharoni" pitchFamily="2" charset="-79"/>
              </a:rPr>
              <a:t>The chart shows that there are 42% of customers who are using space way technology</a:t>
            </a:r>
          </a:p>
          <a:p>
            <a:pPr algn="ctr"/>
            <a:endParaRPr lang="en-US" sz="2800" dirty="0">
              <a:ln w="0"/>
              <a:solidFill>
                <a:schemeClr val="tx1"/>
              </a:solidFill>
              <a:effectLst>
                <a:outerShdw blurRad="38100" dist="19050" dir="2700000" algn="tl" rotWithShape="0">
                  <a:schemeClr val="dk1">
                    <a:alpha val="40000"/>
                  </a:schemeClr>
                </a:outerShdw>
              </a:effectLst>
              <a:cs typeface="Aharoni" pitchFamily="2" charset="-79"/>
            </a:endParaRPr>
          </a:p>
          <a:p>
            <a:pPr algn="ctr">
              <a:buFont typeface="Arial" pitchFamily="34" charset="0"/>
              <a:buChar char="•"/>
            </a:pPr>
            <a:endParaRPr lang="en-US" sz="2800" dirty="0">
              <a:ln w="0"/>
              <a:solidFill>
                <a:schemeClr val="tx1"/>
              </a:solidFill>
              <a:effectLst>
                <a:outerShdw blurRad="38100" dist="19050" dir="2700000" algn="tl" rotWithShape="0">
                  <a:schemeClr val="dk1">
                    <a:alpha val="40000"/>
                  </a:schemeClr>
                </a:outerShdw>
              </a:effectLst>
              <a:cs typeface="Aharoni" pitchFamily="2" charset="-79"/>
            </a:endParaRPr>
          </a:p>
          <a:p>
            <a:pPr algn="ctr"/>
            <a:r>
              <a:rPr lang="en-US" sz="2800" dirty="0">
                <a:ln w="0"/>
                <a:solidFill>
                  <a:schemeClr val="tx1"/>
                </a:solidFill>
                <a:effectLst>
                  <a:outerShdw blurRad="38100" dist="19050" dir="2700000" algn="tl" rotWithShape="0">
                    <a:schemeClr val="dk1">
                      <a:alpha val="40000"/>
                    </a:schemeClr>
                  </a:outerShdw>
                </a:effectLst>
                <a:cs typeface="Aharoni" pitchFamily="2" charset="-79"/>
              </a:rPr>
              <a:t>More than half of the customers are concentrated more in the broadband remote ,therefore leads to its greatest use by the customers.</a:t>
            </a:r>
          </a:p>
          <a:p>
            <a:pPr algn="ctr">
              <a:buFont typeface="Arial" pitchFamily="34" charset="0"/>
              <a:buChar char="•"/>
            </a:pPr>
            <a:endParaRPr lang="en-US" sz="3200" b="1" i="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haroni" pitchFamily="2" charset="-79"/>
              <a:cs typeface="Aharoni" pitchFamily="2" charset="-79"/>
            </a:endParaRPr>
          </a:p>
          <a:p>
            <a:pPr algn="ctr"/>
            <a:endParaRPr lang="en-US" sz="4800" b="1" i="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30072500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9600" dirty="0">
                <a:latin typeface="Algerian" pitchFamily="82" charset="0"/>
              </a:rPr>
              <a:t>       REPORT</a:t>
            </a:r>
          </a:p>
        </p:txBody>
      </p:sp>
      <p:sp>
        <p:nvSpPr>
          <p:cNvPr id="3" name="Content Placeholder 2"/>
          <p:cNvSpPr>
            <a:spLocks noGrp="1"/>
          </p:cNvSpPr>
          <p:nvPr>
            <p:ph idx="1"/>
          </p:nvPr>
        </p:nvSpPr>
        <p:spPr/>
        <p:txBody>
          <a:bodyPr/>
          <a:lstStyle/>
          <a:p>
            <a:r>
              <a:rPr lang="en-US" dirty="0"/>
              <a:t>The customers having </a:t>
            </a:r>
            <a:r>
              <a:rPr lang="en-US" dirty="0" err="1"/>
              <a:t>atleast</a:t>
            </a:r>
            <a:r>
              <a:rPr lang="en-US" dirty="0"/>
              <a:t> one children will churn less in future as compared to actual customers.</a:t>
            </a:r>
          </a:p>
          <a:p>
            <a:r>
              <a:rPr lang="en-US" dirty="0"/>
              <a:t>The customers having no children will churn more in future as compared to the actual customers.</a:t>
            </a:r>
          </a:p>
          <a:p>
            <a:pPr>
              <a:buNone/>
            </a:pPr>
            <a:endParaRPr lang="en-US" dirty="0"/>
          </a:p>
          <a:p>
            <a:endParaRPr lang="en-US" dirty="0"/>
          </a:p>
          <a:p>
            <a:endParaRPr lang="en-US" dirty="0"/>
          </a:p>
        </p:txBody>
      </p:sp>
    </p:spTree>
    <p:extLst>
      <p:ext uri="{BB962C8B-B14F-4D97-AF65-F5344CB8AC3E}">
        <p14:creationId xmlns:p14="http://schemas.microsoft.com/office/powerpoint/2010/main" val="13833130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7879BE76-8C01-4526-ADB2-22274EEEA29E}"/>
                  </a:ext>
                </a:extLst>
              </p:cNvPr>
              <p:cNvGraphicFramePr/>
              <p:nvPr>
                <p:extLst>
                  <p:ext uri="{D42A27DB-BD31-4B8C-83A1-F6EECF244321}">
                    <p14:modId xmlns:p14="http://schemas.microsoft.com/office/powerpoint/2010/main" val="2387286450"/>
                  </p:ext>
                </p:extLst>
              </p:nvPr>
            </p:nvGraphicFramePr>
            <p:xfrm>
              <a:off x="133350" y="904127"/>
              <a:ext cx="6298272" cy="566106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hart 3">
                <a:extLst>
                  <a:ext uri="{FF2B5EF4-FFF2-40B4-BE49-F238E27FC236}">
                    <a16:creationId xmlns:a16="http://schemas.microsoft.com/office/drawing/2014/main" xmlns="" xmlns:cx1="http://schemas.microsoft.com/office/drawing/2015/9/8/chartex" id="{7879BE76-8C01-4526-ADB2-22274EEEA29E}"/>
                  </a:ext>
                </a:extLst>
              </p:cNvPr>
              <p:cNvPicPr>
                <a:picLocks noGrp="1" noRot="1" noChangeAspect="1" noMove="1" noResize="1" noEditPoints="1" noAdjustHandles="1" noChangeArrowheads="1" noChangeShapeType="1"/>
              </p:cNvPicPr>
              <p:nvPr/>
            </p:nvPicPr>
            <p:blipFill>
              <a:blip r:embed="rId3"/>
              <a:stretch>
                <a:fillRect/>
              </a:stretch>
            </p:blipFill>
            <p:spPr>
              <a:xfrm>
                <a:off x="133350" y="904127"/>
                <a:ext cx="6298272" cy="566106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A3554402-D687-4E55-A671-4CAF17028328}"/>
                  </a:ext>
                </a:extLst>
              </p:cNvPr>
              <p:cNvGraphicFramePr/>
              <p:nvPr>
                <p:extLst>
                  <p:ext uri="{D42A27DB-BD31-4B8C-83A1-F6EECF244321}">
                    <p14:modId xmlns:p14="http://schemas.microsoft.com/office/powerpoint/2010/main" val="150085996"/>
                  </p:ext>
                </p:extLst>
              </p:nvPr>
            </p:nvGraphicFramePr>
            <p:xfrm>
              <a:off x="6534150" y="904126"/>
              <a:ext cx="5448300" cy="5661060"/>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7" name="Chart 6">
                <a:extLst>
                  <a:ext uri="{FF2B5EF4-FFF2-40B4-BE49-F238E27FC236}">
                    <a16:creationId xmlns:a16="http://schemas.microsoft.com/office/drawing/2014/main" xmlns="" xmlns:cx1="http://schemas.microsoft.com/office/drawing/2015/9/8/chartex" id="{A3554402-D687-4E55-A671-4CAF17028328}"/>
                  </a:ext>
                </a:extLst>
              </p:cNvPr>
              <p:cNvPicPr>
                <a:picLocks noGrp="1" noRot="1" noChangeAspect="1" noMove="1" noResize="1" noEditPoints="1" noAdjustHandles="1" noChangeArrowheads="1" noChangeShapeType="1"/>
              </p:cNvPicPr>
              <p:nvPr/>
            </p:nvPicPr>
            <p:blipFill>
              <a:blip r:embed="rId5"/>
              <a:stretch>
                <a:fillRect/>
              </a:stretch>
            </p:blipFill>
            <p:spPr>
              <a:xfrm>
                <a:off x="6534150" y="904126"/>
                <a:ext cx="5448300" cy="5661060"/>
              </a:xfrm>
              <a:prstGeom prst="rect">
                <a:avLst/>
              </a:prstGeom>
            </p:spPr>
          </p:pic>
        </mc:Fallback>
      </mc:AlternateContent>
      <p:sp>
        <p:nvSpPr>
          <p:cNvPr id="9" name="Rectangle: Rounded Corners 8">
            <a:extLst>
              <a:ext uri="{FF2B5EF4-FFF2-40B4-BE49-F238E27FC236}">
                <a16:creationId xmlns:a16="http://schemas.microsoft.com/office/drawing/2014/main" id="{4E645E78-3DC9-47E8-85B8-06B452BCC194}"/>
              </a:ext>
            </a:extLst>
          </p:cNvPr>
          <p:cNvSpPr/>
          <p:nvPr/>
        </p:nvSpPr>
        <p:spPr>
          <a:xfrm>
            <a:off x="266700" y="125324"/>
            <a:ext cx="6041633" cy="75097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i="1" dirty="0">
                <a:ln w="10160">
                  <a:solidFill>
                    <a:schemeClr val="accent5"/>
                  </a:solidFill>
                  <a:prstDash val="solid"/>
                </a:ln>
                <a:solidFill>
                  <a:srgbClr val="FFFFFF"/>
                </a:solidFill>
                <a:effectLst>
                  <a:outerShdw blurRad="38100" dist="22860" dir="5400000" algn="tl" rotWithShape="0">
                    <a:srgbClr val="000000">
                      <a:alpha val="30000"/>
                    </a:srgbClr>
                  </a:outerShdw>
                </a:effectLst>
              </a:rPr>
              <a:t>Sales channel actual customers</a:t>
            </a:r>
          </a:p>
        </p:txBody>
      </p:sp>
      <p:sp>
        <p:nvSpPr>
          <p:cNvPr id="11" name="Rectangle: Rounded Corners 10">
            <a:extLst>
              <a:ext uri="{FF2B5EF4-FFF2-40B4-BE49-F238E27FC236}">
                <a16:creationId xmlns:a16="http://schemas.microsoft.com/office/drawing/2014/main" id="{8A9E8E0E-99BC-4750-9A4D-82139AD1D113}"/>
              </a:ext>
            </a:extLst>
          </p:cNvPr>
          <p:cNvSpPr/>
          <p:nvPr/>
        </p:nvSpPr>
        <p:spPr>
          <a:xfrm>
            <a:off x="6534150" y="125324"/>
            <a:ext cx="5527711" cy="75097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i="1" dirty="0">
                <a:ln w="10160">
                  <a:solidFill>
                    <a:schemeClr val="accent5"/>
                  </a:solidFill>
                  <a:prstDash val="solid"/>
                </a:ln>
                <a:solidFill>
                  <a:srgbClr val="FFFFFF"/>
                </a:solidFill>
                <a:effectLst>
                  <a:outerShdw blurRad="38100" dist="22860" dir="5400000" algn="tl" rotWithShape="0">
                    <a:srgbClr val="000000">
                      <a:alpha val="30000"/>
                    </a:srgbClr>
                  </a:outerShdw>
                </a:effectLst>
              </a:rPr>
              <a:t>Sales channel predicted customers</a:t>
            </a:r>
          </a:p>
        </p:txBody>
      </p:sp>
    </p:spTree>
    <p:extLst>
      <p:ext uri="{BB962C8B-B14F-4D97-AF65-F5344CB8AC3E}">
        <p14:creationId xmlns:p14="http://schemas.microsoft.com/office/powerpoint/2010/main" val="4343146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a:latin typeface="Algerian" panose="04020705040A02060702" pitchFamily="82" charset="0"/>
              </a:rPr>
              <a:t>              sales channel</a:t>
            </a:r>
            <a:r>
              <a:rPr lang="en-US" sz="3600" dirty="0">
                <a:latin typeface="Algerian" panose="04020705040A02060702" pitchFamily="82" charset="0"/>
              </a:rPr>
              <a:t>  </a:t>
            </a:r>
            <a:r>
              <a:rPr lang="en-US" sz="5400" b="1" dirty="0">
                <a:latin typeface="Algerian" panose="04020705040A02060702" pitchFamily="82" charset="0"/>
              </a:rPr>
              <a:t>REPORT</a:t>
            </a:r>
            <a:endParaRPr lang="en-US" sz="3600" b="1" dirty="0">
              <a:latin typeface="Algerian" panose="04020705040A02060702" pitchFamily="82" charset="0"/>
            </a:endParaRPr>
          </a:p>
        </p:txBody>
      </p:sp>
      <p:sp>
        <p:nvSpPr>
          <p:cNvPr id="3" name="Content Placeholder 2"/>
          <p:cNvSpPr>
            <a:spLocks noGrp="1"/>
          </p:cNvSpPr>
          <p:nvPr>
            <p:ph idx="1"/>
          </p:nvPr>
        </p:nvSpPr>
        <p:spPr/>
        <p:txBody>
          <a:bodyPr/>
          <a:lstStyle/>
          <a:p>
            <a:endParaRPr lang="en-US" dirty="0"/>
          </a:p>
          <a:p>
            <a:r>
              <a:rPr lang="en-US" dirty="0"/>
              <a:t>The customers who uses sales channel like retail/other, unknown channel will churn more in future as compared to actual data.</a:t>
            </a:r>
          </a:p>
          <a:p>
            <a:r>
              <a:rPr lang="en-US" dirty="0"/>
              <a:t>The customer who uses channel like call center , web orders , </a:t>
            </a:r>
            <a:r>
              <a:rPr lang="en-US" dirty="0" err="1"/>
              <a:t>vars</a:t>
            </a:r>
            <a:r>
              <a:rPr lang="en-US" dirty="0"/>
              <a:t> will churn less in future.</a:t>
            </a:r>
          </a:p>
          <a:p>
            <a:r>
              <a:rPr lang="en-US" dirty="0"/>
              <a:t>Therefore sales channel works efficiently for the company.</a:t>
            </a:r>
          </a:p>
        </p:txBody>
      </p:sp>
    </p:spTree>
    <p:extLst>
      <p:ext uri="{BB962C8B-B14F-4D97-AF65-F5344CB8AC3E}">
        <p14:creationId xmlns:p14="http://schemas.microsoft.com/office/powerpoint/2010/main" val="33165423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A5370AB3-4D71-4480-BDED-D4CF7B9E68CE}"/>
              </a:ext>
            </a:extLst>
          </p:cNvPr>
          <p:cNvGraphicFramePr>
            <a:graphicFrameLocks/>
          </p:cNvGraphicFramePr>
          <p:nvPr>
            <p:extLst>
              <p:ext uri="{D42A27DB-BD31-4B8C-83A1-F6EECF244321}">
                <p14:modId xmlns:p14="http://schemas.microsoft.com/office/powerpoint/2010/main" val="34494158"/>
              </p:ext>
            </p:extLst>
          </p:nvPr>
        </p:nvGraphicFramePr>
        <p:xfrm>
          <a:off x="6486525" y="1085849"/>
          <a:ext cx="5562600" cy="577214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598BD59B-FE99-4EF2-882D-7772C3F9680B}"/>
              </a:ext>
            </a:extLst>
          </p:cNvPr>
          <p:cNvGraphicFramePr>
            <a:graphicFrameLocks/>
          </p:cNvGraphicFramePr>
          <p:nvPr>
            <p:extLst>
              <p:ext uri="{D42A27DB-BD31-4B8C-83A1-F6EECF244321}">
                <p14:modId xmlns:p14="http://schemas.microsoft.com/office/powerpoint/2010/main" val="1872058673"/>
              </p:ext>
            </p:extLst>
          </p:nvPr>
        </p:nvGraphicFramePr>
        <p:xfrm>
          <a:off x="142874" y="1085849"/>
          <a:ext cx="5819775" cy="5667374"/>
        </p:xfrm>
        <a:graphic>
          <a:graphicData uri="http://schemas.openxmlformats.org/drawingml/2006/chart">
            <c:chart xmlns:c="http://schemas.openxmlformats.org/drawingml/2006/chart" xmlns:r="http://schemas.openxmlformats.org/officeDocument/2006/relationships" r:id="rId3"/>
          </a:graphicData>
        </a:graphic>
      </p:graphicFrame>
      <p:sp>
        <p:nvSpPr>
          <p:cNvPr id="12" name="Rectangle: Rounded Corners 11">
            <a:extLst>
              <a:ext uri="{FF2B5EF4-FFF2-40B4-BE49-F238E27FC236}">
                <a16:creationId xmlns:a16="http://schemas.microsoft.com/office/drawing/2014/main" id="{73184DF9-4F09-4CE2-A72D-918F74ED40AB}"/>
              </a:ext>
            </a:extLst>
          </p:cNvPr>
          <p:cNvSpPr/>
          <p:nvPr/>
        </p:nvSpPr>
        <p:spPr>
          <a:xfrm>
            <a:off x="266700" y="125324"/>
            <a:ext cx="6041633" cy="75097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i="1" dirty="0">
                <a:ln w="10160">
                  <a:solidFill>
                    <a:schemeClr val="accent5"/>
                  </a:solidFill>
                  <a:prstDash val="solid"/>
                </a:ln>
                <a:solidFill>
                  <a:srgbClr val="FFFFFF"/>
                </a:solidFill>
                <a:effectLst>
                  <a:outerShdw blurRad="38100" dist="22860" dir="5400000" algn="tl" rotWithShape="0">
                    <a:srgbClr val="000000">
                      <a:alpha val="30000"/>
                    </a:srgbClr>
                  </a:outerShdw>
                </a:effectLst>
              </a:rPr>
              <a:t>model actual customers</a:t>
            </a:r>
          </a:p>
        </p:txBody>
      </p:sp>
      <p:sp>
        <p:nvSpPr>
          <p:cNvPr id="14" name="Rectangle: Rounded Corners 13">
            <a:extLst>
              <a:ext uri="{FF2B5EF4-FFF2-40B4-BE49-F238E27FC236}">
                <a16:creationId xmlns:a16="http://schemas.microsoft.com/office/drawing/2014/main" id="{7F320472-E047-44B5-9FE6-50BF2B85A73D}"/>
              </a:ext>
            </a:extLst>
          </p:cNvPr>
          <p:cNvSpPr/>
          <p:nvPr/>
        </p:nvSpPr>
        <p:spPr>
          <a:xfrm>
            <a:off x="6600826" y="125324"/>
            <a:ext cx="5448300" cy="75097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i="1" dirty="0">
                <a:ln w="10160">
                  <a:solidFill>
                    <a:schemeClr val="accent5"/>
                  </a:solidFill>
                  <a:prstDash val="solid"/>
                </a:ln>
                <a:solidFill>
                  <a:srgbClr val="FFFFFF"/>
                </a:solidFill>
                <a:effectLst>
                  <a:outerShdw blurRad="38100" dist="22860" dir="5400000" algn="tl" rotWithShape="0">
                    <a:srgbClr val="000000">
                      <a:alpha val="30000"/>
                    </a:srgbClr>
                  </a:outerShdw>
                </a:effectLst>
              </a:rPr>
              <a:t>model predicted customers</a:t>
            </a:r>
          </a:p>
        </p:txBody>
      </p:sp>
    </p:spTree>
    <p:extLst>
      <p:ext uri="{BB962C8B-B14F-4D97-AF65-F5344CB8AC3E}">
        <p14:creationId xmlns:p14="http://schemas.microsoft.com/office/powerpoint/2010/main" val="17352282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lgerian" panose="04020705040A02060702" pitchFamily="82" charset="0"/>
              </a:rPr>
              <a:t>Model report</a:t>
            </a:r>
          </a:p>
        </p:txBody>
      </p:sp>
      <p:sp>
        <p:nvSpPr>
          <p:cNvPr id="3" name="Content Placeholder 2"/>
          <p:cNvSpPr>
            <a:spLocks noGrp="1"/>
          </p:cNvSpPr>
          <p:nvPr>
            <p:ph idx="1"/>
          </p:nvPr>
        </p:nvSpPr>
        <p:spPr/>
        <p:txBody>
          <a:bodyPr/>
          <a:lstStyle/>
          <a:p>
            <a:r>
              <a:rPr lang="en-US" dirty="0"/>
              <a:t>The models like DW4000,HN70005,UNK will churn more in future as compared to actual data. Therefore these models lead to huge loss to the company.</a:t>
            </a:r>
          </a:p>
          <a:p>
            <a:r>
              <a:rPr lang="en-US" dirty="0"/>
              <a:t>The other models will churn less in future therefore profitable for the company.</a:t>
            </a:r>
          </a:p>
        </p:txBody>
      </p:sp>
    </p:spTree>
    <p:extLst>
      <p:ext uri="{BB962C8B-B14F-4D97-AF65-F5344CB8AC3E}">
        <p14:creationId xmlns:p14="http://schemas.microsoft.com/office/powerpoint/2010/main" val="1824576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46CD3E23-EA50-4913-9650-FDE0DBBC9FB8}"/>
              </a:ext>
            </a:extLst>
          </p:cNvPr>
          <p:cNvGraphicFramePr>
            <a:graphicFrameLocks/>
          </p:cNvGraphicFramePr>
          <p:nvPr>
            <p:extLst>
              <p:ext uri="{D42A27DB-BD31-4B8C-83A1-F6EECF244321}">
                <p14:modId xmlns:p14="http://schemas.microsoft.com/office/powerpoint/2010/main" val="2824267293"/>
              </p:ext>
            </p:extLst>
          </p:nvPr>
        </p:nvGraphicFramePr>
        <p:xfrm>
          <a:off x="6096000" y="1822793"/>
          <a:ext cx="5990122" cy="4799387"/>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Rounded Corners 5">
            <a:extLst>
              <a:ext uri="{FF2B5EF4-FFF2-40B4-BE49-F238E27FC236}">
                <a16:creationId xmlns:a16="http://schemas.microsoft.com/office/drawing/2014/main" id="{5D670F77-60B8-48E5-A4B7-A33B624876A7}"/>
              </a:ext>
            </a:extLst>
          </p:cNvPr>
          <p:cNvSpPr/>
          <p:nvPr/>
        </p:nvSpPr>
        <p:spPr>
          <a:xfrm>
            <a:off x="6371925" y="991401"/>
            <a:ext cx="5714198" cy="75097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i="1" dirty="0">
                <a:ln w="6600">
                  <a:solidFill>
                    <a:schemeClr val="accent2"/>
                  </a:solidFill>
                  <a:prstDash val="solid"/>
                </a:ln>
                <a:solidFill>
                  <a:srgbClr val="FFFFFF"/>
                </a:solidFill>
                <a:effectLst>
                  <a:outerShdw dist="38100" dir="2700000" algn="tl" rotWithShape="0">
                    <a:schemeClr val="accent2"/>
                  </a:outerShdw>
                </a:effectLst>
              </a:rPr>
              <a:t>Predicted churn customer in 5 months</a:t>
            </a:r>
          </a:p>
        </p:txBody>
      </p:sp>
      <p:sp>
        <p:nvSpPr>
          <p:cNvPr id="8" name="Rectangle: Rounded Corners 7">
            <a:extLst>
              <a:ext uri="{FF2B5EF4-FFF2-40B4-BE49-F238E27FC236}">
                <a16:creationId xmlns:a16="http://schemas.microsoft.com/office/drawing/2014/main" id="{552EE715-E034-4650-A5DD-CBCF0402AD85}"/>
              </a:ext>
            </a:extLst>
          </p:cNvPr>
          <p:cNvSpPr/>
          <p:nvPr/>
        </p:nvSpPr>
        <p:spPr>
          <a:xfrm>
            <a:off x="287155" y="991400"/>
            <a:ext cx="5532922" cy="75097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i="1" dirty="0">
                <a:ln w="6600">
                  <a:solidFill>
                    <a:schemeClr val="accent2"/>
                  </a:solidFill>
                  <a:prstDash val="solid"/>
                </a:ln>
                <a:solidFill>
                  <a:srgbClr val="FFFFFF"/>
                </a:solidFill>
                <a:effectLst>
                  <a:outerShdw dist="38100" dir="2700000" algn="tl" rotWithShape="0">
                    <a:schemeClr val="accent2"/>
                  </a:outerShdw>
                </a:effectLst>
              </a:rPr>
              <a:t>actual churn customer in 5 months</a:t>
            </a:r>
          </a:p>
        </p:txBody>
      </p:sp>
      <p:graphicFrame>
        <p:nvGraphicFramePr>
          <p:cNvPr id="11" name="Chart 10">
            <a:extLst>
              <a:ext uri="{FF2B5EF4-FFF2-40B4-BE49-F238E27FC236}">
                <a16:creationId xmlns:a16="http://schemas.microsoft.com/office/drawing/2014/main" id="{FC0A1A8A-974B-403A-805B-C97FC9A84732}"/>
              </a:ext>
            </a:extLst>
          </p:cNvPr>
          <p:cNvGraphicFramePr>
            <a:graphicFrameLocks/>
          </p:cNvGraphicFramePr>
          <p:nvPr>
            <p:extLst>
              <p:ext uri="{D42A27DB-BD31-4B8C-83A1-F6EECF244321}">
                <p14:modId xmlns:p14="http://schemas.microsoft.com/office/powerpoint/2010/main" val="267615088"/>
              </p:ext>
            </p:extLst>
          </p:nvPr>
        </p:nvGraphicFramePr>
        <p:xfrm>
          <a:off x="200527" y="1822792"/>
          <a:ext cx="5619550" cy="4799388"/>
        </p:xfrm>
        <a:graphic>
          <a:graphicData uri="http://schemas.openxmlformats.org/drawingml/2006/chart">
            <c:chart xmlns:c="http://schemas.openxmlformats.org/drawingml/2006/chart" xmlns:r="http://schemas.openxmlformats.org/officeDocument/2006/relationships" r:id="rId3"/>
          </a:graphicData>
        </a:graphic>
      </p:graphicFrame>
      <p:sp>
        <p:nvSpPr>
          <p:cNvPr id="16" name="Rectangle: Rounded Corners 15">
            <a:extLst>
              <a:ext uri="{FF2B5EF4-FFF2-40B4-BE49-F238E27FC236}">
                <a16:creationId xmlns:a16="http://schemas.microsoft.com/office/drawing/2014/main" id="{7B13C3BB-CD71-47B0-B643-4488C2FEAADD}"/>
              </a:ext>
            </a:extLst>
          </p:cNvPr>
          <p:cNvSpPr/>
          <p:nvPr/>
        </p:nvSpPr>
        <p:spPr>
          <a:xfrm>
            <a:off x="1652336" y="83810"/>
            <a:ext cx="8511941" cy="75097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Group of churning customers of actual and predicted</a:t>
            </a:r>
          </a:p>
        </p:txBody>
      </p:sp>
    </p:spTree>
    <p:extLst>
      <p:ext uri="{BB962C8B-B14F-4D97-AF65-F5344CB8AC3E}">
        <p14:creationId xmlns:p14="http://schemas.microsoft.com/office/powerpoint/2010/main" val="19374411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87C8FB-BB15-4AE1-9948-8F95F175E607}"/>
              </a:ext>
            </a:extLst>
          </p:cNvPr>
          <p:cNvSpPr txBox="1"/>
          <p:nvPr/>
        </p:nvSpPr>
        <p:spPr>
          <a:xfrm>
            <a:off x="557964" y="633410"/>
            <a:ext cx="11076071" cy="6247864"/>
          </a:xfrm>
          <a:prstGeom prst="rect">
            <a:avLst/>
          </a:prstGeom>
          <a:noFill/>
        </p:spPr>
        <p:txBody>
          <a:bodyPr wrap="square">
            <a:spAutoFit/>
          </a:bodyPr>
          <a:lstStyle/>
          <a:p>
            <a:r>
              <a:rPr lang="en-US" sz="2000" b="1" dirty="0"/>
              <a:t># If a group of customers have a 20% chance of churning this month, then we would expect them to remain customers for 5 months (1 month ÷ 20%).</a:t>
            </a:r>
          </a:p>
          <a:p>
            <a:endParaRPr lang="en-US" sz="2000" b="1" dirty="0"/>
          </a:p>
          <a:p>
            <a:r>
              <a:rPr lang="en-US" sz="2000" b="1" dirty="0"/>
              <a:t># If the churn were reduced to 1%, then we would expect the customers to remain for 100 months. </a:t>
            </a:r>
          </a:p>
          <a:p>
            <a:endParaRPr lang="en-US" sz="2000" b="1" dirty="0"/>
          </a:p>
          <a:p>
            <a:r>
              <a:rPr lang="en-US" sz="2000" b="1" dirty="0"/>
              <a:t>#actual customers are churn in 1 month 513.750000 customers </a:t>
            </a:r>
            <a:r>
              <a:rPr lang="en-US" sz="2000" b="1" dirty="0" err="1"/>
              <a:t>i.e</a:t>
            </a:r>
            <a:r>
              <a:rPr lang="en-US" sz="2000" b="1" dirty="0"/>
              <a:t>	6.11% in group1 and group0 churn are 320.666667	2.76% customers and churning customers in a group after 5 months in group1 customers are churned 30.58% and group 0 customer are churned 13.82% in actual status</a:t>
            </a:r>
          </a:p>
          <a:p>
            <a:endParaRPr lang="en-US" sz="2000" b="1" dirty="0"/>
          </a:p>
          <a:p>
            <a:r>
              <a:rPr lang="en-US" sz="2000" b="1" dirty="0"/>
              <a:t>we have to conclude that after predicted status churn customer status after 1 month and 5 months status</a:t>
            </a:r>
          </a:p>
          <a:p>
            <a:endParaRPr lang="en-US" sz="2000" b="1" dirty="0"/>
          </a:p>
          <a:p>
            <a:r>
              <a:rPr lang="en-US" sz="2000" b="1" dirty="0"/>
              <a:t>#predicted customers are churn in 1 month 338 customers </a:t>
            </a:r>
            <a:r>
              <a:rPr lang="en-US" sz="2000" b="1" dirty="0" err="1"/>
              <a:t>i.e</a:t>
            </a:r>
            <a:r>
              <a:rPr lang="en-US" sz="2000" b="1" dirty="0"/>
              <a:t>	4.02% in group1 and group0 churn are 471	4.06% customers and churning customers in a group after 5 months in group1 customers are 20.12% and group 0 customer are churned 20.32% in predicted status</a:t>
            </a:r>
          </a:p>
          <a:p>
            <a:endParaRPr lang="en-US" sz="2000" b="1" dirty="0"/>
          </a:p>
          <a:p>
            <a:r>
              <a:rPr lang="en-US" sz="2000" b="1" dirty="0"/>
              <a:t>we have to conclude that churning customers are in group1 percentage is decreased </a:t>
            </a:r>
            <a:r>
              <a:rPr lang="en-US" sz="2000" b="1" dirty="0" err="1"/>
              <a:t>i.e</a:t>
            </a:r>
            <a:r>
              <a:rPr lang="en-US" sz="2000" b="1" dirty="0"/>
              <a:t> 30.58 to 20.12 in 5 months and group 0 percentage is increase by 8% this is not good in future group 0 customers can leave more just work on these customers and provide </a:t>
            </a:r>
            <a:r>
              <a:rPr lang="en-US" sz="2000" b="1" dirty="0" err="1"/>
              <a:t>trhe</a:t>
            </a:r>
            <a:r>
              <a:rPr lang="en-US" sz="2000" b="1" dirty="0"/>
              <a:t> incentives and discounts of group 0 customers</a:t>
            </a:r>
          </a:p>
        </p:txBody>
      </p:sp>
    </p:spTree>
    <p:extLst>
      <p:ext uri="{BB962C8B-B14F-4D97-AF65-F5344CB8AC3E}">
        <p14:creationId xmlns:p14="http://schemas.microsoft.com/office/powerpoint/2010/main" val="3135405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8F29F6D4-C9DF-4489-B3CA-EA867B844728}"/>
              </a:ext>
            </a:extLst>
          </p:cNvPr>
          <p:cNvGraphicFramePr>
            <a:graphicFrameLocks/>
          </p:cNvGraphicFramePr>
          <p:nvPr>
            <p:extLst>
              <p:ext uri="{D42A27DB-BD31-4B8C-83A1-F6EECF244321}">
                <p14:modId xmlns:p14="http://schemas.microsoft.com/office/powerpoint/2010/main" val="3408318777"/>
              </p:ext>
            </p:extLst>
          </p:nvPr>
        </p:nvGraphicFramePr>
        <p:xfrm>
          <a:off x="5698067" y="719667"/>
          <a:ext cx="6366933" cy="5621865"/>
        </p:xfrm>
        <a:graphic>
          <a:graphicData uri="http://schemas.openxmlformats.org/drawingml/2006/chart">
            <c:chart xmlns:c="http://schemas.openxmlformats.org/drawingml/2006/chart" xmlns:r="http://schemas.openxmlformats.org/officeDocument/2006/relationships" r:id="rId2"/>
          </a:graphicData>
        </a:graphic>
      </p:graphicFrame>
      <p:sp>
        <p:nvSpPr>
          <p:cNvPr id="3" name="Rounded Rectangle 2"/>
          <p:cNvSpPr/>
          <p:nvPr/>
        </p:nvSpPr>
        <p:spPr>
          <a:xfrm>
            <a:off x="275771" y="246743"/>
            <a:ext cx="5646058" cy="634274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4000" b="1" dirty="0">
                <a:ln w="0"/>
                <a:solidFill>
                  <a:schemeClr val="accent1"/>
                </a:solidFill>
                <a:effectLst>
                  <a:outerShdw blurRad="38100" dist="25400" dir="5400000" algn="ctr" rotWithShape="0">
                    <a:srgbClr val="6E747A">
                      <a:alpha val="43000"/>
                    </a:srgbClr>
                  </a:outerShdw>
                </a:effectLst>
                <a:cs typeface="Aharoni" pitchFamily="2" charset="-79"/>
              </a:rPr>
              <a:t>Marital status</a:t>
            </a:r>
          </a:p>
          <a:p>
            <a:pPr algn="ctr"/>
            <a:endParaRPr lang="en-US" sz="4000" b="1" dirty="0">
              <a:ln w="0"/>
              <a:solidFill>
                <a:schemeClr val="accent1"/>
              </a:solidFill>
              <a:effectLst>
                <a:outerShdw blurRad="38100" dist="25400" dir="5400000" algn="ctr" rotWithShape="0">
                  <a:srgbClr val="6E747A">
                    <a:alpha val="43000"/>
                  </a:srgbClr>
                </a:outerShdw>
              </a:effectLst>
              <a:cs typeface="Aharoni" pitchFamily="2" charset="-79"/>
            </a:endParaRPr>
          </a:p>
          <a:p>
            <a:pPr marL="514350" indent="-514350" algn="ctr">
              <a:buFont typeface="Wingdings" pitchFamily="2" charset="2"/>
              <a:buChar char="§"/>
            </a:pPr>
            <a:r>
              <a:rPr lang="en-US" sz="2800" dirty="0">
                <a:ln w="1905"/>
                <a:solidFill>
                  <a:schemeClr val="tx1">
                    <a:lumMod val="95000"/>
                    <a:lumOff val="5000"/>
                  </a:schemeClr>
                </a:solidFill>
                <a:effectLst>
                  <a:innerShdw blurRad="69850" dist="43180" dir="5400000">
                    <a:srgbClr val="000000">
                      <a:alpha val="65000"/>
                    </a:srgbClr>
                  </a:innerShdw>
                </a:effectLst>
                <a:cs typeface="Aharoni" pitchFamily="2" charset="-79"/>
              </a:rPr>
              <a:t>The chart shows that there are 38%of the customers who are single.</a:t>
            </a:r>
          </a:p>
          <a:p>
            <a:pPr marL="514350" indent="-514350" algn="ctr">
              <a:buFont typeface="Wingdings" pitchFamily="2" charset="2"/>
              <a:buChar char="§"/>
            </a:pPr>
            <a:r>
              <a:rPr lang="en-US" sz="2800" dirty="0">
                <a:ln w="1905"/>
                <a:solidFill>
                  <a:schemeClr val="tx1">
                    <a:lumMod val="95000"/>
                    <a:lumOff val="5000"/>
                  </a:schemeClr>
                </a:solidFill>
                <a:effectLst>
                  <a:innerShdw blurRad="69850" dist="43180" dir="5400000">
                    <a:srgbClr val="000000">
                      <a:alpha val="65000"/>
                    </a:srgbClr>
                  </a:innerShdw>
                </a:effectLst>
                <a:cs typeface="Aharoni" pitchFamily="2" charset="-79"/>
              </a:rPr>
              <a:t>There are only 37% of the customers who are married.</a:t>
            </a:r>
          </a:p>
          <a:p>
            <a:pPr marL="514350" indent="-514350" algn="ctr">
              <a:buFont typeface="Wingdings" pitchFamily="2" charset="2"/>
              <a:buChar char="§"/>
            </a:pPr>
            <a:r>
              <a:rPr lang="en-US" sz="2800" dirty="0">
                <a:ln w="1905"/>
                <a:solidFill>
                  <a:schemeClr val="tx1">
                    <a:lumMod val="95000"/>
                    <a:lumOff val="5000"/>
                  </a:schemeClr>
                </a:solidFill>
                <a:effectLst>
                  <a:innerShdw blurRad="69850" dist="43180" dir="5400000">
                    <a:srgbClr val="000000">
                      <a:alpha val="65000"/>
                    </a:srgbClr>
                  </a:innerShdw>
                </a:effectLst>
                <a:cs typeface="Aharoni" pitchFamily="2" charset="-79"/>
              </a:rPr>
              <a:t>There are 5% of the customers who are identifies as divorcees.</a:t>
            </a:r>
            <a:r>
              <a:rPr lang="en-US" sz="3200" b="1" dirty="0">
                <a:ln w="1905"/>
                <a:solidFill>
                  <a:schemeClr val="tx1">
                    <a:lumMod val="95000"/>
                    <a:lumOff val="5000"/>
                  </a:schemeClr>
                </a:solidFill>
                <a:effectLst>
                  <a:innerShdw blurRad="69850" dist="43180" dir="5400000">
                    <a:srgbClr val="000000">
                      <a:alpha val="65000"/>
                    </a:srgbClr>
                  </a:innerShdw>
                </a:effectLst>
                <a:latin typeface="Aharoni" pitchFamily="2" charset="-79"/>
                <a:cs typeface="Aharoni" pitchFamily="2" charset="-79"/>
              </a:rPr>
              <a:t>  </a:t>
            </a:r>
          </a:p>
          <a:p>
            <a:pPr algn="ctr"/>
            <a:endParaRPr lang="en-US" sz="3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Aharoni" pitchFamily="2" charset="-79"/>
              <a:cs typeface="Aharoni" pitchFamily="2" charset="-79"/>
            </a:endParaRPr>
          </a:p>
        </p:txBody>
      </p:sp>
    </p:spTree>
    <p:extLst>
      <p:ext uri="{BB962C8B-B14F-4D97-AF65-F5344CB8AC3E}">
        <p14:creationId xmlns:p14="http://schemas.microsoft.com/office/powerpoint/2010/main" val="3338385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40484DF8-305E-4690-976E-BCFEE493D08A}"/>
              </a:ext>
            </a:extLst>
          </p:cNvPr>
          <p:cNvGraphicFramePr>
            <a:graphicFrameLocks/>
          </p:cNvGraphicFramePr>
          <p:nvPr>
            <p:extLst>
              <p:ext uri="{D42A27DB-BD31-4B8C-83A1-F6EECF244321}">
                <p14:modId xmlns:p14="http://schemas.microsoft.com/office/powerpoint/2010/main" val="2386656610"/>
              </p:ext>
            </p:extLst>
          </p:nvPr>
        </p:nvGraphicFramePr>
        <p:xfrm>
          <a:off x="5688530" y="132346"/>
          <a:ext cx="6503469" cy="6463185"/>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Rounded Corners 7">
            <a:extLst>
              <a:ext uri="{FF2B5EF4-FFF2-40B4-BE49-F238E27FC236}">
                <a16:creationId xmlns:a16="http://schemas.microsoft.com/office/drawing/2014/main" id="{B0A1F8CD-0288-4D4A-9E4E-03159015049F}"/>
              </a:ext>
            </a:extLst>
          </p:cNvPr>
          <p:cNvSpPr/>
          <p:nvPr/>
        </p:nvSpPr>
        <p:spPr>
          <a:xfrm>
            <a:off x="125128" y="363353"/>
            <a:ext cx="5438274" cy="62321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i="1" dirty="0">
                <a:ln w="0"/>
                <a:solidFill>
                  <a:schemeClr val="tx1"/>
                </a:solidFill>
                <a:effectLst>
                  <a:outerShdw blurRad="38100" dist="19050" dir="2700000" algn="tl" rotWithShape="0">
                    <a:schemeClr val="dk1">
                      <a:alpha val="40000"/>
                    </a:schemeClr>
                  </a:outerShdw>
                </a:effectLst>
              </a:rPr>
              <a:t>the customers who give good feedback are account for 51%.</a:t>
            </a:r>
          </a:p>
          <a:p>
            <a:pPr algn="ctr"/>
            <a:r>
              <a:rPr lang="en-US" sz="2800" i="1" dirty="0">
                <a:ln w="0"/>
                <a:solidFill>
                  <a:schemeClr val="tx1"/>
                </a:solidFill>
                <a:effectLst>
                  <a:outerShdw blurRad="38100" dist="19050" dir="2700000" algn="tl" rotWithShape="0">
                    <a:schemeClr val="dk1">
                      <a:alpha val="40000"/>
                    </a:schemeClr>
                  </a:outerShdw>
                </a:effectLst>
              </a:rPr>
              <a:t>The customers who are bad at giving good feedback are account for 40%.</a:t>
            </a:r>
          </a:p>
          <a:p>
            <a:pPr algn="ctr"/>
            <a:r>
              <a:rPr lang="en-US" sz="2800" i="1" dirty="0">
                <a:ln w="0"/>
                <a:solidFill>
                  <a:schemeClr val="tx1"/>
                </a:solidFill>
                <a:effectLst>
                  <a:outerShdw blurRad="38100" dist="19050" dir="2700000" algn="tl" rotWithShape="0">
                    <a:schemeClr val="dk1">
                      <a:alpha val="40000"/>
                    </a:schemeClr>
                  </a:outerShdw>
                </a:effectLst>
              </a:rPr>
              <a:t>Therefore more of the customers are good at giving feedback and enjoy to be in the company. </a:t>
            </a:r>
          </a:p>
        </p:txBody>
      </p:sp>
    </p:spTree>
    <p:extLst>
      <p:ext uri="{BB962C8B-B14F-4D97-AF65-F5344CB8AC3E}">
        <p14:creationId xmlns:p14="http://schemas.microsoft.com/office/powerpoint/2010/main" val="927477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99FE0F63-3BE8-4C36-B643-BCBB3618EE34}"/>
              </a:ext>
            </a:extLst>
          </p:cNvPr>
          <p:cNvGraphicFramePr>
            <a:graphicFrameLocks/>
          </p:cNvGraphicFramePr>
          <p:nvPr>
            <p:extLst>
              <p:ext uri="{D42A27DB-BD31-4B8C-83A1-F6EECF244321}">
                <p14:modId xmlns:p14="http://schemas.microsoft.com/office/powerpoint/2010/main" val="3110861680"/>
              </p:ext>
            </p:extLst>
          </p:nvPr>
        </p:nvGraphicFramePr>
        <p:xfrm>
          <a:off x="5419023" y="122721"/>
          <a:ext cx="6591701" cy="6374331"/>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Rounded Corners 5">
            <a:extLst>
              <a:ext uri="{FF2B5EF4-FFF2-40B4-BE49-F238E27FC236}">
                <a16:creationId xmlns:a16="http://schemas.microsoft.com/office/drawing/2014/main" id="{F8362F88-98E5-4692-99C0-0F667F66FDA2}"/>
              </a:ext>
            </a:extLst>
          </p:cNvPr>
          <p:cNvSpPr/>
          <p:nvPr/>
        </p:nvSpPr>
        <p:spPr>
          <a:xfrm>
            <a:off x="125128" y="221201"/>
            <a:ext cx="5062889" cy="64408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Font typeface="Arial" pitchFamily="34" charset="0"/>
              <a:buChar char="•"/>
            </a:pPr>
            <a:r>
              <a:rPr lang="en-US" sz="2800" i="1" dirty="0">
                <a:ln w="0"/>
                <a:solidFill>
                  <a:schemeClr val="tx1"/>
                </a:solidFill>
                <a:effectLst>
                  <a:outerShdw blurRad="38100" dist="19050" dir="2700000" algn="tl" rotWithShape="0">
                    <a:schemeClr val="dk1">
                      <a:alpha val="40000"/>
                    </a:schemeClr>
                  </a:outerShdw>
                </a:effectLst>
                <a:cs typeface="Aharoni" pitchFamily="2" charset="-79"/>
              </a:rPr>
              <a:t>there are 43% of customers who do not have computer.</a:t>
            </a:r>
          </a:p>
          <a:p>
            <a:pPr algn="ctr">
              <a:buFont typeface="Arial" pitchFamily="34" charset="0"/>
              <a:buChar char="•"/>
            </a:pPr>
            <a:r>
              <a:rPr lang="en-US" sz="2800" i="1" dirty="0">
                <a:ln w="0"/>
                <a:solidFill>
                  <a:schemeClr val="tx1"/>
                </a:solidFill>
                <a:effectLst>
                  <a:outerShdw blurRad="38100" dist="19050" dir="2700000" algn="tl" rotWithShape="0">
                    <a:schemeClr val="dk1">
                      <a:alpha val="40000"/>
                    </a:schemeClr>
                  </a:outerShdw>
                </a:effectLst>
                <a:cs typeface="Aharoni" pitchFamily="2" charset="-79"/>
              </a:rPr>
              <a:t>There are 32% of customers who have computer</a:t>
            </a:r>
          </a:p>
          <a:p>
            <a:pPr algn="ctr">
              <a:buFont typeface="Arial" pitchFamily="34" charset="0"/>
              <a:buChar char="•"/>
            </a:pPr>
            <a:r>
              <a:rPr lang="en-US" sz="2800" i="1" dirty="0">
                <a:ln w="0"/>
                <a:solidFill>
                  <a:schemeClr val="tx1"/>
                </a:solidFill>
                <a:effectLst>
                  <a:outerShdw blurRad="38100" dist="19050" dir="2700000" algn="tl" rotWithShape="0">
                    <a:schemeClr val="dk1">
                      <a:alpha val="40000"/>
                    </a:schemeClr>
                  </a:outerShdw>
                </a:effectLst>
                <a:cs typeface="Aharoni" pitchFamily="2" charset="-79"/>
              </a:rPr>
              <a:t>Therefore this chart shows that no. of customers having computer is less than the customers who do not have.</a:t>
            </a:r>
          </a:p>
          <a:p>
            <a:pPr algn="ctr"/>
            <a:endParaRPr lang="en-US" sz="28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haroni" pitchFamily="2" charset="-79"/>
              <a:cs typeface="Aharoni" pitchFamily="2" charset="-79"/>
            </a:endParaRPr>
          </a:p>
        </p:txBody>
      </p:sp>
    </p:spTree>
    <p:extLst>
      <p:ext uri="{BB962C8B-B14F-4D97-AF65-F5344CB8AC3E}">
        <p14:creationId xmlns:p14="http://schemas.microsoft.com/office/powerpoint/2010/main" val="3257247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C9A675A5-2EF6-4F8C-8206-0B90A83B08E5}"/>
              </a:ext>
            </a:extLst>
          </p:cNvPr>
          <p:cNvGraphicFramePr>
            <a:graphicFrameLocks/>
          </p:cNvGraphicFramePr>
          <p:nvPr>
            <p:extLst>
              <p:ext uri="{D42A27DB-BD31-4B8C-83A1-F6EECF244321}">
                <p14:modId xmlns:p14="http://schemas.microsoft.com/office/powerpoint/2010/main" val="1618288901"/>
              </p:ext>
            </p:extLst>
          </p:nvPr>
        </p:nvGraphicFramePr>
        <p:xfrm>
          <a:off x="5659655" y="141972"/>
          <a:ext cx="6264441" cy="6470584"/>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Rounded Corners 5">
            <a:extLst>
              <a:ext uri="{FF2B5EF4-FFF2-40B4-BE49-F238E27FC236}">
                <a16:creationId xmlns:a16="http://schemas.microsoft.com/office/drawing/2014/main" id="{55825298-69B7-46EA-8B75-7E93C613B38C}"/>
              </a:ext>
            </a:extLst>
          </p:cNvPr>
          <p:cNvSpPr/>
          <p:nvPr/>
        </p:nvSpPr>
        <p:spPr>
          <a:xfrm>
            <a:off x="125128" y="847725"/>
            <a:ext cx="5438274" cy="53244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Font typeface="Arial" pitchFamily="34" charset="0"/>
              <a:buChar char="•"/>
            </a:pPr>
            <a:r>
              <a:rPr lang="en-US" sz="2800" i="1" dirty="0">
                <a:ln w="0"/>
                <a:solidFill>
                  <a:schemeClr val="tx1"/>
                </a:solidFill>
                <a:effectLst>
                  <a:outerShdw blurRad="38100" dist="19050" dir="2700000" algn="tl" rotWithShape="0">
                    <a:schemeClr val="dk1">
                      <a:alpha val="40000"/>
                    </a:schemeClr>
                  </a:outerShdw>
                </a:effectLst>
              </a:rPr>
              <a:t>The chart shows that how many  customers uses indirect channel and direct channel.</a:t>
            </a:r>
          </a:p>
          <a:p>
            <a:pPr algn="ctr">
              <a:buFont typeface="Arial" pitchFamily="34" charset="0"/>
              <a:buChar char="•"/>
            </a:pPr>
            <a:r>
              <a:rPr lang="en-US" sz="2800" i="1" dirty="0">
                <a:ln w="0"/>
                <a:solidFill>
                  <a:schemeClr val="tx1"/>
                </a:solidFill>
                <a:effectLst>
                  <a:outerShdw blurRad="38100" dist="19050" dir="2700000" algn="tl" rotWithShape="0">
                    <a:schemeClr val="dk1">
                      <a:alpha val="40000"/>
                    </a:schemeClr>
                  </a:outerShdw>
                </a:effectLst>
              </a:rPr>
              <a:t>There are 70% of the customers who are using direct channel.</a:t>
            </a:r>
          </a:p>
          <a:p>
            <a:pPr algn="ctr">
              <a:buFont typeface="Arial" pitchFamily="34" charset="0"/>
              <a:buChar char="•"/>
            </a:pPr>
            <a:r>
              <a:rPr lang="en-US" sz="2800" i="1" dirty="0">
                <a:ln w="0"/>
                <a:solidFill>
                  <a:schemeClr val="tx1"/>
                </a:solidFill>
                <a:effectLst>
                  <a:outerShdw blurRad="38100" dist="19050" dir="2700000" algn="tl" rotWithShape="0">
                    <a:schemeClr val="dk1">
                      <a:alpha val="40000"/>
                    </a:schemeClr>
                  </a:outerShdw>
                </a:effectLst>
              </a:rPr>
              <a:t>Only 26% of the customers are using indirect channel.</a:t>
            </a:r>
          </a:p>
          <a:p>
            <a:pPr algn="ctr">
              <a:buFont typeface="Arial" pitchFamily="34" charset="0"/>
              <a:buChar char="•"/>
            </a:pPr>
            <a:r>
              <a:rPr lang="en-US" sz="2800" i="1" dirty="0">
                <a:ln w="0"/>
                <a:solidFill>
                  <a:schemeClr val="tx1"/>
                </a:solidFill>
                <a:effectLst>
                  <a:outerShdw blurRad="38100" dist="19050" dir="2700000" algn="tl" rotWithShape="0">
                    <a:schemeClr val="dk1">
                      <a:alpha val="40000"/>
                    </a:schemeClr>
                  </a:outerShdw>
                </a:effectLst>
              </a:rPr>
              <a:t>Therefore customer prefer direct channel over indirect channel. </a:t>
            </a:r>
          </a:p>
        </p:txBody>
      </p:sp>
    </p:spTree>
    <p:extLst>
      <p:ext uri="{BB962C8B-B14F-4D97-AF65-F5344CB8AC3E}">
        <p14:creationId xmlns:p14="http://schemas.microsoft.com/office/powerpoint/2010/main" val="3980048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C89D33F5-3F00-4462-B059-0E2F469E9682}"/>
              </a:ext>
            </a:extLst>
          </p:cNvPr>
          <p:cNvGraphicFramePr>
            <a:graphicFrameLocks/>
          </p:cNvGraphicFramePr>
          <p:nvPr>
            <p:extLst>
              <p:ext uri="{D42A27DB-BD31-4B8C-83A1-F6EECF244321}">
                <p14:modId xmlns:p14="http://schemas.microsoft.com/office/powerpoint/2010/main" val="2855241552"/>
              </p:ext>
            </p:extLst>
          </p:nvPr>
        </p:nvGraphicFramePr>
        <p:xfrm>
          <a:off x="5718628" y="435925"/>
          <a:ext cx="6192406" cy="5710187"/>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Rounded Corners 5">
            <a:extLst>
              <a:ext uri="{FF2B5EF4-FFF2-40B4-BE49-F238E27FC236}">
                <a16:creationId xmlns:a16="http://schemas.microsoft.com/office/drawing/2014/main" id="{34413FED-6016-4590-9FD5-C73DA34E7E45}"/>
              </a:ext>
            </a:extLst>
          </p:cNvPr>
          <p:cNvSpPr/>
          <p:nvPr/>
        </p:nvSpPr>
        <p:spPr>
          <a:xfrm>
            <a:off x="174172" y="1390650"/>
            <a:ext cx="5355771" cy="475546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Font typeface="Arial" pitchFamily="34" charset="0"/>
              <a:buChar char="•"/>
            </a:pPr>
            <a:r>
              <a:rPr lang="en-US" sz="2400" i="1" dirty="0">
                <a:ln w="0"/>
                <a:solidFill>
                  <a:schemeClr val="tx1"/>
                </a:solidFill>
                <a:effectLst>
                  <a:outerShdw blurRad="38100" dist="19050" dir="2700000" algn="tl" rotWithShape="0">
                    <a:schemeClr val="dk1">
                      <a:alpha val="40000"/>
                    </a:schemeClr>
                  </a:outerShdw>
                </a:effectLst>
              </a:rPr>
              <a:t>The analysis shows that different customers prefer different plans.</a:t>
            </a:r>
          </a:p>
          <a:p>
            <a:pPr algn="ctr">
              <a:buFont typeface="Arial" pitchFamily="34" charset="0"/>
              <a:buChar char="•"/>
            </a:pPr>
            <a:r>
              <a:rPr lang="en-US" sz="2400" i="1" dirty="0">
                <a:ln w="0"/>
                <a:solidFill>
                  <a:schemeClr val="tx1"/>
                </a:solidFill>
                <a:effectLst>
                  <a:outerShdw blurRad="38100" dist="19050" dir="2700000" algn="tl" rotWithShape="0">
                    <a:schemeClr val="dk1">
                      <a:alpha val="40000"/>
                    </a:schemeClr>
                  </a:outerShdw>
                </a:effectLst>
              </a:rPr>
              <a:t>In the analysis large number of customers prefer professional plan which is 25%.</a:t>
            </a:r>
          </a:p>
          <a:p>
            <a:pPr algn="ctr">
              <a:buFont typeface="Arial" pitchFamily="34" charset="0"/>
              <a:buChar char="•"/>
            </a:pPr>
            <a:r>
              <a:rPr lang="en-US" sz="2400" i="1" dirty="0">
                <a:ln w="0"/>
                <a:solidFill>
                  <a:schemeClr val="tx1"/>
                </a:solidFill>
                <a:effectLst>
                  <a:outerShdw blurRad="38100" dist="19050" dir="2700000" algn="tl" rotWithShape="0">
                    <a:schemeClr val="dk1">
                      <a:alpha val="40000"/>
                    </a:schemeClr>
                  </a:outerShdw>
                </a:effectLst>
              </a:rPr>
              <a:t>On the other hand So plan and power plan are the least prefer by customer which is 6% and 9%.</a:t>
            </a:r>
          </a:p>
          <a:p>
            <a:pPr algn="ctr">
              <a:buFont typeface="Arial" pitchFamily="34" charset="0"/>
              <a:buChar char="•"/>
            </a:pPr>
            <a:endParaRPr lang="en-US" sz="2400" i="1" dirty="0">
              <a:ln w="0"/>
              <a:solidFill>
                <a:schemeClr val="tx1"/>
              </a:solidFill>
              <a:effectLst>
                <a:outerShdw blurRad="38100" dist="19050" dir="2700000" algn="tl" rotWithShape="0">
                  <a:schemeClr val="dk1">
                    <a:alpha val="40000"/>
                  </a:schemeClr>
                </a:outerShdw>
              </a:effectLst>
            </a:endParaRPr>
          </a:p>
          <a:p>
            <a:pPr algn="ctr">
              <a:buFont typeface="Arial" pitchFamily="34" charset="0"/>
              <a:buChar char="•"/>
            </a:pPr>
            <a:r>
              <a:rPr lang="en-US" sz="2400" i="1" dirty="0">
                <a:ln w="0"/>
                <a:solidFill>
                  <a:schemeClr val="tx1"/>
                </a:solidFill>
                <a:effectLst>
                  <a:outerShdw blurRad="38100" dist="19050" dir="2700000" algn="tl" rotWithShape="0">
                    <a:schemeClr val="dk1">
                      <a:alpha val="40000"/>
                    </a:schemeClr>
                  </a:outerShdw>
                </a:effectLst>
              </a:rPr>
              <a:t>Other plans like basic ,elite and home plan are in great preference.</a:t>
            </a:r>
          </a:p>
          <a:p>
            <a:pPr algn="ctr">
              <a:buFont typeface="Arial" pitchFamily="34" charset="0"/>
              <a:buChar char="•"/>
            </a:pPr>
            <a:endParaRPr lang="en-US" sz="3200" b="1" i="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pPr algn="ctr">
              <a:buFont typeface="Arial" pitchFamily="34" charset="0"/>
              <a:buChar char="•"/>
            </a:pPr>
            <a:endParaRPr lang="en-US" sz="32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1878385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14833</TotalTime>
  <Words>1910</Words>
  <Application>Microsoft Office PowerPoint</Application>
  <PresentationFormat>Widescreen</PresentationFormat>
  <Paragraphs>200</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Aharoni</vt:lpstr>
      <vt:lpstr>Algerian</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computer   REPORT</vt:lpstr>
      <vt:lpstr>PowerPoint Presentation</vt:lpstr>
      <vt:lpstr>PowerPoint Presentation</vt:lpstr>
      <vt:lpstr>PowerPoint Presentation</vt:lpstr>
      <vt:lpstr>       REPORT</vt:lpstr>
      <vt:lpstr>PowerPoint Presentation</vt:lpstr>
      <vt:lpstr>              sales channel  REPORT</vt:lpstr>
      <vt:lpstr>PowerPoint Presentation</vt:lpstr>
      <vt:lpstr>Model report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Bhatia</dc:creator>
  <cp:lastModifiedBy>Akshay Bhatia</cp:lastModifiedBy>
  <cp:revision>73</cp:revision>
  <dcterms:created xsi:type="dcterms:W3CDTF">2020-08-25T09:59:52Z</dcterms:created>
  <dcterms:modified xsi:type="dcterms:W3CDTF">2020-09-14T06:15:16Z</dcterms:modified>
</cp:coreProperties>
</file>