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HK Modular" panose="020B0604020202020204" charset="0"/>
      <p:regular r:id="rId11"/>
    </p:embeddedFont>
    <p:embeddedFont>
      <p:font typeface="Open Sans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0642">
                <a:alpha val="100000"/>
              </a:srgbClr>
            </a:gs>
            <a:gs pos="100000">
              <a:srgbClr val="401D80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25977" y="6542655"/>
            <a:ext cx="19139954" cy="4036898"/>
            <a:chOff x="0" y="0"/>
            <a:chExt cx="5040976" cy="10632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40976" cy="1063216"/>
            </a:xfrm>
            <a:custGeom>
              <a:avLst/>
              <a:gdLst/>
              <a:ahLst/>
              <a:cxnLst/>
              <a:rect l="l" t="t" r="r" b="b"/>
              <a:pathLst>
                <a:path w="5040976" h="1063216">
                  <a:moveTo>
                    <a:pt x="0" y="0"/>
                  </a:moveTo>
                  <a:lnTo>
                    <a:pt x="5040976" y="0"/>
                  </a:lnTo>
                  <a:lnTo>
                    <a:pt x="5040976" y="1063216"/>
                  </a:lnTo>
                  <a:lnTo>
                    <a:pt x="0" y="1063216"/>
                  </a:lnTo>
                  <a:close/>
                </a:path>
              </a:pathLst>
            </a:custGeom>
            <a:gradFill rotWithShape="1">
              <a:gsLst>
                <a:gs pos="0">
                  <a:srgbClr val="2A0C69">
                    <a:alpha val="100000"/>
                  </a:srgbClr>
                </a:gs>
                <a:gs pos="100000">
                  <a:srgbClr val="3F1D8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40976" cy="1101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6542655"/>
            <a:ext cx="18288000" cy="4114800"/>
          </a:xfrm>
          <a:custGeom>
            <a:avLst/>
            <a:gdLst/>
            <a:ahLst/>
            <a:cxnLst/>
            <a:rect l="l" t="t" r="r" b="b"/>
            <a:pathLst>
              <a:path w="18288000" h="4114800">
                <a:moveTo>
                  <a:pt x="0" y="0"/>
                </a:moveTo>
                <a:lnTo>
                  <a:pt x="18288000" y="0"/>
                </a:lnTo>
                <a:lnTo>
                  <a:pt x="18288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69015" y="-2932552"/>
            <a:ext cx="6487285" cy="11722219"/>
          </a:xfrm>
          <a:custGeom>
            <a:avLst/>
            <a:gdLst/>
            <a:ahLst/>
            <a:cxnLst/>
            <a:rect l="l" t="t" r="r" b="b"/>
            <a:pathLst>
              <a:path w="6487285" h="11722219">
                <a:moveTo>
                  <a:pt x="0" y="0"/>
                </a:moveTo>
                <a:lnTo>
                  <a:pt x="6487285" y="0"/>
                </a:lnTo>
                <a:lnTo>
                  <a:pt x="6487285" y="11722219"/>
                </a:lnTo>
                <a:lnTo>
                  <a:pt x="0" y="117222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5295"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1731700" y="-2932552"/>
            <a:ext cx="6487285" cy="11722219"/>
          </a:xfrm>
          <a:custGeom>
            <a:avLst/>
            <a:gdLst/>
            <a:ahLst/>
            <a:cxnLst/>
            <a:rect l="l" t="t" r="r" b="b"/>
            <a:pathLst>
              <a:path w="6487285" h="11722219">
                <a:moveTo>
                  <a:pt x="0" y="0"/>
                </a:moveTo>
                <a:lnTo>
                  <a:pt x="6487285" y="0"/>
                </a:lnTo>
                <a:lnTo>
                  <a:pt x="6487285" y="11722219"/>
                </a:lnTo>
                <a:lnTo>
                  <a:pt x="0" y="117222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5295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430843" y="2436603"/>
            <a:ext cx="7328318" cy="5413795"/>
          </a:xfrm>
          <a:custGeom>
            <a:avLst/>
            <a:gdLst/>
            <a:ahLst/>
            <a:cxnLst/>
            <a:rect l="l" t="t" r="r" b="b"/>
            <a:pathLst>
              <a:path w="7328318" h="5413795">
                <a:moveTo>
                  <a:pt x="0" y="0"/>
                </a:moveTo>
                <a:lnTo>
                  <a:pt x="7328318" y="0"/>
                </a:lnTo>
                <a:lnTo>
                  <a:pt x="7328318" y="5413794"/>
                </a:lnTo>
                <a:lnTo>
                  <a:pt x="0" y="54137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-4529786" y="2436603"/>
            <a:ext cx="7328318" cy="5413795"/>
          </a:xfrm>
          <a:custGeom>
            <a:avLst/>
            <a:gdLst/>
            <a:ahLst/>
            <a:cxnLst/>
            <a:rect l="l" t="t" r="r" b="b"/>
            <a:pathLst>
              <a:path w="7328318" h="5413795">
                <a:moveTo>
                  <a:pt x="7328318" y="0"/>
                </a:moveTo>
                <a:lnTo>
                  <a:pt x="0" y="0"/>
                </a:lnTo>
                <a:lnTo>
                  <a:pt x="0" y="5413794"/>
                </a:lnTo>
                <a:lnTo>
                  <a:pt x="7328318" y="5413794"/>
                </a:lnTo>
                <a:lnTo>
                  <a:pt x="7328318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122920" y="813456"/>
            <a:ext cx="5966784" cy="1974463"/>
          </a:xfrm>
          <a:custGeom>
            <a:avLst/>
            <a:gdLst/>
            <a:ahLst/>
            <a:cxnLst/>
            <a:rect l="l" t="t" r="r" b="b"/>
            <a:pathLst>
              <a:path w="5966784" h="1974463">
                <a:moveTo>
                  <a:pt x="0" y="0"/>
                </a:moveTo>
                <a:lnTo>
                  <a:pt x="5966784" y="0"/>
                </a:lnTo>
                <a:lnTo>
                  <a:pt x="5966784" y="1974464"/>
                </a:lnTo>
                <a:lnTo>
                  <a:pt x="0" y="19744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616787" y="1028700"/>
            <a:ext cx="4296816" cy="1282001"/>
          </a:xfrm>
          <a:custGeom>
            <a:avLst/>
            <a:gdLst/>
            <a:ahLst/>
            <a:cxnLst/>
            <a:rect l="l" t="t" r="r" b="b"/>
            <a:pathLst>
              <a:path w="4296816" h="1282001">
                <a:moveTo>
                  <a:pt x="0" y="0"/>
                </a:moveTo>
                <a:lnTo>
                  <a:pt x="4296816" y="0"/>
                </a:lnTo>
                <a:lnTo>
                  <a:pt x="4296816" y="1282001"/>
                </a:lnTo>
                <a:lnTo>
                  <a:pt x="0" y="128200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82550" y="813456"/>
            <a:ext cx="5966784" cy="1974463"/>
          </a:xfrm>
          <a:custGeom>
            <a:avLst/>
            <a:gdLst/>
            <a:ahLst/>
            <a:cxnLst/>
            <a:rect l="l" t="t" r="r" b="b"/>
            <a:pathLst>
              <a:path w="5966784" h="1974463">
                <a:moveTo>
                  <a:pt x="0" y="0"/>
                </a:moveTo>
                <a:lnTo>
                  <a:pt x="5966784" y="0"/>
                </a:lnTo>
                <a:lnTo>
                  <a:pt x="5966784" y="1974464"/>
                </a:lnTo>
                <a:lnTo>
                  <a:pt x="0" y="19744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82550" y="-1230673"/>
            <a:ext cx="5711404" cy="5711404"/>
          </a:xfrm>
          <a:custGeom>
            <a:avLst/>
            <a:gdLst/>
            <a:ahLst/>
            <a:cxnLst/>
            <a:rect l="l" t="t" r="r" b="b"/>
            <a:pathLst>
              <a:path w="5711404" h="5711404">
                <a:moveTo>
                  <a:pt x="0" y="0"/>
                </a:moveTo>
                <a:lnTo>
                  <a:pt x="5711404" y="0"/>
                </a:lnTo>
                <a:lnTo>
                  <a:pt x="5711404" y="5711405"/>
                </a:lnTo>
                <a:lnTo>
                  <a:pt x="0" y="571140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029088" y="3193982"/>
            <a:ext cx="12574992" cy="6697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611" lvl="1" indent="-539805" algn="ctr">
              <a:lnSpc>
                <a:spcPts val="5650"/>
              </a:lnSpc>
              <a:buFont typeface="Arial"/>
              <a:buChar char="•"/>
            </a:pPr>
            <a:r>
              <a:rPr lang="en-US" sz="5000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 Tech Panthers</a:t>
            </a:r>
          </a:p>
          <a:p>
            <a:pPr marL="1079611" lvl="1" indent="-539805" algn="ctr">
              <a:lnSpc>
                <a:spcPts val="5650"/>
              </a:lnSpc>
              <a:buFont typeface="Arial"/>
              <a:buChar char="•"/>
            </a:pPr>
            <a:endParaRPr lang="en-US" sz="5000" dirty="0">
              <a:solidFill>
                <a:srgbClr val="FFFFFF"/>
              </a:solidFill>
              <a:latin typeface="HK Modular"/>
              <a:ea typeface="HK Modular"/>
              <a:cs typeface="HK Modular"/>
              <a:sym typeface="HK Modular"/>
            </a:endParaRPr>
          </a:p>
          <a:p>
            <a:pPr marL="539806" lvl="1" algn="ctr">
              <a:lnSpc>
                <a:spcPts val="5650"/>
              </a:lnSpc>
            </a:pPr>
            <a:r>
              <a:rPr lang="en-US" sz="2400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                                                         </a:t>
            </a:r>
          </a:p>
          <a:p>
            <a:pPr marL="539806" lvl="1" algn="ctr">
              <a:lnSpc>
                <a:spcPts val="5650"/>
              </a:lnSpc>
            </a:pPr>
            <a:r>
              <a:rPr lang="en-US" sz="2400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                                                          </a:t>
            </a:r>
            <a:r>
              <a:rPr lang="en-US" sz="2400" i="1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Vaibhav </a:t>
            </a:r>
            <a:r>
              <a:rPr lang="en-US" sz="2400" i="1" dirty="0" err="1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Katkar</a:t>
            </a:r>
            <a:endParaRPr lang="en-US" sz="2400" i="1" dirty="0">
              <a:solidFill>
                <a:srgbClr val="FFFFFF"/>
              </a:solidFill>
              <a:latin typeface="HK Modular"/>
              <a:ea typeface="HK Modular"/>
              <a:cs typeface="HK Modular"/>
              <a:sym typeface="HK Modular"/>
            </a:endParaRPr>
          </a:p>
          <a:p>
            <a:pPr marL="539806" lvl="1" algn="ctr">
              <a:lnSpc>
                <a:spcPts val="5650"/>
              </a:lnSpc>
            </a:pPr>
            <a:r>
              <a:rPr lang="en-US" sz="2400" i="1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                                                       Karan </a:t>
            </a:r>
            <a:r>
              <a:rPr lang="en-US" sz="2400" i="1" dirty="0" err="1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Bhavar</a:t>
            </a:r>
            <a:endParaRPr lang="en-US" sz="2400" i="1" dirty="0">
              <a:solidFill>
                <a:srgbClr val="FFFFFF"/>
              </a:solidFill>
              <a:latin typeface="HK Modular"/>
              <a:ea typeface="HK Modular"/>
              <a:cs typeface="HK Modular"/>
              <a:sym typeface="HK Modular"/>
            </a:endParaRPr>
          </a:p>
          <a:p>
            <a:pPr marL="539806" lvl="1" algn="ctr">
              <a:lnSpc>
                <a:spcPts val="5650"/>
              </a:lnSpc>
            </a:pPr>
            <a:r>
              <a:rPr lang="en-US" sz="2400" i="1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                                                             Mahesh </a:t>
            </a:r>
            <a:r>
              <a:rPr lang="en-US" sz="2400" i="1" dirty="0" err="1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Thombare</a:t>
            </a:r>
            <a:endParaRPr lang="en-US" sz="2400" i="1" dirty="0">
              <a:solidFill>
                <a:srgbClr val="FFFFFF"/>
              </a:solidFill>
              <a:latin typeface="HK Modular"/>
              <a:ea typeface="HK Modular"/>
              <a:cs typeface="HK Modular"/>
              <a:sym typeface="HK Modular"/>
            </a:endParaRPr>
          </a:p>
          <a:p>
            <a:pPr marL="539806" lvl="1" algn="ctr">
              <a:lnSpc>
                <a:spcPts val="5650"/>
              </a:lnSpc>
            </a:pPr>
            <a:r>
              <a:rPr lang="en-US" sz="2400" i="1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                                                           Pournima Ghige</a:t>
            </a:r>
          </a:p>
          <a:p>
            <a:pPr marL="539806" lvl="1" algn="ctr">
              <a:lnSpc>
                <a:spcPts val="5650"/>
              </a:lnSpc>
            </a:pPr>
            <a:r>
              <a:rPr lang="en-US" sz="2400" i="1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                                                         </a:t>
            </a:r>
            <a:r>
              <a:rPr lang="en-US" sz="2400" i="1" dirty="0" err="1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Dharti</a:t>
            </a:r>
            <a:r>
              <a:rPr lang="en-US" sz="2400" i="1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 </a:t>
            </a:r>
            <a:r>
              <a:rPr lang="en-US" sz="2400" i="1" dirty="0" err="1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kabade</a:t>
            </a:r>
            <a:endParaRPr lang="en-US" sz="2400" i="1" dirty="0">
              <a:solidFill>
                <a:srgbClr val="FFFFFF"/>
              </a:solidFill>
              <a:latin typeface="HK Modular"/>
              <a:ea typeface="HK Modular"/>
              <a:cs typeface="HK Modular"/>
              <a:sym typeface="HK Modular"/>
            </a:endParaRPr>
          </a:p>
          <a:p>
            <a:pPr algn="ctr">
              <a:lnSpc>
                <a:spcPts val="7458"/>
              </a:lnSpc>
            </a:pPr>
            <a:endParaRPr lang="en-US" sz="5000" dirty="0">
              <a:solidFill>
                <a:srgbClr val="FFFFFF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316584" y="8852905"/>
            <a:ext cx="1519513" cy="355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60"/>
              </a:lnSpc>
            </a:pPr>
            <a:r>
              <a:rPr lang="en-US" sz="2114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099D05-8FEE-9A80-9174-75A8B60C68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9088" y="5232194"/>
            <a:ext cx="8009460" cy="38850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0642">
                <a:alpha val="100000"/>
              </a:srgbClr>
            </a:gs>
            <a:gs pos="100000">
              <a:srgbClr val="401D80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609600" y="495300"/>
            <a:ext cx="10972800" cy="721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sz="4514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3E46C-F297-035C-70C9-13927CC1C61A}"/>
              </a:ext>
            </a:extLst>
          </p:cNvPr>
          <p:cNvSpPr txBox="1"/>
          <p:nvPr/>
        </p:nvSpPr>
        <p:spPr>
          <a:xfrm>
            <a:off x="1104900" y="2324100"/>
            <a:ext cx="16078200" cy="5340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b="1" dirty="0">
                <a:solidFill>
                  <a:schemeClr val="bg1"/>
                </a:solidFill>
                <a:effectLst/>
                <a:latin typeface="HK Modular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heatmap based store placement analysis</a:t>
            </a:r>
            <a:r>
              <a:rPr lang="en-IN" sz="3600" b="1" kern="100" dirty="0">
                <a:solidFill>
                  <a:schemeClr val="bg1"/>
                </a:solidFill>
                <a:effectLst/>
                <a:latin typeface="HK Modular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40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heatmap is a data visualization technique that uses </a:t>
            </a:r>
            <a:r>
              <a:rPr lang="en-IN" sz="2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represent values in a dataset.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will show how data is distributed in specific area. Heatmap used for data analysis, Market Analysis.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 of Heatmaps:-</a:t>
            </a:r>
            <a:endParaRPr lang="en-IN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 Heatmaps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user interactions, such as clicks, scrolls, and mouse movement.</a:t>
            </a: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Geographical Heatmaps </a:t>
            </a:r>
          </a:p>
          <a:p>
            <a:r>
              <a:rPr lang="en-I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 data intensity over a map (e.g. population density,</a:t>
            </a:r>
            <a:r>
              <a:rPr lang="en-I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0642">
                <a:alpha val="100000"/>
              </a:srgbClr>
            </a:gs>
            <a:gs pos="100000">
              <a:srgbClr val="401D80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5802" y="479160"/>
            <a:ext cx="8118426" cy="695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0"/>
              </a:lnSpc>
              <a:spcBef>
                <a:spcPct val="0"/>
              </a:spcBef>
            </a:pPr>
            <a:r>
              <a:rPr lang="en-US" sz="4114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SOLUTION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8DE59-74A2-9312-05EA-A33F0E85A059}"/>
              </a:ext>
            </a:extLst>
          </p:cNvPr>
          <p:cNvSpPr txBox="1"/>
          <p:nvPr/>
        </p:nvSpPr>
        <p:spPr>
          <a:xfrm>
            <a:off x="885802" y="2628900"/>
            <a:ext cx="16411598" cy="5022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a frontend visualization for </a:t>
            </a:r>
            <a:r>
              <a:rPr lang="en-IN" sz="2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</a:t>
            </a: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store placement using interactive charts and a heatmap. The solution helps businesses make data-driven decisions by presenting insights on population, infrastructure, traffic, store demand, and optimal store locations.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Heatmap Generation:-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>
              <a:lnSpc>
                <a:spcPct val="107000"/>
              </a:lnSpc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color-coded heatmaps to highlight potential locations for stores.</a:t>
            </a:r>
          </a:p>
          <a:p>
            <a:pPr marL="1371600">
              <a:lnSpc>
                <a:spcPct val="107000"/>
              </a:lnSpc>
            </a:pP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b="1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Deployment &amp; Continuous Monitoring:-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>
              <a:lnSpc>
                <a:spcPct val="107000"/>
              </a:lnSpc>
            </a:pPr>
            <a:r>
              <a:rPr lang="en-IN" sz="2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AI-driven recommendations for future expansion strategies.</a:t>
            </a:r>
          </a:p>
          <a:p>
            <a:pPr marL="1371600">
              <a:lnSpc>
                <a:spcPct val="107000"/>
              </a:lnSpc>
            </a:pP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b="1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Decision Support System</a:t>
            </a:r>
            <a:r>
              <a:rPr lang="en-IN" sz="2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:-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Provide a dashboard for business insights and strategy optimization.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0642">
                <a:alpha val="100000"/>
              </a:srgbClr>
            </a:gs>
            <a:gs pos="100000">
              <a:srgbClr val="401D80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" y="571500"/>
            <a:ext cx="7799189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86"/>
              </a:lnSpc>
              <a:spcBef>
                <a:spcPct val="0"/>
              </a:spcBef>
            </a:pPr>
            <a:r>
              <a:rPr lang="en-US" sz="4146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PROPOSED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84CC0-444F-5D6A-850C-ACEF3F379479}"/>
              </a:ext>
            </a:extLst>
          </p:cNvPr>
          <p:cNvSpPr txBox="1"/>
          <p:nvPr/>
        </p:nvSpPr>
        <p:spPr>
          <a:xfrm>
            <a:off x="1066800" y="2171700"/>
            <a:ext cx="16154400" cy="6621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1.Heatmap Generation &amp; Visualization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Density-Based </a:t>
            </a:r>
            <a:r>
              <a:rPr lang="en-IN" sz="2400" b="1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Coding        : Indicate high, medium and low</a:t>
            </a:r>
          </a:p>
          <a:p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Custom Filters                                :  View heatmaps based on specific factors</a:t>
            </a:r>
          </a:p>
          <a:p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2.Store Placement Recommendations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Location Suggestions: </a:t>
            </a: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AI-driven recommendations based on high customer density and minimal competition.</a:t>
            </a:r>
          </a:p>
          <a:p>
            <a:pPr marL="457200">
              <a:lnSpc>
                <a:spcPct val="107000"/>
              </a:lnSpc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07000"/>
              </a:lnSpc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Revenue Projection             : </a:t>
            </a: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 potential sales based on foot traffic and local economic data.</a:t>
            </a:r>
          </a:p>
          <a:p>
            <a:pPr marL="457200">
              <a:lnSpc>
                <a:spcPct val="107000"/>
              </a:lnSpc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07000"/>
              </a:lnSpc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Competitor Risk Analysis    :</a:t>
            </a: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Assess risks of opening a store near strong competitors</a:t>
            </a:r>
          </a:p>
          <a:p>
            <a:pPr marL="457200">
              <a:lnSpc>
                <a:spcPct val="107000"/>
              </a:lnSpc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07000"/>
              </a:lnSpc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Dashboard &amp; Reports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Interactive Dashboard          :</a:t>
            </a: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Visualize heatmaps, reports, and store performance data.</a:t>
            </a:r>
          </a:p>
          <a:p>
            <a:pPr marL="457200">
              <a:lnSpc>
                <a:spcPct val="107000"/>
              </a:lnSpc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0642">
                <a:alpha val="100000"/>
              </a:srgbClr>
            </a:gs>
            <a:gs pos="100000">
              <a:srgbClr val="401D80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5401" y="499983"/>
            <a:ext cx="4564446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33"/>
              </a:lnSpc>
              <a:spcBef>
                <a:spcPct val="0"/>
              </a:spcBef>
            </a:pPr>
            <a:r>
              <a:rPr lang="en-US" sz="4100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TECH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2DB703-D621-F11E-5299-E69FD1B2A2FE}"/>
              </a:ext>
            </a:extLst>
          </p:cNvPr>
          <p:cNvSpPr txBox="1"/>
          <p:nvPr/>
        </p:nvSpPr>
        <p:spPr>
          <a:xfrm>
            <a:off x="838200" y="2095500"/>
            <a:ext cx="16078200" cy="7768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1.Frontend: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HTML, CSS, </a:t>
            </a:r>
            <a:r>
              <a:rPr lang="en-IN" sz="2400" b="1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2.Backend: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NODE.JS,  Express.js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2400" dirty="0">
                <a:solidFill>
                  <a:schemeClr val="bg1"/>
                </a:solidFill>
              </a:rPr>
              <a:t>Node.js and Express.js are used for website backend development because they make it fast, scalable, and efficient.   Node.js allows running JavaScript on the server, handling multiple requests asynchronously. Express.js is a lightweight framework that simplifies routing, middleware, and API creation. Together, they help build dynamic, database-driven websites and REST APIs efficiently.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3.Map API --- </a:t>
            </a:r>
            <a:r>
              <a:rPr lang="en-US" sz="2800" b="1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Openstreetmap</a:t>
            </a:r>
            <a:endParaRPr lang="en-IN" sz="28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34E8377-5F64-3F14-5C62-6BBF3B68C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863" y="3283923"/>
            <a:ext cx="6615594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HTML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provides the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structure.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makes it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visually appealing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</a:t>
            </a:r>
            <a:r>
              <a:rPr lang="en-US" sz="2800" b="1" dirty="0">
                <a:solidFill>
                  <a:schemeClr val="bg1"/>
                </a:solidFill>
              </a:rPr>
              <a:t>avaScript</a:t>
            </a:r>
            <a:r>
              <a:rPr lang="en-US" sz="2400" dirty="0">
                <a:solidFill>
                  <a:schemeClr val="bg1"/>
                </a:solidFill>
              </a:rPr>
              <a:t> makes it interactive and functional</a:t>
            </a:r>
            <a:r>
              <a:rPr lang="en-US" dirty="0"/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0642">
                <a:alpha val="100000"/>
              </a:srgbClr>
            </a:gs>
            <a:gs pos="100000">
              <a:srgbClr val="401D80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400" y="723900"/>
            <a:ext cx="11471563" cy="5984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33"/>
              </a:lnSpc>
              <a:spcBef>
                <a:spcPct val="0"/>
              </a:spcBef>
            </a:pPr>
            <a:r>
              <a:rPr lang="en-US" sz="4100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DATA RESOURCES REFERRED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2EF50-104C-ADEA-02AA-5D55DC66BCAA}"/>
              </a:ext>
            </a:extLst>
          </p:cNvPr>
          <p:cNvSpPr txBox="1"/>
          <p:nvPr/>
        </p:nvSpPr>
        <p:spPr>
          <a:xfrm>
            <a:off x="838200" y="2552700"/>
            <a:ext cx="16116300" cy="399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our analysis, we have utilized various data sources to ensure accuracy and efficiency in decision-making. The key data resources include:</a:t>
            </a:r>
          </a:p>
          <a:p>
            <a:pPr marL="457200">
              <a:lnSpc>
                <a:spcPct val="107000"/>
              </a:lnSpc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07000"/>
              </a:lnSpc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Geospatial Data:</a:t>
            </a: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Google Maps API, OpenStreetMap – Used for location mapping, navigation, and geographic analysis.</a:t>
            </a:r>
          </a:p>
          <a:p>
            <a:pPr marL="457200">
              <a:lnSpc>
                <a:spcPct val="107000"/>
              </a:lnSpc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07000"/>
              </a:lnSpc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Demographic Data: </a:t>
            </a: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Census Data– Provides insights into population distribution, age groups, income            </a:t>
            </a:r>
            <a:r>
              <a:rPr lang="en-IN" sz="2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levels, and consumer demographics.</a:t>
            </a:r>
          </a:p>
          <a:p>
            <a:pPr marL="457200">
              <a:lnSpc>
                <a:spcPct val="107000"/>
              </a:lnSpc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 </a:t>
            </a:r>
          </a:p>
          <a:p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3.Competitor Data:</a:t>
            </a:r>
            <a: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Market Research Reports, Yelp, Google Business Listings – Helps </a:t>
            </a:r>
            <a:r>
              <a:rPr lang="en-IN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competitor presence, customer</a:t>
            </a:r>
          </a:p>
          <a:p>
            <a:r>
              <a:rPr lang="en-IN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IN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reviews, and market trends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0642">
                <a:alpha val="100000"/>
              </a:srgbClr>
            </a:gs>
            <a:gs pos="100000">
              <a:srgbClr val="401D80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" y="430271"/>
            <a:ext cx="12039600" cy="5984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33"/>
              </a:lnSpc>
              <a:spcBef>
                <a:spcPct val="0"/>
              </a:spcBef>
            </a:pPr>
            <a:r>
              <a:rPr lang="en-US" sz="4100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SOLUTION ARCHITECTURE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4DE75B-61D2-2FD6-0081-DF81553B2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01930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0642">
                <a:alpha val="100000"/>
              </a:srgbClr>
            </a:gs>
            <a:gs pos="100000">
              <a:srgbClr val="401D80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40685"/>
            <a:ext cx="14790404" cy="59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33"/>
              </a:lnSpc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FUTURE SCOPE &amp; OUTCOMES EXPECTED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1EFC9-3045-4E0C-B0D3-3E608190228C}"/>
              </a:ext>
            </a:extLst>
          </p:cNvPr>
          <p:cNvSpPr txBox="1"/>
          <p:nvPr/>
        </p:nvSpPr>
        <p:spPr>
          <a:xfrm>
            <a:off x="914400" y="2094524"/>
            <a:ext cx="16840200" cy="6764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IN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scope</a:t>
            </a:r>
          </a:p>
          <a:p>
            <a:pPr marL="457200">
              <a:lnSpc>
                <a:spcPct val="107000"/>
              </a:lnSpc>
            </a:pP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AI &amp; ML Models for Prediction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IoT &amp; Smart Sensors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Augmented Reality (AR) for Site Visualization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Competitor Impact Analysis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 Pricing &amp; Marketing Insights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Cloud-Based Scalable Solution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E-commerce &amp; Omnichannel Strategies</a:t>
            </a:r>
          </a:p>
          <a:p>
            <a:pPr marL="457200">
              <a:lnSpc>
                <a:spcPct val="107000"/>
              </a:lnSpc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Expected outcome</a:t>
            </a:r>
            <a:endParaRPr lang="en-IN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Accurate Sales Projections         </a:t>
            </a:r>
            <a:r>
              <a:rPr lang="en-IN" sz="24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Estimating potential revenue using foot traffic and economic data.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Competitive Advantage             </a:t>
            </a:r>
            <a:r>
              <a:rPr lang="en-IN" sz="24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Understanding market positioning by </a:t>
            </a:r>
            <a:r>
              <a:rPr lang="en-IN" sz="2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</a:t>
            </a: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competitor density and customer preferences.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Enhanced Customer Targeting  </a:t>
            </a:r>
            <a:r>
              <a:rPr lang="en-IN" sz="24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Leveraging demographic data to align business strategies with the right audience.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Data-Driven Decision Making    :</a:t>
            </a: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Ensuring strategic planning through real-time and precise analytics.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0642">
                <a:alpha val="100000"/>
              </a:srgbClr>
            </a:gs>
            <a:gs pos="100000">
              <a:srgbClr val="401D80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53452" y="6641664"/>
            <a:ext cx="18288000" cy="4114800"/>
          </a:xfrm>
          <a:custGeom>
            <a:avLst/>
            <a:gdLst/>
            <a:ahLst/>
            <a:cxnLst/>
            <a:rect l="l" t="t" r="r" b="b"/>
            <a:pathLst>
              <a:path w="18288000" h="4114800">
                <a:moveTo>
                  <a:pt x="0" y="0"/>
                </a:moveTo>
                <a:lnTo>
                  <a:pt x="18288000" y="0"/>
                </a:lnTo>
                <a:lnTo>
                  <a:pt x="18288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69015" y="-2932552"/>
            <a:ext cx="6487285" cy="11722219"/>
          </a:xfrm>
          <a:custGeom>
            <a:avLst/>
            <a:gdLst/>
            <a:ahLst/>
            <a:cxnLst/>
            <a:rect l="l" t="t" r="r" b="b"/>
            <a:pathLst>
              <a:path w="6487285" h="11722219">
                <a:moveTo>
                  <a:pt x="0" y="0"/>
                </a:moveTo>
                <a:lnTo>
                  <a:pt x="6487285" y="0"/>
                </a:lnTo>
                <a:lnTo>
                  <a:pt x="6487285" y="11722219"/>
                </a:lnTo>
                <a:lnTo>
                  <a:pt x="0" y="117222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5295"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1731700" y="-2932552"/>
            <a:ext cx="6487285" cy="11722219"/>
          </a:xfrm>
          <a:custGeom>
            <a:avLst/>
            <a:gdLst/>
            <a:ahLst/>
            <a:cxnLst/>
            <a:rect l="l" t="t" r="r" b="b"/>
            <a:pathLst>
              <a:path w="6487285" h="11722219">
                <a:moveTo>
                  <a:pt x="0" y="0"/>
                </a:moveTo>
                <a:lnTo>
                  <a:pt x="6487285" y="0"/>
                </a:lnTo>
                <a:lnTo>
                  <a:pt x="6487285" y="11722219"/>
                </a:lnTo>
                <a:lnTo>
                  <a:pt x="0" y="117222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5295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050583" y="5847673"/>
            <a:ext cx="3008069" cy="2752383"/>
          </a:xfrm>
          <a:custGeom>
            <a:avLst/>
            <a:gdLst/>
            <a:ahLst/>
            <a:cxnLst/>
            <a:rect l="l" t="t" r="r" b="b"/>
            <a:pathLst>
              <a:path w="3008069" h="2752383">
                <a:moveTo>
                  <a:pt x="0" y="0"/>
                </a:moveTo>
                <a:lnTo>
                  <a:pt x="3008069" y="0"/>
                </a:lnTo>
                <a:lnTo>
                  <a:pt x="3008069" y="2752382"/>
                </a:lnTo>
                <a:lnTo>
                  <a:pt x="0" y="27523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87253" y="4539394"/>
            <a:ext cx="14373028" cy="1632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15"/>
              </a:lnSpc>
            </a:pPr>
            <a:r>
              <a:rPr lang="en-US" sz="11163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THANK You...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16330514" y="2354379"/>
            <a:ext cx="3008069" cy="2752383"/>
          </a:xfrm>
          <a:custGeom>
            <a:avLst/>
            <a:gdLst/>
            <a:ahLst/>
            <a:cxnLst/>
            <a:rect l="l" t="t" r="r" b="b"/>
            <a:pathLst>
              <a:path w="3008069" h="2752383">
                <a:moveTo>
                  <a:pt x="3008069" y="0"/>
                </a:moveTo>
                <a:lnTo>
                  <a:pt x="0" y="0"/>
                </a:lnTo>
                <a:lnTo>
                  <a:pt x="0" y="2752383"/>
                </a:lnTo>
                <a:lnTo>
                  <a:pt x="3008069" y="2752383"/>
                </a:lnTo>
                <a:lnTo>
                  <a:pt x="3008069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66410" y="2222434"/>
            <a:ext cx="1421724" cy="1412246"/>
          </a:xfrm>
          <a:custGeom>
            <a:avLst/>
            <a:gdLst/>
            <a:ahLst/>
            <a:cxnLst/>
            <a:rect l="l" t="t" r="r" b="b"/>
            <a:pathLst>
              <a:path w="1421724" h="1412246">
                <a:moveTo>
                  <a:pt x="0" y="0"/>
                </a:moveTo>
                <a:lnTo>
                  <a:pt x="1421725" y="0"/>
                </a:lnTo>
                <a:lnTo>
                  <a:pt x="1421725" y="1412247"/>
                </a:lnTo>
                <a:lnTo>
                  <a:pt x="0" y="14122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435950" y="7286818"/>
            <a:ext cx="1421724" cy="1412246"/>
          </a:xfrm>
          <a:custGeom>
            <a:avLst/>
            <a:gdLst/>
            <a:ahLst/>
            <a:cxnLst/>
            <a:rect l="l" t="t" r="r" b="b"/>
            <a:pathLst>
              <a:path w="1421724" h="1412246">
                <a:moveTo>
                  <a:pt x="0" y="0"/>
                </a:moveTo>
                <a:lnTo>
                  <a:pt x="1421725" y="0"/>
                </a:lnTo>
                <a:lnTo>
                  <a:pt x="1421725" y="1412247"/>
                </a:lnTo>
                <a:lnTo>
                  <a:pt x="0" y="14122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087706" y="-1573109"/>
            <a:ext cx="7111940" cy="6679871"/>
          </a:xfrm>
          <a:custGeom>
            <a:avLst/>
            <a:gdLst/>
            <a:ahLst/>
            <a:cxnLst/>
            <a:rect l="l" t="t" r="r" b="b"/>
            <a:pathLst>
              <a:path w="7111940" h="7111940">
                <a:moveTo>
                  <a:pt x="0" y="0"/>
                </a:moveTo>
                <a:lnTo>
                  <a:pt x="7111939" y="0"/>
                </a:lnTo>
                <a:lnTo>
                  <a:pt x="7111939" y="7111940"/>
                </a:lnTo>
                <a:lnTo>
                  <a:pt x="0" y="71119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638</Words>
  <Application>Microsoft Office PowerPoint</Application>
  <PresentationFormat>Custom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HK Modular</vt:lpstr>
      <vt:lpstr>Open Sans Bold</vt:lpstr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</dc:title>
  <dc:creator>Pournima Ghige</dc:creator>
  <cp:lastModifiedBy>Pournima Ghige</cp:lastModifiedBy>
  <cp:revision>3</cp:revision>
  <dcterms:created xsi:type="dcterms:W3CDTF">2006-08-16T00:00:00Z</dcterms:created>
  <dcterms:modified xsi:type="dcterms:W3CDTF">2025-03-06T04:28:47Z</dcterms:modified>
  <dc:identifier>DAGg3C-1qvk</dc:identifier>
</cp:coreProperties>
</file>