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3"/>
  </p:sldMasterIdLst>
  <p:notesMasterIdLst>
    <p:notesMasterId r:id="rId21"/>
  </p:notesMasterIdLst>
  <p:handoutMasterIdLst>
    <p:handoutMasterId r:id="rId22"/>
  </p:handoutMasterIdLst>
  <p:sldIdLst>
    <p:sldId id="257" r:id="rId4"/>
    <p:sldId id="276" r:id="rId5"/>
    <p:sldId id="278" r:id="rId6"/>
    <p:sldId id="269" r:id="rId7"/>
    <p:sldId id="279" r:id="rId8"/>
    <p:sldId id="277" r:id="rId9"/>
    <p:sldId id="303" r:id="rId10"/>
    <p:sldId id="260" r:id="rId11"/>
    <p:sldId id="301" r:id="rId12"/>
    <p:sldId id="302" r:id="rId13"/>
    <p:sldId id="280" r:id="rId14"/>
    <p:sldId id="284" r:id="rId15"/>
    <p:sldId id="287" r:id="rId16"/>
    <p:sldId id="293" r:id="rId17"/>
    <p:sldId id="294" r:id="rId18"/>
    <p:sldId id="295" r:id="rId19"/>
    <p:sldId id="263"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6" autoAdjust="0"/>
    <p:restoredTop sz="66966" autoAdjust="0"/>
  </p:normalViewPr>
  <p:slideViewPr>
    <p:cSldViewPr snapToGrid="0" snapToObjects="1">
      <p:cViewPr varScale="1">
        <p:scale>
          <a:sx n="50" d="100"/>
          <a:sy n="50" d="100"/>
        </p:scale>
        <p:origin x="196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ECB55-C232-0E4F-9921-338FFED158F2}" type="datetime1">
              <a:rPr lang="en-US" smtClean="0"/>
              <a:t>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2011 Amazon.com, Inc. and its affiliates.  All rights reserved.  May not be copied, modified or distributed in whole or in part without the express consent of Amazon.com, Inc.</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1C50D4-8B04-4341-BA04-9276C05343B9}" type="slidenum">
              <a:rPr lang="en-US" smtClean="0"/>
              <a:t>‹#›</a:t>
            </a:fld>
            <a:endParaRPr lang="en-US"/>
          </a:p>
        </p:txBody>
      </p:sp>
    </p:spTree>
    <p:extLst>
      <p:ext uri="{BB962C8B-B14F-4D97-AF65-F5344CB8AC3E}">
        <p14:creationId xmlns:p14="http://schemas.microsoft.com/office/powerpoint/2010/main" val="417454529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53C6902-8B71-2A4E-AC64-22A83329A9CE}" type="datetime1">
              <a:rPr lang="en-US" smtClean="0"/>
              <a:t>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smtClean="0"/>
              <a:t>© 2011 Amazon.com, Inc. and its affiliates.  All rights reserved.  May not be copied, modified or distributed in whole or in part without the express consent of Amazon.com, Inc.</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AD04345-70FD-2847-9111-25ED3E827BF3}" type="slidenum">
              <a:rPr lang="en-US"/>
              <a:pPr/>
              <a:t>‹#›</a:t>
            </a:fld>
            <a:endParaRPr lang="en-US"/>
          </a:p>
        </p:txBody>
      </p:sp>
    </p:spTree>
    <p:extLst>
      <p:ext uri="{BB962C8B-B14F-4D97-AF65-F5344CB8AC3E}">
        <p14:creationId xmlns:p14="http://schemas.microsoft.com/office/powerpoint/2010/main" val="267200126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ws.amazon.com/vpc"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aws.amazon.com/ec2/spot-instances" TargetMode="External"/><Relationship Id="rId5" Type="http://schemas.openxmlformats.org/officeDocument/2006/relationships/hyperlink" Target="http://aws.amazon.com/ec2/purchasing-options" TargetMode="External"/><Relationship Id="rId4" Type="http://schemas.openxmlformats.org/officeDocument/2006/relationships/hyperlink" Target="http://awsmedia.s3.amazonaws.com/pdf/AWS_Security_Whitepaper.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55000" lnSpcReduction="20000"/>
          </a:bodyPr>
          <a:lstStyle/>
          <a:p>
            <a:r>
              <a:rPr lang="en-US" b="1" dirty="0">
                <a:latin typeface="Calibri" charset="0"/>
              </a:rPr>
              <a:t>Service Highlights</a:t>
            </a:r>
          </a:p>
          <a:p>
            <a:r>
              <a:rPr lang="en-US" dirty="0">
                <a:latin typeface="Calibri" charset="0"/>
              </a:rPr>
              <a:t>Elastic – Amazon EC2 enables you to increase or decrease capacity within minutes, not hours or days. You can commission one, hundreds or even thousands of server instances simultaneously. Of course, because this is all controlled with web service APIs, your application can automatically scale itself up and down depending on its needs.</a:t>
            </a:r>
          </a:p>
          <a:p>
            <a:endParaRPr lang="en-US" dirty="0">
              <a:latin typeface="Calibri" charset="0"/>
            </a:endParaRPr>
          </a:p>
          <a:p>
            <a:r>
              <a:rPr lang="en-US" dirty="0">
                <a:latin typeface="Calibri" charset="0"/>
              </a:rPr>
              <a:t>Completely Controlled – You have complete control of your instances. You have root access to each one, and you can interact with them as you would any machine. You can stop your instance while retaining the data on your boot partition and then subsequently restart the same instance using web service APIs. Instances can be rebooted remotely using web service APIs. You also have access to console output of your instances.</a:t>
            </a:r>
          </a:p>
          <a:p>
            <a:endParaRPr lang="en-US" dirty="0">
              <a:latin typeface="Calibri" charset="0"/>
            </a:endParaRPr>
          </a:p>
          <a:p>
            <a:r>
              <a:rPr lang="en-US" dirty="0">
                <a:latin typeface="Calibri" charset="0"/>
              </a:rPr>
              <a:t>Flexible – You have the choice of multiple instance types, operating systems, and software packages. Amazon EC2 allows you to select a configuration of memory, CPU, instance storage, and the boot partition size that is optimal for your choice of operating system and application. For example, your choice of operating systems includes numerous Linux distributions, Microsoft Windows Server and </a:t>
            </a:r>
            <a:r>
              <a:rPr lang="en-US" dirty="0" smtClean="0">
                <a:latin typeface="Calibri" charset="0"/>
              </a:rPr>
              <a:t>Open Solaris</a:t>
            </a:r>
            <a:r>
              <a:rPr lang="en-US" dirty="0">
                <a:latin typeface="Calibri" charset="0"/>
              </a:rPr>
              <a:t>.</a:t>
            </a:r>
          </a:p>
          <a:p>
            <a:endParaRPr lang="en-US" dirty="0">
              <a:latin typeface="Calibri" charset="0"/>
            </a:endParaRPr>
          </a:p>
          <a:p>
            <a:r>
              <a:rPr lang="en-US" dirty="0">
                <a:latin typeface="Calibri" charset="0"/>
              </a:rPr>
              <a:t>Reliable – Amazon EC2 offers a highly reliable environment where replacement instances can be rapidly and predictably commissioned. The service runs within Amazon</a:t>
            </a:r>
            <a:r>
              <a:rPr lang="ja-JP" altLang="en-US" dirty="0">
                <a:latin typeface="Calibri" charset="0"/>
              </a:rPr>
              <a:t>’</a:t>
            </a:r>
            <a:r>
              <a:rPr lang="en-US" dirty="0">
                <a:latin typeface="Calibri" charset="0"/>
              </a:rPr>
              <a:t>s proven network infrastructure and datacenters. The Amazon EC2 Service Level Agreement commitment is 99.95% availability for each Amazon EC2 Region.</a:t>
            </a:r>
          </a:p>
          <a:p>
            <a:endParaRPr lang="en-US" dirty="0">
              <a:latin typeface="Calibri" charset="0"/>
            </a:endParaRPr>
          </a:p>
          <a:p>
            <a:r>
              <a:rPr lang="en-US" dirty="0">
                <a:latin typeface="Calibri" charset="0"/>
              </a:rPr>
              <a:t>Secure – Amazon EC2 provides numerous mechanisms for securing your compute resources. Amazon EC2 includes web service interfaces to configure firewall settings that control network access to and between groups of instances.</a:t>
            </a:r>
          </a:p>
          <a:p>
            <a:endParaRPr lang="en-US" dirty="0">
              <a:latin typeface="Calibri" charset="0"/>
            </a:endParaRPr>
          </a:p>
          <a:p>
            <a:r>
              <a:rPr lang="en-US" dirty="0">
                <a:latin typeface="Calibri" charset="0"/>
              </a:rPr>
              <a:t>When launching Amazon EC2 resources within </a:t>
            </a:r>
            <a:r>
              <a:rPr lang="en-US" dirty="0">
                <a:latin typeface="Calibri" charset="0"/>
                <a:hlinkClick r:id="rId3"/>
              </a:rPr>
              <a:t>Amazon Virtual Private Cloud</a:t>
            </a:r>
            <a:r>
              <a:rPr lang="en-US" dirty="0">
                <a:latin typeface="Calibri" charset="0"/>
              </a:rPr>
              <a:t> (Amazon VPC), you can isolate your compute instances by specifying the IP range you wish to use, and connect to your existing IT infrastructure using industry-standard encrypted IPsec VPN.</a:t>
            </a:r>
          </a:p>
          <a:p>
            <a:endParaRPr lang="en-US" dirty="0">
              <a:latin typeface="Calibri" charset="0"/>
            </a:endParaRPr>
          </a:p>
          <a:p>
            <a:r>
              <a:rPr lang="en-US" dirty="0">
                <a:latin typeface="Calibri" charset="0"/>
              </a:rPr>
              <a:t>For more information on Amazon EC2 security refer to our </a:t>
            </a:r>
            <a:r>
              <a:rPr lang="en-US" dirty="0">
                <a:latin typeface="Calibri" charset="0"/>
                <a:hlinkClick r:id="rId4"/>
              </a:rPr>
              <a:t>Amazon Web Services: Overview of Security Process document.</a:t>
            </a:r>
            <a:endParaRPr lang="en-US" dirty="0">
              <a:latin typeface="Calibri" charset="0"/>
            </a:endParaRPr>
          </a:p>
          <a:p>
            <a:r>
              <a:rPr lang="en-US" dirty="0">
                <a:latin typeface="Calibri" charset="0"/>
              </a:rPr>
              <a:t>Inexpensive – Amazon EC2 passes on to you the financial benefits of Amazon</a:t>
            </a:r>
            <a:r>
              <a:rPr lang="ja-JP" altLang="en-US" dirty="0">
                <a:latin typeface="Calibri" charset="0"/>
              </a:rPr>
              <a:t>’</a:t>
            </a:r>
            <a:r>
              <a:rPr lang="en-US" dirty="0">
                <a:latin typeface="Calibri" charset="0"/>
              </a:rPr>
              <a:t>s scale. You pay a very low rate for the compute capacity you actually consume. See </a:t>
            </a:r>
            <a:r>
              <a:rPr lang="en-US" dirty="0">
                <a:latin typeface="Calibri" charset="0"/>
                <a:hlinkClick r:id="rId5"/>
              </a:rPr>
              <a:t>Amazon EC2 Instance Purchasing Options</a:t>
            </a:r>
            <a:r>
              <a:rPr lang="en-US" dirty="0">
                <a:latin typeface="Calibri" charset="0"/>
              </a:rPr>
              <a:t> for a more detailed description. On-Demand Instances – On-Demand Instances let you pay for compute capacity by the hour with no long-term commitments. This frees you from the costs and complexities of planning, purchasing, and maintaining hardware and transforms what are commonly large fixed costs into much smaller variable costs. On-Demand Instances also remove the need to buy </a:t>
            </a:r>
            <a:r>
              <a:rPr lang="ja-JP" altLang="en-US" dirty="0">
                <a:latin typeface="Calibri" charset="0"/>
              </a:rPr>
              <a:t>“</a:t>
            </a:r>
            <a:r>
              <a:rPr lang="en-US" dirty="0">
                <a:latin typeface="Calibri" charset="0"/>
              </a:rPr>
              <a:t>safety net</a:t>
            </a:r>
            <a:r>
              <a:rPr lang="ja-JP" altLang="en-US" dirty="0">
                <a:latin typeface="Calibri" charset="0"/>
              </a:rPr>
              <a:t>”</a:t>
            </a:r>
            <a:r>
              <a:rPr lang="en-US" dirty="0">
                <a:latin typeface="Calibri" charset="0"/>
              </a:rPr>
              <a:t> capacity to handle periodic traffic spikes.</a:t>
            </a:r>
          </a:p>
          <a:p>
            <a:endParaRPr lang="en-US" dirty="0">
              <a:latin typeface="Calibri" charset="0"/>
            </a:endParaRPr>
          </a:p>
          <a:p>
            <a:r>
              <a:rPr lang="en-US" dirty="0">
                <a:latin typeface="Calibri" charset="0"/>
              </a:rPr>
              <a:t>Reserved Instances – 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 </a:t>
            </a:r>
          </a:p>
          <a:p>
            <a:endParaRPr lang="en-US" dirty="0">
              <a:latin typeface="Calibri" charset="0"/>
            </a:endParaRPr>
          </a:p>
          <a:p>
            <a:r>
              <a:rPr lang="en-US" dirty="0">
                <a:latin typeface="Calibri" charset="0"/>
              </a:rPr>
              <a:t>Spot Instances – Spot Instances allow customers to bid on unused Amazon EC2 capacity and run those instances for as long as their bid exceeds the current Spot Price. The Spot Price changes periodically based on supply and demand, and customers whose bids meet or exceed it gain access to the available Spot Instances. If you have flexibility in when your applications can run, Spot Instances can significantly lower your Amazon EC2 costs. See </a:t>
            </a:r>
            <a:r>
              <a:rPr lang="en-US" dirty="0">
                <a:latin typeface="Calibri" charset="0"/>
                <a:hlinkClick r:id="rId6"/>
              </a:rPr>
              <a:t>here</a:t>
            </a:r>
            <a:r>
              <a:rPr lang="en-US" dirty="0">
                <a:latin typeface="Calibri" charset="0"/>
              </a:rPr>
              <a:t> for more details on Spot Instances.</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2B52C8E-2FD9-6145-93B1-D8AA446FE5E2}" type="slidenum">
              <a:rPr lang="en-US"/>
              <a:pPr eaLnBrk="1" hangingPunct="1"/>
              <a:t>1</a:t>
            </a:fld>
            <a:endParaRPr lang="en-US"/>
          </a:p>
        </p:txBody>
      </p:sp>
      <p:sp>
        <p:nvSpPr>
          <p:cNvPr id="2" name="Date Placeholder 1"/>
          <p:cNvSpPr>
            <a:spLocks noGrp="1"/>
          </p:cNvSpPr>
          <p:nvPr>
            <p:ph type="dt" idx="10"/>
          </p:nvPr>
        </p:nvSpPr>
        <p:spPr/>
        <p:txBody>
          <a:bodyPr/>
          <a:lstStyle/>
          <a:p>
            <a:fld id="{1FF2008A-B85F-384C-AE79-FAA10A36134E}"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99788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sz="1200" b="1" kern="1200" dirty="0" smtClean="0">
                <a:solidFill>
                  <a:schemeClr val="tx1"/>
                </a:solidFill>
                <a:effectLst/>
                <a:latin typeface="+mn-lt"/>
                <a:ea typeface="+mn-ea"/>
                <a:cs typeface="+mn-cs"/>
              </a:rPr>
              <a:t>Fault Separation </a:t>
            </a:r>
          </a:p>
          <a:p>
            <a:r>
              <a:rPr lang="en-US" sz="1200" kern="1200" dirty="0" smtClean="0">
                <a:solidFill>
                  <a:schemeClr val="tx1"/>
                </a:solidFill>
                <a:effectLst/>
                <a:latin typeface="+mn-lt"/>
                <a:ea typeface="+mn-ea"/>
                <a:cs typeface="+mn-cs"/>
              </a:rPr>
              <a:t>AWS provides customers the flexibility to place instances and store data within multiple geographic Regions. Each Region is an independent collection of AWS resources in a defined geography. </a:t>
            </a:r>
          </a:p>
          <a:p>
            <a:r>
              <a:rPr lang="en-US" sz="1200" kern="1200" dirty="0" smtClean="0">
                <a:solidFill>
                  <a:schemeClr val="tx1"/>
                </a:solidFill>
                <a:effectLst/>
                <a:latin typeface="+mn-lt"/>
                <a:ea typeface="+mn-ea"/>
                <a:cs typeface="+mn-cs"/>
              </a:rPr>
              <a:t>The selection of a Region within an acceptable geographic jurisdiction to the customer provides a solid foundation to meeting location-dependent privacy and compliance requirements, such as the EU Data Privacy Directive. Data is not replicated between Regions unless proactively done so by the customer, thus allowing customers with these types of data placement and privacy requirements the ability to establish compliant environments. It should be noted that all communications between Regions is across public Internet infrastructure. Appropriate encryption methods should be used to protect sensitive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301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b="1">
                <a:solidFill>
                  <a:schemeClr val="tx2"/>
                </a:solidFill>
                <a:latin typeface="Arial" pitchFamily="34" charset="0"/>
                <a:cs typeface="Arial" pitchFamily="34" charset="0"/>
              </a:defRPr>
            </a:lvl1pPr>
            <a:lvl2pPr marL="729057" indent="-280406" eaLnBrk="0" hangingPunct="0">
              <a:defRPr b="1">
                <a:solidFill>
                  <a:schemeClr val="tx2"/>
                </a:solidFill>
                <a:latin typeface="Arial" pitchFamily="34" charset="0"/>
                <a:cs typeface="Arial" pitchFamily="34" charset="0"/>
              </a:defRPr>
            </a:lvl2pPr>
            <a:lvl3pPr marL="1121626" indent="-224325" eaLnBrk="0" hangingPunct="0">
              <a:defRPr b="1">
                <a:solidFill>
                  <a:schemeClr val="tx2"/>
                </a:solidFill>
                <a:latin typeface="Arial" pitchFamily="34" charset="0"/>
                <a:cs typeface="Arial" pitchFamily="34" charset="0"/>
              </a:defRPr>
            </a:lvl3pPr>
            <a:lvl4pPr marL="1570276" indent="-224325" eaLnBrk="0" hangingPunct="0">
              <a:defRPr b="1">
                <a:solidFill>
                  <a:schemeClr val="tx2"/>
                </a:solidFill>
                <a:latin typeface="Arial" pitchFamily="34" charset="0"/>
                <a:cs typeface="Arial" pitchFamily="34" charset="0"/>
              </a:defRPr>
            </a:lvl4pPr>
            <a:lvl5pPr marL="2018927" indent="-224325" eaLnBrk="0" hangingPunct="0">
              <a:defRPr b="1">
                <a:solidFill>
                  <a:schemeClr val="tx2"/>
                </a:solidFill>
                <a:latin typeface="Arial" pitchFamily="34" charset="0"/>
                <a:cs typeface="Arial" pitchFamily="34" charset="0"/>
              </a:defRPr>
            </a:lvl5pPr>
            <a:lvl6pPr marL="2467577" indent="-224325" eaLnBrk="0" fontAlgn="base" hangingPunct="0">
              <a:spcBef>
                <a:spcPct val="0"/>
              </a:spcBef>
              <a:spcAft>
                <a:spcPct val="0"/>
              </a:spcAft>
              <a:defRPr b="1">
                <a:solidFill>
                  <a:schemeClr val="tx2"/>
                </a:solidFill>
                <a:latin typeface="Arial" pitchFamily="34" charset="0"/>
                <a:cs typeface="Arial" pitchFamily="34" charset="0"/>
              </a:defRPr>
            </a:lvl6pPr>
            <a:lvl7pPr marL="2916227" indent="-224325" eaLnBrk="0" fontAlgn="base" hangingPunct="0">
              <a:spcBef>
                <a:spcPct val="0"/>
              </a:spcBef>
              <a:spcAft>
                <a:spcPct val="0"/>
              </a:spcAft>
              <a:defRPr b="1">
                <a:solidFill>
                  <a:schemeClr val="tx2"/>
                </a:solidFill>
                <a:latin typeface="Arial" pitchFamily="34" charset="0"/>
                <a:cs typeface="Arial" pitchFamily="34" charset="0"/>
              </a:defRPr>
            </a:lvl7pPr>
            <a:lvl8pPr marL="3364878" indent="-224325" eaLnBrk="0" fontAlgn="base" hangingPunct="0">
              <a:spcBef>
                <a:spcPct val="0"/>
              </a:spcBef>
              <a:spcAft>
                <a:spcPct val="0"/>
              </a:spcAft>
              <a:defRPr b="1">
                <a:solidFill>
                  <a:schemeClr val="tx2"/>
                </a:solidFill>
                <a:latin typeface="Arial" pitchFamily="34" charset="0"/>
                <a:cs typeface="Arial" pitchFamily="34" charset="0"/>
              </a:defRPr>
            </a:lvl8pPr>
            <a:lvl9pPr marL="3813528" indent="-224325" eaLnBrk="0" fontAlgn="base" hangingPunct="0">
              <a:spcBef>
                <a:spcPct val="0"/>
              </a:spcBef>
              <a:spcAft>
                <a:spcPct val="0"/>
              </a:spcAft>
              <a:defRPr b="1">
                <a:solidFill>
                  <a:schemeClr val="tx2"/>
                </a:solidFill>
                <a:latin typeface="Arial" pitchFamily="34" charset="0"/>
                <a:cs typeface="Arial" pitchFamily="34" charset="0"/>
              </a:defRPr>
            </a:lvl9pPr>
          </a:lstStyle>
          <a:p>
            <a:fld id="{7FF08E52-4689-4A37-8351-801C4687743A}" type="slidenum">
              <a:rPr lang="en-US" b="0" smtClean="0">
                <a:solidFill>
                  <a:schemeClr val="tx1"/>
                </a:solidFill>
                <a:ea typeface="ヒラギノ角ゴ Pro W3"/>
                <a:cs typeface="ヒラギノ角ゴ Pro W3"/>
              </a:rPr>
              <a:pPr/>
              <a:t>10</a:t>
            </a:fld>
            <a:endParaRPr lang="en-US" b="0" smtClean="0">
              <a:solidFill>
                <a:schemeClr val="tx1"/>
              </a:solidFill>
              <a:ea typeface="ヒラギノ角ゴ Pro W3"/>
              <a:cs typeface="ヒラギノ角ゴ Pro W3"/>
            </a:endParaRPr>
          </a:p>
        </p:txBody>
      </p:sp>
    </p:spTree>
    <p:extLst>
      <p:ext uri="{BB962C8B-B14F-4D97-AF65-F5344CB8AC3E}">
        <p14:creationId xmlns:p14="http://schemas.microsoft.com/office/powerpoint/2010/main" val="32432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1000" dirty="0" smtClean="0">
                <a:latin typeface="Calibri" charset="0"/>
              </a:rPr>
              <a:t>Elastic IP addresses are static IP addresses designed for dynamic cloud computing. An elastic IP address is associated with your account, not a particular instance. You control addresses associated with your account until you choose to explicitly release them.</a:t>
            </a:r>
          </a:p>
          <a:p>
            <a:pPr eaLnBrk="1" hangingPunct="1">
              <a:lnSpc>
                <a:spcPct val="80000"/>
              </a:lnSpc>
            </a:pPr>
            <a:endParaRPr lang="en-US" sz="1000" dirty="0" smtClean="0">
              <a:latin typeface="Calibri" charset="0"/>
            </a:endParaRPr>
          </a:p>
          <a:p>
            <a:pPr eaLnBrk="1" hangingPunct="1">
              <a:lnSpc>
                <a:spcPct val="80000"/>
              </a:lnSpc>
            </a:pPr>
            <a:r>
              <a:rPr lang="en-US" sz="1000" dirty="0" smtClean="0">
                <a:latin typeface="Calibri" charset="0"/>
              </a:rPr>
              <a:t>In this example:</a:t>
            </a:r>
          </a:p>
          <a:p>
            <a:pPr eaLnBrk="1" hangingPunct="1">
              <a:lnSpc>
                <a:spcPct val="80000"/>
              </a:lnSpc>
            </a:pPr>
            <a:endParaRPr lang="en-US" sz="1000" dirty="0" smtClean="0">
              <a:latin typeface="Calibri" charset="0"/>
            </a:endParaRPr>
          </a:p>
          <a:p>
            <a:pPr marL="228600" indent="-228600">
              <a:buFont typeface="+mj-lt"/>
              <a:buAutoNum type="arabicPeriod"/>
            </a:pPr>
            <a:r>
              <a:rPr lang="en-US" sz="1200" kern="1200" dirty="0" smtClean="0">
                <a:solidFill>
                  <a:schemeClr val="tx1"/>
                </a:solidFill>
                <a:latin typeface="+mn-lt"/>
                <a:ea typeface="ＭＳ Ｐゴシック" charset="0"/>
                <a:cs typeface="+mn-cs"/>
              </a:rPr>
              <a:t>Web servers are connected to the Internet through Elastic IP addresses (1.1.1.1 and 1.1.1.2) and to database servers through their private IP addresses.	</a:t>
            </a:r>
          </a:p>
          <a:p>
            <a:pPr marL="228600" indent="-228600">
              <a:buFont typeface="+mj-lt"/>
              <a:buAutoNum type="arabicPeriod"/>
            </a:pPr>
            <a:r>
              <a:rPr lang="en-US" sz="1200" kern="1200" dirty="0" smtClean="0">
                <a:solidFill>
                  <a:schemeClr val="tx1"/>
                </a:solidFill>
                <a:latin typeface="+mn-lt"/>
                <a:ea typeface="ＭＳ Ｐゴシック" charset="0"/>
                <a:cs typeface="+mn-cs"/>
              </a:rPr>
              <a:t>The administrator decides to replace a web server with a larger instance type. To do this, the administrator starts a new instance using a larger instance type, disassociates the 1.1.1.2 Elastic IP address from its running instance, and associates the address with the new instance.	</a:t>
            </a:r>
          </a:p>
          <a:p>
            <a:pPr marL="228600" indent="-228600">
              <a:buFont typeface="+mj-lt"/>
              <a:buAutoNum type="arabicPeriod"/>
            </a:pPr>
            <a:r>
              <a:rPr lang="en-US" sz="1200" kern="1200" dirty="0" smtClean="0">
                <a:solidFill>
                  <a:schemeClr val="tx1"/>
                </a:solidFill>
                <a:latin typeface="+mn-lt"/>
                <a:ea typeface="ＭＳ Ｐゴシック" charset="0"/>
                <a:cs typeface="+mn-cs"/>
              </a:rPr>
              <a:t>The administrator terminates the old instance.</a:t>
            </a:r>
          </a:p>
          <a:p>
            <a:pPr eaLnBrk="1" hangingPunct="1">
              <a:lnSpc>
                <a:spcPct val="80000"/>
              </a:lnSpc>
            </a:pPr>
            <a:endParaRPr lang="en-US" sz="1000" dirty="0" smtClean="0">
              <a:latin typeface="Calibri" charset="0"/>
            </a:endParaRPr>
          </a:p>
          <a:p>
            <a:pPr eaLnBrk="1" hangingPunct="1">
              <a:lnSpc>
                <a:spcPct val="80000"/>
              </a:lnSpc>
            </a:pPr>
            <a:endParaRPr lang="en-US" sz="1000" dirty="0" smtClean="0">
              <a:latin typeface="Calibri" charset="0"/>
            </a:endParaRPr>
          </a:p>
          <a:p>
            <a:pPr eaLnBrk="1" hangingPunct="1">
              <a:lnSpc>
                <a:spcPct val="80000"/>
              </a:lnSpc>
            </a:pPr>
            <a:endParaRPr lang="en-US" sz="1000" dirty="0">
              <a:latin typeface="Calibri" charset="0"/>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400E5A4-6FE6-8349-BDD4-A017DC48B0C0}" type="slidenum">
              <a:rPr lang="en-US"/>
              <a:pPr eaLnBrk="1" hangingPunct="1"/>
              <a:t>11</a:t>
            </a:fld>
            <a:endParaRPr lang="en-US"/>
          </a:p>
        </p:txBody>
      </p:sp>
      <p:sp>
        <p:nvSpPr>
          <p:cNvPr id="2" name="Date Placeholder 1"/>
          <p:cNvSpPr>
            <a:spLocks noGrp="1"/>
          </p:cNvSpPr>
          <p:nvPr>
            <p:ph type="dt" idx="10"/>
          </p:nvPr>
        </p:nvSpPr>
        <p:spPr/>
        <p:txBody>
          <a:bodyPr/>
          <a:lstStyle/>
          <a:p>
            <a:fld id="{6FFD598E-A270-1549-97C0-1AF7AD448CEB}"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50101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eaLnBrk="1" hangingPunct="1">
              <a:lnSpc>
                <a:spcPct val="90000"/>
              </a:lnSpc>
            </a:pPr>
            <a:r>
              <a:rPr lang="en-US" sz="1000" b="1" dirty="0" smtClean="0">
                <a:latin typeface="Calibri" charset="0"/>
              </a:rPr>
              <a:t>Micro</a:t>
            </a:r>
            <a:r>
              <a:rPr lang="en-US" sz="1000" b="1" baseline="0" dirty="0" smtClean="0">
                <a:latin typeface="Calibri" charset="0"/>
              </a:rPr>
              <a:t> Instances</a:t>
            </a:r>
          </a:p>
          <a:p>
            <a:pPr eaLnBrk="1" hangingPunct="1">
              <a:lnSpc>
                <a:spcPct val="90000"/>
              </a:lnSpc>
            </a:pPr>
            <a:r>
              <a:rPr lang="en-US" sz="1200" kern="1200" dirty="0" smtClean="0">
                <a:solidFill>
                  <a:schemeClr val="tx1"/>
                </a:solidFill>
                <a:latin typeface="+mn-lt"/>
                <a:ea typeface="ＭＳ Ｐゴシック" charset="0"/>
                <a:cs typeface="+mn-cs"/>
              </a:rPr>
              <a:t>Instances of this family provide a small amount of consistent CPU resources and allow you to burst CPU capacity when additional cycles are available. They are well suited for lower throughput applications and web sites that consume significant compute cycles periodically</a:t>
            </a:r>
            <a:endParaRPr lang="en-US" sz="1000" b="1" dirty="0" smtClean="0">
              <a:latin typeface="Calibri" charset="0"/>
            </a:endParaRPr>
          </a:p>
          <a:p>
            <a:pPr marL="171450" indent="-171450" eaLnBrk="1" hangingPunct="1">
              <a:lnSpc>
                <a:spcPct val="90000"/>
              </a:lnSpc>
              <a:buFont typeface="Arial"/>
              <a:buChar char="•"/>
            </a:pPr>
            <a:r>
              <a:rPr lang="en-US" sz="1000" b="0" i="1" dirty="0" smtClean="0">
                <a:latin typeface="Calibri" charset="0"/>
              </a:rPr>
              <a:t>t1.micro</a:t>
            </a:r>
          </a:p>
          <a:p>
            <a:pPr eaLnBrk="1" hangingPunct="1">
              <a:lnSpc>
                <a:spcPct val="90000"/>
              </a:lnSpc>
            </a:pPr>
            <a:endParaRPr lang="en-US" sz="1000" b="1" dirty="0" smtClean="0">
              <a:latin typeface="Calibri" charset="0"/>
            </a:endParaRPr>
          </a:p>
          <a:p>
            <a:r>
              <a:rPr lang="en-US" sz="1200" b="1" kern="1200" dirty="0" smtClean="0">
                <a:solidFill>
                  <a:schemeClr val="tx1"/>
                </a:solidFill>
                <a:latin typeface="+mn-lt"/>
                <a:ea typeface="ＭＳ Ｐゴシック" charset="0"/>
                <a:cs typeface="+mn-cs"/>
              </a:rPr>
              <a:t>Standard Instances</a:t>
            </a:r>
          </a:p>
          <a:p>
            <a:r>
              <a:rPr lang="en-US" sz="1200" b="0" kern="1200" dirty="0" smtClean="0">
                <a:solidFill>
                  <a:schemeClr val="tx1"/>
                </a:solidFill>
                <a:latin typeface="+mn-lt"/>
                <a:ea typeface="ＭＳ Ｐゴシック" charset="0"/>
                <a:cs typeface="+mn-cs"/>
              </a:rPr>
              <a:t>Instances of this family are well suited for most applications.</a:t>
            </a:r>
            <a:endParaRPr lang="en-US" sz="1000" b="0" i="1" dirty="0" smtClean="0">
              <a:latin typeface="Calibri" charset="0"/>
            </a:endParaRPr>
          </a:p>
          <a:p>
            <a:pPr marL="171450" indent="-171450" eaLnBrk="1" hangingPunct="1">
              <a:lnSpc>
                <a:spcPct val="90000"/>
              </a:lnSpc>
              <a:buFont typeface="Arial"/>
              <a:buChar char="•"/>
            </a:pPr>
            <a:r>
              <a:rPr lang="en-US" sz="1000" b="0" i="1" dirty="0" smtClean="0">
                <a:latin typeface="Calibri" charset="0"/>
              </a:rPr>
              <a:t>m1.small</a:t>
            </a:r>
          </a:p>
          <a:p>
            <a:pPr marL="171450" indent="-171450" eaLnBrk="1" hangingPunct="1">
              <a:lnSpc>
                <a:spcPct val="90000"/>
              </a:lnSpc>
              <a:buFont typeface="Arial"/>
              <a:buChar char="•"/>
            </a:pPr>
            <a:r>
              <a:rPr lang="en-US" sz="1000" b="0" i="1" dirty="0" smtClean="0">
                <a:latin typeface="Calibri" charset="0"/>
              </a:rPr>
              <a:t>m1.large</a:t>
            </a:r>
          </a:p>
          <a:p>
            <a:pPr marL="171450" indent="-171450" eaLnBrk="1" hangingPunct="1">
              <a:lnSpc>
                <a:spcPct val="90000"/>
              </a:lnSpc>
              <a:buFont typeface="Arial"/>
              <a:buChar char="•"/>
            </a:pPr>
            <a:r>
              <a:rPr lang="en-US" sz="1000" b="0" i="1" dirty="0" smtClean="0">
                <a:latin typeface="Calibri" charset="0"/>
              </a:rPr>
              <a:t>m1.xlarge</a:t>
            </a:r>
          </a:p>
          <a:p>
            <a:pPr eaLnBrk="1" hangingPunct="1">
              <a:lnSpc>
                <a:spcPct val="90000"/>
              </a:lnSpc>
            </a:pPr>
            <a:endParaRPr lang="en-US" sz="1000" b="0" i="1" dirty="0" smtClean="0">
              <a:latin typeface="Calibri" charset="0"/>
            </a:endParaRPr>
          </a:p>
          <a:p>
            <a:pPr eaLnBrk="1" hangingPunct="1">
              <a:lnSpc>
                <a:spcPct val="90000"/>
              </a:lnSpc>
            </a:pPr>
            <a:r>
              <a:rPr lang="en-US" sz="1000" b="1" i="0" dirty="0" smtClean="0">
                <a:latin typeface="Calibri" charset="0"/>
              </a:rPr>
              <a:t>High-Memory Instances</a:t>
            </a:r>
          </a:p>
          <a:p>
            <a:pPr eaLnBrk="1" hangingPunct="1">
              <a:lnSpc>
                <a:spcPct val="90000"/>
              </a:lnSpc>
            </a:pPr>
            <a:r>
              <a:rPr lang="en-US" sz="1200" kern="1200" dirty="0" smtClean="0">
                <a:solidFill>
                  <a:schemeClr val="tx1"/>
                </a:solidFill>
                <a:latin typeface="+mn-lt"/>
                <a:ea typeface="ＭＳ Ｐゴシック" charset="0"/>
                <a:cs typeface="+mn-cs"/>
              </a:rPr>
              <a:t>Instances of this family offer large memory sizes for high throughput applications, including database and memory caching applications</a:t>
            </a:r>
            <a:endParaRPr lang="en-US" sz="1200" b="1" i="0" kern="1200" dirty="0" smtClean="0">
              <a:solidFill>
                <a:schemeClr val="tx1"/>
              </a:solidFill>
              <a:latin typeface="+mn-lt"/>
              <a:ea typeface="ＭＳ Ｐゴシック" charset="0"/>
              <a:cs typeface="+mn-cs"/>
            </a:endParaRP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m2.xlarge</a:t>
            </a: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m2.2xlarge</a:t>
            </a:r>
          </a:p>
          <a:p>
            <a:pPr marL="171450" indent="-171450" eaLnBrk="1" hangingPunct="1">
              <a:lnSpc>
                <a:spcPct val="90000"/>
              </a:lnSpc>
              <a:buFont typeface="Arial"/>
              <a:buChar char="•"/>
            </a:pPr>
            <a:r>
              <a:rPr lang="en-US" sz="1000" b="0" i="1" dirty="0" smtClean="0">
                <a:latin typeface="Calibri" charset="0"/>
              </a:rPr>
              <a:t>m2.4xlarge</a:t>
            </a:r>
          </a:p>
          <a:p>
            <a:pPr eaLnBrk="1" hangingPunct="1">
              <a:lnSpc>
                <a:spcPct val="90000"/>
              </a:lnSpc>
            </a:pPr>
            <a:endParaRPr lang="en-US" sz="1000" b="0" i="1" dirty="0" smtClean="0">
              <a:latin typeface="Calibri" charset="0"/>
            </a:endParaRPr>
          </a:p>
          <a:p>
            <a:pPr eaLnBrk="1" hangingPunct="1">
              <a:lnSpc>
                <a:spcPct val="90000"/>
              </a:lnSpc>
            </a:pPr>
            <a:r>
              <a:rPr lang="en-US" sz="1000" b="1" i="0" dirty="0" smtClean="0">
                <a:latin typeface="Calibri" charset="0"/>
              </a:rPr>
              <a:t>High-CPU</a:t>
            </a:r>
            <a:r>
              <a:rPr lang="en-US" sz="1000" b="1" i="0" baseline="0" dirty="0" smtClean="0">
                <a:latin typeface="Calibri" charset="0"/>
              </a:rPr>
              <a:t> Instances</a:t>
            </a:r>
          </a:p>
          <a:p>
            <a:pPr eaLnBrk="1" hangingPunct="1">
              <a:lnSpc>
                <a:spcPct val="90000"/>
              </a:lnSpc>
            </a:pPr>
            <a:r>
              <a:rPr lang="en-US" sz="1000" b="0" i="0" baseline="0" dirty="0" smtClean="0">
                <a:latin typeface="Calibri" charset="0"/>
              </a:rPr>
              <a:t>I</a:t>
            </a:r>
            <a:r>
              <a:rPr lang="en-US" sz="1200" b="0" kern="1200" dirty="0" smtClean="0">
                <a:solidFill>
                  <a:schemeClr val="tx1"/>
                </a:solidFill>
                <a:latin typeface="+mn-lt"/>
                <a:ea typeface="ＭＳ Ｐゴシック" charset="0"/>
                <a:cs typeface="+mn-cs"/>
              </a:rPr>
              <a:t>nstances of this family have proportionally more CPU resources than memory (RAM) and are well suited for compute-intensive applications.</a:t>
            </a:r>
            <a:endParaRPr lang="en-US" sz="1000" b="1" i="0" dirty="0" smtClean="0">
              <a:latin typeface="Calibri" charset="0"/>
            </a:endParaRPr>
          </a:p>
          <a:p>
            <a:pPr marL="171450" indent="-171450" eaLnBrk="1" hangingPunct="1">
              <a:lnSpc>
                <a:spcPct val="90000"/>
              </a:lnSpc>
              <a:buFont typeface="Arial"/>
              <a:buChar char="•"/>
            </a:pPr>
            <a:r>
              <a:rPr lang="en-US" sz="1000" b="0" i="1" dirty="0" smtClean="0">
                <a:latin typeface="Calibri" charset="0"/>
              </a:rPr>
              <a:t>c1.medium</a:t>
            </a:r>
          </a:p>
          <a:p>
            <a:pPr marL="171450" indent="-171450" eaLnBrk="1" hangingPunct="1">
              <a:lnSpc>
                <a:spcPct val="90000"/>
              </a:lnSpc>
              <a:buFont typeface="Arial"/>
              <a:buChar char="•"/>
            </a:pPr>
            <a:r>
              <a:rPr lang="en-US" sz="1000" b="0" i="1" dirty="0" smtClean="0">
                <a:latin typeface="Calibri" charset="0"/>
              </a:rPr>
              <a:t>c1.xlarge</a:t>
            </a:r>
          </a:p>
          <a:p>
            <a:pPr marL="171450" indent="-171450" eaLnBrk="1" hangingPunct="1">
              <a:lnSpc>
                <a:spcPct val="90000"/>
              </a:lnSpc>
              <a:buFont typeface="Arial"/>
              <a:buChar char="•"/>
            </a:pPr>
            <a:endParaRPr lang="en-US" sz="1000" b="0" i="1" dirty="0" smtClean="0">
              <a:latin typeface="Calibri" charset="0"/>
            </a:endParaRPr>
          </a:p>
          <a:p>
            <a:pPr marL="0" indent="0" eaLnBrk="1" hangingPunct="1">
              <a:lnSpc>
                <a:spcPct val="90000"/>
              </a:lnSpc>
              <a:buFont typeface="Arial"/>
              <a:buNone/>
            </a:pPr>
            <a:r>
              <a:rPr lang="en-US" sz="1000" b="1" i="0" dirty="0" smtClean="0">
                <a:latin typeface="Calibri" charset="0"/>
              </a:rPr>
              <a:t>Cluster</a:t>
            </a:r>
            <a:r>
              <a:rPr lang="en-US" sz="1000" b="1" i="0" baseline="0" dirty="0" smtClean="0">
                <a:latin typeface="Calibri" charset="0"/>
              </a:rPr>
              <a:t> Compute Instances</a:t>
            </a:r>
          </a:p>
          <a:p>
            <a:pPr marL="0" indent="0" eaLnBrk="1" hangingPunct="1">
              <a:lnSpc>
                <a:spcPct val="90000"/>
              </a:lnSpc>
              <a:buFont typeface="Arial"/>
              <a:buNone/>
            </a:pPr>
            <a:r>
              <a:rPr lang="en-US" sz="1200" kern="1200" dirty="0" smtClean="0">
                <a:solidFill>
                  <a:schemeClr val="tx1"/>
                </a:solidFill>
                <a:latin typeface="+mn-lt"/>
                <a:ea typeface="ＭＳ Ｐゴシック" charset="0"/>
                <a:cs typeface="+mn-cs"/>
              </a:rPr>
              <a:t>Instances of this family provide proportionally high CPU resources with increased network performance and are well suited for High Performance Compute (HPC) applications and other demanding network-bound applications. </a:t>
            </a: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cC1.4xlarge</a:t>
            </a:r>
          </a:p>
          <a:p>
            <a:pPr marL="171450" indent="-171450" eaLnBrk="1" hangingPunct="1">
              <a:lnSpc>
                <a:spcPct val="90000"/>
              </a:lnSpc>
              <a:buFont typeface="Arial"/>
              <a:buChar char="•"/>
            </a:pPr>
            <a:endParaRPr lang="en-US" sz="1200" b="0" i="1" kern="1200" dirty="0" smtClean="0">
              <a:solidFill>
                <a:schemeClr val="tx1"/>
              </a:solidFill>
              <a:latin typeface="+mn-lt"/>
              <a:ea typeface="ＭＳ Ｐゴシック" charset="0"/>
              <a:cs typeface="+mn-cs"/>
            </a:endParaRPr>
          </a:p>
          <a:p>
            <a:pPr marL="0" indent="0" eaLnBrk="1" hangingPunct="1">
              <a:lnSpc>
                <a:spcPct val="90000"/>
              </a:lnSpc>
              <a:buFont typeface="Arial"/>
              <a:buNone/>
            </a:pPr>
            <a:r>
              <a:rPr lang="en-US" sz="1200" b="1" i="0" kern="1200" dirty="0" smtClean="0">
                <a:solidFill>
                  <a:schemeClr val="tx1"/>
                </a:solidFill>
                <a:latin typeface="+mn-lt"/>
                <a:ea typeface="ＭＳ Ｐゴシック" charset="0"/>
                <a:cs typeface="+mn-cs"/>
              </a:rPr>
              <a:t>Cluster GPU</a:t>
            </a:r>
            <a:r>
              <a:rPr lang="en-US" sz="1200" b="1" i="0" kern="1200" baseline="0" dirty="0" smtClean="0">
                <a:solidFill>
                  <a:schemeClr val="tx1"/>
                </a:solidFill>
                <a:latin typeface="+mn-lt"/>
                <a:ea typeface="ＭＳ Ｐゴシック" charset="0"/>
                <a:cs typeface="+mn-cs"/>
              </a:rPr>
              <a:t> Instances</a:t>
            </a:r>
          </a:p>
          <a:p>
            <a:pPr marL="0" indent="0" eaLnBrk="1" hangingPunct="1">
              <a:lnSpc>
                <a:spcPct val="90000"/>
              </a:lnSpc>
              <a:buFont typeface="Arial"/>
              <a:buNone/>
            </a:pPr>
            <a:r>
              <a:rPr lang="en-US" sz="1200" b="0" i="0" kern="1200" baseline="0" dirty="0" smtClean="0">
                <a:solidFill>
                  <a:schemeClr val="tx1"/>
                </a:solidFill>
                <a:latin typeface="+mn-lt"/>
                <a:ea typeface="ＭＳ Ｐゴシック" charset="0"/>
                <a:cs typeface="+mn-cs"/>
              </a:rPr>
              <a:t>I</a:t>
            </a:r>
            <a:r>
              <a:rPr lang="en-US" sz="1200" b="0" kern="1200" dirty="0" smtClean="0">
                <a:solidFill>
                  <a:schemeClr val="tx1"/>
                </a:solidFill>
                <a:latin typeface="+mn-lt"/>
                <a:ea typeface="ＭＳ Ｐゴシック" charset="0"/>
                <a:cs typeface="+mn-cs"/>
              </a:rPr>
              <a:t>nstances of this family provide general-purpose graphics processing units (GPUs) with proportionally high CPU and increased network performance for applications benefitting from highly parallelized processing, including HPC, rendering and media processing applications. </a:t>
            </a: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cg1.4xlarge</a:t>
            </a:r>
            <a:endParaRPr lang="en-US" sz="1000" b="0" i="1" dirty="0" smtClean="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916691-02DC-154E-A0CD-C899BF48072D}" type="slidenum">
              <a:rPr lang="en-US"/>
              <a:pPr eaLnBrk="1" hangingPunct="1"/>
              <a:t>12</a:t>
            </a:fld>
            <a:endParaRPr lang="en-US"/>
          </a:p>
        </p:txBody>
      </p:sp>
      <p:sp>
        <p:nvSpPr>
          <p:cNvPr id="2" name="Date Placeholder 1"/>
          <p:cNvSpPr>
            <a:spLocks noGrp="1"/>
          </p:cNvSpPr>
          <p:nvPr>
            <p:ph type="dt" idx="10"/>
          </p:nvPr>
        </p:nvSpPr>
        <p:spPr/>
        <p:txBody>
          <a:bodyPr/>
          <a:lstStyle/>
          <a:p>
            <a:fld id="{150A46CC-83AE-9F44-996C-A2B02636D5DD}"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07062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Dedicated</a:t>
            </a:r>
          </a:p>
          <a:p>
            <a:pPr eaLnBrk="1" hangingPunct="1">
              <a:lnSpc>
                <a:spcPct val="90000"/>
              </a:lnSpc>
            </a:pPr>
            <a:r>
              <a:rPr lang="en-US" sz="1000" b="0" dirty="0" smtClean="0">
                <a:latin typeface="Calibri" charset="0"/>
              </a:rPr>
              <a:t>Dedicated Instances are Amazon EC2 instances launched within your Amazon Virtual Private Cloud (Amazon VPC) that run hardware dedicated to a single customer. Dedicated Instances let you take full advantage of the benefits of Amazon VPC and the AWS cloud – on-demand elastic provisioning, pay only for what you use, and a private, isolated virtual network, all while ensuring that your Amazon EC2 compute instances will be isolated at the hardware level.</a:t>
            </a:r>
          </a:p>
          <a:p>
            <a:pPr eaLnBrk="1" hangingPunct="1">
              <a:lnSpc>
                <a:spcPct val="90000"/>
              </a:lnSpc>
            </a:pPr>
            <a:endParaRPr lang="en-US" sz="1000" b="0" dirty="0" smtClean="0">
              <a:latin typeface="Calibri" charset="0"/>
            </a:endParaRPr>
          </a:p>
          <a:p>
            <a:pPr eaLnBrk="1" hangingPunct="1">
              <a:lnSpc>
                <a:spcPct val="90000"/>
              </a:lnSpc>
            </a:pPr>
            <a:r>
              <a:rPr lang="en-US" sz="1000" b="0" dirty="0" smtClean="0">
                <a:latin typeface="Calibri" charset="0"/>
              </a:rPr>
              <a:t>You can easily create a VPC that contains dedicated instances only, providing physical isolation for all Amazon EC2 compute instances launched into that VPC, or you can choose to mix both dedicated instances and non-dedicated instances within the same VPC based on application-specific requirements. Click here for additional instructions on launching Dedicated Instances.</a:t>
            </a:r>
            <a:endParaRPr lang="en-US" sz="1000" b="0"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13</a:t>
            </a:fld>
            <a:endParaRPr lang="en-US"/>
          </a:p>
        </p:txBody>
      </p:sp>
      <p:sp>
        <p:nvSpPr>
          <p:cNvPr id="2" name="Date Placeholder 1"/>
          <p:cNvSpPr>
            <a:spLocks noGrp="1"/>
          </p:cNvSpPr>
          <p:nvPr>
            <p:ph type="dt" idx="10"/>
          </p:nvPr>
        </p:nvSpPr>
        <p:spPr/>
        <p:txBody>
          <a:bodyPr/>
          <a:lstStyle/>
          <a:p>
            <a:fld id="{9DEF95E2-60FD-4F43-8938-EAC71D1F62C9}"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261014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Dedicated</a:t>
            </a:r>
          </a:p>
          <a:p>
            <a:pPr eaLnBrk="1" hangingPunct="1">
              <a:lnSpc>
                <a:spcPct val="90000"/>
              </a:lnSpc>
            </a:pPr>
            <a:r>
              <a:rPr lang="en-US" sz="1000" b="0" dirty="0" smtClean="0">
                <a:latin typeface="Calibri" charset="0"/>
              </a:rPr>
              <a:t>Dedicated Instances are Amazon EC2 instances launched within your Amazon Virtual Private Cloud (Amazon VPC) that run hardware dedicated to a single customer. Dedicated Instances let you take full advantage of the benefits of Amazon VPC and the AWS cloud – on-demand elastic provisioning, pay only for what you use, and a private, isolated virtual network, all while ensuring that your Amazon EC2 compute instances will be isolated at the hardware level.</a:t>
            </a:r>
          </a:p>
          <a:p>
            <a:pPr eaLnBrk="1" hangingPunct="1">
              <a:lnSpc>
                <a:spcPct val="90000"/>
              </a:lnSpc>
            </a:pPr>
            <a:endParaRPr lang="en-US" sz="1000" b="0" dirty="0" smtClean="0">
              <a:latin typeface="Calibri" charset="0"/>
            </a:endParaRPr>
          </a:p>
          <a:p>
            <a:pPr eaLnBrk="1" hangingPunct="1">
              <a:lnSpc>
                <a:spcPct val="90000"/>
              </a:lnSpc>
            </a:pPr>
            <a:r>
              <a:rPr lang="en-US" sz="1000" b="0" dirty="0" smtClean="0">
                <a:latin typeface="Calibri" charset="0"/>
              </a:rPr>
              <a:t>You can easily create a VPC that contains dedicated instances only, providing physical isolation for all Amazon EC2 compute instances launched into that VPC, or you can choose to mix both dedicated instances and non-dedicated instances within the same VPC based on application-specific requirements. Click here for additional instructions on launching Dedicated Instances.</a:t>
            </a:r>
            <a:endParaRPr lang="en-US" sz="1000" b="0"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14</a:t>
            </a:fld>
            <a:endParaRPr lang="en-US"/>
          </a:p>
        </p:txBody>
      </p:sp>
      <p:sp>
        <p:nvSpPr>
          <p:cNvPr id="2" name="Date Placeholder 1"/>
          <p:cNvSpPr>
            <a:spLocks noGrp="1"/>
          </p:cNvSpPr>
          <p:nvPr>
            <p:ph type="dt" idx="10"/>
          </p:nvPr>
        </p:nvSpPr>
        <p:spPr/>
        <p:txBody>
          <a:bodyPr/>
          <a:lstStyle/>
          <a:p>
            <a:fld id="{DDD621E6-EF87-5745-B90C-4DBDC5AE009C}"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5140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Dedicated</a:t>
            </a:r>
          </a:p>
          <a:p>
            <a:pPr eaLnBrk="1" hangingPunct="1">
              <a:lnSpc>
                <a:spcPct val="90000"/>
              </a:lnSpc>
            </a:pPr>
            <a:r>
              <a:rPr lang="en-US" sz="1000" b="0" dirty="0" smtClean="0">
                <a:latin typeface="Calibri" charset="0"/>
              </a:rPr>
              <a:t>Dedicated Instances are Amazon EC2 instances launched within your Amazon Virtual Private Cloud (Amazon VPC) that run hardware dedicated to a single customer. Dedicated Instances let you take full advantage of the benefits of Amazon VPC and the AWS cloud – on-demand elastic provisioning, pay only for what you use, and a private, isolated virtual network, all while ensuring that your Amazon EC2 compute instances will be isolated at the hardware level.</a:t>
            </a:r>
          </a:p>
          <a:p>
            <a:pPr eaLnBrk="1" hangingPunct="1">
              <a:lnSpc>
                <a:spcPct val="90000"/>
              </a:lnSpc>
            </a:pPr>
            <a:endParaRPr lang="en-US" sz="1000" b="0" dirty="0" smtClean="0">
              <a:latin typeface="Calibri" charset="0"/>
            </a:endParaRPr>
          </a:p>
          <a:p>
            <a:pPr eaLnBrk="1" hangingPunct="1">
              <a:lnSpc>
                <a:spcPct val="90000"/>
              </a:lnSpc>
            </a:pPr>
            <a:r>
              <a:rPr lang="en-US" sz="1000" b="0" dirty="0" smtClean="0">
                <a:latin typeface="Calibri" charset="0"/>
              </a:rPr>
              <a:t>You can easily create a VPC that contains dedicated instances only, providing physical isolation for all Amazon EC2 compute instances launched into that VPC, or you can choose to mix both dedicated instances and non-dedicated instances within the same VPC based on application-specific requirements. Click here for additional instructions on launching Dedicated Instances.</a:t>
            </a:r>
            <a:endParaRPr lang="en-US" sz="1000" b="0"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15</a:t>
            </a:fld>
            <a:endParaRPr lang="en-US"/>
          </a:p>
        </p:txBody>
      </p:sp>
      <p:sp>
        <p:nvSpPr>
          <p:cNvPr id="2" name="Date Placeholder 1"/>
          <p:cNvSpPr>
            <a:spLocks noGrp="1"/>
          </p:cNvSpPr>
          <p:nvPr>
            <p:ph type="dt" idx="10"/>
          </p:nvPr>
        </p:nvSpPr>
        <p:spPr/>
        <p:txBody>
          <a:bodyPr/>
          <a:lstStyle/>
          <a:p>
            <a:fld id="{7E27E598-82B0-9347-AC36-04E61A961674}"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182678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16</a:t>
            </a:fld>
            <a:endParaRPr lang="en-US"/>
          </a:p>
        </p:txBody>
      </p:sp>
      <p:sp>
        <p:nvSpPr>
          <p:cNvPr id="2" name="Date Placeholder 1"/>
          <p:cNvSpPr>
            <a:spLocks noGrp="1"/>
          </p:cNvSpPr>
          <p:nvPr>
            <p:ph type="dt" idx="10"/>
          </p:nvPr>
        </p:nvSpPr>
        <p:spPr/>
        <p:txBody>
          <a:bodyPr/>
          <a:lstStyle/>
          <a:p>
            <a:fld id="{7411A690-ACBE-E04E-8488-CE3899DAE9D2}"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478401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B1636FE-C2FE-2044-8BDE-221E3C84CF9E}" type="slidenum">
              <a:rPr lang="en-US"/>
              <a:pPr eaLnBrk="1" hangingPunct="1"/>
              <a:t>17</a:t>
            </a:fld>
            <a:endParaRPr lang="en-US"/>
          </a:p>
        </p:txBody>
      </p:sp>
      <p:sp>
        <p:nvSpPr>
          <p:cNvPr id="2" name="Date Placeholder 1"/>
          <p:cNvSpPr>
            <a:spLocks noGrp="1"/>
          </p:cNvSpPr>
          <p:nvPr>
            <p:ph type="dt" idx="10"/>
          </p:nvPr>
        </p:nvSpPr>
        <p:spPr/>
        <p:txBody>
          <a:bodyPr/>
          <a:lstStyle/>
          <a:p>
            <a:fld id="{9D3968A0-23C7-5F4B-94E8-D4A280150382}"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194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wrap="square" numCol="1" anchor="t" anchorCtr="0" compatLnSpc="1">
            <a:prstTxWarp prst="textNoShape">
              <a:avLst/>
            </a:prstTxWarp>
            <a:normAutofit fontScale="77500" lnSpcReduction="20000"/>
          </a:bodyPr>
          <a:lstStyle/>
          <a:p>
            <a:pPr marL="171450" indent="-171450">
              <a:buFontTx/>
              <a:buChar char="•"/>
            </a:pPr>
            <a:r>
              <a:rPr lang="en-US" sz="1600" b="0" dirty="0" smtClean="0">
                <a:latin typeface="Calibri" charset="0"/>
              </a:rPr>
              <a:t>Instance</a:t>
            </a:r>
            <a:r>
              <a:rPr lang="en-US" sz="1600" b="0" baseline="0" dirty="0" smtClean="0">
                <a:latin typeface="Calibri" charset="0"/>
              </a:rPr>
              <a:t> store-backed and EBS-backed</a:t>
            </a:r>
            <a:br>
              <a:rPr lang="en-US" sz="1600" b="0" baseline="0" dirty="0" smtClean="0">
                <a:latin typeface="Calibri" charset="0"/>
              </a:rPr>
            </a:br>
            <a:endParaRPr lang="en-US" sz="1600" b="0" baseline="0" dirty="0" smtClean="0">
              <a:latin typeface="Calibri" charset="0"/>
            </a:endParaRPr>
          </a:p>
          <a:p>
            <a:pPr marL="171450" indent="-171450">
              <a:buFontTx/>
              <a:buChar char="•"/>
            </a:pPr>
            <a:r>
              <a:rPr lang="en-US" sz="1600" b="0" baseline="0" dirty="0" smtClean="0">
                <a:latin typeface="Calibri" charset="0"/>
              </a:rPr>
              <a:t>EBS-backed AMI: EBS volume created from EBS snapshot (in S3) and attached as root device</a:t>
            </a:r>
            <a:br>
              <a:rPr lang="en-US" sz="1600" b="0" baseline="0" dirty="0" smtClean="0">
                <a:latin typeface="Calibri" charset="0"/>
              </a:rPr>
            </a:br>
            <a:endParaRPr lang="en-US" sz="1600" b="0" baseline="0" dirty="0" smtClean="0">
              <a:latin typeface="Calibri" charset="0"/>
            </a:endParaRPr>
          </a:p>
          <a:p>
            <a:pPr marL="171450" indent="-171450">
              <a:buFontTx/>
              <a:buChar char="•"/>
            </a:pPr>
            <a:r>
              <a:rPr lang="en-US" sz="1600" b="0" dirty="0" smtClean="0">
                <a:latin typeface="Calibri" charset="0"/>
              </a:rPr>
              <a:t>Instance store</a:t>
            </a:r>
            <a:r>
              <a:rPr lang="en-US" sz="1600" b="0" baseline="0" dirty="0" smtClean="0">
                <a:latin typeface="Calibri" charset="0"/>
              </a:rPr>
              <a:t> AMIs can not be stopped: only running, rebooting or terminated</a:t>
            </a:r>
            <a:br>
              <a:rPr lang="en-US" sz="1600" b="0" baseline="0" dirty="0" smtClean="0">
                <a:latin typeface="Calibri" charset="0"/>
              </a:rPr>
            </a:br>
            <a:endParaRPr lang="en-US" sz="1600" b="0" baseline="0" dirty="0" smtClean="0">
              <a:latin typeface="Calibri" charset="0"/>
            </a:endParaRPr>
          </a:p>
          <a:p>
            <a:pPr marL="171450" indent="-171450">
              <a:buFontTx/>
              <a:buChar char="•"/>
            </a:pPr>
            <a:r>
              <a:rPr lang="en-US" sz="1600" b="0" baseline="0" dirty="0" smtClean="0">
                <a:latin typeface="Calibri" charset="0"/>
              </a:rPr>
              <a:t>EBS-backed AMIs boot faster</a:t>
            </a:r>
            <a:br>
              <a:rPr lang="en-US" sz="1600" b="0" baseline="0" dirty="0" smtClean="0">
                <a:latin typeface="Calibri" charset="0"/>
              </a:rPr>
            </a:br>
            <a:endParaRPr lang="en-US" sz="1600" b="0" dirty="0" smtClean="0">
              <a:latin typeface="Calibri" charset="0"/>
            </a:endParaRPr>
          </a:p>
          <a:p>
            <a:endParaRPr lang="en-US" sz="1600" b="0" dirty="0" smtClean="0">
              <a:latin typeface="Calibri" charset="0"/>
            </a:endParaRPr>
          </a:p>
          <a:p>
            <a:r>
              <a:rPr lang="en-US" sz="1600" b="0" dirty="0" smtClean="0">
                <a:latin typeface="Calibri" charset="0"/>
              </a:rPr>
              <a:t>An </a:t>
            </a:r>
            <a:r>
              <a:rPr lang="en-US" sz="1600" b="0" dirty="0">
                <a:latin typeface="Calibri" charset="0"/>
              </a:rPr>
              <a:t>Amazon Machine Image (AMI) contains all information necessary to boot instances of your software. For example, an AMI might contain all the software to act as a web server (e.g., Linux, Apache, and your web site) or it might contain all the software to act as a Hadoop node (e.g., Linux, Hadoop, and a custom application). You launch one or more instances of an AMI. An instance might be one web server within a web server cluster or one Hadoop node.</a:t>
            </a:r>
          </a:p>
          <a:p>
            <a:pPr>
              <a:lnSpc>
                <a:spcPct val="90000"/>
              </a:lnSpc>
            </a:pPr>
            <a:endParaRPr lang="en-US" sz="1600" b="0" dirty="0">
              <a:latin typeface="Calibri" charset="0"/>
            </a:endParaRPr>
          </a:p>
          <a:p>
            <a:pPr>
              <a:lnSpc>
                <a:spcPct val="90000"/>
              </a:lnSpc>
              <a:buFontTx/>
              <a:buChar char="•"/>
            </a:pPr>
            <a:r>
              <a:rPr lang="en-US" sz="1600" b="0" dirty="0">
                <a:latin typeface="Calibri" charset="0"/>
              </a:rPr>
              <a:t>Amazon AMIs</a:t>
            </a:r>
          </a:p>
          <a:p>
            <a:pPr>
              <a:lnSpc>
                <a:spcPct val="90000"/>
              </a:lnSpc>
              <a:buFontTx/>
              <a:buChar char="•"/>
            </a:pPr>
            <a:r>
              <a:rPr lang="en-US" sz="1600" b="0" dirty="0">
                <a:latin typeface="Calibri" charset="0"/>
              </a:rPr>
              <a:t>Third-party AMIs</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AC877B6-A597-8342-B7AD-01791748F606}" type="slidenum">
              <a:rPr lang="en-US"/>
              <a:pPr eaLnBrk="1" hangingPunct="1"/>
              <a:t>2</a:t>
            </a:fld>
            <a:endParaRPr lang="en-US"/>
          </a:p>
        </p:txBody>
      </p:sp>
      <p:sp>
        <p:nvSpPr>
          <p:cNvPr id="2" name="Date Placeholder 1"/>
          <p:cNvSpPr>
            <a:spLocks noGrp="1"/>
          </p:cNvSpPr>
          <p:nvPr>
            <p:ph type="dt" idx="10"/>
          </p:nvPr>
        </p:nvSpPr>
        <p:spPr/>
        <p:txBody>
          <a:bodyPr/>
          <a:lstStyle/>
          <a:p>
            <a:fld id="{84AFF41F-0491-D64E-9302-49370EF701CA}" type="datetime1">
              <a:rPr lang="en-US" smtClean="0"/>
              <a:t>2/5/2016</a:t>
            </a:fld>
            <a:endParaRPr lang="en-US"/>
          </a:p>
        </p:txBody>
      </p:sp>
      <p:sp>
        <p:nvSpPr>
          <p:cNvPr id="4" name="Footer Placeholder 3"/>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9356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latin typeface="Calibri" charset="0"/>
            </a:endParaRPr>
          </a:p>
          <a:p>
            <a:endParaRPr lang="en-US" dirty="0" smtClean="0">
              <a:latin typeface="Calibri" charset="0"/>
            </a:endParaRPr>
          </a:p>
          <a:p>
            <a:r>
              <a:rPr lang="en-US" dirty="0" smtClean="0">
                <a:latin typeface="Calibri" charset="0"/>
              </a:rPr>
              <a:t>EBS </a:t>
            </a:r>
            <a:r>
              <a:rPr lang="en-US" dirty="0">
                <a:latin typeface="Calibri" charset="0"/>
              </a:rPr>
              <a:t>backed</a:t>
            </a:r>
          </a:p>
          <a:p>
            <a:r>
              <a:rPr lang="en-US" dirty="0">
                <a:latin typeface="Calibri" charset="0"/>
              </a:rPr>
              <a:t>S3 backed</a:t>
            </a:r>
          </a:p>
          <a:p>
            <a:r>
              <a:rPr lang="en-US" dirty="0">
                <a:latin typeface="Calibri" charset="0"/>
              </a:rPr>
              <a:t>Imported</a:t>
            </a:r>
          </a:p>
          <a:p>
            <a:r>
              <a:rPr lang="en-US" dirty="0">
                <a:latin typeface="Calibri" charset="0"/>
              </a:rPr>
              <a:t>Re-bundled</a:t>
            </a:r>
          </a:p>
          <a:p>
            <a:endParaRPr lang="en-US" dirty="0">
              <a:latin typeface="Calibri" charset="0"/>
            </a:endParaRPr>
          </a:p>
          <a:p>
            <a:pPr>
              <a:lnSpc>
                <a:spcPct val="90000"/>
              </a:lnSpc>
            </a:pPr>
            <a:endParaRPr lang="en-US" dirty="0">
              <a:latin typeface="Calibri"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030DED5-9387-0644-8B6D-A24A403B4865}" type="slidenum">
              <a:rPr lang="en-US"/>
              <a:pPr eaLnBrk="1" hangingPunct="1"/>
              <a:t>3</a:t>
            </a:fld>
            <a:endParaRPr lang="en-US"/>
          </a:p>
        </p:txBody>
      </p:sp>
      <p:sp>
        <p:nvSpPr>
          <p:cNvPr id="2" name="Date Placeholder 1"/>
          <p:cNvSpPr>
            <a:spLocks noGrp="1"/>
          </p:cNvSpPr>
          <p:nvPr>
            <p:ph type="dt" idx="10"/>
          </p:nvPr>
        </p:nvSpPr>
        <p:spPr/>
        <p:txBody>
          <a:bodyPr/>
          <a:lstStyle/>
          <a:p>
            <a:fld id="{B41B8142-DBA2-FB4C-9454-80BFCB527871}"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5060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normAutofit fontScale="70000" lnSpcReduction="20000"/>
          </a:bodyPr>
          <a:lstStyle/>
          <a:p>
            <a:pPr marL="171450" indent="-171450">
              <a:lnSpc>
                <a:spcPct val="90000"/>
              </a:lnSpc>
              <a:buFontTx/>
              <a:buChar char="•"/>
            </a:pPr>
            <a:r>
              <a:rPr lang="en-US" b="1" dirty="0" smtClean="0">
                <a:latin typeface="Calibri" charset="0"/>
              </a:rPr>
              <a:t>1GB to</a:t>
            </a:r>
            <a:r>
              <a:rPr lang="en-US" b="1" baseline="0" dirty="0" smtClean="0">
                <a:latin typeface="Calibri" charset="0"/>
              </a:rPr>
              <a:t> 1TB</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Raw, unformatted block devices</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dirty="0" smtClean="0">
                <a:latin typeface="Calibri" charset="0"/>
              </a:rPr>
              <a:t>Exist in</a:t>
            </a:r>
            <a:r>
              <a:rPr lang="en-US" b="1" baseline="0" dirty="0" smtClean="0">
                <a:latin typeface="Calibri" charset="0"/>
              </a:rPr>
              <a:t> one AZ, replicated in that AZ</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Point-in-time snapshots; persisted in S3</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dirty="0" smtClean="0">
                <a:latin typeface="Calibri" charset="0"/>
              </a:rPr>
              <a:t>Cloud Watch metrics (latency, bandwidth, throughput, queue depth)</a:t>
            </a:r>
            <a:br>
              <a:rPr lang="en-US" b="1" dirty="0" smtClean="0">
                <a:latin typeface="Calibri" charset="0"/>
              </a:rPr>
            </a:br>
            <a:endParaRPr lang="en-US" b="1" dirty="0" smtClean="0">
              <a:latin typeface="Calibri" charset="0"/>
            </a:endParaRPr>
          </a:p>
          <a:p>
            <a:pPr marL="171450" indent="-171450">
              <a:lnSpc>
                <a:spcPct val="90000"/>
              </a:lnSpc>
              <a:buFontTx/>
              <a:buChar char="•"/>
            </a:pPr>
            <a:r>
              <a:rPr lang="en-US" b="1" dirty="0" smtClean="0">
                <a:latin typeface="Calibri" charset="0"/>
              </a:rPr>
              <a:t>Latency</a:t>
            </a:r>
            <a:r>
              <a:rPr lang="en-US" b="1" baseline="0" dirty="0" smtClean="0">
                <a:latin typeface="Calibri" charset="0"/>
              </a:rPr>
              <a:t> and throughput de</a:t>
            </a:r>
            <a:r>
              <a:rPr lang="en-US" b="1" dirty="0" smtClean="0">
                <a:latin typeface="Calibri" charset="0"/>
              </a:rPr>
              <a:t>signed</a:t>
            </a:r>
            <a:r>
              <a:rPr lang="en-US" b="1" baseline="0" dirty="0" smtClean="0">
                <a:latin typeface="Calibri" charset="0"/>
              </a:rPr>
              <a:t> to perform better than EC2 instance stores in almost all cases</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More frequent snapshots increase durability of volume</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Charged per GB allocated and $.10 per 1 million I/O requests</a:t>
            </a:r>
            <a:endParaRPr lang="en-US" b="1" dirty="0" smtClean="0">
              <a:latin typeface="Calibri" charset="0"/>
            </a:endParaRPr>
          </a:p>
          <a:p>
            <a:pPr>
              <a:lnSpc>
                <a:spcPct val="90000"/>
              </a:lnSpc>
            </a:pPr>
            <a:endParaRPr lang="en-US" b="1" dirty="0" smtClean="0">
              <a:latin typeface="Calibri" charset="0"/>
            </a:endParaRPr>
          </a:p>
          <a:p>
            <a:pPr>
              <a:lnSpc>
                <a:spcPct val="90000"/>
              </a:lnSpc>
            </a:pPr>
            <a:r>
              <a:rPr lang="en-US" b="1" dirty="0" smtClean="0">
                <a:latin typeface="Calibri" charset="0"/>
              </a:rPr>
              <a:t>Summary</a:t>
            </a:r>
          </a:p>
          <a:p>
            <a:pPr>
              <a:lnSpc>
                <a:spcPct val="90000"/>
              </a:lnSpc>
            </a:pPr>
            <a:r>
              <a:rPr lang="en-US" dirty="0" smtClean="0">
                <a:latin typeface="Calibri" charset="0"/>
              </a:rPr>
              <a:t>EBS provides</a:t>
            </a:r>
            <a:r>
              <a:rPr lang="en-US" baseline="0" dirty="0" smtClean="0">
                <a:latin typeface="Calibri" charset="0"/>
              </a:rPr>
              <a:t> block level storage volumes for use with EC2 instances. EBS volumes are off-instance storage that persists independently from the life of an instance. They are particularly suited for applications that require a database, file system, or access to raw block level storage.</a:t>
            </a:r>
          </a:p>
          <a:p>
            <a:pPr>
              <a:lnSpc>
                <a:spcPct val="90000"/>
              </a:lnSpc>
            </a:pPr>
            <a:endParaRPr lang="en-US" baseline="0" dirty="0" smtClean="0">
              <a:latin typeface="Calibri" charset="0"/>
            </a:endParaRPr>
          </a:p>
          <a:p>
            <a:pPr>
              <a:lnSpc>
                <a:spcPct val="90000"/>
              </a:lnSpc>
            </a:pPr>
            <a:r>
              <a:rPr lang="en-US" b="1" baseline="0" dirty="0" smtClean="0">
                <a:latin typeface="Calibri" charset="0"/>
              </a:rPr>
              <a:t>Detail</a:t>
            </a:r>
          </a:p>
          <a:p>
            <a:pPr>
              <a:lnSpc>
                <a:spcPct val="90000"/>
              </a:lnSpc>
            </a:pPr>
            <a:r>
              <a:rPr lang="en-US" dirty="0" smtClean="0">
                <a:latin typeface="Calibri" charset="0"/>
              </a:rPr>
              <a:t>EBS</a:t>
            </a:r>
            <a:r>
              <a:rPr lang="en-US" baseline="0" dirty="0" smtClean="0">
                <a:latin typeface="Calibri" charset="0"/>
              </a:rPr>
              <a:t> volumes can be provisioned in sizes from 1GB to 1TB. Multiple volumes can be mounted to the same instance. They behave like raw, unformatted block devices, with user supplied device names and a block device interface. EBS volumes are provisioned in a specific Availability Zone and may be attached to instances in the same AZ. </a:t>
            </a:r>
          </a:p>
          <a:p>
            <a:pPr>
              <a:lnSpc>
                <a:spcPct val="90000"/>
              </a:lnSpc>
            </a:pPr>
            <a:endParaRPr lang="en-US" baseline="0" dirty="0" smtClean="0">
              <a:latin typeface="Calibri" charset="0"/>
            </a:endParaRPr>
          </a:p>
          <a:p>
            <a:pPr>
              <a:lnSpc>
                <a:spcPct val="90000"/>
              </a:lnSpc>
            </a:pPr>
            <a:r>
              <a:rPr lang="en-US" b="1" baseline="0" dirty="0" smtClean="0">
                <a:latin typeface="Calibri" charset="0"/>
              </a:rPr>
              <a:t>Durability</a:t>
            </a:r>
          </a:p>
          <a:p>
            <a:pPr>
              <a:lnSpc>
                <a:spcPct val="90000"/>
              </a:lnSpc>
            </a:pPr>
            <a:r>
              <a:rPr lang="en-US" b="0" baseline="0" dirty="0" smtClean="0">
                <a:latin typeface="Calibri" charset="0"/>
              </a:rPr>
              <a:t>Each volume is automatically replicated within the same AZ to prevent data loss due to failure of any single hardware component. They provide the ability to create point-in-time snapshots of volumes, which are persisted to Amazon S3. Snapshots can be used as the starting point for new Amazon EBS volumes, and protect data for long-term durability. The same snapshot can be used to instantiate as many volumes as you wish.</a:t>
            </a:r>
          </a:p>
          <a:p>
            <a:pPr>
              <a:lnSpc>
                <a:spcPct val="90000"/>
              </a:lnSpc>
            </a:pPr>
            <a:endParaRPr lang="en-US" b="0" baseline="0" dirty="0" smtClean="0">
              <a:latin typeface="Calibri" charset="0"/>
            </a:endParaRPr>
          </a:p>
          <a:p>
            <a:pPr>
              <a:lnSpc>
                <a:spcPct val="90000"/>
              </a:lnSpc>
            </a:pPr>
            <a:r>
              <a:rPr lang="en-US" b="1" baseline="0" dirty="0" smtClean="0">
                <a:latin typeface="Calibri" charset="0"/>
              </a:rPr>
              <a:t>CloudWatch</a:t>
            </a:r>
          </a:p>
          <a:p>
            <a:pPr>
              <a:lnSpc>
                <a:spcPct val="90000"/>
              </a:lnSpc>
            </a:pPr>
            <a:r>
              <a:rPr lang="en-US" b="0" baseline="0" dirty="0" smtClean="0">
                <a:latin typeface="Calibri" charset="0"/>
              </a:rPr>
              <a:t>Amazon CloudWatch exposes performance metrics for EBS volumes, giving you insight into bandwidth, throughput, latency, and queue depth. The metrics are accessible via the AWS CloudWatch API or the AWS Management Console.</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98B469E-05EB-C14E-9FDE-35AC9C30605A}" type="slidenum">
              <a:rPr lang="en-US"/>
              <a:pPr eaLnBrk="1" hangingPunct="1"/>
              <a:t>4</a:t>
            </a:fld>
            <a:endParaRPr lang="en-US"/>
          </a:p>
        </p:txBody>
      </p:sp>
      <p:sp>
        <p:nvSpPr>
          <p:cNvPr id="2" name="Date Placeholder 1"/>
          <p:cNvSpPr>
            <a:spLocks noGrp="1"/>
          </p:cNvSpPr>
          <p:nvPr>
            <p:ph type="dt" idx="10"/>
          </p:nvPr>
        </p:nvSpPr>
        <p:spPr/>
        <p:txBody>
          <a:bodyPr/>
          <a:lstStyle/>
          <a:p>
            <a:fld id="{EB95EB07-8357-FF4B-A38E-9602DEE5CFA5}"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19873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b="0" dirty="0" smtClean="0">
                <a:latin typeface="Calibri" charset="0"/>
              </a:rPr>
              <a:t>Local</a:t>
            </a:r>
            <a:r>
              <a:rPr lang="en-US" b="0" baseline="0" dirty="0" smtClean="0">
                <a:latin typeface="Calibri" charset="0"/>
              </a:rPr>
              <a:t> </a:t>
            </a:r>
            <a:r>
              <a:rPr lang="en-US" b="0" dirty="0" smtClean="0">
                <a:latin typeface="Calibri" charset="0"/>
              </a:rPr>
              <a:t>instance store only persists during the life of the instance. This is an inexpensive way to launch instances where data is not stored to the root device. For example, some customers use this option to run large web sites where each instance is a clone to handle web traffic.</a:t>
            </a:r>
          </a:p>
          <a:p>
            <a:pPr eaLnBrk="1" hangingPunct="1">
              <a:lnSpc>
                <a:spcPct val="90000"/>
              </a:lnSpc>
            </a:pPr>
            <a:endParaRPr lang="en-US" b="0" dirty="0" smtClean="0">
              <a:latin typeface="Calibri" charset="0"/>
            </a:endParaRPr>
          </a:p>
          <a:p>
            <a:pPr eaLnBrk="1" hangingPunct="1">
              <a:lnSpc>
                <a:spcPct val="90000"/>
              </a:lnSpc>
            </a:pPr>
            <a:r>
              <a:rPr lang="en-US" b="1" dirty="0" smtClean="0">
                <a:latin typeface="Calibri" charset="0"/>
              </a:rPr>
              <a:t>Usage Scenarios</a:t>
            </a:r>
          </a:p>
          <a:p>
            <a:pPr eaLnBrk="1" hangingPunct="1">
              <a:lnSpc>
                <a:spcPct val="90000"/>
              </a:lnSpc>
            </a:pPr>
            <a:r>
              <a:rPr lang="en-US" b="0" dirty="0" smtClean="0">
                <a:latin typeface="Calibri" charset="0"/>
              </a:rPr>
              <a:t>Instance store volumes are ideal for temporary storage of information that changes frequently, such as buffers, caches, scratch data, and other temporary content, or for data that is replicated across a fleet of instances, such as a load-balanced pool of web servers.</a:t>
            </a:r>
          </a:p>
          <a:p>
            <a:pPr eaLnBrk="1" hangingPunct="1">
              <a:lnSpc>
                <a:spcPct val="90000"/>
              </a:lnSpc>
            </a:pPr>
            <a:endParaRPr lang="en-US" b="0" dirty="0" smtClean="0">
              <a:latin typeface="Calibri" charset="0"/>
            </a:endParaRPr>
          </a:p>
          <a:p>
            <a:pPr eaLnBrk="1" hangingPunct="1">
              <a:lnSpc>
                <a:spcPct val="90000"/>
              </a:lnSpc>
            </a:pPr>
            <a:r>
              <a:rPr lang="en-US" b="1" dirty="0" smtClean="0">
                <a:latin typeface="Calibri" charset="0"/>
              </a:rPr>
              <a:t>Important Durability Considerations</a:t>
            </a:r>
          </a:p>
          <a:p>
            <a:pPr eaLnBrk="1" hangingPunct="1">
              <a:lnSpc>
                <a:spcPct val="90000"/>
              </a:lnSpc>
            </a:pPr>
            <a:r>
              <a:rPr lang="en-US" b="0" dirty="0" smtClean="0">
                <a:latin typeface="Calibri" charset="0"/>
              </a:rPr>
              <a:t>If an instance reboots (intentionally or unintentionally), the data on the instance store will survive. However, if an underlying drive fails, or if you stop an Amazon EBS-backed instance or terminate instance, the data in the instance store will be lost.</a:t>
            </a:r>
            <a:endParaRPr lang="en-US" b="0" dirty="0">
              <a:latin typeface="Calibri" charset="0"/>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0B88B62-F5FA-AF45-BBD9-EBE766BB61BE}" type="slidenum">
              <a:rPr lang="en-US"/>
              <a:pPr eaLnBrk="1" hangingPunct="1"/>
              <a:t>5</a:t>
            </a:fld>
            <a:endParaRPr lang="en-US"/>
          </a:p>
        </p:txBody>
      </p:sp>
      <p:sp>
        <p:nvSpPr>
          <p:cNvPr id="2" name="Date Placeholder 1"/>
          <p:cNvSpPr>
            <a:spLocks noGrp="1"/>
          </p:cNvSpPr>
          <p:nvPr>
            <p:ph type="dt" idx="10"/>
          </p:nvPr>
        </p:nvSpPr>
        <p:spPr/>
        <p:txBody>
          <a:bodyPr/>
          <a:lstStyle/>
          <a:p>
            <a:fld id="{67365CAE-1FF0-354A-A580-344E534CF46C}"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21231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b="0" dirty="0" smtClean="0">
                <a:latin typeface="Calibri" charset="0"/>
              </a:rPr>
              <a:t>A security group acts as a firewall that controls the traffic allowed into a group of instances. When you launch an Amazon EC2 instance, you can assign it to one or more security groups. For each security group, you add rules that govern the allowed inbound traffic to instances in the group. All other inbound traffic is discarded. You can modify rules for a security group at any time. The new rules are automatically enforced for all existing and future instances in the group.</a:t>
            </a:r>
          </a:p>
          <a:p>
            <a:pPr eaLnBrk="1" hangingPunct="1">
              <a:lnSpc>
                <a:spcPct val="90000"/>
              </a:lnSpc>
            </a:pPr>
            <a:endParaRPr lang="en-US" b="0" dirty="0" smtClean="0">
              <a:latin typeface="Calibri" charset="0"/>
            </a:endParaRPr>
          </a:p>
          <a:p>
            <a:pPr eaLnBrk="1" hangingPunct="1">
              <a:lnSpc>
                <a:spcPct val="90000"/>
              </a:lnSpc>
            </a:pPr>
            <a:r>
              <a:rPr lang="en-US" b="0" dirty="0" smtClean="0">
                <a:latin typeface="Calibri" charset="0"/>
              </a:rPr>
              <a:t>Assign security groups based on:</a:t>
            </a:r>
          </a:p>
          <a:p>
            <a:pPr eaLnBrk="1" hangingPunct="1">
              <a:lnSpc>
                <a:spcPct val="90000"/>
              </a:lnSpc>
            </a:pPr>
            <a:endParaRPr lang="en-US" b="0" dirty="0" smtClean="0">
              <a:latin typeface="Calibri" charset="0"/>
            </a:endParaRPr>
          </a:p>
          <a:p>
            <a:pPr marL="228600" indent="-228600" eaLnBrk="1" hangingPunct="1">
              <a:lnSpc>
                <a:spcPct val="90000"/>
              </a:lnSpc>
              <a:buAutoNum type="arabicParenR"/>
            </a:pPr>
            <a:r>
              <a:rPr lang="en-US" b="0" baseline="0" dirty="0" smtClean="0">
                <a:latin typeface="Calibri" charset="0"/>
              </a:rPr>
              <a:t>IP</a:t>
            </a:r>
          </a:p>
          <a:p>
            <a:pPr marL="228600" indent="-228600" eaLnBrk="1" hangingPunct="1">
              <a:lnSpc>
                <a:spcPct val="90000"/>
              </a:lnSpc>
              <a:buAutoNum type="arabicParenR"/>
            </a:pPr>
            <a:endParaRPr lang="en-US" b="0" baseline="0" dirty="0" smtClean="0">
              <a:latin typeface="Calibri" charset="0"/>
            </a:endParaRPr>
          </a:p>
          <a:p>
            <a:pPr marL="228600" indent="-228600" eaLnBrk="1" hangingPunct="1">
              <a:lnSpc>
                <a:spcPct val="90000"/>
              </a:lnSpc>
              <a:buAutoNum type="arabicParenR"/>
            </a:pPr>
            <a:r>
              <a:rPr lang="en-US" b="0" baseline="0" dirty="0" smtClean="0">
                <a:latin typeface="Calibri" charset="0"/>
              </a:rPr>
              <a:t>Security Group name</a:t>
            </a:r>
            <a:br>
              <a:rPr lang="en-US" b="0" baseline="0" dirty="0" smtClean="0">
                <a:latin typeface="Calibri" charset="0"/>
              </a:rPr>
            </a:br>
            <a:endParaRPr lang="en-US" b="0" baseline="0" dirty="0" smtClean="0">
              <a:latin typeface="Calibri" charset="0"/>
            </a:endParaRPr>
          </a:p>
          <a:p>
            <a:pPr marL="228600" indent="-228600" eaLnBrk="1" hangingPunct="1">
              <a:lnSpc>
                <a:spcPct val="90000"/>
              </a:lnSpc>
              <a:buAutoNum type="arabicParenR"/>
            </a:pPr>
            <a:r>
              <a:rPr lang="en-US" b="0" baseline="0" dirty="0" smtClean="0">
                <a:latin typeface="Calibri" charset="0"/>
              </a:rPr>
              <a:t>Account number/security group name</a:t>
            </a:r>
            <a:endParaRPr lang="en-US" b="0" dirty="0" smtClean="0">
              <a:latin typeface="Calibri" charset="0"/>
            </a:endParaRPr>
          </a:p>
          <a:p>
            <a:pPr eaLnBrk="1" hangingPunct="1">
              <a:lnSpc>
                <a:spcPct val="90000"/>
              </a:lnSpc>
            </a:pPr>
            <a:endParaRPr lang="en-US" b="0" dirty="0" smtClean="0">
              <a:latin typeface="Calibri" charset="0"/>
            </a:endParaRPr>
          </a:p>
          <a:p>
            <a:pPr eaLnBrk="1" hangingPunct="1">
              <a:lnSpc>
                <a:spcPct val="90000"/>
              </a:lnSpc>
            </a:pPr>
            <a:endParaRPr lang="en-US" b="0" dirty="0">
              <a:latin typeface="Calibri" charset="0"/>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ACA455-BFD0-D543-8C10-F6BDA494F002}" type="slidenum">
              <a:rPr lang="en-US"/>
              <a:pPr eaLnBrk="1" hangingPunct="1"/>
              <a:t>6</a:t>
            </a:fld>
            <a:endParaRPr lang="en-US"/>
          </a:p>
        </p:txBody>
      </p:sp>
      <p:sp>
        <p:nvSpPr>
          <p:cNvPr id="2" name="Date Placeholder 1"/>
          <p:cNvSpPr>
            <a:spLocks noGrp="1"/>
          </p:cNvSpPr>
          <p:nvPr>
            <p:ph type="dt" idx="10"/>
          </p:nvPr>
        </p:nvSpPr>
        <p:spPr/>
        <p:txBody>
          <a:bodyPr/>
          <a:lstStyle/>
          <a:p>
            <a:fld id="{D686F719-B9C7-F549-AAE5-716F76F04F2F}"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99745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To log in to your instance, you must create a key pair, specify the name of the key pair when you launch the instance, and provide the private key when you connect to the instance. Linux instances have no password, and you use a key pair to log in using SSH.</a:t>
            </a:r>
          </a:p>
          <a:p>
            <a:pPr eaLnBrk="1" hangingPunct="1">
              <a:lnSpc>
                <a:spcPct val="90000"/>
              </a:lnSpc>
            </a:pPr>
            <a:endParaRPr lang="en-US" b="0" dirty="0" smtClean="0">
              <a:latin typeface="Calibri" charset="0"/>
            </a:endParaRPr>
          </a:p>
          <a:p>
            <a:pPr eaLnBrk="1" hangingPunct="1">
              <a:lnSpc>
                <a:spcPct val="90000"/>
              </a:lnSpc>
            </a:pPr>
            <a:endParaRPr lang="en-US" b="0" dirty="0" smtClean="0">
              <a:latin typeface="Calibri" charset="0"/>
            </a:endParaRPr>
          </a:p>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Amazon EC2 stores the public key only, and you store the private key. Anyone who possesses your private key can decrypt your login information, so it's important that you store your private keys in a secure place.</a:t>
            </a:r>
          </a:p>
          <a:p>
            <a:pPr eaLnBrk="1" hangingPunct="1">
              <a:lnSpc>
                <a:spcPct val="90000"/>
              </a:lnSpc>
            </a:pPr>
            <a:endParaRPr lang="en-US" b="0" dirty="0">
              <a:latin typeface="Calibri" charset="0"/>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ACA455-BFD0-D543-8C10-F6BDA494F002}" type="slidenum">
              <a:rPr lang="en-US"/>
              <a:pPr eaLnBrk="1" hangingPunct="1"/>
              <a:t>7</a:t>
            </a:fld>
            <a:endParaRPr lang="en-US"/>
          </a:p>
        </p:txBody>
      </p:sp>
      <p:sp>
        <p:nvSpPr>
          <p:cNvPr id="2" name="Date Placeholder 1"/>
          <p:cNvSpPr>
            <a:spLocks noGrp="1"/>
          </p:cNvSpPr>
          <p:nvPr>
            <p:ph type="dt" idx="10"/>
          </p:nvPr>
        </p:nvSpPr>
        <p:spPr/>
        <p:txBody>
          <a:bodyPr/>
          <a:lstStyle/>
          <a:p>
            <a:fld id="{D686F719-B9C7-F549-AAE5-716F76F04F2F}"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96766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1000" dirty="0" smtClean="0">
                <a:latin typeface="Calibri" charset="0"/>
              </a:rPr>
              <a:t>EC2 is available to use in different Regions. By launching instances in separate Regions, you can design your application to be closer to specific customers or to meet legal or other requirements. Prices for Amazon EC2 usage vary by Region (for more information about pricing by Region, go to the Amazon EC2 Pricing page).</a:t>
            </a:r>
          </a:p>
          <a:p>
            <a:pPr eaLnBrk="1" hangingPunct="1">
              <a:lnSpc>
                <a:spcPct val="80000"/>
              </a:lnSpc>
            </a:pPr>
            <a:endParaRPr lang="en-US" sz="1000" dirty="0" smtClean="0">
              <a:latin typeface="Calibri" charset="0"/>
            </a:endParaRPr>
          </a:p>
          <a:p>
            <a:pPr eaLnBrk="1" hangingPunct="1">
              <a:lnSpc>
                <a:spcPct val="80000"/>
              </a:lnSpc>
            </a:pPr>
            <a:r>
              <a:rPr lang="en-US" sz="1000" dirty="0" smtClean="0">
                <a:latin typeface="Calibri" charset="0"/>
              </a:rPr>
              <a:t>Each Region contains multiple distinct locations called Availability Zones (illustrated in the following diagram). Each Availability Zone is engineered to be isolated from failures in other Availability zones and to provide inexpensive, low-latency network connectivity to other zones in the same Region. By launching instances in separate Availability Zones, you can protect your applications from the failure of a single location.</a:t>
            </a:r>
            <a:endParaRPr lang="en-US" sz="1000" dirty="0">
              <a:latin typeface="Calibri" charset="0"/>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56ED83-53C7-674F-94FD-4A4496303975}" type="slidenum">
              <a:rPr lang="en-US"/>
              <a:pPr eaLnBrk="1" hangingPunct="1"/>
              <a:t>8</a:t>
            </a:fld>
            <a:endParaRPr lang="en-US"/>
          </a:p>
        </p:txBody>
      </p:sp>
      <p:sp>
        <p:nvSpPr>
          <p:cNvPr id="2" name="Date Placeholder 1"/>
          <p:cNvSpPr>
            <a:spLocks noGrp="1"/>
          </p:cNvSpPr>
          <p:nvPr>
            <p:ph type="dt" idx="10"/>
          </p:nvPr>
        </p:nvSpPr>
        <p:spPr/>
        <p:txBody>
          <a:bodyPr/>
          <a:lstStyle/>
          <a:p>
            <a:fld id="{A4FC7F2A-4EDB-FB46-883E-FCFE52CC204B}"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74801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ormAutofit fontScale="85000" lnSpcReduction="10000"/>
          </a:bodyPr>
          <a:lstStyle/>
          <a:p>
            <a:r>
              <a:rPr lang="en-US" sz="1200" b="1" kern="1200" dirty="0" smtClean="0">
                <a:solidFill>
                  <a:schemeClr val="tx1"/>
                </a:solidFill>
                <a:effectLst/>
                <a:latin typeface="+mn-lt"/>
                <a:ea typeface="+mn-ea"/>
                <a:cs typeface="+mn-cs"/>
              </a:rPr>
              <a:t>Fault Separation </a:t>
            </a:r>
          </a:p>
          <a:p>
            <a:r>
              <a:rPr lang="en-US" sz="1200" kern="1200" dirty="0" smtClean="0">
                <a:solidFill>
                  <a:schemeClr val="tx1"/>
                </a:solidFill>
                <a:effectLst/>
                <a:latin typeface="+mn-lt"/>
                <a:ea typeface="+mn-ea"/>
                <a:cs typeface="+mn-cs"/>
              </a:rPr>
              <a:t>AWS provides customers the flexibility to place instances and store data within multiple geographic Regions. Each Region is an independent collection of AWS resources in a defined geography. AWS currently supports five Regions: US East (Northern Virginia), US West (Northern California), EU (Ireland), Asia Pacific (Singapore) and Asia Pacific (Tokyo). The Amazon S3 US Standard Region includes the US East facilities in Northern Virginia and facilities in Western Washington State.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selection of a Region within an acceptable geographic jurisdiction to the customer provides a solid foundation to meeting location-dependent privacy and compliance requirements, such as the EU Data Privacy Directive. Data is not replicated between Regions unless proactively done so by the customer, thus allowing customers with these types of data placement and privacy requirements the ability to establish compliant environments. It should be noted that all communications between Regions is across public Internet infrastructure. Appropriate encryption methods should be used to protect sensitive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Within a given Region, Amazon EC2, Amazon EBS and Amazon Relational Database Service (RDS) allow customers to place instances and store data across multiple Availability Zones. See the “Business Continuity Management” section for more information on availability.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Amazon S3, Amazon </a:t>
            </a:r>
            <a:r>
              <a:rPr lang="en-US" sz="1200" kern="1200" dirty="0" err="1" smtClean="0">
                <a:solidFill>
                  <a:schemeClr val="tx1"/>
                </a:solidFill>
                <a:effectLst/>
                <a:latin typeface="+mn-lt"/>
                <a:ea typeface="+mn-ea"/>
                <a:cs typeface="+mn-cs"/>
              </a:rPr>
              <a:t>SimpleDB</a:t>
            </a:r>
            <a:r>
              <a:rPr lang="en-US" sz="1200" kern="1200" dirty="0" smtClean="0">
                <a:solidFill>
                  <a:schemeClr val="tx1"/>
                </a:solidFill>
                <a:effectLst/>
                <a:latin typeface="+mn-lt"/>
                <a:ea typeface="+mn-ea"/>
                <a:cs typeface="+mn-cs"/>
              </a:rPr>
              <a:t>, Amazon Simple Notification Service (SNS), and Amazon Simple Queue Service (SQS) do not expose the concept of Availability Zones to customers. With these services, data is automatically stored on multiple devices across multiple facilities within a Region.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diagram below demonstrates the Regions and Availability Zones within each Region for Amazon EC2, Amazon EBS and Amazon RDS.</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301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b="1">
                <a:solidFill>
                  <a:schemeClr val="tx2"/>
                </a:solidFill>
                <a:latin typeface="Arial" pitchFamily="34" charset="0"/>
                <a:cs typeface="Arial" pitchFamily="34" charset="0"/>
              </a:defRPr>
            </a:lvl1pPr>
            <a:lvl2pPr marL="729057" indent="-280406" eaLnBrk="0" hangingPunct="0">
              <a:defRPr b="1">
                <a:solidFill>
                  <a:schemeClr val="tx2"/>
                </a:solidFill>
                <a:latin typeface="Arial" pitchFamily="34" charset="0"/>
                <a:cs typeface="Arial" pitchFamily="34" charset="0"/>
              </a:defRPr>
            </a:lvl2pPr>
            <a:lvl3pPr marL="1121626" indent="-224325" eaLnBrk="0" hangingPunct="0">
              <a:defRPr b="1">
                <a:solidFill>
                  <a:schemeClr val="tx2"/>
                </a:solidFill>
                <a:latin typeface="Arial" pitchFamily="34" charset="0"/>
                <a:cs typeface="Arial" pitchFamily="34" charset="0"/>
              </a:defRPr>
            </a:lvl3pPr>
            <a:lvl4pPr marL="1570276" indent="-224325" eaLnBrk="0" hangingPunct="0">
              <a:defRPr b="1">
                <a:solidFill>
                  <a:schemeClr val="tx2"/>
                </a:solidFill>
                <a:latin typeface="Arial" pitchFamily="34" charset="0"/>
                <a:cs typeface="Arial" pitchFamily="34" charset="0"/>
              </a:defRPr>
            </a:lvl4pPr>
            <a:lvl5pPr marL="2018927" indent="-224325" eaLnBrk="0" hangingPunct="0">
              <a:defRPr b="1">
                <a:solidFill>
                  <a:schemeClr val="tx2"/>
                </a:solidFill>
                <a:latin typeface="Arial" pitchFamily="34" charset="0"/>
                <a:cs typeface="Arial" pitchFamily="34" charset="0"/>
              </a:defRPr>
            </a:lvl5pPr>
            <a:lvl6pPr marL="2467577" indent="-224325" eaLnBrk="0" fontAlgn="base" hangingPunct="0">
              <a:spcBef>
                <a:spcPct val="0"/>
              </a:spcBef>
              <a:spcAft>
                <a:spcPct val="0"/>
              </a:spcAft>
              <a:defRPr b="1">
                <a:solidFill>
                  <a:schemeClr val="tx2"/>
                </a:solidFill>
                <a:latin typeface="Arial" pitchFamily="34" charset="0"/>
                <a:cs typeface="Arial" pitchFamily="34" charset="0"/>
              </a:defRPr>
            </a:lvl6pPr>
            <a:lvl7pPr marL="2916227" indent="-224325" eaLnBrk="0" fontAlgn="base" hangingPunct="0">
              <a:spcBef>
                <a:spcPct val="0"/>
              </a:spcBef>
              <a:spcAft>
                <a:spcPct val="0"/>
              </a:spcAft>
              <a:defRPr b="1">
                <a:solidFill>
                  <a:schemeClr val="tx2"/>
                </a:solidFill>
                <a:latin typeface="Arial" pitchFamily="34" charset="0"/>
                <a:cs typeface="Arial" pitchFamily="34" charset="0"/>
              </a:defRPr>
            </a:lvl7pPr>
            <a:lvl8pPr marL="3364878" indent="-224325" eaLnBrk="0" fontAlgn="base" hangingPunct="0">
              <a:spcBef>
                <a:spcPct val="0"/>
              </a:spcBef>
              <a:spcAft>
                <a:spcPct val="0"/>
              </a:spcAft>
              <a:defRPr b="1">
                <a:solidFill>
                  <a:schemeClr val="tx2"/>
                </a:solidFill>
                <a:latin typeface="Arial" pitchFamily="34" charset="0"/>
                <a:cs typeface="Arial" pitchFamily="34" charset="0"/>
              </a:defRPr>
            </a:lvl8pPr>
            <a:lvl9pPr marL="3813528" indent="-224325" eaLnBrk="0" fontAlgn="base" hangingPunct="0">
              <a:spcBef>
                <a:spcPct val="0"/>
              </a:spcBef>
              <a:spcAft>
                <a:spcPct val="0"/>
              </a:spcAft>
              <a:defRPr b="1">
                <a:solidFill>
                  <a:schemeClr val="tx2"/>
                </a:solidFill>
                <a:latin typeface="Arial" pitchFamily="34" charset="0"/>
                <a:cs typeface="Arial" pitchFamily="34" charset="0"/>
              </a:defRPr>
            </a:lvl9pPr>
          </a:lstStyle>
          <a:p>
            <a:fld id="{7FF08E52-4689-4A37-8351-801C4687743A}" type="slidenum">
              <a:rPr lang="en-US" b="0" smtClean="0">
                <a:solidFill>
                  <a:schemeClr val="tx1"/>
                </a:solidFill>
                <a:ea typeface="ヒラギノ角ゴ Pro W3"/>
                <a:cs typeface="ヒラギノ角ゴ Pro W3"/>
              </a:rPr>
              <a:pPr/>
              <a:t>9</a:t>
            </a:fld>
            <a:endParaRPr lang="en-US" b="0" smtClean="0">
              <a:solidFill>
                <a:schemeClr val="tx1"/>
              </a:solidFill>
              <a:ea typeface="ヒラギノ角ゴ Pro W3"/>
              <a:cs typeface="ヒラギノ角ゴ Pro W3"/>
            </a:endParaRPr>
          </a:p>
        </p:txBody>
      </p:sp>
    </p:spTree>
    <p:extLst>
      <p:ext uri="{BB962C8B-B14F-4D97-AF65-F5344CB8AC3E}">
        <p14:creationId xmlns:p14="http://schemas.microsoft.com/office/powerpoint/2010/main" val="3593767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p layout">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3_blue.png"/>
          <p:cNvPicPr>
            <a:picLocks noChangeAspect="1"/>
          </p:cNvPicPr>
          <p:nvPr userDrawn="1"/>
        </p:nvPicPr>
        <p:blipFill>
          <a:blip r:embed="rId3">
            <a:duotone>
              <a:schemeClr val="bg2">
                <a:shade val="45000"/>
                <a:satMod val="135000"/>
              </a:schemeClr>
              <a:prstClr val="white"/>
            </a:duotone>
          </a:blip>
          <a:srcRect/>
          <a:stretch>
            <a:fillRect/>
          </a:stretch>
        </p:blipFill>
        <p:spPr bwMode="auto">
          <a:xfrm>
            <a:off x="285750" y="1381125"/>
            <a:ext cx="8524875" cy="4262438"/>
          </a:xfrm>
          <a:prstGeom prst="rect">
            <a:avLst/>
          </a:prstGeom>
          <a:noFill/>
          <a:ln w="9525">
            <a:noFill/>
            <a:miter lim="800000"/>
            <a:headEnd/>
            <a:tailEnd/>
          </a:ln>
        </p:spPr>
      </p:pic>
    </p:spTree>
    <p:extLst>
      <p:ext uri="{BB962C8B-B14F-4D97-AF65-F5344CB8AC3E}">
        <p14:creationId xmlns:p14="http://schemas.microsoft.com/office/powerpoint/2010/main" val="26920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s map">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3_blue.png"/>
          <p:cNvPicPr>
            <a:picLocks noChangeAspect="1"/>
          </p:cNvPicPr>
          <p:nvPr userDrawn="1"/>
        </p:nvPicPr>
        <p:blipFill>
          <a:blip r:embed="rId3">
            <a:duotone>
              <a:schemeClr val="bg2">
                <a:shade val="45000"/>
                <a:satMod val="135000"/>
              </a:schemeClr>
              <a:prstClr val="white"/>
            </a:duotone>
            <a:lum bright="10000"/>
          </a:blip>
          <a:srcRect l="9219" t="22110" r="66059" b="40680"/>
          <a:stretch>
            <a:fillRect/>
          </a:stretch>
        </p:blipFill>
        <p:spPr bwMode="auto">
          <a:xfrm>
            <a:off x="319314" y="217714"/>
            <a:ext cx="8563429" cy="6444343"/>
          </a:xfrm>
          <a:prstGeom prst="rect">
            <a:avLst/>
          </a:prstGeom>
          <a:noFill/>
          <a:ln w="9525">
            <a:noFill/>
            <a:miter lim="800000"/>
            <a:headEnd/>
            <a:tailEnd/>
          </a:ln>
        </p:spPr>
      </p:pic>
    </p:spTree>
    <p:extLst>
      <p:ext uri="{BB962C8B-B14F-4D97-AF65-F5344CB8AC3E}">
        <p14:creationId xmlns:p14="http://schemas.microsoft.com/office/powerpoint/2010/main" val="96479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3" r:id="rId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What is Amazon EC2? </a:t>
            </a:r>
            <a:br>
              <a:rPr lang="en-US" b="1">
                <a:latin typeface="Arial" charset="0"/>
              </a:rPr>
            </a:br>
            <a:endParaRPr lang="en-US" b="1">
              <a:latin typeface="Arial" charset="0"/>
            </a:endParaRPr>
          </a:p>
        </p:txBody>
      </p:sp>
      <p:sp>
        <p:nvSpPr>
          <p:cNvPr id="5123" name="TextBox 7"/>
          <p:cNvSpPr txBox="1">
            <a:spLocks noChangeArrowheads="1"/>
          </p:cNvSpPr>
          <p:nvPr/>
        </p:nvSpPr>
        <p:spPr bwMode="auto">
          <a:xfrm>
            <a:off x="538163" y="1293813"/>
            <a:ext cx="3446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smtClean="0">
                <a:solidFill>
                  <a:schemeClr val="accent1"/>
                </a:solidFill>
              </a:rPr>
              <a:t>Amazon </a:t>
            </a:r>
            <a:r>
              <a:rPr lang="en-US" b="1" dirty="0">
                <a:solidFill>
                  <a:schemeClr val="accent1"/>
                </a:solidFill>
              </a:rPr>
              <a:t>EC2</a:t>
            </a:r>
            <a:r>
              <a:rPr lang="en-US" dirty="0"/>
              <a:t> is a</a:t>
            </a:r>
            <a:r>
              <a:rPr lang="en-US" b="1" dirty="0">
                <a:solidFill>
                  <a:schemeClr val="accent1"/>
                </a:solidFill>
              </a:rPr>
              <a:t> </a:t>
            </a:r>
            <a:r>
              <a:rPr lang="en-US" dirty="0"/>
              <a:t>virtual computing environment</a:t>
            </a:r>
          </a:p>
        </p:txBody>
      </p:sp>
      <p:sp>
        <p:nvSpPr>
          <p:cNvPr id="5124" name="TextBox 9"/>
          <p:cNvSpPr txBox="1">
            <a:spLocks noChangeArrowheads="1"/>
          </p:cNvSpPr>
          <p:nvPr/>
        </p:nvSpPr>
        <p:spPr bwMode="auto">
          <a:xfrm>
            <a:off x="522288" y="2719513"/>
            <a:ext cx="6878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dirty="0">
                <a:solidFill>
                  <a:schemeClr val="accent1"/>
                </a:solidFill>
              </a:rPr>
              <a:t>Elastic</a:t>
            </a:r>
            <a:endParaRPr lang="en-US" sz="1600" dirty="0"/>
          </a:p>
        </p:txBody>
      </p:sp>
      <p:sp>
        <p:nvSpPr>
          <p:cNvPr id="5125" name="TextBox 10"/>
          <p:cNvSpPr txBox="1">
            <a:spLocks noChangeArrowheads="1"/>
          </p:cNvSpPr>
          <p:nvPr/>
        </p:nvSpPr>
        <p:spPr bwMode="auto">
          <a:xfrm>
            <a:off x="522288" y="3087813"/>
            <a:ext cx="2443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Completely Controlled</a:t>
            </a:r>
            <a:endParaRPr lang="en-US" sz="1600"/>
          </a:p>
        </p:txBody>
      </p:sp>
      <p:sp>
        <p:nvSpPr>
          <p:cNvPr id="5126" name="TextBox 11"/>
          <p:cNvSpPr txBox="1">
            <a:spLocks noChangeArrowheads="1"/>
          </p:cNvSpPr>
          <p:nvPr/>
        </p:nvSpPr>
        <p:spPr bwMode="auto">
          <a:xfrm>
            <a:off x="522288" y="3457700"/>
            <a:ext cx="94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Flexible</a:t>
            </a:r>
            <a:endParaRPr lang="en-US" sz="1600"/>
          </a:p>
        </p:txBody>
      </p:sp>
      <p:sp>
        <p:nvSpPr>
          <p:cNvPr id="5127" name="TextBox 12"/>
          <p:cNvSpPr txBox="1">
            <a:spLocks noChangeArrowheads="1"/>
          </p:cNvSpPr>
          <p:nvPr/>
        </p:nvSpPr>
        <p:spPr bwMode="auto">
          <a:xfrm>
            <a:off x="522288" y="3827588"/>
            <a:ext cx="42687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For use with other Amazon Web Services</a:t>
            </a:r>
            <a:endParaRPr lang="en-US" sz="1600"/>
          </a:p>
        </p:txBody>
      </p:sp>
      <p:sp>
        <p:nvSpPr>
          <p:cNvPr id="5128" name="TextBox 13"/>
          <p:cNvSpPr txBox="1">
            <a:spLocks noChangeArrowheads="1"/>
          </p:cNvSpPr>
          <p:nvPr/>
        </p:nvSpPr>
        <p:spPr bwMode="auto">
          <a:xfrm>
            <a:off x="522288" y="4195888"/>
            <a:ext cx="971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Reliable</a:t>
            </a:r>
            <a:endParaRPr lang="en-US" sz="1600"/>
          </a:p>
        </p:txBody>
      </p:sp>
      <p:sp>
        <p:nvSpPr>
          <p:cNvPr id="5129" name="TextBox 14"/>
          <p:cNvSpPr txBox="1">
            <a:spLocks noChangeArrowheads="1"/>
          </p:cNvSpPr>
          <p:nvPr/>
        </p:nvSpPr>
        <p:spPr bwMode="auto">
          <a:xfrm>
            <a:off x="522288" y="4565775"/>
            <a:ext cx="866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Secure</a:t>
            </a:r>
            <a:endParaRPr lang="en-US" sz="1600"/>
          </a:p>
        </p:txBody>
      </p:sp>
      <p:grpSp>
        <p:nvGrpSpPr>
          <p:cNvPr id="5130" name="Group 251"/>
          <p:cNvGrpSpPr>
            <a:grpSpLocks/>
          </p:cNvGrpSpPr>
          <p:nvPr/>
        </p:nvGrpSpPr>
        <p:grpSpPr bwMode="auto">
          <a:xfrm>
            <a:off x="6045200" y="457200"/>
            <a:ext cx="2659063" cy="2708275"/>
            <a:chOff x="658812" y="817563"/>
            <a:chExt cx="520700" cy="530225"/>
          </a:xfrm>
        </p:grpSpPr>
        <p:sp>
          <p:nvSpPr>
            <p:cNvPr id="5136"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31" name="Group 251"/>
          <p:cNvGrpSpPr>
            <a:grpSpLocks/>
          </p:cNvGrpSpPr>
          <p:nvPr/>
        </p:nvGrpSpPr>
        <p:grpSpPr bwMode="auto">
          <a:xfrm>
            <a:off x="263525" y="6097588"/>
            <a:ext cx="520700" cy="530225"/>
            <a:chOff x="658812" y="817563"/>
            <a:chExt cx="520700" cy="530225"/>
          </a:xfrm>
        </p:grpSpPr>
        <p:sp>
          <p:nvSpPr>
            <p:cNvPr id="513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600" dirty="0" smtClean="0">
                <a:latin typeface="Arial" pitchFamily="34" charset="0"/>
                <a:ea typeface="ＭＳ Ｐゴシック" pitchFamily="34" charset="-128"/>
                <a:cs typeface="Arial" pitchFamily="34" charset="0"/>
              </a:rPr>
              <a:t>Regions</a:t>
            </a:r>
            <a:endParaRPr lang="en-US" sz="4000" dirty="0"/>
          </a:p>
        </p:txBody>
      </p:sp>
      <p:sp>
        <p:nvSpPr>
          <p:cNvPr id="11270" name="TextBox 29"/>
          <p:cNvSpPr txBox="1">
            <a:spLocks noChangeArrowheads="1"/>
          </p:cNvSpPr>
          <p:nvPr/>
        </p:nvSpPr>
        <p:spPr bwMode="auto">
          <a:xfrm>
            <a:off x="1295472" y="6256338"/>
            <a:ext cx="7613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itchFamily="34" charset="0"/>
                <a:cs typeface="Arial" pitchFamily="34" charset="0"/>
              </a:defRPr>
            </a:lvl1pPr>
            <a:lvl2pPr marL="742950" indent="-285750" eaLnBrk="0" hangingPunct="0">
              <a:defRPr b="1">
                <a:solidFill>
                  <a:schemeClr val="tx2"/>
                </a:solidFill>
                <a:latin typeface="Arial" pitchFamily="34" charset="0"/>
                <a:cs typeface="Arial" pitchFamily="34" charset="0"/>
              </a:defRPr>
            </a:lvl2pPr>
            <a:lvl3pPr marL="1143000" indent="-228600" eaLnBrk="0" hangingPunct="0">
              <a:defRPr b="1">
                <a:solidFill>
                  <a:schemeClr val="tx2"/>
                </a:solidFill>
                <a:latin typeface="Arial" pitchFamily="34" charset="0"/>
                <a:cs typeface="Arial" pitchFamily="34" charset="0"/>
              </a:defRPr>
            </a:lvl3pPr>
            <a:lvl4pPr marL="1600200" indent="-228600" eaLnBrk="0" hangingPunct="0">
              <a:defRPr b="1">
                <a:solidFill>
                  <a:schemeClr val="tx2"/>
                </a:solidFill>
                <a:latin typeface="Arial" pitchFamily="34" charset="0"/>
                <a:cs typeface="Arial" pitchFamily="34" charset="0"/>
              </a:defRPr>
            </a:lvl4pPr>
            <a:lvl5pPr marL="2057400" indent="-228600" eaLnBrk="0" hangingPunct="0">
              <a:defRPr b="1">
                <a:solidFill>
                  <a:schemeClr val="tx2"/>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2"/>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2"/>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2"/>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2"/>
                </a:solidFill>
                <a:latin typeface="Arial" pitchFamily="34" charset="0"/>
                <a:cs typeface="Arial" pitchFamily="34" charset="0"/>
              </a:defRPr>
            </a:lvl9pPr>
          </a:lstStyle>
          <a:p>
            <a:pPr algn="ctr" eaLnBrk="1" hangingPunct="1">
              <a:buFont typeface="Wingdings" pitchFamily="2" charset="2"/>
              <a:buNone/>
            </a:pPr>
            <a:r>
              <a:rPr lang="en-US" sz="1200" dirty="0" smtClean="0">
                <a:solidFill>
                  <a:schemeClr val="tx1"/>
                </a:solidFill>
                <a:latin typeface="Calibri" pitchFamily="34" charset="0"/>
                <a:ea typeface="ＭＳ Ｐゴシック" pitchFamily="34" charset="-128"/>
              </a:rPr>
              <a:t>Conceptual </a:t>
            </a:r>
            <a:r>
              <a:rPr lang="en-US" sz="1200" dirty="0">
                <a:solidFill>
                  <a:schemeClr val="tx1"/>
                </a:solidFill>
                <a:latin typeface="Calibri" pitchFamily="34" charset="0"/>
                <a:ea typeface="ＭＳ Ｐゴシック" pitchFamily="34" charset="-128"/>
              </a:rPr>
              <a:t>drawing only. The number of Availability Zones may vary</a:t>
            </a:r>
          </a:p>
        </p:txBody>
      </p:sp>
      <p:sp>
        <p:nvSpPr>
          <p:cNvPr id="8"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
          <p:cNvGrpSpPr/>
          <p:nvPr/>
        </p:nvGrpSpPr>
        <p:grpSpPr>
          <a:xfrm>
            <a:off x="4222541" y="851562"/>
            <a:ext cx="2273772" cy="2571370"/>
            <a:chOff x="5093128" y="1256937"/>
            <a:chExt cx="2606379" cy="2571370"/>
          </a:xfrm>
        </p:grpSpPr>
        <p:sp>
          <p:nvSpPr>
            <p:cNvPr id="66" name="Rounded Rectangle 65"/>
            <p:cNvSpPr>
              <a:spLocks noChangeArrowheads="1"/>
            </p:cNvSpPr>
            <p:nvPr/>
          </p:nvSpPr>
          <p:spPr bwMode="auto">
            <a:xfrm>
              <a:off x="5093128" y="1256937"/>
              <a:ext cx="2606379" cy="2571370"/>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EU Region (IRE)</a:t>
              </a:r>
              <a:endParaRPr lang="en-US" sz="1200" dirty="0">
                <a:effectLst/>
                <a:latin typeface="Times New Roman"/>
                <a:ea typeface="Times New Roman"/>
              </a:endParaRPr>
            </a:p>
          </p:txBody>
        </p:sp>
        <p:sp>
          <p:nvSpPr>
            <p:cNvPr id="67" name="Oval 66"/>
            <p:cNvSpPr>
              <a:spLocks noChangeArrowheads="1"/>
            </p:cNvSpPr>
            <p:nvPr/>
          </p:nvSpPr>
          <p:spPr bwMode="auto">
            <a:xfrm>
              <a:off x="5655288" y="1739069"/>
              <a:ext cx="1584270" cy="1660676"/>
            </a:xfrm>
            <a:prstGeom prst="ellipse">
              <a:avLst/>
            </a:prstGeom>
            <a:solidFill>
              <a:schemeClr val="lt1">
                <a:lumMod val="100000"/>
                <a:lumOff val="0"/>
              </a:schemeClr>
            </a:solidFill>
            <a:ln w="76200">
              <a:solidFill>
                <a:srgbClr val="FF0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68" name="Rounded Rectangle 67"/>
            <p:cNvSpPr>
              <a:spLocks noChangeArrowheads="1"/>
            </p:cNvSpPr>
            <p:nvPr/>
          </p:nvSpPr>
          <p:spPr bwMode="auto">
            <a:xfrm>
              <a:off x="5297550"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69" name="Rounded Rectangle 68"/>
            <p:cNvSpPr>
              <a:spLocks noChangeArrowheads="1"/>
            </p:cNvSpPr>
            <p:nvPr/>
          </p:nvSpPr>
          <p:spPr bwMode="auto">
            <a:xfrm>
              <a:off x="6472976"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7" name="Group 6"/>
          <p:cNvGrpSpPr/>
          <p:nvPr/>
        </p:nvGrpSpPr>
        <p:grpSpPr>
          <a:xfrm>
            <a:off x="6479556" y="3630810"/>
            <a:ext cx="2289505" cy="2571276"/>
            <a:chOff x="6458938" y="3167491"/>
            <a:chExt cx="2289505" cy="2571276"/>
          </a:xfrm>
        </p:grpSpPr>
        <p:sp>
          <p:nvSpPr>
            <p:cNvPr id="70" name="Rounded Rectangle 69"/>
            <p:cNvSpPr>
              <a:spLocks noChangeArrowheads="1"/>
            </p:cNvSpPr>
            <p:nvPr/>
          </p:nvSpPr>
          <p:spPr bwMode="auto">
            <a:xfrm>
              <a:off x="6458938" y="3167491"/>
              <a:ext cx="2289505" cy="2571276"/>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APAC Region</a:t>
              </a:r>
              <a:endParaRPr lang="en-US" sz="1200" dirty="0">
                <a:effectLst/>
                <a:latin typeface="Times New Roman"/>
                <a:ea typeface="Times New Roman"/>
              </a:endParaRPr>
            </a:p>
            <a:p>
              <a:pPr marL="0" marR="0" algn="ctr">
                <a:spcBef>
                  <a:spcPts val="0"/>
                </a:spcBef>
                <a:spcAft>
                  <a:spcPts val="0"/>
                </a:spcAft>
              </a:pPr>
              <a:r>
                <a:rPr lang="en-US" sz="1600" b="1" kern="1200" dirty="0">
                  <a:solidFill>
                    <a:srgbClr val="000000"/>
                  </a:solidFill>
                  <a:effectLst/>
                  <a:latin typeface="Calibri"/>
                  <a:ea typeface="Times New Roman"/>
                  <a:cs typeface="Times New Roman"/>
                </a:rPr>
                <a:t>(Tokyo) </a:t>
              </a:r>
              <a:endParaRPr lang="en-US" sz="1200" dirty="0">
                <a:effectLst/>
                <a:latin typeface="Times New Roman"/>
                <a:ea typeface="Times New Roman"/>
              </a:endParaRPr>
            </a:p>
          </p:txBody>
        </p:sp>
        <p:sp>
          <p:nvSpPr>
            <p:cNvPr id="71" name="Oval 70"/>
            <p:cNvSpPr>
              <a:spLocks noChangeArrowheads="1"/>
            </p:cNvSpPr>
            <p:nvPr/>
          </p:nvSpPr>
          <p:spPr bwMode="auto">
            <a:xfrm>
              <a:off x="6804138" y="3946480"/>
              <a:ext cx="1584284" cy="1660616"/>
            </a:xfrm>
            <a:prstGeom prst="ellipse">
              <a:avLst/>
            </a:prstGeom>
            <a:solidFill>
              <a:schemeClr val="lt1">
                <a:lumMod val="100000"/>
                <a:lumOff val="0"/>
              </a:schemeClr>
            </a:solidFill>
            <a:ln w="76200">
              <a:solidFill>
                <a:srgbClr val="00B0F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72" name="Rounded Rectangle 71"/>
            <p:cNvSpPr>
              <a:spLocks noChangeArrowheads="1"/>
            </p:cNvSpPr>
            <p:nvPr/>
          </p:nvSpPr>
          <p:spPr bwMode="auto">
            <a:xfrm>
              <a:off x="6518138" y="4418635"/>
              <a:ext cx="1073143"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73" name="Rounded Rectangle 72"/>
            <p:cNvSpPr>
              <a:spLocks noChangeArrowheads="1"/>
            </p:cNvSpPr>
            <p:nvPr/>
          </p:nvSpPr>
          <p:spPr bwMode="auto">
            <a:xfrm>
              <a:off x="7628116" y="4428665"/>
              <a:ext cx="1073143"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9" name="Group 8"/>
          <p:cNvGrpSpPr/>
          <p:nvPr/>
        </p:nvGrpSpPr>
        <p:grpSpPr>
          <a:xfrm>
            <a:off x="4155757" y="3643497"/>
            <a:ext cx="2289175" cy="2571115"/>
            <a:chOff x="3835193" y="3167491"/>
            <a:chExt cx="2289175" cy="2571115"/>
          </a:xfrm>
        </p:grpSpPr>
        <p:sp>
          <p:nvSpPr>
            <p:cNvPr id="74" name="Rounded Rectangle 73"/>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APAC </a:t>
              </a:r>
              <a:r>
                <a:rPr lang="en-US" sz="1600" b="1" kern="1200" dirty="0" smtClean="0">
                  <a:solidFill>
                    <a:srgbClr val="000000"/>
                  </a:solidFill>
                  <a:effectLst/>
                  <a:latin typeface="Calibri"/>
                  <a:ea typeface="Times New Roman"/>
                  <a:cs typeface="Times New Roman"/>
                </a:rPr>
                <a:t>Region</a:t>
              </a:r>
            </a:p>
            <a:p>
              <a:pPr marL="0" marR="0" algn="ctr">
                <a:spcBef>
                  <a:spcPts val="0"/>
                </a:spcBef>
                <a:spcAft>
                  <a:spcPts val="0"/>
                </a:spcAft>
              </a:pPr>
              <a:r>
                <a:rPr lang="en-US" sz="1600" b="1" dirty="0" smtClean="0">
                  <a:solidFill>
                    <a:srgbClr val="000000"/>
                  </a:solidFill>
                  <a:latin typeface="Calibri"/>
                  <a:ea typeface="Times New Roman"/>
                  <a:cs typeface="Times New Roman"/>
                </a:rPr>
                <a:t>(Singapore)</a:t>
              </a:r>
              <a:endParaRPr lang="en-US" sz="1200" dirty="0">
                <a:effectLst/>
                <a:latin typeface="Times New Roman"/>
                <a:ea typeface="Times New Roman"/>
              </a:endParaRPr>
            </a:p>
          </p:txBody>
        </p:sp>
        <p:sp>
          <p:nvSpPr>
            <p:cNvPr id="75" name="Oval 74"/>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FFFF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76" name="Rounded Rectangle 75"/>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77" name="Rounded Rectangle 76"/>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grpSp>
        <p:nvGrpSpPr>
          <p:cNvPr id="20" name="Group 19"/>
          <p:cNvGrpSpPr/>
          <p:nvPr/>
        </p:nvGrpSpPr>
        <p:grpSpPr>
          <a:xfrm>
            <a:off x="297893" y="1161531"/>
            <a:ext cx="2294996" cy="2261402"/>
            <a:chOff x="3835193" y="3167491"/>
            <a:chExt cx="2289175" cy="2571115"/>
          </a:xfrm>
        </p:grpSpPr>
        <p:sp>
          <p:nvSpPr>
            <p:cNvPr id="21" name="Rounded Rectangle 20"/>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smtClean="0">
                  <a:solidFill>
                    <a:srgbClr val="000000"/>
                  </a:solidFill>
                  <a:effectLst/>
                  <a:latin typeface="Calibri"/>
                  <a:ea typeface="Times New Roman"/>
                  <a:cs typeface="Times New Roman"/>
                </a:rPr>
                <a:t>South America</a:t>
              </a:r>
            </a:p>
            <a:p>
              <a:pPr marL="0" marR="0" algn="ctr">
                <a:spcBef>
                  <a:spcPts val="0"/>
                </a:spcBef>
                <a:spcAft>
                  <a:spcPts val="0"/>
                </a:spcAft>
              </a:pPr>
              <a:r>
                <a:rPr lang="en-US" sz="1600" b="1" dirty="0" smtClean="0">
                  <a:solidFill>
                    <a:srgbClr val="000000"/>
                  </a:solidFill>
                  <a:latin typeface="Calibri"/>
                  <a:ea typeface="Times New Roman"/>
                  <a:cs typeface="Times New Roman"/>
                </a:rPr>
                <a:t>(Sao Paolo)</a:t>
              </a:r>
              <a:endParaRPr lang="en-US" sz="1200" dirty="0">
                <a:effectLst/>
                <a:latin typeface="Times New Roman"/>
                <a:ea typeface="Times New Roman"/>
              </a:endParaRPr>
            </a:p>
          </p:txBody>
        </p:sp>
        <p:sp>
          <p:nvSpPr>
            <p:cNvPr id="22" name="Oval 21"/>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008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23" name="Rounded Rectangle 22"/>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24" name="Rounded Rectangle 23"/>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grpSp>
        <p:nvGrpSpPr>
          <p:cNvPr id="26" name="Group 25"/>
          <p:cNvGrpSpPr/>
          <p:nvPr/>
        </p:nvGrpSpPr>
        <p:grpSpPr>
          <a:xfrm>
            <a:off x="6529660" y="851562"/>
            <a:ext cx="2232805" cy="2571370"/>
            <a:chOff x="5093128" y="1256937"/>
            <a:chExt cx="2606379" cy="2571370"/>
          </a:xfrm>
        </p:grpSpPr>
        <p:sp>
          <p:nvSpPr>
            <p:cNvPr id="27" name="Rounded Rectangle 26"/>
            <p:cNvSpPr>
              <a:spLocks noChangeArrowheads="1"/>
            </p:cNvSpPr>
            <p:nvPr/>
          </p:nvSpPr>
          <p:spPr bwMode="auto">
            <a:xfrm>
              <a:off x="5093128" y="1256937"/>
              <a:ext cx="2606379" cy="2571370"/>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EU Region </a:t>
              </a:r>
              <a:r>
                <a:rPr lang="en-US" sz="1600" b="1" kern="1200" dirty="0" smtClean="0">
                  <a:solidFill>
                    <a:srgbClr val="000000"/>
                  </a:solidFill>
                  <a:effectLst/>
                  <a:latin typeface="Calibri"/>
                  <a:ea typeface="Times New Roman"/>
                  <a:cs typeface="Times New Roman"/>
                </a:rPr>
                <a:t>(Frankfurt)</a:t>
              </a:r>
              <a:endParaRPr lang="en-US" sz="1200" dirty="0">
                <a:effectLst/>
                <a:latin typeface="Times New Roman"/>
                <a:ea typeface="Times New Roman"/>
              </a:endParaRPr>
            </a:p>
          </p:txBody>
        </p:sp>
        <p:sp>
          <p:nvSpPr>
            <p:cNvPr id="28" name="Oval 27"/>
            <p:cNvSpPr>
              <a:spLocks noChangeArrowheads="1"/>
            </p:cNvSpPr>
            <p:nvPr/>
          </p:nvSpPr>
          <p:spPr bwMode="auto">
            <a:xfrm>
              <a:off x="5655288" y="1739069"/>
              <a:ext cx="1584270" cy="1660676"/>
            </a:xfrm>
            <a:prstGeom prst="ellipse">
              <a:avLst/>
            </a:prstGeom>
            <a:solidFill>
              <a:schemeClr val="lt1">
                <a:lumMod val="100000"/>
                <a:lumOff val="0"/>
              </a:schemeClr>
            </a:solidFill>
            <a:ln w="76200">
              <a:solidFill>
                <a:srgbClr val="FF0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29" name="Rounded Rectangle 28"/>
            <p:cNvSpPr>
              <a:spLocks noChangeArrowheads="1"/>
            </p:cNvSpPr>
            <p:nvPr/>
          </p:nvSpPr>
          <p:spPr bwMode="auto">
            <a:xfrm>
              <a:off x="5297550"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30" name="Rounded Rectangle 29"/>
            <p:cNvSpPr>
              <a:spLocks noChangeArrowheads="1"/>
            </p:cNvSpPr>
            <p:nvPr/>
          </p:nvSpPr>
          <p:spPr bwMode="auto">
            <a:xfrm>
              <a:off x="6472976"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36" name="Group 35"/>
          <p:cNvGrpSpPr/>
          <p:nvPr/>
        </p:nvGrpSpPr>
        <p:grpSpPr>
          <a:xfrm>
            <a:off x="1854056" y="3654277"/>
            <a:ext cx="2289175" cy="2571115"/>
            <a:chOff x="3835193" y="3167491"/>
            <a:chExt cx="2289175" cy="2571115"/>
          </a:xfrm>
        </p:grpSpPr>
        <p:sp>
          <p:nvSpPr>
            <p:cNvPr id="37" name="Rounded Rectangle 36"/>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APAC </a:t>
              </a:r>
              <a:r>
                <a:rPr lang="en-US" sz="1600" b="1" kern="1200" dirty="0" smtClean="0">
                  <a:solidFill>
                    <a:srgbClr val="000000"/>
                  </a:solidFill>
                  <a:effectLst/>
                  <a:latin typeface="Calibri"/>
                  <a:ea typeface="Times New Roman"/>
                  <a:cs typeface="Times New Roman"/>
                </a:rPr>
                <a:t>Region</a:t>
              </a:r>
            </a:p>
            <a:p>
              <a:pPr marL="0" marR="0" algn="ctr">
                <a:spcBef>
                  <a:spcPts val="0"/>
                </a:spcBef>
                <a:spcAft>
                  <a:spcPts val="0"/>
                </a:spcAft>
              </a:pPr>
              <a:r>
                <a:rPr lang="en-US" sz="1600" b="1" dirty="0" smtClean="0">
                  <a:solidFill>
                    <a:srgbClr val="000000"/>
                  </a:solidFill>
                  <a:latin typeface="Calibri"/>
                  <a:ea typeface="Times New Roman"/>
                  <a:cs typeface="Times New Roman"/>
                </a:rPr>
                <a:t>(Sydney)</a:t>
              </a:r>
              <a:endParaRPr lang="en-US" sz="1200" dirty="0">
                <a:effectLst/>
                <a:latin typeface="Times New Roman"/>
                <a:ea typeface="Times New Roman"/>
              </a:endParaRPr>
            </a:p>
          </p:txBody>
        </p:sp>
        <p:sp>
          <p:nvSpPr>
            <p:cNvPr id="38" name="Oval 37"/>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FFFF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39" name="Rounded Rectangle 38"/>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40" name="Rounded Rectangle 39"/>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spTree>
    <p:extLst>
      <p:ext uri="{BB962C8B-B14F-4D97-AF65-F5344CB8AC3E}">
        <p14:creationId xmlns:p14="http://schemas.microsoft.com/office/powerpoint/2010/main" val="1366056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3600" b="1">
                <a:latin typeface="Arial" charset="0"/>
              </a:rPr>
              <a:t>Elastic IPs (EIPs)</a:t>
            </a:r>
            <a:endParaRPr lang="en-US" sz="3600">
              <a:latin typeface="Arial" charset="0"/>
            </a:endParaRPr>
          </a:p>
        </p:txBody>
      </p:sp>
      <p:grpSp>
        <p:nvGrpSpPr>
          <p:cNvPr id="12291" name="Group 251"/>
          <p:cNvGrpSpPr>
            <a:grpSpLocks/>
          </p:cNvGrpSpPr>
          <p:nvPr/>
        </p:nvGrpSpPr>
        <p:grpSpPr bwMode="auto">
          <a:xfrm>
            <a:off x="263525" y="6097588"/>
            <a:ext cx="520700" cy="530225"/>
            <a:chOff x="658812" y="817563"/>
            <a:chExt cx="520700" cy="530225"/>
          </a:xfrm>
        </p:grpSpPr>
        <p:sp>
          <p:nvSpPr>
            <p:cNvPr id="12293"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4"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5"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6"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581150"/>
            <a:ext cx="4300538"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Instance Types</a:t>
            </a:r>
            <a:br>
              <a:rPr lang="en-US" b="1" dirty="0">
                <a:latin typeface="Arial" charset="0"/>
              </a:rPr>
            </a:br>
            <a:r>
              <a:rPr lang="en-US" b="1" dirty="0" smtClean="0">
                <a:latin typeface="Arial" charset="0"/>
              </a:rPr>
              <a:t/>
            </a:r>
            <a:br>
              <a:rPr lang="en-US" b="1" dirty="0" smtClean="0">
                <a:latin typeface="Arial" charset="0"/>
              </a:rPr>
            </a:br>
            <a:r>
              <a:rPr lang="en-US" sz="1600" dirty="0">
                <a:solidFill>
                  <a:schemeClr val="accent1">
                    <a:lumMod val="75000"/>
                  </a:schemeClr>
                </a:solidFill>
              </a:rPr>
              <a:t>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a:t>
            </a:r>
            <a:r>
              <a:rPr lang="en-US" sz="1600" dirty="0" smtClean="0">
                <a:solidFill>
                  <a:schemeClr val="accent1">
                    <a:lumMod val="75000"/>
                  </a:schemeClr>
                </a:solidFill>
              </a:rPr>
              <a:t>of </a:t>
            </a:r>
            <a:r>
              <a:rPr lang="en-US" sz="1600" dirty="0">
                <a:solidFill>
                  <a:schemeClr val="accent1">
                    <a:lumMod val="75000"/>
                  </a:schemeClr>
                </a:solidFill>
              </a:rPr>
              <a:t>your target workload.</a:t>
            </a:r>
            <a:endParaRPr lang="en-US" sz="1600" b="1" dirty="0">
              <a:solidFill>
                <a:schemeClr val="accent1">
                  <a:lumMod val="75000"/>
                </a:schemeClr>
              </a:solidFill>
              <a:latin typeface="Arial" charset="0"/>
            </a:endParaRPr>
          </a:p>
        </p:txBody>
      </p:sp>
      <p:sp>
        <p:nvSpPr>
          <p:cNvPr id="13315" name="Content Placeholder 2"/>
          <p:cNvSpPr>
            <a:spLocks noGrp="1"/>
          </p:cNvSpPr>
          <p:nvPr>
            <p:ph idx="1"/>
          </p:nvPr>
        </p:nvSpPr>
        <p:spPr bwMode="auto">
          <a:xfrm>
            <a:off x="2409825" y="2688396"/>
            <a:ext cx="6992938" cy="1384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a:solidFill>
                  <a:schemeClr val="accent1"/>
                </a:solidFill>
                <a:latin typeface="Verdana" charset="0"/>
                <a:cs typeface="Verdana" charset="0"/>
              </a:rPr>
              <a:t>Windows (2008 R1, 2008 R2, 2003)</a:t>
            </a:r>
          </a:p>
          <a:p>
            <a:r>
              <a:rPr lang="en-US" sz="2400" b="1">
                <a:solidFill>
                  <a:schemeClr val="accent1"/>
                </a:solidFill>
                <a:latin typeface="Verdana" charset="0"/>
                <a:cs typeface="Verdana" charset="0"/>
              </a:rPr>
              <a:t>Linux (Imaged and Custom Kernels)</a:t>
            </a:r>
          </a:p>
          <a:p>
            <a:r>
              <a:rPr lang="en-US" sz="2400" b="1">
                <a:solidFill>
                  <a:schemeClr val="accent1"/>
                </a:solidFill>
                <a:latin typeface="Verdana" charset="0"/>
                <a:cs typeface="Verdana" charset="0"/>
              </a:rPr>
              <a:t>FreeBSD, Open Solaris</a:t>
            </a:r>
            <a:endParaRPr lang="en-US" sz="2400" b="1">
              <a:latin typeface="Verdana" charset="0"/>
              <a:cs typeface="Verdana" charset="0"/>
            </a:endParaRPr>
          </a:p>
          <a:p>
            <a:endParaRPr lang="en-US" sz="2400">
              <a:latin typeface="Verdana" charset="0"/>
              <a:cs typeface="Verdana" charset="0"/>
            </a:endParaRPr>
          </a:p>
        </p:txBody>
      </p:sp>
      <p:sp>
        <p:nvSpPr>
          <p:cNvPr id="13316" name="Content Placeholder 2"/>
          <p:cNvSpPr>
            <a:spLocks noGrp="1"/>
          </p:cNvSpPr>
          <p:nvPr>
            <p:ph idx="10"/>
          </p:nvPr>
        </p:nvSpPr>
        <p:spPr bwMode="auto">
          <a:xfrm>
            <a:off x="2409825" y="4425121"/>
            <a:ext cx="6992938" cy="45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smtClean="0">
                <a:solidFill>
                  <a:schemeClr val="accent1"/>
                </a:solidFill>
                <a:latin typeface="Verdana" charset="0"/>
                <a:cs typeface="Verdana" charset="0"/>
              </a:rPr>
              <a:t>t1,t2,m3, </a:t>
            </a:r>
            <a:r>
              <a:rPr lang="en-US" sz="2400" b="1" dirty="0">
                <a:solidFill>
                  <a:schemeClr val="accent1"/>
                </a:solidFill>
                <a:latin typeface="Verdana" charset="0"/>
                <a:cs typeface="Verdana" charset="0"/>
              </a:rPr>
              <a:t>m1, m2, </a:t>
            </a:r>
            <a:r>
              <a:rPr lang="en-US" sz="2400" b="1" dirty="0" smtClean="0">
                <a:solidFill>
                  <a:schemeClr val="accent1"/>
                </a:solidFill>
                <a:latin typeface="Verdana" charset="0"/>
                <a:cs typeface="Verdana" charset="0"/>
              </a:rPr>
              <a:t>c1,c3,c4,cc1</a:t>
            </a:r>
            <a:r>
              <a:rPr lang="en-US" sz="2400" b="1" dirty="0">
                <a:solidFill>
                  <a:schemeClr val="accent1"/>
                </a:solidFill>
                <a:latin typeface="Verdana" charset="0"/>
                <a:cs typeface="Verdana" charset="0"/>
              </a:rPr>
              <a:t>, </a:t>
            </a:r>
            <a:r>
              <a:rPr lang="en-US" sz="2400" b="1" dirty="0" smtClean="0">
                <a:solidFill>
                  <a:schemeClr val="accent1"/>
                </a:solidFill>
                <a:latin typeface="Verdana" charset="0"/>
                <a:cs typeface="Verdana" charset="0"/>
              </a:rPr>
              <a:t>cg1,r3,g2,i2,hs1</a:t>
            </a:r>
            <a:endParaRPr lang="en-US" sz="2400" b="1" dirty="0">
              <a:latin typeface="Verdana" charset="0"/>
              <a:cs typeface="Verdana" charset="0"/>
            </a:endParaRPr>
          </a:p>
        </p:txBody>
      </p:sp>
      <p:sp>
        <p:nvSpPr>
          <p:cNvPr id="13317" name="Content Placeholder 2"/>
          <p:cNvSpPr>
            <a:spLocks noGrp="1"/>
          </p:cNvSpPr>
          <p:nvPr>
            <p:ph idx="4294967295"/>
          </p:nvPr>
        </p:nvSpPr>
        <p:spPr bwMode="auto">
          <a:xfrm>
            <a:off x="2151063" y="5237921"/>
            <a:ext cx="6992937" cy="58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accent1"/>
                </a:solidFill>
                <a:latin typeface="Verdana" charset="0"/>
                <a:cs typeface="Verdana" charset="0"/>
              </a:rPr>
              <a:t>x86, 64-bit</a:t>
            </a:r>
            <a:endParaRPr lang="en-US" sz="2400" b="1" dirty="0">
              <a:latin typeface="Verdana" charset="0"/>
              <a:cs typeface="Verdana" charset="0"/>
            </a:endParaRPr>
          </a:p>
        </p:txBody>
      </p:sp>
      <p:sp>
        <p:nvSpPr>
          <p:cNvPr id="13318" name="TextBox 2"/>
          <p:cNvSpPr txBox="1">
            <a:spLocks noChangeArrowheads="1"/>
          </p:cNvSpPr>
          <p:nvPr/>
        </p:nvSpPr>
        <p:spPr bwMode="auto">
          <a:xfrm>
            <a:off x="584374" y="3207335"/>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OS</a:t>
            </a:r>
          </a:p>
        </p:txBody>
      </p:sp>
      <p:sp>
        <p:nvSpPr>
          <p:cNvPr id="13319" name="TextBox 14"/>
          <p:cNvSpPr txBox="1">
            <a:spLocks noChangeArrowheads="1"/>
          </p:cNvSpPr>
          <p:nvPr/>
        </p:nvSpPr>
        <p:spPr bwMode="auto">
          <a:xfrm>
            <a:off x="584374" y="4437647"/>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Size</a:t>
            </a:r>
          </a:p>
        </p:txBody>
      </p:sp>
      <p:sp>
        <p:nvSpPr>
          <p:cNvPr id="13320" name="TextBox 15"/>
          <p:cNvSpPr txBox="1">
            <a:spLocks noChangeArrowheads="1"/>
          </p:cNvSpPr>
          <p:nvPr/>
        </p:nvSpPr>
        <p:spPr bwMode="auto">
          <a:xfrm>
            <a:off x="584374" y="5250447"/>
            <a:ext cx="1414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Architecture</a:t>
            </a:r>
          </a:p>
        </p:txBody>
      </p:sp>
      <p:grpSp>
        <p:nvGrpSpPr>
          <p:cNvPr id="13321" name="Group 251"/>
          <p:cNvGrpSpPr>
            <a:grpSpLocks/>
          </p:cNvGrpSpPr>
          <p:nvPr/>
        </p:nvGrpSpPr>
        <p:grpSpPr bwMode="auto">
          <a:xfrm>
            <a:off x="263525" y="6097588"/>
            <a:ext cx="520700" cy="530225"/>
            <a:chOff x="658812" y="817563"/>
            <a:chExt cx="520700" cy="530225"/>
          </a:xfrm>
        </p:grpSpPr>
        <p:sp>
          <p:nvSpPr>
            <p:cNvPr id="1332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4378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smtClean="0">
                <a:solidFill>
                  <a:schemeClr val="accent1"/>
                </a:solidFill>
                <a:latin typeface="Verdana" charset="0"/>
                <a:cs typeface="Verdana" charset="0"/>
              </a:rPr>
              <a:t>On-demand </a:t>
            </a:r>
          </a:p>
          <a:p>
            <a:endParaRPr lang="en-US" sz="2400" b="1" dirty="0">
              <a:solidFill>
                <a:schemeClr val="accent1"/>
              </a:solidFill>
              <a:latin typeface="Verdana" charset="0"/>
              <a:cs typeface="Verdana" charset="0"/>
            </a:endParaRPr>
          </a:p>
          <a:p>
            <a:r>
              <a:rPr lang="en-US" sz="2400" b="1" dirty="0" smtClean="0">
                <a:solidFill>
                  <a:schemeClr val="accent1"/>
                </a:solidFill>
                <a:latin typeface="Verdana" charset="0"/>
                <a:cs typeface="Verdana" charset="0"/>
              </a:rPr>
              <a:t> Reserved</a:t>
            </a:r>
          </a:p>
          <a:p>
            <a:r>
              <a:rPr lang="en-US" sz="2400" b="1" dirty="0" smtClean="0">
                <a:solidFill>
                  <a:schemeClr val="accent1"/>
                </a:solidFill>
                <a:latin typeface="Verdana" charset="0"/>
                <a:cs typeface="Verdana" charset="0"/>
              </a:rPr>
              <a:t> </a:t>
            </a:r>
          </a:p>
          <a:p>
            <a:r>
              <a:rPr lang="en-US" sz="2400" b="1" dirty="0" smtClean="0">
                <a:solidFill>
                  <a:schemeClr val="accent1"/>
                </a:solidFill>
                <a:latin typeface="Verdana" charset="0"/>
                <a:cs typeface="Verdana" charset="0"/>
              </a:rPr>
              <a:t> Spot</a:t>
            </a:r>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2473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accent1"/>
                </a:solidFill>
                <a:latin typeface="Verdana" charset="0"/>
                <a:cs typeface="Verdana" charset="0"/>
              </a:rPr>
              <a:t>On-</a:t>
            </a:r>
            <a:r>
              <a:rPr lang="en-US" sz="2400" b="1" dirty="0" smtClean="0">
                <a:solidFill>
                  <a:schemeClr val="accent1"/>
                </a:solidFill>
                <a:latin typeface="Verdana" charset="0"/>
                <a:cs typeface="Verdana" charset="0"/>
              </a:rPr>
              <a:t>demand  </a:t>
            </a:r>
            <a:r>
              <a:rPr lang="en-US" sz="2400" b="1" dirty="0" smtClean="0">
                <a:solidFill>
                  <a:schemeClr val="bg1">
                    <a:lumMod val="85000"/>
                  </a:schemeClr>
                </a:solidFill>
                <a:latin typeface="Verdana" charset="0"/>
                <a:cs typeface="Verdana" charset="0"/>
              </a:rPr>
              <a:t>|  Reserved  |</a:t>
            </a:r>
            <a:r>
              <a:rPr lang="en-US" sz="2400" b="1" dirty="0">
                <a:solidFill>
                  <a:schemeClr val="bg1">
                    <a:lumMod val="85000"/>
                  </a:schemeClr>
                </a:solidFill>
                <a:latin typeface="Verdana" charset="0"/>
                <a:cs typeface="Verdana" charset="0"/>
              </a:rPr>
              <a:t> </a:t>
            </a:r>
            <a:r>
              <a:rPr lang="en-US" sz="2400" b="1" dirty="0" smtClean="0">
                <a:solidFill>
                  <a:schemeClr val="bg1">
                    <a:lumMod val="85000"/>
                  </a:schemeClr>
                </a:solidFill>
                <a:latin typeface="Verdana" charset="0"/>
                <a:cs typeface="Verdana" charset="0"/>
              </a:rPr>
              <a:t> Spot</a:t>
            </a:r>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TextBox 2"/>
          <p:cNvSpPr txBox="1"/>
          <p:nvPr/>
        </p:nvSpPr>
        <p:spPr>
          <a:xfrm>
            <a:off x="709613" y="1964267"/>
            <a:ext cx="7723187" cy="1477328"/>
          </a:xfrm>
          <a:prstGeom prst="rect">
            <a:avLst/>
          </a:prstGeom>
          <a:noFill/>
        </p:spPr>
        <p:txBody>
          <a:bodyPr wrap="square" rtlCol="0">
            <a:spAutoFit/>
          </a:bodyPr>
          <a:lstStyle/>
          <a:p>
            <a:pPr marL="285750" indent="-285750">
              <a:buFont typeface="Arial"/>
              <a:buChar char="•"/>
            </a:pPr>
            <a:r>
              <a:rPr lang="en-US" dirty="0" smtClean="0"/>
              <a:t>Pay for compute capacity by the hour</a:t>
            </a:r>
            <a:br>
              <a:rPr lang="en-US" dirty="0" smtClean="0"/>
            </a:br>
            <a:endParaRPr lang="en-US" dirty="0" smtClean="0"/>
          </a:p>
          <a:p>
            <a:pPr marL="285750" indent="-285750">
              <a:buFont typeface="Arial"/>
              <a:buChar char="•"/>
            </a:pPr>
            <a:r>
              <a:rPr lang="en-US" dirty="0" smtClean="0"/>
              <a:t>No long-term commitments</a:t>
            </a:r>
            <a:br>
              <a:rPr lang="en-US" dirty="0" smtClean="0"/>
            </a:br>
            <a:endParaRPr lang="en-US" dirty="0" smtClean="0"/>
          </a:p>
          <a:p>
            <a:pPr marL="285750" indent="-285750">
              <a:buFont typeface="Arial"/>
              <a:buChar char="•"/>
            </a:pPr>
            <a:r>
              <a:rPr lang="en-US" dirty="0" smtClean="0"/>
              <a:t>Transform large fixed costs into much smaller variable costs</a:t>
            </a:r>
            <a:endParaRPr lang="en-US" dirty="0"/>
          </a:p>
        </p:txBody>
      </p:sp>
    </p:spTree>
    <p:extLst>
      <p:ext uri="{BB962C8B-B14F-4D97-AF65-F5344CB8AC3E}">
        <p14:creationId xmlns:p14="http://schemas.microsoft.com/office/powerpoint/2010/main" val="3680660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4378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bg1">
                    <a:lumMod val="85000"/>
                  </a:schemeClr>
                </a:solidFill>
                <a:latin typeface="Verdana" charset="0"/>
                <a:cs typeface="Verdana" charset="0"/>
              </a:rPr>
              <a:t>On-</a:t>
            </a:r>
            <a:r>
              <a:rPr lang="en-US" sz="2400" b="1" dirty="0" smtClean="0">
                <a:solidFill>
                  <a:schemeClr val="bg1">
                    <a:lumMod val="85000"/>
                  </a:schemeClr>
                </a:solidFill>
                <a:latin typeface="Verdana" charset="0"/>
                <a:cs typeface="Verdana" charset="0"/>
              </a:rPr>
              <a:t>demand  |  </a:t>
            </a:r>
            <a:r>
              <a:rPr lang="en-US" sz="2400" b="1" dirty="0" smtClean="0">
                <a:solidFill>
                  <a:schemeClr val="accent1"/>
                </a:solidFill>
                <a:latin typeface="Verdana" charset="0"/>
                <a:cs typeface="Verdana" charset="0"/>
              </a:rPr>
              <a:t>Reserved</a:t>
            </a:r>
            <a:r>
              <a:rPr lang="en-US" sz="2400" b="1" dirty="0" smtClean="0">
                <a:solidFill>
                  <a:schemeClr val="bg1">
                    <a:lumMod val="85000"/>
                  </a:schemeClr>
                </a:solidFill>
                <a:latin typeface="Verdana" charset="0"/>
                <a:cs typeface="Verdana" charset="0"/>
              </a:rPr>
              <a:t>  |</a:t>
            </a:r>
            <a:r>
              <a:rPr lang="en-US" sz="2400" b="1" dirty="0">
                <a:solidFill>
                  <a:schemeClr val="bg1">
                    <a:lumMod val="85000"/>
                  </a:schemeClr>
                </a:solidFill>
                <a:latin typeface="Verdana" charset="0"/>
                <a:cs typeface="Verdana" charset="0"/>
              </a:rPr>
              <a:t> </a:t>
            </a:r>
            <a:r>
              <a:rPr lang="en-US" sz="2400" b="1" dirty="0" smtClean="0">
                <a:solidFill>
                  <a:schemeClr val="bg1">
                    <a:lumMod val="85000"/>
                  </a:schemeClr>
                </a:solidFill>
                <a:latin typeface="Verdana" charset="0"/>
                <a:cs typeface="Verdana" charset="0"/>
              </a:rPr>
              <a:t> Spot  </a:t>
            </a:r>
            <a:endParaRPr lang="en-US" sz="2400" b="1" dirty="0">
              <a:solidFill>
                <a:schemeClr val="bg1">
                  <a:lumMod val="85000"/>
                </a:schemeClr>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TextBox 2"/>
          <p:cNvSpPr txBox="1"/>
          <p:nvPr/>
        </p:nvSpPr>
        <p:spPr>
          <a:xfrm>
            <a:off x="709613" y="1964267"/>
            <a:ext cx="7723187" cy="2585323"/>
          </a:xfrm>
          <a:prstGeom prst="rect">
            <a:avLst/>
          </a:prstGeom>
          <a:noFill/>
        </p:spPr>
        <p:txBody>
          <a:bodyPr wrap="square" rtlCol="0">
            <a:spAutoFit/>
          </a:bodyPr>
          <a:lstStyle/>
          <a:p>
            <a:pPr marL="285750" indent="-285750">
              <a:buFont typeface="Arial"/>
              <a:buChar char="•"/>
            </a:pPr>
            <a:r>
              <a:rPr lang="en-US" dirty="0" smtClean="0"/>
              <a:t>Make a low, one-time payment for each instance</a:t>
            </a:r>
            <a:br>
              <a:rPr lang="en-US" dirty="0" smtClean="0"/>
            </a:br>
            <a:endParaRPr lang="en-US" dirty="0" smtClean="0"/>
          </a:p>
          <a:p>
            <a:pPr marL="742950" lvl="1" indent="-285750">
              <a:buFont typeface="Arial"/>
              <a:buChar char="•"/>
            </a:pPr>
            <a:r>
              <a:rPr lang="en-US" dirty="0" smtClean="0"/>
              <a:t>Receive significant discount on the hourly usage charge for that instance</a:t>
            </a:r>
            <a:br>
              <a:rPr lang="en-US" dirty="0" smtClean="0"/>
            </a:br>
            <a:endParaRPr lang="en-US" dirty="0" smtClean="0"/>
          </a:p>
          <a:p>
            <a:pPr marL="285750" indent="-285750">
              <a:buFont typeface="Arial"/>
              <a:buChar char="•"/>
            </a:pPr>
            <a:r>
              <a:rPr lang="en-US" dirty="0" smtClean="0"/>
              <a:t>After one-time payment, instance is reserved for you</a:t>
            </a:r>
            <a:br>
              <a:rPr lang="en-US" dirty="0" smtClean="0"/>
            </a:br>
            <a:endParaRPr lang="en-US" dirty="0" smtClean="0"/>
          </a:p>
          <a:p>
            <a:pPr marL="742950" lvl="1" indent="-285750">
              <a:buFont typeface="Arial"/>
              <a:buChar char="•"/>
            </a:pPr>
            <a:r>
              <a:rPr lang="en-US" dirty="0" smtClean="0"/>
              <a:t>No further obligation: run instance at discounted rate, or turn off and pay no usage charge</a:t>
            </a:r>
            <a:endParaRPr lang="en-US" dirty="0"/>
          </a:p>
        </p:txBody>
      </p:sp>
    </p:spTree>
    <p:extLst>
      <p:ext uri="{BB962C8B-B14F-4D97-AF65-F5344CB8AC3E}">
        <p14:creationId xmlns:p14="http://schemas.microsoft.com/office/powerpoint/2010/main" val="3037881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4378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bg1">
                    <a:lumMod val="85000"/>
                  </a:schemeClr>
                </a:solidFill>
                <a:latin typeface="Verdana" charset="0"/>
                <a:cs typeface="Verdana" charset="0"/>
              </a:rPr>
              <a:t>On-</a:t>
            </a:r>
            <a:r>
              <a:rPr lang="en-US" sz="2400" b="1" dirty="0" smtClean="0">
                <a:solidFill>
                  <a:schemeClr val="bg1">
                    <a:lumMod val="85000"/>
                  </a:schemeClr>
                </a:solidFill>
                <a:latin typeface="Verdana" charset="0"/>
                <a:cs typeface="Verdana" charset="0"/>
              </a:rPr>
              <a:t>demand  |  Reserved  |</a:t>
            </a:r>
            <a:r>
              <a:rPr lang="en-US" sz="2400" b="1" dirty="0">
                <a:solidFill>
                  <a:schemeClr val="bg1">
                    <a:lumMod val="85000"/>
                  </a:schemeClr>
                </a:solidFill>
                <a:latin typeface="Verdana" charset="0"/>
                <a:cs typeface="Verdana" charset="0"/>
              </a:rPr>
              <a:t> </a:t>
            </a:r>
            <a:r>
              <a:rPr lang="en-US" sz="2400" b="1" dirty="0" smtClean="0">
                <a:solidFill>
                  <a:schemeClr val="bg1">
                    <a:lumMod val="85000"/>
                  </a:schemeClr>
                </a:solidFill>
                <a:latin typeface="Verdana" charset="0"/>
                <a:cs typeface="Verdana" charset="0"/>
              </a:rPr>
              <a:t> </a:t>
            </a:r>
            <a:r>
              <a:rPr lang="en-US" sz="2400" b="1" dirty="0" smtClean="0">
                <a:solidFill>
                  <a:schemeClr val="accent1"/>
                </a:solidFill>
                <a:latin typeface="Verdana" charset="0"/>
                <a:cs typeface="Verdana" charset="0"/>
              </a:rPr>
              <a:t>Spot</a:t>
            </a:r>
            <a:r>
              <a:rPr lang="en-US" sz="2400" b="1" dirty="0" smtClean="0">
                <a:solidFill>
                  <a:schemeClr val="bg1">
                    <a:lumMod val="85000"/>
                  </a:schemeClr>
                </a:solidFill>
                <a:latin typeface="Verdana" charset="0"/>
                <a:cs typeface="Verdana" charset="0"/>
              </a:rPr>
              <a:t>  </a:t>
            </a:r>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TextBox 2"/>
          <p:cNvSpPr txBox="1"/>
          <p:nvPr/>
        </p:nvSpPr>
        <p:spPr>
          <a:xfrm>
            <a:off x="709613" y="1964267"/>
            <a:ext cx="7723187" cy="2862323"/>
          </a:xfrm>
          <a:prstGeom prst="rect">
            <a:avLst/>
          </a:prstGeom>
          <a:noFill/>
        </p:spPr>
        <p:txBody>
          <a:bodyPr wrap="square" rtlCol="0">
            <a:spAutoFit/>
          </a:bodyPr>
          <a:lstStyle/>
          <a:p>
            <a:pPr marL="285750" indent="-285750">
              <a:buFont typeface="Arial"/>
              <a:buChar char="•"/>
            </a:pPr>
            <a:r>
              <a:rPr lang="en-US" dirty="0" smtClean="0"/>
              <a:t>Bid for unused Amazon EC2 capacity</a:t>
            </a:r>
            <a:br>
              <a:rPr lang="en-US" dirty="0" smtClean="0"/>
            </a:br>
            <a:endParaRPr lang="en-US" dirty="0" smtClean="0"/>
          </a:p>
          <a:p>
            <a:pPr marL="285750" indent="-285750">
              <a:buFont typeface="Arial"/>
              <a:buChar char="•"/>
            </a:pPr>
            <a:r>
              <a:rPr lang="en-US" dirty="0" smtClean="0"/>
              <a:t>Prices set by Amazon EC2 and fluctuates with supply and demand</a:t>
            </a:r>
            <a:br>
              <a:rPr lang="en-US" dirty="0" smtClean="0"/>
            </a:br>
            <a:endParaRPr lang="en-US" dirty="0" smtClean="0"/>
          </a:p>
          <a:p>
            <a:pPr marL="285750" indent="-285750">
              <a:buFont typeface="Arial"/>
              <a:buChar char="•"/>
            </a:pPr>
            <a:r>
              <a:rPr lang="en-US" dirty="0" smtClean="0"/>
              <a:t>To use, place a Spot request: specify instance type, availability zone, number of instances, and maximum price/hour you are willing to pay</a:t>
            </a:r>
            <a:br>
              <a:rPr lang="en-US" dirty="0" smtClean="0"/>
            </a:br>
            <a:endParaRPr lang="en-US" dirty="0" smtClean="0"/>
          </a:p>
          <a:p>
            <a:pPr marL="285750" indent="-285750">
              <a:buFont typeface="Arial"/>
              <a:buChar char="•"/>
            </a:pPr>
            <a:r>
              <a:rPr lang="en-US" dirty="0" smtClean="0"/>
              <a:t>AWS can terminate Spot Instances without notice</a:t>
            </a:r>
            <a:br>
              <a:rPr lang="en-US" dirty="0" smtClean="0"/>
            </a:br>
            <a:endParaRPr lang="en-US" dirty="0" smtClean="0"/>
          </a:p>
          <a:p>
            <a:pPr marL="285750" indent="-285750">
              <a:buFont typeface="Arial"/>
              <a:buChar char="•"/>
            </a:pPr>
            <a:r>
              <a:rPr lang="en-US" dirty="0" smtClean="0"/>
              <a:t>Default max = 100 instances (instead of 20 On-demand)</a:t>
            </a:r>
            <a:endParaRPr lang="en-US" dirty="0"/>
          </a:p>
        </p:txBody>
      </p:sp>
    </p:spTree>
    <p:extLst>
      <p:ext uri="{BB962C8B-B14F-4D97-AF65-F5344CB8AC3E}">
        <p14:creationId xmlns:p14="http://schemas.microsoft.com/office/powerpoint/2010/main" val="3350084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For more information about </a:t>
            </a:r>
            <a:br>
              <a:rPr lang="en-US" b="1">
                <a:latin typeface="Arial" charset="0"/>
              </a:rPr>
            </a:br>
            <a:r>
              <a:rPr lang="en-US" b="1">
                <a:latin typeface="Arial" charset="0"/>
              </a:rPr>
              <a:t>Amazon Elastic Compute Cloud…</a:t>
            </a:r>
          </a:p>
        </p:txBody>
      </p:sp>
      <p:sp>
        <p:nvSpPr>
          <p:cNvPr id="21507"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en-US" dirty="0">
                <a:latin typeface="Verdana" charset="0"/>
                <a:cs typeface="Verdana" charset="0"/>
              </a:rPr>
              <a:t>http://aws.amazon.com/ec2/</a:t>
            </a:r>
          </a:p>
        </p:txBody>
      </p:sp>
      <p:sp>
        <p:nvSpPr>
          <p:cNvPr id="2" name="TextBox 1"/>
          <p:cNvSpPr txBox="1"/>
          <p:nvPr/>
        </p:nvSpPr>
        <p:spPr>
          <a:xfrm>
            <a:off x="1803747" y="3031299"/>
            <a:ext cx="5298509" cy="769441"/>
          </a:xfrm>
          <a:prstGeom prst="rect">
            <a:avLst/>
          </a:prstGeom>
          <a:noFill/>
        </p:spPr>
        <p:txBody>
          <a:bodyPr wrap="square" rtlCol="0">
            <a:spAutoFit/>
          </a:bodyPr>
          <a:lstStyle/>
          <a:p>
            <a:r>
              <a:rPr lang="en-US" sz="4400" dirty="0" smtClean="0"/>
              <a:t>THANK YOU </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013" y="1341438"/>
            <a:ext cx="26955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1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3752850"/>
            <a:ext cx="56197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6149" name="Group 251"/>
          <p:cNvGrpSpPr>
            <a:grpSpLocks/>
          </p:cNvGrpSpPr>
          <p:nvPr/>
        </p:nvGrpSpPr>
        <p:grpSpPr bwMode="auto">
          <a:xfrm>
            <a:off x="263525" y="6097588"/>
            <a:ext cx="520700" cy="530225"/>
            <a:chOff x="658812" y="817563"/>
            <a:chExt cx="520700" cy="530225"/>
          </a:xfrm>
        </p:grpSpPr>
        <p:sp>
          <p:nvSpPr>
            <p:cNvPr id="6150"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 name="Title 4"/>
          <p:cNvSpPr>
            <a:spLocks noGrp="1"/>
          </p:cNvSpPr>
          <p:nvPr>
            <p:ph type="title"/>
          </p:nvPr>
        </p:nvSpPr>
        <p:spPr/>
        <p:txBody>
          <a:bodyPr/>
          <a:lstStyle/>
          <a:p>
            <a:r>
              <a:rPr lang="en-US" b="1" dirty="0"/>
              <a:t>What is an AMI?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2247900"/>
            <a:ext cx="75342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7172" name="Group 251"/>
          <p:cNvGrpSpPr>
            <a:grpSpLocks/>
          </p:cNvGrpSpPr>
          <p:nvPr/>
        </p:nvGrpSpPr>
        <p:grpSpPr bwMode="auto">
          <a:xfrm>
            <a:off x="263525" y="6097588"/>
            <a:ext cx="520700" cy="530225"/>
            <a:chOff x="658812" y="817563"/>
            <a:chExt cx="520700" cy="530225"/>
          </a:xfrm>
        </p:grpSpPr>
        <p:sp>
          <p:nvSpPr>
            <p:cNvPr id="7173"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How to create an AMI? </a:t>
            </a:r>
            <a:br>
              <a:rPr lang="en-US" b="1" dirty="0"/>
            </a:br>
            <a:r>
              <a:rPr lang="en-US" b="1" dirty="0"/>
              <a:t/>
            </a:r>
            <a:br>
              <a:rPr lang="en-US" b="1"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1328738"/>
            <a:ext cx="18192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19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2692400"/>
            <a:ext cx="47053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19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218113"/>
            <a:ext cx="45910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8198" name="Group 251"/>
          <p:cNvGrpSpPr>
            <a:grpSpLocks/>
          </p:cNvGrpSpPr>
          <p:nvPr/>
        </p:nvGrpSpPr>
        <p:grpSpPr bwMode="auto">
          <a:xfrm>
            <a:off x="263525" y="6097588"/>
            <a:ext cx="520700" cy="530225"/>
            <a:chOff x="658812" y="817563"/>
            <a:chExt cx="520700" cy="530225"/>
          </a:xfrm>
        </p:grpSpPr>
        <p:sp>
          <p:nvSpPr>
            <p:cNvPr id="8199"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0"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1"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2"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What is an EBS volume?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152525"/>
            <a:ext cx="4257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3643313"/>
            <a:ext cx="56578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9221" name="Group 251"/>
          <p:cNvGrpSpPr>
            <a:grpSpLocks/>
          </p:cNvGrpSpPr>
          <p:nvPr/>
        </p:nvGrpSpPr>
        <p:grpSpPr bwMode="auto">
          <a:xfrm>
            <a:off x="263525" y="6097588"/>
            <a:ext cx="520700" cy="530225"/>
            <a:chOff x="658812" y="817563"/>
            <a:chExt cx="520700" cy="530225"/>
          </a:xfrm>
        </p:grpSpPr>
        <p:sp>
          <p:nvSpPr>
            <p:cNvPr id="922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Instance storage?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p:cNvSpPr>
          <p:nvPr/>
        </p:nvSpPr>
        <p:spPr bwMode="auto">
          <a:xfrm>
            <a:off x="457200" y="457200"/>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200" b="1" dirty="0"/>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463675"/>
            <a:ext cx="57626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10244" name="Group 251"/>
          <p:cNvGrpSpPr>
            <a:grpSpLocks/>
          </p:cNvGrpSpPr>
          <p:nvPr/>
        </p:nvGrpSpPr>
        <p:grpSpPr bwMode="auto">
          <a:xfrm>
            <a:off x="263525" y="6097588"/>
            <a:ext cx="520700" cy="530225"/>
            <a:chOff x="658812" y="817563"/>
            <a:chExt cx="520700" cy="530225"/>
          </a:xfrm>
        </p:grpSpPr>
        <p:sp>
          <p:nvSpPr>
            <p:cNvPr id="10245"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6"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What are security groups?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p:cNvSpPr>
          <p:nvPr/>
        </p:nvSpPr>
        <p:spPr bwMode="auto">
          <a:xfrm>
            <a:off x="457200" y="457200"/>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200" b="1" dirty="0"/>
          </a:p>
        </p:txBody>
      </p:sp>
      <p:grpSp>
        <p:nvGrpSpPr>
          <p:cNvPr id="10244" name="Group 251"/>
          <p:cNvGrpSpPr>
            <a:grpSpLocks/>
          </p:cNvGrpSpPr>
          <p:nvPr/>
        </p:nvGrpSpPr>
        <p:grpSpPr bwMode="auto">
          <a:xfrm>
            <a:off x="263525" y="6097588"/>
            <a:ext cx="520700" cy="530225"/>
            <a:chOff x="658812" y="817563"/>
            <a:chExt cx="520700" cy="530225"/>
          </a:xfrm>
        </p:grpSpPr>
        <p:sp>
          <p:nvSpPr>
            <p:cNvPr id="10245"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6"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Amazon EC2 Key Pairs</a:t>
            </a:r>
            <a:br>
              <a:rPr lang="en-US" b="1" dirty="0"/>
            </a:br>
            <a:r>
              <a:rPr lang="en-US" b="1" dirty="0"/>
              <a:t/>
            </a:r>
            <a:br>
              <a:rPr lang="en-US" b="1" dirty="0"/>
            </a:br>
            <a:r>
              <a:rPr lang="en-US" b="1" dirty="0"/>
              <a:t/>
            </a:r>
            <a:br>
              <a:rPr lang="en-US" b="1" dirty="0"/>
            </a:br>
            <a:endParaRPr lang="en-US" dirty="0"/>
          </a:p>
        </p:txBody>
      </p:sp>
      <p:sp>
        <p:nvSpPr>
          <p:cNvPr id="3" name="Rectangle 2"/>
          <p:cNvSpPr/>
          <p:nvPr/>
        </p:nvSpPr>
        <p:spPr>
          <a:xfrm>
            <a:off x="457200" y="1307977"/>
            <a:ext cx="8213582" cy="3139321"/>
          </a:xfrm>
          <a:prstGeom prst="rect">
            <a:avLst/>
          </a:prstGeom>
        </p:spPr>
        <p:txBody>
          <a:bodyPr wrap="square">
            <a:spAutoFit/>
          </a:bodyPr>
          <a:lstStyle/>
          <a:p>
            <a:r>
              <a:rPr lang="en-US" dirty="0"/>
              <a:t>Amazon EC2 uses public–key cryptography to encrypt and decrypt login information. </a:t>
            </a:r>
            <a:endParaRPr lang="en-US" dirty="0" smtClean="0"/>
          </a:p>
          <a:p>
            <a:r>
              <a:rPr lang="en-US" dirty="0" smtClean="0"/>
              <a:t>Public–key </a:t>
            </a:r>
            <a:r>
              <a:rPr lang="en-US" dirty="0"/>
              <a:t>cryptography uses a public key to encrypt a piece of data, such as a password, then the recipient uses the private key to decrypt the data. </a:t>
            </a:r>
            <a:endParaRPr lang="en-US" dirty="0" smtClean="0"/>
          </a:p>
          <a:p>
            <a:endParaRPr lang="en-US" dirty="0"/>
          </a:p>
          <a:p>
            <a:r>
              <a:rPr lang="en-US" dirty="0" smtClean="0"/>
              <a:t>The </a:t>
            </a:r>
            <a:r>
              <a:rPr lang="en-US" dirty="0"/>
              <a:t>public and private keys are known as a </a:t>
            </a:r>
            <a:r>
              <a:rPr lang="en-US" i="1" dirty="0"/>
              <a:t>key pair</a:t>
            </a:r>
            <a:r>
              <a:rPr lang="en-US" dirty="0"/>
              <a:t>.</a:t>
            </a:r>
          </a:p>
          <a:p>
            <a:endParaRPr lang="en-US" dirty="0"/>
          </a:p>
          <a:p>
            <a:endParaRPr lang="en-US" dirty="0" smtClean="0"/>
          </a:p>
          <a:p>
            <a:r>
              <a:rPr lang="en-US" dirty="0" smtClean="0"/>
              <a:t>The </a:t>
            </a:r>
            <a:r>
              <a:rPr lang="en-US" dirty="0"/>
              <a:t>keys that Amazon EC2 uses are 1024-bit SSH-2 RSA keys. You can have up to five thousand key pairs per region</a:t>
            </a:r>
            <a:r>
              <a:rPr lang="en-US" dirty="0" smtClean="0"/>
              <a:t>.</a:t>
            </a:r>
          </a:p>
          <a:p>
            <a:endParaRPr lang="en-US" dirty="0" smtClean="0"/>
          </a:p>
        </p:txBody>
      </p:sp>
    </p:spTree>
    <p:extLst>
      <p:ext uri="{BB962C8B-B14F-4D97-AF65-F5344CB8AC3E}">
        <p14:creationId xmlns:p14="http://schemas.microsoft.com/office/powerpoint/2010/main" val="49347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extBox 6"/>
          <p:cNvSpPr txBox="1">
            <a:spLocks noChangeArrowheads="1"/>
          </p:cNvSpPr>
          <p:nvPr/>
        </p:nvSpPr>
        <p:spPr bwMode="auto">
          <a:xfrm>
            <a:off x="784225" y="1970675"/>
            <a:ext cx="16594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chemeClr val="accent1"/>
                </a:solidFill>
              </a:rPr>
              <a:t>United States</a:t>
            </a:r>
            <a:endParaRPr lang="en-US" dirty="0">
              <a:solidFill>
                <a:schemeClr val="accent1"/>
              </a:solidFill>
            </a:endParaRPr>
          </a:p>
          <a:p>
            <a:pPr eaLnBrk="1" hangingPunct="1"/>
            <a:r>
              <a:rPr lang="en-US" dirty="0"/>
              <a:t>US-EAST-1</a:t>
            </a:r>
          </a:p>
          <a:p>
            <a:pPr eaLnBrk="1" hangingPunct="1"/>
            <a:r>
              <a:rPr lang="en-US" dirty="0" smtClean="0"/>
              <a:t>US-WEST-1</a:t>
            </a:r>
          </a:p>
          <a:p>
            <a:pPr eaLnBrk="1" hangingPunct="1"/>
            <a:r>
              <a:rPr lang="en-US" dirty="0" smtClean="0"/>
              <a:t>US-WEST-2</a:t>
            </a:r>
            <a:endParaRPr lang="en-US" dirty="0"/>
          </a:p>
          <a:p>
            <a:pPr eaLnBrk="1" hangingPunct="1"/>
            <a:endParaRPr lang="en-US" dirty="0"/>
          </a:p>
        </p:txBody>
      </p:sp>
      <p:sp>
        <p:nvSpPr>
          <p:cNvPr id="11268" name="TextBox 7"/>
          <p:cNvSpPr txBox="1">
            <a:spLocks noChangeArrowheads="1"/>
          </p:cNvSpPr>
          <p:nvPr/>
        </p:nvSpPr>
        <p:spPr bwMode="auto">
          <a:xfrm>
            <a:off x="4065588" y="1970675"/>
            <a:ext cx="18646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chemeClr val="accent1"/>
                </a:solidFill>
              </a:rPr>
              <a:t>Europe</a:t>
            </a:r>
            <a:endParaRPr lang="en-US" dirty="0">
              <a:solidFill>
                <a:schemeClr val="accent1"/>
              </a:solidFill>
            </a:endParaRPr>
          </a:p>
          <a:p>
            <a:pPr eaLnBrk="1" hangingPunct="1"/>
            <a:r>
              <a:rPr lang="en-US" dirty="0" smtClean="0"/>
              <a:t>EU-WEST-1</a:t>
            </a:r>
          </a:p>
          <a:p>
            <a:pPr eaLnBrk="1" hangingPunct="1"/>
            <a:r>
              <a:rPr lang="en-US" dirty="0" smtClean="0"/>
              <a:t>EU-CENTRAL-1</a:t>
            </a:r>
            <a:endParaRPr lang="en-US" dirty="0"/>
          </a:p>
          <a:p>
            <a:pPr eaLnBrk="1" hangingPunct="1"/>
            <a:endParaRPr lang="en-US" dirty="0"/>
          </a:p>
        </p:txBody>
      </p:sp>
      <p:sp>
        <p:nvSpPr>
          <p:cNvPr id="11269" name="TextBox 8"/>
          <p:cNvSpPr txBox="1">
            <a:spLocks noChangeArrowheads="1"/>
          </p:cNvSpPr>
          <p:nvPr/>
        </p:nvSpPr>
        <p:spPr bwMode="auto">
          <a:xfrm>
            <a:off x="6727825" y="1693676"/>
            <a:ext cx="224183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smtClean="0">
                <a:solidFill>
                  <a:schemeClr val="accent1"/>
                </a:solidFill>
              </a:rPr>
              <a:t>Asia</a:t>
            </a:r>
            <a:endParaRPr lang="en-US" dirty="0" smtClean="0">
              <a:solidFill>
                <a:schemeClr val="accent1"/>
              </a:solidFill>
            </a:endParaRPr>
          </a:p>
          <a:p>
            <a:pPr eaLnBrk="1" hangingPunct="1"/>
            <a:r>
              <a:rPr lang="en-US" dirty="0" smtClean="0"/>
              <a:t>AP-SOUTHEAST-1</a:t>
            </a:r>
          </a:p>
          <a:p>
            <a:pPr eaLnBrk="1" hangingPunct="1"/>
            <a:r>
              <a:rPr lang="en-US" dirty="0" smtClean="0"/>
              <a:t>AP-NORTHEAST-1</a:t>
            </a:r>
          </a:p>
          <a:p>
            <a:pPr eaLnBrk="1" hangingPunct="1"/>
            <a:r>
              <a:rPr lang="en-US" dirty="0" smtClean="0">
                <a:solidFill>
                  <a:srgbClr val="000000"/>
                </a:solidFill>
                <a:latin typeface="verdana"/>
              </a:rPr>
              <a:t>AP-SOUTHEAST-2</a:t>
            </a:r>
            <a:endParaRPr lang="en-US" dirty="0" smtClean="0"/>
          </a:p>
          <a:p>
            <a:pPr eaLnBrk="1" hangingPunct="1"/>
            <a:endParaRPr lang="en-US" dirty="0" smtClean="0"/>
          </a:p>
          <a:p>
            <a:pPr eaLnBrk="1" hangingPunct="1"/>
            <a:endParaRPr lang="en-US" dirty="0"/>
          </a:p>
        </p:txBody>
      </p:sp>
      <p:grpSp>
        <p:nvGrpSpPr>
          <p:cNvPr id="11270" name="Group 251"/>
          <p:cNvGrpSpPr>
            <a:grpSpLocks/>
          </p:cNvGrpSpPr>
          <p:nvPr/>
        </p:nvGrpSpPr>
        <p:grpSpPr bwMode="auto">
          <a:xfrm>
            <a:off x="263525" y="6097588"/>
            <a:ext cx="520700" cy="530225"/>
            <a:chOff x="658812" y="817563"/>
            <a:chExt cx="520700" cy="530225"/>
          </a:xfrm>
        </p:grpSpPr>
        <p:sp>
          <p:nvSpPr>
            <p:cNvPr id="1127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idx="4294967295"/>
          </p:nvPr>
        </p:nvSpPr>
        <p:spPr>
          <a:xfrm>
            <a:off x="0" y="457200"/>
            <a:ext cx="8229600" cy="695325"/>
          </a:xfrm>
          <a:prstGeom prst="rect">
            <a:avLst/>
          </a:prstGeom>
        </p:spPr>
        <p:txBody>
          <a:bodyPr/>
          <a:lstStyle/>
          <a:p>
            <a:r>
              <a:rPr lang="en-US" b="1" dirty="0">
                <a:latin typeface="Arial" charset="0"/>
              </a:rPr>
              <a:t>Multiple Locations (Regions)</a:t>
            </a:r>
            <a:endParaRPr lang="en-US" dirty="0"/>
          </a:p>
        </p:txBody>
      </p:sp>
      <p:pic>
        <p:nvPicPr>
          <p:cNvPr id="3" name="Picture 2"/>
          <p:cNvPicPr>
            <a:picLocks noChangeAspect="1"/>
          </p:cNvPicPr>
          <p:nvPr/>
        </p:nvPicPr>
        <p:blipFill>
          <a:blip r:embed="rId3"/>
          <a:stretch>
            <a:fillRect/>
          </a:stretch>
        </p:blipFill>
        <p:spPr>
          <a:xfrm>
            <a:off x="2055784" y="2973500"/>
            <a:ext cx="4775200" cy="3225800"/>
          </a:xfrm>
          <a:prstGeom prst="rect">
            <a:avLst/>
          </a:prstGeom>
        </p:spPr>
      </p:pic>
      <p:sp>
        <p:nvSpPr>
          <p:cNvPr id="9" name="Rectangle 3"/>
          <p:cNvSpPr>
            <a:spLocks noChangeArrowheads="1"/>
          </p:cNvSpPr>
          <p:nvPr/>
        </p:nvSpPr>
        <p:spPr bwMode="auto">
          <a:xfrm>
            <a:off x="457200" y="3678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11" name="Rectangle 4"/>
          <p:cNvSpPr>
            <a:spLocks noChangeArrowheads="1"/>
          </p:cNvSpPr>
          <p:nvPr/>
        </p:nvSpPr>
        <p:spPr bwMode="auto">
          <a:xfrm>
            <a:off x="457200" y="3678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20" name="TextBox 6"/>
          <p:cNvSpPr txBox="1">
            <a:spLocks noChangeArrowheads="1"/>
          </p:cNvSpPr>
          <p:nvPr/>
        </p:nvSpPr>
        <p:spPr bwMode="auto">
          <a:xfrm>
            <a:off x="346075" y="4139765"/>
            <a:ext cx="1804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chemeClr val="tx2">
                    <a:lumMod val="60000"/>
                    <a:lumOff val="40000"/>
                  </a:schemeClr>
                </a:solidFill>
              </a:rPr>
              <a:t>South America</a:t>
            </a:r>
            <a:endParaRPr lang="en-US" b="1" dirty="0" smtClean="0">
              <a:solidFill>
                <a:schemeClr val="tx2">
                  <a:lumMod val="60000"/>
                  <a:lumOff val="40000"/>
                </a:schemeClr>
              </a:solidFill>
            </a:endParaRPr>
          </a:p>
          <a:p>
            <a:pPr eaLnBrk="1" hangingPunct="1"/>
            <a:r>
              <a:rPr lang="en-US" dirty="0" smtClean="0"/>
              <a:t>SA-EAST-1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600" dirty="0" smtClean="0">
                <a:latin typeface="Arial" pitchFamily="34" charset="0"/>
                <a:ea typeface="ＭＳ Ｐゴシック" pitchFamily="34" charset="-128"/>
                <a:cs typeface="Arial" pitchFamily="34" charset="0"/>
              </a:rPr>
              <a:t>Regions</a:t>
            </a:r>
            <a:endParaRPr lang="en-US" sz="4000" dirty="0"/>
          </a:p>
        </p:txBody>
      </p:sp>
      <p:sp>
        <p:nvSpPr>
          <p:cNvPr id="11270" name="TextBox 29"/>
          <p:cNvSpPr txBox="1">
            <a:spLocks noChangeArrowheads="1"/>
          </p:cNvSpPr>
          <p:nvPr/>
        </p:nvSpPr>
        <p:spPr bwMode="auto">
          <a:xfrm>
            <a:off x="1295472" y="6256338"/>
            <a:ext cx="7613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itchFamily="34" charset="0"/>
                <a:cs typeface="Arial" pitchFamily="34" charset="0"/>
              </a:defRPr>
            </a:lvl1pPr>
            <a:lvl2pPr marL="742950" indent="-285750" eaLnBrk="0" hangingPunct="0">
              <a:defRPr b="1">
                <a:solidFill>
                  <a:schemeClr val="tx2"/>
                </a:solidFill>
                <a:latin typeface="Arial" pitchFamily="34" charset="0"/>
                <a:cs typeface="Arial" pitchFamily="34" charset="0"/>
              </a:defRPr>
            </a:lvl2pPr>
            <a:lvl3pPr marL="1143000" indent="-228600" eaLnBrk="0" hangingPunct="0">
              <a:defRPr b="1">
                <a:solidFill>
                  <a:schemeClr val="tx2"/>
                </a:solidFill>
                <a:latin typeface="Arial" pitchFamily="34" charset="0"/>
                <a:cs typeface="Arial" pitchFamily="34" charset="0"/>
              </a:defRPr>
            </a:lvl3pPr>
            <a:lvl4pPr marL="1600200" indent="-228600" eaLnBrk="0" hangingPunct="0">
              <a:defRPr b="1">
                <a:solidFill>
                  <a:schemeClr val="tx2"/>
                </a:solidFill>
                <a:latin typeface="Arial" pitchFamily="34" charset="0"/>
                <a:cs typeface="Arial" pitchFamily="34" charset="0"/>
              </a:defRPr>
            </a:lvl4pPr>
            <a:lvl5pPr marL="2057400" indent="-228600" eaLnBrk="0" hangingPunct="0">
              <a:defRPr b="1">
                <a:solidFill>
                  <a:schemeClr val="tx2"/>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2"/>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2"/>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2"/>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2"/>
                </a:solidFill>
                <a:latin typeface="Arial" pitchFamily="34" charset="0"/>
                <a:cs typeface="Arial" pitchFamily="34" charset="0"/>
              </a:defRPr>
            </a:lvl9pPr>
          </a:lstStyle>
          <a:p>
            <a:pPr algn="ctr" eaLnBrk="1" hangingPunct="1">
              <a:buFont typeface="Wingdings" pitchFamily="2" charset="2"/>
              <a:buNone/>
            </a:pPr>
            <a:r>
              <a:rPr lang="en-US" sz="1200" dirty="0" smtClean="0">
                <a:solidFill>
                  <a:schemeClr val="tx1"/>
                </a:solidFill>
                <a:latin typeface="Calibri" pitchFamily="34" charset="0"/>
                <a:ea typeface="ＭＳ Ｐゴシック" pitchFamily="34" charset="-128"/>
              </a:rPr>
              <a:t>Conceptual </a:t>
            </a:r>
            <a:r>
              <a:rPr lang="en-US" sz="1200" dirty="0">
                <a:solidFill>
                  <a:schemeClr val="tx1"/>
                </a:solidFill>
                <a:latin typeface="Calibri" pitchFamily="34" charset="0"/>
                <a:ea typeface="ＭＳ Ｐゴシック" pitchFamily="34" charset="-128"/>
              </a:rPr>
              <a:t>drawing only. The number of Availability Zones may vary</a:t>
            </a:r>
          </a:p>
        </p:txBody>
      </p:sp>
      <p:sp>
        <p:nvSpPr>
          <p:cNvPr id="8"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4"/>
          <p:cNvGrpSpPr/>
          <p:nvPr/>
        </p:nvGrpSpPr>
        <p:grpSpPr>
          <a:xfrm>
            <a:off x="3149901" y="2614940"/>
            <a:ext cx="2606379" cy="2571276"/>
            <a:chOff x="2195748" y="1298461"/>
            <a:chExt cx="2606379" cy="2571276"/>
          </a:xfrm>
        </p:grpSpPr>
        <p:sp>
          <p:nvSpPr>
            <p:cNvPr id="38" name="Rounded Rectangle 37"/>
            <p:cNvSpPr>
              <a:spLocks noChangeArrowheads="1"/>
            </p:cNvSpPr>
            <p:nvPr/>
          </p:nvSpPr>
          <p:spPr bwMode="auto">
            <a:xfrm>
              <a:off x="2195748" y="1298461"/>
              <a:ext cx="2606379" cy="2571276"/>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US East Region (N. VA)</a:t>
              </a:r>
              <a:endParaRPr lang="en-US" sz="1200" dirty="0">
                <a:effectLst/>
                <a:latin typeface="Times New Roman"/>
                <a:ea typeface="Times New Roman"/>
              </a:endParaRPr>
            </a:p>
          </p:txBody>
        </p:sp>
        <p:sp>
          <p:nvSpPr>
            <p:cNvPr id="39" name="Oval 38"/>
            <p:cNvSpPr>
              <a:spLocks noChangeArrowheads="1"/>
            </p:cNvSpPr>
            <p:nvPr/>
          </p:nvSpPr>
          <p:spPr bwMode="auto">
            <a:xfrm>
              <a:off x="2646791" y="1782531"/>
              <a:ext cx="1584502" cy="1660577"/>
            </a:xfrm>
            <a:prstGeom prst="ellipse">
              <a:avLst/>
            </a:prstGeom>
            <a:solidFill>
              <a:schemeClr val="lt1">
                <a:lumMod val="100000"/>
                <a:lumOff val="0"/>
              </a:schemeClr>
            </a:solidFill>
            <a:ln w="76200">
              <a:solidFill>
                <a:schemeClr val="accent1">
                  <a:lumMod val="75000"/>
                  <a:lumOff val="0"/>
                </a:schemeClr>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40" name="Rounded Rectangle 39"/>
            <p:cNvSpPr>
              <a:spLocks noChangeArrowheads="1"/>
            </p:cNvSpPr>
            <p:nvPr/>
          </p:nvSpPr>
          <p:spPr bwMode="auto">
            <a:xfrm>
              <a:off x="2278219" y="1846567"/>
              <a:ext cx="1073488"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dirty="0">
                  <a:solidFill>
                    <a:srgbClr val="000000"/>
                  </a:solidFill>
                  <a:effectLst/>
                  <a:latin typeface="Calibri"/>
                  <a:ea typeface="Times New Roman"/>
                  <a:cs typeface="Times New Roman"/>
                </a:rPr>
                <a:t>Availability Zone A</a:t>
              </a:r>
              <a:endParaRPr lang="en-US" sz="1200" dirty="0">
                <a:effectLst/>
                <a:latin typeface="Times New Roman"/>
                <a:ea typeface="Times New Roman"/>
              </a:endParaRPr>
            </a:p>
          </p:txBody>
        </p:sp>
        <p:sp>
          <p:nvSpPr>
            <p:cNvPr id="60" name="Rounded Rectangle 59"/>
            <p:cNvSpPr>
              <a:spLocks noChangeArrowheads="1"/>
            </p:cNvSpPr>
            <p:nvPr/>
          </p:nvSpPr>
          <p:spPr bwMode="auto">
            <a:xfrm>
              <a:off x="2986251" y="2771914"/>
              <a:ext cx="1073412"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C</a:t>
              </a:r>
              <a:endParaRPr lang="en-US" sz="1200">
                <a:effectLst/>
                <a:latin typeface="Times New Roman"/>
                <a:ea typeface="Times New Roman"/>
              </a:endParaRPr>
            </a:p>
          </p:txBody>
        </p:sp>
        <p:sp>
          <p:nvSpPr>
            <p:cNvPr id="65" name="Rounded Rectangle 64"/>
            <p:cNvSpPr>
              <a:spLocks noChangeArrowheads="1"/>
            </p:cNvSpPr>
            <p:nvPr/>
          </p:nvSpPr>
          <p:spPr bwMode="auto">
            <a:xfrm>
              <a:off x="3671252" y="1846184"/>
              <a:ext cx="1073488"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9" name="Group 8"/>
          <p:cNvGrpSpPr/>
          <p:nvPr/>
        </p:nvGrpSpPr>
        <p:grpSpPr>
          <a:xfrm>
            <a:off x="6236189" y="2615101"/>
            <a:ext cx="2289175" cy="2571115"/>
            <a:chOff x="3835193" y="3167491"/>
            <a:chExt cx="2289175" cy="2571115"/>
          </a:xfrm>
        </p:grpSpPr>
        <p:sp>
          <p:nvSpPr>
            <p:cNvPr id="74" name="Rounded Rectangle 73"/>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err="1" smtClean="0">
                  <a:solidFill>
                    <a:srgbClr val="000000"/>
                  </a:solidFill>
                  <a:effectLst/>
                  <a:latin typeface="Calibri"/>
                  <a:ea typeface="Times New Roman"/>
                  <a:cs typeface="Times New Roman"/>
                </a:rPr>
                <a:t>GovCloud</a:t>
              </a:r>
              <a:endParaRPr lang="en-US" sz="1200" dirty="0">
                <a:effectLst/>
                <a:latin typeface="Times New Roman"/>
                <a:ea typeface="Times New Roman"/>
              </a:endParaRPr>
            </a:p>
          </p:txBody>
        </p:sp>
        <p:sp>
          <p:nvSpPr>
            <p:cNvPr id="75" name="Oval 74"/>
            <p:cNvSpPr>
              <a:spLocks noChangeArrowheads="1"/>
            </p:cNvSpPr>
            <p:nvPr/>
          </p:nvSpPr>
          <p:spPr bwMode="auto">
            <a:xfrm>
              <a:off x="4167871" y="3683342"/>
              <a:ext cx="1583690" cy="1660525"/>
            </a:xfrm>
            <a:prstGeom prst="ellipse">
              <a:avLst/>
            </a:prstGeom>
            <a:solidFill>
              <a:sysClr val="window" lastClr="FFFFFF">
                <a:lumMod val="100000"/>
                <a:lumOff val="0"/>
              </a:sysClr>
            </a:solidFill>
            <a:ln w="76200">
              <a:solidFill>
                <a:srgbClr val="FFFF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76" name="Rounded Rectangle 75"/>
            <p:cNvSpPr>
              <a:spLocks noChangeArrowheads="1"/>
            </p:cNvSpPr>
            <p:nvPr/>
          </p:nvSpPr>
          <p:spPr bwMode="auto">
            <a:xfrm>
              <a:off x="5011653" y="40436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77" name="Rounded Rectangle 76"/>
            <p:cNvSpPr>
              <a:spLocks noChangeArrowheads="1"/>
            </p:cNvSpPr>
            <p:nvPr/>
          </p:nvSpPr>
          <p:spPr bwMode="auto">
            <a:xfrm>
              <a:off x="3890878" y="40601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grpSp>
        <p:nvGrpSpPr>
          <p:cNvPr id="10" name="Group 9"/>
          <p:cNvGrpSpPr/>
          <p:nvPr/>
        </p:nvGrpSpPr>
        <p:grpSpPr>
          <a:xfrm>
            <a:off x="449330" y="3900578"/>
            <a:ext cx="2272140" cy="2571276"/>
            <a:chOff x="1259686" y="3167491"/>
            <a:chExt cx="2272140" cy="2571276"/>
          </a:xfrm>
        </p:grpSpPr>
        <p:sp>
          <p:nvSpPr>
            <p:cNvPr id="78" name="Rounded Rectangle 77"/>
            <p:cNvSpPr>
              <a:spLocks noChangeArrowheads="1"/>
            </p:cNvSpPr>
            <p:nvPr/>
          </p:nvSpPr>
          <p:spPr bwMode="auto">
            <a:xfrm>
              <a:off x="1259686" y="3167491"/>
              <a:ext cx="2272140" cy="2571276"/>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US West Region </a:t>
              </a:r>
              <a:endParaRPr lang="en-US" sz="1200" dirty="0">
                <a:effectLst/>
                <a:latin typeface="Times New Roman"/>
                <a:ea typeface="Times New Roman"/>
              </a:endParaRPr>
            </a:p>
            <a:p>
              <a:pPr marL="0" marR="0" algn="ctr">
                <a:spcBef>
                  <a:spcPts val="0"/>
                </a:spcBef>
                <a:spcAft>
                  <a:spcPts val="0"/>
                </a:spcAft>
              </a:pPr>
              <a:r>
                <a:rPr lang="en-US" sz="1600" b="1" kern="1200" dirty="0">
                  <a:solidFill>
                    <a:srgbClr val="000000"/>
                  </a:solidFill>
                  <a:effectLst/>
                  <a:latin typeface="Calibri"/>
                  <a:ea typeface="Times New Roman"/>
                  <a:cs typeface="Times New Roman"/>
                </a:rPr>
                <a:t>(N. CA) </a:t>
              </a:r>
              <a:endParaRPr lang="en-US" sz="1200" dirty="0">
                <a:effectLst/>
                <a:latin typeface="Times New Roman"/>
                <a:ea typeface="Times New Roman"/>
              </a:endParaRPr>
            </a:p>
          </p:txBody>
        </p:sp>
        <p:sp>
          <p:nvSpPr>
            <p:cNvPr id="79" name="Oval 78"/>
            <p:cNvSpPr>
              <a:spLocks noChangeArrowheads="1"/>
            </p:cNvSpPr>
            <p:nvPr/>
          </p:nvSpPr>
          <p:spPr bwMode="auto">
            <a:xfrm>
              <a:off x="1583626" y="3946480"/>
              <a:ext cx="1584287" cy="1660616"/>
            </a:xfrm>
            <a:prstGeom prst="ellipse">
              <a:avLst/>
            </a:prstGeom>
            <a:solidFill>
              <a:schemeClr val="lt1">
                <a:lumMod val="100000"/>
                <a:lumOff val="0"/>
              </a:schemeClr>
            </a:solidFill>
            <a:ln w="762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80" name="Rounded Rectangle 79"/>
            <p:cNvSpPr>
              <a:spLocks noChangeArrowheads="1"/>
            </p:cNvSpPr>
            <p:nvPr/>
          </p:nvSpPr>
          <p:spPr bwMode="auto">
            <a:xfrm>
              <a:off x="1312871" y="4389859"/>
              <a:ext cx="1073227"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81" name="Rounded Rectangle 80"/>
            <p:cNvSpPr>
              <a:spLocks noChangeArrowheads="1"/>
            </p:cNvSpPr>
            <p:nvPr/>
          </p:nvSpPr>
          <p:spPr bwMode="auto">
            <a:xfrm>
              <a:off x="2418626" y="4389859"/>
              <a:ext cx="1073227"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82" name="Group 81"/>
          <p:cNvGrpSpPr/>
          <p:nvPr/>
        </p:nvGrpSpPr>
        <p:grpSpPr>
          <a:xfrm>
            <a:off x="457200" y="1152918"/>
            <a:ext cx="2289175" cy="2571115"/>
            <a:chOff x="3835193" y="3167491"/>
            <a:chExt cx="2289175" cy="2571115"/>
          </a:xfrm>
        </p:grpSpPr>
        <p:sp>
          <p:nvSpPr>
            <p:cNvPr id="83" name="Rounded Rectangle 82"/>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smtClean="0">
                  <a:solidFill>
                    <a:srgbClr val="000000"/>
                  </a:solidFill>
                  <a:effectLst/>
                  <a:latin typeface="Calibri"/>
                  <a:ea typeface="Times New Roman"/>
                  <a:cs typeface="Times New Roman"/>
                </a:rPr>
                <a:t>US West Region</a:t>
              </a:r>
            </a:p>
            <a:p>
              <a:pPr marL="0" marR="0" algn="ctr">
                <a:spcBef>
                  <a:spcPts val="0"/>
                </a:spcBef>
                <a:spcAft>
                  <a:spcPts val="0"/>
                </a:spcAft>
              </a:pPr>
              <a:r>
                <a:rPr lang="en-US" sz="1600" b="1" dirty="0" smtClean="0">
                  <a:solidFill>
                    <a:srgbClr val="000000"/>
                  </a:solidFill>
                  <a:latin typeface="Calibri"/>
                  <a:ea typeface="Times New Roman"/>
                  <a:cs typeface="Times New Roman"/>
                </a:rPr>
                <a:t>(Oregon)</a:t>
              </a:r>
              <a:endParaRPr lang="en-US" sz="1200" dirty="0">
                <a:effectLst/>
                <a:latin typeface="Times New Roman"/>
                <a:ea typeface="Times New Roman"/>
              </a:endParaRPr>
            </a:p>
          </p:txBody>
        </p:sp>
        <p:sp>
          <p:nvSpPr>
            <p:cNvPr id="84" name="Oval 83"/>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008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85" name="Rounded Rectangle 84"/>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86" name="Rounded Rectangle 85"/>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spTree>
    <p:extLst>
      <p:ext uri="{BB962C8B-B14F-4D97-AF65-F5344CB8AC3E}">
        <p14:creationId xmlns:p14="http://schemas.microsoft.com/office/powerpoint/2010/main" val="244168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ECB76794FE0649B80482707F7337DB" ma:contentTypeVersion="0" ma:contentTypeDescription="Create a new document." ma:contentTypeScope="" ma:versionID="95a2162fe0d8cd8e70157fb5bde489a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769A65-F454-4D7D-9057-F8CEA6F101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C55C93A-9DD6-426C-8771-528A8F97CF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16136</TotalTime>
  <Words>4111</Words>
  <Application>Microsoft Office PowerPoint</Application>
  <PresentationFormat>On-screen Show (4:3)</PresentationFormat>
  <Paragraphs>348</Paragraphs>
  <Slides>17</Slides>
  <Notes>17</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Arial</vt:lpstr>
      <vt:lpstr>Calibri</vt:lpstr>
      <vt:lpstr>Times New Roman</vt:lpstr>
      <vt:lpstr>verdana</vt:lpstr>
      <vt:lpstr>verdana</vt:lpstr>
      <vt:lpstr>Wingdings</vt:lpstr>
      <vt:lpstr>ヒラギノ角ゴ Pro W3</vt:lpstr>
      <vt:lpstr>AWS_Blue_3x4_Copyright</vt:lpstr>
      <vt:lpstr>What is Amazon EC2?  </vt:lpstr>
      <vt:lpstr>What is an AMI?   </vt:lpstr>
      <vt:lpstr>How to create an AMI?   </vt:lpstr>
      <vt:lpstr>What is an EBS volume?   </vt:lpstr>
      <vt:lpstr>Instance storage?   </vt:lpstr>
      <vt:lpstr>What are security groups?   </vt:lpstr>
      <vt:lpstr>Amazon EC2 Key Pairs   </vt:lpstr>
      <vt:lpstr>Multiple Locations (Regions)</vt:lpstr>
      <vt:lpstr>Regions</vt:lpstr>
      <vt:lpstr>Regions</vt:lpstr>
      <vt:lpstr>Elastic IPs (EIPs)</vt:lpstr>
      <vt:lpstr>Instance Types  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of your target workload.</vt:lpstr>
      <vt:lpstr>Instance Billing</vt:lpstr>
      <vt:lpstr>Instance Billing</vt:lpstr>
      <vt:lpstr>Instance Billing</vt:lpstr>
      <vt:lpstr>Instance Billing</vt:lpstr>
      <vt:lpstr>For more information about  Amazon Elastic Compute Cloud…</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185</cp:revision>
  <cp:lastPrinted>2011-07-03T00:39:52Z</cp:lastPrinted>
  <dcterms:created xsi:type="dcterms:W3CDTF">2010-10-28T22:01:05Z</dcterms:created>
  <dcterms:modified xsi:type="dcterms:W3CDTF">2016-02-05T05:38:33Z</dcterms:modified>
</cp:coreProperties>
</file>