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3"/>
  </p:sldMasterIdLst>
  <p:notesMasterIdLst>
    <p:notesMasterId r:id="rId18"/>
  </p:notesMasterIdLst>
  <p:handoutMasterIdLst>
    <p:handoutMasterId r:id="rId19"/>
  </p:handoutMasterIdLst>
  <p:sldIdLst>
    <p:sldId id="256" r:id="rId4"/>
    <p:sldId id="288" r:id="rId5"/>
    <p:sldId id="322" r:id="rId6"/>
    <p:sldId id="323" r:id="rId7"/>
    <p:sldId id="324" r:id="rId8"/>
    <p:sldId id="325" r:id="rId9"/>
    <p:sldId id="331" r:id="rId10"/>
    <p:sldId id="319" r:id="rId11"/>
    <p:sldId id="275" r:id="rId12"/>
    <p:sldId id="261" r:id="rId13"/>
    <p:sldId id="284" r:id="rId14"/>
    <p:sldId id="285" r:id="rId15"/>
    <p:sldId id="333" r:id="rId16"/>
    <p:sldId id="273"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FB4"/>
    <a:srgbClr val="D8D484"/>
    <a:srgbClr val="CEB08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4" autoAdjust="0"/>
    <p:restoredTop sz="65521" autoAdjust="0"/>
  </p:normalViewPr>
  <p:slideViewPr>
    <p:cSldViewPr snapToGrid="0" snapToObjects="1">
      <p:cViewPr varScale="1">
        <p:scale>
          <a:sx n="74" d="100"/>
          <a:sy n="74" d="100"/>
        </p:scale>
        <p:origin x="137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10061C4-26E6-9041-B049-553AB872179F}" type="datetime1">
              <a:rPr lang="en-US" smtClean="0"/>
              <a:t>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787FD86-C34D-D542-A087-AB47A2A03730}" type="slidenum">
              <a:rPr lang="en-US"/>
              <a:pPr/>
              <a:t>‹#›</a:t>
            </a:fld>
            <a:endParaRPr lang="en-US"/>
          </a:p>
        </p:txBody>
      </p:sp>
    </p:spTree>
    <p:extLst>
      <p:ext uri="{BB962C8B-B14F-4D97-AF65-F5344CB8AC3E}">
        <p14:creationId xmlns:p14="http://schemas.microsoft.com/office/powerpoint/2010/main" val="904132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E94E7AE-6421-E847-82BD-FD5E5812E83B}" type="datetime1">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3EB779-FF25-4A48-AB1A-193AFBC41E9F}" type="slidenum">
              <a:rPr lang="en-US"/>
              <a:pPr/>
              <a:t>‹#›</a:t>
            </a:fld>
            <a:endParaRPr lang="en-US"/>
          </a:p>
        </p:txBody>
      </p:sp>
    </p:spTree>
    <p:extLst>
      <p:ext uri="{BB962C8B-B14F-4D97-AF65-F5344CB8AC3E}">
        <p14:creationId xmlns:p14="http://schemas.microsoft.com/office/powerpoint/2010/main" val="9566108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ws.amazon.com/agre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Calibri" charset="0"/>
              </a:rPr>
              <a:t>Amazon Simple Storage Service (S3)</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722BB31-3636-F141-B170-4C38EE912C4B}" type="slidenum">
              <a:rPr lang="en-US"/>
              <a:pPr eaLnBrk="1" hangingPunct="1"/>
              <a:t>1</a:t>
            </a:fld>
            <a:endParaRPr lang="en-US"/>
          </a:p>
        </p:txBody>
      </p:sp>
      <p:sp>
        <p:nvSpPr>
          <p:cNvPr id="2" name="Date Placeholder 1"/>
          <p:cNvSpPr>
            <a:spLocks noGrp="1"/>
          </p:cNvSpPr>
          <p:nvPr>
            <p:ph type="dt" idx="10"/>
          </p:nvPr>
        </p:nvSpPr>
        <p:spPr/>
        <p:txBody>
          <a:bodyPr/>
          <a:lstStyle/>
          <a:p>
            <a:fld id="{FAE80543-359B-E04F-A649-743A29820892}"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711959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a:latin typeface="Calibri" charset="0"/>
              </a:rPr>
              <a:t>Security</a:t>
            </a:r>
            <a:endParaRPr lang="en-US" sz="800">
              <a:latin typeface="Calibri" charset="0"/>
            </a:endParaRPr>
          </a:p>
          <a:p>
            <a:pPr eaLnBrk="1" hangingPunct="1">
              <a:lnSpc>
                <a:spcPct val="80000"/>
              </a:lnSpc>
              <a:spcBef>
                <a:spcPct val="0"/>
              </a:spcBef>
            </a:pPr>
            <a:r>
              <a:rPr lang="en-US" sz="800">
                <a:latin typeface="Calibri" charset="0"/>
              </a:rPr>
              <a:t>Amazon S3 provides authentication mechanisms to secure data stored in Amazon S3 against unauthorized</a:t>
            </a:r>
          </a:p>
          <a:p>
            <a:pPr eaLnBrk="1" hangingPunct="1">
              <a:lnSpc>
                <a:spcPct val="80000"/>
              </a:lnSpc>
              <a:spcBef>
                <a:spcPct val="0"/>
              </a:spcBef>
            </a:pPr>
            <a:r>
              <a:rPr lang="en-US" sz="80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a:latin typeface="Calibri" charset="0"/>
            </a:endParaRPr>
          </a:p>
          <a:p>
            <a:pPr eaLnBrk="1" hangingPunct="1">
              <a:lnSpc>
                <a:spcPct val="80000"/>
              </a:lnSpc>
              <a:spcBef>
                <a:spcPct val="0"/>
              </a:spcBef>
            </a:pPr>
            <a:r>
              <a:rPr lang="en-US" sz="800">
                <a:latin typeface="Calibri" charset="0"/>
              </a:rPr>
              <a:t>Customers may use three mechanisms for controlling access to Amazon S3 resources: </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bucket policies</a:t>
            </a:r>
          </a:p>
          <a:p>
            <a:pPr eaLnBrk="1" hangingPunct="1">
              <a:lnSpc>
                <a:spcPct val="80000"/>
              </a:lnSpc>
              <a:spcBef>
                <a:spcPct val="0"/>
              </a:spcBef>
            </a:pPr>
            <a:r>
              <a:rPr lang="en-US" sz="800">
                <a:latin typeface="Calibri" charset="0"/>
              </a:rPr>
              <a:t>Access Control Lists (ACLs) and</a:t>
            </a:r>
          </a:p>
          <a:p>
            <a:pPr eaLnBrk="1" hangingPunct="1">
              <a:lnSpc>
                <a:spcPct val="80000"/>
              </a:lnSpc>
              <a:spcBef>
                <a:spcPct val="0"/>
              </a:spcBef>
            </a:pPr>
            <a:r>
              <a:rPr lang="en-US" sz="800">
                <a:latin typeface="Calibri" charset="0"/>
              </a:rPr>
              <a:t>query string authentication. </a:t>
            </a:r>
          </a:p>
          <a:p>
            <a:pPr eaLnBrk="1" hangingPunct="1">
              <a:lnSpc>
                <a:spcPct val="80000"/>
              </a:lnSpc>
              <a:spcBef>
                <a:spcPct val="0"/>
              </a:spcBef>
            </a:pPr>
            <a:endParaRPr lang="en-US" sz="800" i="1">
              <a:latin typeface="Calibri" charset="0"/>
            </a:endParaRPr>
          </a:p>
          <a:p>
            <a:pPr eaLnBrk="1" hangingPunct="1">
              <a:lnSpc>
                <a:spcPct val="80000"/>
              </a:lnSpc>
              <a:spcBef>
                <a:spcPct val="0"/>
              </a:spcBef>
            </a:pPr>
            <a:r>
              <a:rPr lang="en-US" sz="80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a:latin typeface="Calibri" charset="0"/>
            </a:endParaRPr>
          </a:p>
          <a:p>
            <a:pPr eaLnBrk="1" hangingPunct="1">
              <a:lnSpc>
                <a:spcPct val="80000"/>
              </a:lnSpc>
              <a:spcBef>
                <a:spcPct val="0"/>
              </a:spcBef>
            </a:pPr>
            <a:r>
              <a:rPr lang="en-US" sz="80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10</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8448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p>
          <a:p>
            <a:pPr eaLnBrk="1" hangingPunct="1">
              <a:lnSpc>
                <a:spcPct val="80000"/>
              </a:lnSpc>
              <a:spcBef>
                <a:spcPct val="0"/>
              </a:spcBef>
            </a:pPr>
            <a:endParaRPr lang="en-US" sz="800" b="1" dirty="0" smtClean="0">
              <a:latin typeface="Calibri" charset="0"/>
            </a:endParaRPr>
          </a:p>
          <a:p>
            <a:pPr marL="171450" indent="-171450" eaLnBrk="1" hangingPunct="1">
              <a:lnSpc>
                <a:spcPct val="80000"/>
              </a:lnSpc>
              <a:spcBef>
                <a:spcPct val="0"/>
              </a:spcBef>
              <a:buFont typeface="Arial"/>
              <a:buChar char="•"/>
            </a:pPr>
            <a:r>
              <a:rPr lang="en-US" sz="800" b="0" dirty="0" smtClean="0">
                <a:latin typeface="Calibri" charset="0"/>
              </a:rPr>
              <a:t>Both</a:t>
            </a:r>
            <a:r>
              <a:rPr lang="en-US" sz="800" b="0" baseline="0" dirty="0" smtClean="0">
                <a:latin typeface="Calibri" charset="0"/>
              </a:rPr>
              <a:t> Grant and Deny permissions</a:t>
            </a:r>
            <a:br>
              <a:rPr lang="en-US" sz="800" b="0" baseline="0" dirty="0" smtClean="0">
                <a:latin typeface="Calibri" charset="0"/>
              </a:rPr>
            </a:br>
            <a:endParaRPr lang="en-US" sz="800" b="0" baseline="0" dirty="0" smtClean="0">
              <a:latin typeface="Calibri" charset="0"/>
            </a:endParaRPr>
          </a:p>
          <a:p>
            <a:pPr marL="171450" indent="-171450" eaLnBrk="1" hangingPunct="1">
              <a:lnSpc>
                <a:spcPct val="80000"/>
              </a:lnSpc>
              <a:spcBef>
                <a:spcPct val="0"/>
              </a:spcBef>
              <a:buFont typeface="Arial"/>
              <a:buChar char="•"/>
            </a:pPr>
            <a:r>
              <a:rPr lang="en-US" sz="800" b="0" baseline="0" dirty="0" smtClean="0">
                <a:latin typeface="Calibri" charset="0"/>
              </a:rPr>
              <a:t>Very granular control: grant or deny based on:</a:t>
            </a:r>
          </a:p>
          <a:p>
            <a:pPr marL="628650" lvl="1" indent="-171450" eaLnBrk="1" hangingPunct="1">
              <a:lnSpc>
                <a:spcPct val="80000"/>
              </a:lnSpc>
              <a:spcBef>
                <a:spcPct val="0"/>
              </a:spcBef>
              <a:buFont typeface="Arial"/>
              <a:buChar char="•"/>
            </a:pPr>
            <a:r>
              <a:rPr lang="en-US" sz="800" b="0" dirty="0" smtClean="0">
                <a:latin typeface="Calibri" charset="0"/>
              </a:rPr>
              <a:t>Actions (i.e., </a:t>
            </a:r>
            <a:r>
              <a:rPr lang="en-US" sz="800" b="0" dirty="0" err="1" smtClean="0">
                <a:latin typeface="Calibri" charset="0"/>
              </a:rPr>
              <a:t>GetObject</a:t>
            </a:r>
            <a:r>
              <a:rPr lang="en-US" sz="800" b="0" dirty="0" smtClean="0">
                <a:latin typeface="Calibri" charset="0"/>
              </a:rPr>
              <a:t>, </a:t>
            </a:r>
            <a:r>
              <a:rPr lang="en-US" sz="800" b="0" dirty="0" err="1" smtClean="0">
                <a:latin typeface="Calibri" charset="0"/>
              </a:rPr>
              <a:t>ListBucket</a:t>
            </a:r>
            <a:r>
              <a:rPr lang="en-US" sz="800" b="0" dirty="0" smtClean="0">
                <a:latin typeface="Calibri" charset="0"/>
              </a:rPr>
              <a:t>)</a:t>
            </a:r>
          </a:p>
          <a:p>
            <a:pPr marL="628650" lvl="1" indent="-171450" eaLnBrk="1" hangingPunct="1">
              <a:lnSpc>
                <a:spcPct val="80000"/>
              </a:lnSpc>
              <a:spcBef>
                <a:spcPct val="0"/>
              </a:spcBef>
              <a:buFont typeface="Arial"/>
              <a:buChar char="•"/>
            </a:pPr>
            <a:r>
              <a:rPr lang="en-US" sz="800" b="0" dirty="0" smtClean="0">
                <a:latin typeface="Calibri" charset="0"/>
              </a:rPr>
              <a:t>Object name (including wildcards)</a:t>
            </a:r>
          </a:p>
          <a:p>
            <a:pPr marL="628650" lvl="1" indent="-171450" eaLnBrk="1" hangingPunct="1">
              <a:lnSpc>
                <a:spcPct val="80000"/>
              </a:lnSpc>
              <a:spcBef>
                <a:spcPct val="0"/>
              </a:spcBef>
              <a:buFont typeface="Arial"/>
              <a:buChar char="•"/>
            </a:pPr>
            <a:r>
              <a:rPr lang="en-US" sz="800" b="0" dirty="0" smtClean="0">
                <a:latin typeface="Calibri" charset="0"/>
              </a:rPr>
              <a:t>AWS account</a:t>
            </a:r>
          </a:p>
          <a:p>
            <a:pPr marL="628650" marR="0" lvl="1" indent="-171450" algn="l" defTabSz="914400" rtl="0" eaLnBrk="1" fontAlgn="base" latinLnBrk="0" hangingPunct="1">
              <a:lnSpc>
                <a:spcPct val="80000"/>
              </a:lnSpc>
              <a:spcBef>
                <a:spcPct val="0"/>
              </a:spcBef>
              <a:spcAft>
                <a:spcPct val="0"/>
              </a:spcAft>
              <a:buClrTx/>
              <a:buSzTx/>
              <a:buFont typeface="Arial"/>
              <a:buChar char="•"/>
              <a:tabLst/>
              <a:defRPr/>
            </a:pPr>
            <a:r>
              <a:rPr lang="en-US" sz="800" b="0" baseline="0" dirty="0" smtClean="0">
                <a:latin typeface="Calibri" charset="0"/>
              </a:rPr>
              <a:t>IAM users or groups</a:t>
            </a:r>
            <a:endParaRPr lang="en-US" sz="800" b="0" dirty="0" smtClean="0">
              <a:latin typeface="Calibri" charset="0"/>
            </a:endParaRPr>
          </a:p>
          <a:p>
            <a:pPr marL="628650" lvl="1" indent="-171450" eaLnBrk="1" hangingPunct="1">
              <a:lnSpc>
                <a:spcPct val="80000"/>
              </a:lnSpc>
              <a:spcBef>
                <a:spcPct val="0"/>
              </a:spcBef>
              <a:buFont typeface="Arial"/>
              <a:buChar char="•"/>
            </a:pPr>
            <a:r>
              <a:rPr lang="en-US" sz="800" b="0" dirty="0" smtClean="0">
                <a:latin typeface="Calibri" charset="0"/>
              </a:rPr>
              <a:t>IP</a:t>
            </a:r>
            <a:r>
              <a:rPr lang="en-US" sz="800" b="0" baseline="0" dirty="0" smtClean="0">
                <a:latin typeface="Calibri" charset="0"/>
              </a:rPr>
              <a:t> address</a:t>
            </a:r>
          </a:p>
          <a:p>
            <a:pPr marL="628650" lvl="1" indent="-171450" eaLnBrk="1" hangingPunct="1">
              <a:lnSpc>
                <a:spcPct val="80000"/>
              </a:lnSpc>
              <a:spcBef>
                <a:spcPct val="0"/>
              </a:spcBef>
              <a:buFont typeface="Arial"/>
              <a:buChar char="•"/>
            </a:pPr>
            <a:r>
              <a:rPr lang="en-US" sz="800" b="0" baseline="0" dirty="0" smtClean="0">
                <a:latin typeface="Calibri" charset="0"/>
              </a:rPr>
              <a:t>HTTP referrer</a:t>
            </a:r>
          </a:p>
          <a:p>
            <a:pPr marL="628650" lvl="1" indent="-171450" eaLnBrk="1" hangingPunct="1">
              <a:lnSpc>
                <a:spcPct val="80000"/>
              </a:lnSpc>
              <a:spcBef>
                <a:spcPct val="0"/>
              </a:spcBef>
              <a:buFont typeface="Arial"/>
              <a:buChar char="•"/>
            </a:pPr>
            <a:r>
              <a:rPr lang="en-US" sz="800" b="0" baseline="0" dirty="0" err="1" smtClean="0">
                <a:latin typeface="Calibri" charset="0"/>
              </a:rPr>
              <a:t>Etc</a:t>
            </a:r>
            <a:r>
              <a:rPr lang="en-US" sz="800" b="0" baseline="0" dirty="0" smtClean="0">
                <a:latin typeface="Calibri" charset="0"/>
              </a:rPr>
              <a:t/>
            </a:r>
            <a:br>
              <a:rPr lang="en-US" sz="800" b="0" baseline="0" dirty="0" smtClean="0">
                <a:latin typeface="Calibri" charset="0"/>
              </a:rPr>
            </a:br>
            <a:endParaRPr lang="en-US" sz="800" b="0" baseline="0" dirty="0" smtClean="0">
              <a:latin typeface="Calibri" charset="0"/>
            </a:endParaRPr>
          </a:p>
          <a:p>
            <a:pPr marL="171450" lvl="0" indent="-171450" eaLnBrk="1" hangingPunct="1">
              <a:lnSpc>
                <a:spcPct val="80000"/>
              </a:lnSpc>
              <a:spcBef>
                <a:spcPct val="0"/>
              </a:spcBef>
              <a:buFont typeface="Arial"/>
              <a:buChar char="•"/>
            </a:pPr>
            <a:r>
              <a:rPr lang="en-US" sz="800" b="0" baseline="0" dirty="0" smtClean="0">
                <a:latin typeface="Calibri" charset="0"/>
              </a:rPr>
              <a:t>Policy is attached to bucket (and applies to all objects) or IAM user or group</a:t>
            </a:r>
            <a:endParaRPr lang="en-US" sz="800" b="0" dirty="0" smtClean="0">
              <a:latin typeface="Calibri" charset="0"/>
            </a:endParaRPr>
          </a:p>
          <a:p>
            <a:pPr eaLnBrk="1" hangingPunct="1">
              <a:lnSpc>
                <a:spcPct val="80000"/>
              </a:lnSpc>
              <a:spcBef>
                <a:spcPct val="0"/>
              </a:spcBef>
            </a:pPr>
            <a:endParaRPr lang="en-US" sz="800" b="1" dirty="0" smtClean="0">
              <a:latin typeface="Calibri" charset="0"/>
            </a:endParaRPr>
          </a:p>
          <a:p>
            <a:pPr eaLnBrk="1" hangingPunct="1">
              <a:lnSpc>
                <a:spcPct val="80000"/>
              </a:lnSpc>
              <a:spcBef>
                <a:spcPct val="0"/>
              </a:spcBef>
            </a:pPr>
            <a:r>
              <a:rPr lang="en-US" sz="800" b="1" dirty="0" smtClean="0">
                <a:latin typeface="Calibri" charset="0"/>
              </a:rPr>
              <a:t>Narrative</a:t>
            </a:r>
            <a:endParaRPr lang="en-US" sz="800" dirty="0">
              <a:latin typeface="Calibri" charset="0"/>
            </a:endParaRPr>
          </a:p>
          <a:p>
            <a:pPr eaLnBrk="1" hangingPunct="1">
              <a:lnSpc>
                <a:spcPct val="80000"/>
              </a:lnSpc>
              <a:spcBef>
                <a:spcPct val="0"/>
              </a:spcBef>
            </a:pPr>
            <a:r>
              <a:rPr lang="en-US" sz="800" dirty="0">
                <a:latin typeface="Calibri" charset="0"/>
              </a:rPr>
              <a:t>Amazon S3 provides authentication mechanisms to secure data stored in Amazon S3 against unauthorized</a:t>
            </a:r>
          </a:p>
          <a:p>
            <a:pPr eaLnBrk="1" hangingPunct="1">
              <a:lnSpc>
                <a:spcPct val="80000"/>
              </a:lnSpc>
              <a:spcBef>
                <a:spcPct val="0"/>
              </a:spcBef>
            </a:pPr>
            <a:r>
              <a:rPr lang="en-US" sz="800" dirty="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Customers may use three mechanisms for controlling access to Amazon S3 resources: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bucket policies</a:t>
            </a:r>
          </a:p>
          <a:p>
            <a:pPr eaLnBrk="1" hangingPunct="1">
              <a:lnSpc>
                <a:spcPct val="80000"/>
              </a:lnSpc>
              <a:spcBef>
                <a:spcPct val="0"/>
              </a:spcBef>
            </a:pPr>
            <a:r>
              <a:rPr lang="en-US" sz="800" dirty="0">
                <a:latin typeface="Calibri" charset="0"/>
              </a:rPr>
              <a:t>Access Control Lists (ACLs) and</a:t>
            </a:r>
          </a:p>
          <a:p>
            <a:pPr eaLnBrk="1" hangingPunct="1">
              <a:lnSpc>
                <a:spcPct val="80000"/>
              </a:lnSpc>
              <a:spcBef>
                <a:spcPct val="0"/>
              </a:spcBef>
            </a:pPr>
            <a:r>
              <a:rPr lang="en-US" sz="800" dirty="0">
                <a:latin typeface="Calibri" charset="0"/>
              </a:rPr>
              <a:t>query string authentication. </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dirty="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11</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68128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endParaRPr lang="en-US" sz="800" b="0" dirty="0" smtClean="0">
              <a:latin typeface="Calibri" charset="0"/>
            </a:endParaRPr>
          </a:p>
          <a:p>
            <a:pPr eaLnBrk="1" hangingPunct="1">
              <a:lnSpc>
                <a:spcPct val="80000"/>
              </a:lnSpc>
              <a:spcBef>
                <a:spcPct val="0"/>
              </a:spcBef>
            </a:pP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ACLs used to grant permission to buckets and objects</a:t>
            </a:r>
            <a:br>
              <a:rPr lang="en-US" sz="800" b="0" dirty="0" smtClean="0">
                <a:latin typeface="Calibri" charset="0"/>
              </a:rPr>
            </a:b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Can’t deny access</a:t>
            </a:r>
            <a:br>
              <a:rPr lang="en-US" sz="800" b="0" dirty="0" smtClean="0">
                <a:latin typeface="Calibri" charset="0"/>
              </a:rPr>
            </a:br>
            <a:endParaRPr lang="en-US" sz="800" b="0" dirty="0" smtClean="0">
              <a:latin typeface="Calibri" charset="0"/>
            </a:endParaRPr>
          </a:p>
          <a:p>
            <a:pPr marL="171450" indent="-171450" eaLnBrk="1" hangingPunct="1">
              <a:lnSpc>
                <a:spcPct val="80000"/>
              </a:lnSpc>
              <a:spcBef>
                <a:spcPct val="0"/>
              </a:spcBef>
              <a:buFontTx/>
              <a:buChar char="•"/>
            </a:pPr>
            <a:r>
              <a:rPr lang="en-US" sz="800" b="0" dirty="0" smtClean="0">
                <a:latin typeface="Calibri" charset="0"/>
              </a:rPr>
              <a:t>Grant to AWS</a:t>
            </a:r>
            <a:r>
              <a:rPr lang="en-US" sz="800" b="0" baseline="0" dirty="0" smtClean="0">
                <a:latin typeface="Calibri" charset="0"/>
              </a:rPr>
              <a:t> account OR one of three pre-defined groups:</a:t>
            </a:r>
            <a:br>
              <a:rPr lang="en-US" sz="800" b="0" baseline="0" dirty="0" smtClean="0">
                <a:latin typeface="Calibri" charset="0"/>
              </a:rPr>
            </a:br>
            <a:endParaRPr lang="en-US" sz="800" b="0" baseline="0" dirty="0" smtClean="0">
              <a:latin typeface="Calibri" charset="0"/>
            </a:endParaRPr>
          </a:p>
          <a:p>
            <a:pPr marL="628650" lvl="1" indent="-171450" eaLnBrk="1" hangingPunct="1">
              <a:lnSpc>
                <a:spcPct val="80000"/>
              </a:lnSpc>
              <a:spcBef>
                <a:spcPct val="0"/>
              </a:spcBef>
              <a:buFontTx/>
              <a:buChar char="•"/>
            </a:pPr>
            <a:r>
              <a:rPr lang="en-US" sz="800" b="0" i="1" baseline="0" dirty="0" err="1" smtClean="0">
                <a:latin typeface="Calibri" charset="0"/>
              </a:rPr>
              <a:t>AuthenticatedUsers</a:t>
            </a:r>
            <a:r>
              <a:rPr lang="en-US" sz="800" b="0" baseline="0" dirty="0" smtClean="0">
                <a:latin typeface="Calibri" charset="0"/>
              </a:rPr>
              <a:t> – Any AWS Account</a:t>
            </a:r>
          </a:p>
          <a:p>
            <a:pPr marL="628650" lvl="1" indent="-171450" eaLnBrk="1" hangingPunct="1">
              <a:lnSpc>
                <a:spcPct val="80000"/>
              </a:lnSpc>
              <a:spcBef>
                <a:spcPct val="0"/>
              </a:spcBef>
              <a:buFontTx/>
              <a:buChar char="•"/>
            </a:pPr>
            <a:r>
              <a:rPr lang="en-US" sz="800" b="0" i="1" baseline="0" dirty="0" err="1" smtClean="0">
                <a:latin typeface="Calibri" charset="0"/>
              </a:rPr>
              <a:t>AllUsers</a:t>
            </a:r>
            <a:r>
              <a:rPr lang="en-US" sz="800" b="0" i="1" baseline="0" dirty="0" smtClean="0">
                <a:latin typeface="Calibri" charset="0"/>
              </a:rPr>
              <a:t> </a:t>
            </a:r>
            <a:r>
              <a:rPr lang="en-US" sz="800" b="0" baseline="0" dirty="0" smtClean="0">
                <a:latin typeface="Calibri" charset="0"/>
              </a:rPr>
              <a:t>– Anyone</a:t>
            </a:r>
          </a:p>
          <a:p>
            <a:pPr marL="628650" lvl="1" indent="-171450" eaLnBrk="1" hangingPunct="1">
              <a:lnSpc>
                <a:spcPct val="80000"/>
              </a:lnSpc>
              <a:spcBef>
                <a:spcPct val="0"/>
              </a:spcBef>
              <a:buFontTx/>
              <a:buChar char="•"/>
            </a:pPr>
            <a:r>
              <a:rPr lang="en-US" sz="800" b="0" i="1" baseline="0" dirty="0" err="1" smtClean="0">
                <a:latin typeface="Calibri" charset="0"/>
              </a:rPr>
              <a:t>LogDelivery</a:t>
            </a:r>
            <a:r>
              <a:rPr lang="en-US" sz="800" b="0" baseline="0" dirty="0" smtClean="0">
                <a:latin typeface="Calibri" charset="0"/>
              </a:rPr>
              <a:t> – Write access allows access logs to be written to bucket</a:t>
            </a:r>
            <a:br>
              <a:rPr lang="en-US" sz="800" b="0" baseline="0" dirty="0" smtClean="0">
                <a:latin typeface="Calibri" charset="0"/>
              </a:rPr>
            </a:br>
            <a:endParaRPr lang="en-US" sz="800" b="0" baseline="0" dirty="0" smtClean="0">
              <a:latin typeface="Calibri" charset="0"/>
            </a:endParaRPr>
          </a:p>
          <a:p>
            <a:pPr marL="171450" lvl="0" indent="-171450" eaLnBrk="1" hangingPunct="1">
              <a:lnSpc>
                <a:spcPct val="80000"/>
              </a:lnSpc>
              <a:spcBef>
                <a:spcPct val="0"/>
              </a:spcBef>
              <a:buFontTx/>
              <a:buChar char="•"/>
            </a:pPr>
            <a:r>
              <a:rPr lang="en-US" sz="800" b="0" dirty="0" smtClean="0">
                <a:latin typeface="Calibri" charset="0"/>
              </a:rPr>
              <a:t>Set</a:t>
            </a:r>
            <a:r>
              <a:rPr lang="en-US" sz="800" b="0" baseline="0" dirty="0" smtClean="0">
                <a:latin typeface="Calibri" charset="0"/>
              </a:rPr>
              <a:t> ACL when </a:t>
            </a:r>
            <a:r>
              <a:rPr lang="en-US" sz="800" b="0" baseline="0" dirty="0" err="1" smtClean="0">
                <a:latin typeface="Calibri" charset="0"/>
              </a:rPr>
              <a:t>PUTting</a:t>
            </a:r>
            <a:r>
              <a:rPr lang="en-US" sz="800" b="0" baseline="0" dirty="0" smtClean="0">
                <a:latin typeface="Calibri" charset="0"/>
              </a:rPr>
              <a:t> new object by specifying a ‘Canned ACL’ in the x-</a:t>
            </a:r>
            <a:r>
              <a:rPr lang="en-US" sz="800" b="0" baseline="0" dirty="0" err="1" smtClean="0">
                <a:latin typeface="Calibri" charset="0"/>
              </a:rPr>
              <a:t>amz</a:t>
            </a:r>
            <a:r>
              <a:rPr lang="en-US" sz="800" b="0" baseline="0" dirty="0" smtClean="0">
                <a:latin typeface="Calibri" charset="0"/>
              </a:rPr>
              <a:t>-</a:t>
            </a:r>
            <a:r>
              <a:rPr lang="en-US" sz="800" b="0" baseline="0" dirty="0" err="1" smtClean="0">
                <a:latin typeface="Calibri" charset="0"/>
              </a:rPr>
              <a:t>acl</a:t>
            </a:r>
            <a:r>
              <a:rPr lang="en-US" sz="800" b="0" baseline="0" dirty="0" smtClean="0">
                <a:latin typeface="Calibri" charset="0"/>
              </a:rPr>
              <a:t> request header. Valid options:</a:t>
            </a:r>
          </a:p>
          <a:p>
            <a:pPr marL="628650" lvl="1" indent="-171450" eaLnBrk="1" hangingPunct="1">
              <a:lnSpc>
                <a:spcPct val="80000"/>
              </a:lnSpc>
              <a:spcBef>
                <a:spcPct val="0"/>
              </a:spcBef>
              <a:buFontTx/>
              <a:buChar char="•"/>
            </a:pPr>
            <a:r>
              <a:rPr lang="en-US" sz="800" b="0" i="1" baseline="0" dirty="0" smtClean="0">
                <a:latin typeface="Calibri" charset="0"/>
              </a:rPr>
              <a:t>private</a:t>
            </a:r>
          </a:p>
          <a:p>
            <a:pPr marL="628650" lvl="1" indent="-171450" eaLnBrk="1" hangingPunct="1">
              <a:lnSpc>
                <a:spcPct val="80000"/>
              </a:lnSpc>
              <a:spcBef>
                <a:spcPct val="0"/>
              </a:spcBef>
              <a:buFontTx/>
              <a:buChar char="•"/>
            </a:pPr>
            <a:r>
              <a:rPr lang="en-US" sz="800" b="0" i="1" baseline="0" dirty="0" smtClean="0">
                <a:latin typeface="Calibri" charset="0"/>
              </a:rPr>
              <a:t>public-read</a:t>
            </a:r>
          </a:p>
          <a:p>
            <a:pPr marL="628650" lvl="1" indent="-171450" eaLnBrk="1" hangingPunct="1">
              <a:lnSpc>
                <a:spcPct val="80000"/>
              </a:lnSpc>
              <a:spcBef>
                <a:spcPct val="0"/>
              </a:spcBef>
              <a:buFontTx/>
              <a:buChar char="•"/>
            </a:pPr>
            <a:r>
              <a:rPr lang="en-US" sz="800" b="0" i="1" baseline="0" dirty="0" smtClean="0">
                <a:latin typeface="Calibri" charset="0"/>
              </a:rPr>
              <a:t>public-read-write</a:t>
            </a:r>
          </a:p>
          <a:p>
            <a:pPr marL="628650" lvl="1" indent="-171450" eaLnBrk="1" hangingPunct="1">
              <a:lnSpc>
                <a:spcPct val="80000"/>
              </a:lnSpc>
              <a:spcBef>
                <a:spcPct val="0"/>
              </a:spcBef>
              <a:buFontTx/>
              <a:buChar char="•"/>
            </a:pPr>
            <a:r>
              <a:rPr lang="en-US" sz="800" b="0" i="1" baseline="0" dirty="0" smtClean="0">
                <a:latin typeface="Calibri" charset="0"/>
              </a:rPr>
              <a:t>authenticated-read</a:t>
            </a:r>
          </a:p>
          <a:p>
            <a:pPr marL="628650" lvl="1" indent="-171450" eaLnBrk="1" hangingPunct="1">
              <a:lnSpc>
                <a:spcPct val="80000"/>
              </a:lnSpc>
              <a:spcBef>
                <a:spcPct val="0"/>
              </a:spcBef>
              <a:buFontTx/>
              <a:buChar char="•"/>
            </a:pPr>
            <a:r>
              <a:rPr lang="en-US" sz="800" b="0" i="1" baseline="0" dirty="0" smtClean="0">
                <a:latin typeface="Calibri" charset="0"/>
              </a:rPr>
              <a:t>bucket-owner-read</a:t>
            </a:r>
          </a:p>
          <a:p>
            <a:pPr marL="628650" lvl="1" indent="-171450" eaLnBrk="1" hangingPunct="1">
              <a:lnSpc>
                <a:spcPct val="80000"/>
              </a:lnSpc>
              <a:spcBef>
                <a:spcPct val="0"/>
              </a:spcBef>
              <a:buFontTx/>
              <a:buChar char="•"/>
            </a:pPr>
            <a:r>
              <a:rPr lang="en-US" sz="800" b="0" i="1" baseline="0" dirty="0" smtClean="0">
                <a:latin typeface="Calibri" charset="0"/>
              </a:rPr>
              <a:t>bucket-owner-full-control</a:t>
            </a:r>
          </a:p>
          <a:p>
            <a:pPr marL="628650" lvl="1" indent="-171450" eaLnBrk="1" hangingPunct="1">
              <a:lnSpc>
                <a:spcPct val="80000"/>
              </a:lnSpc>
              <a:spcBef>
                <a:spcPct val="0"/>
              </a:spcBef>
              <a:buFontTx/>
              <a:buChar char="•"/>
            </a:pPr>
            <a:r>
              <a:rPr lang="en-US" sz="800" b="0" i="1" baseline="0" dirty="0" smtClean="0">
                <a:latin typeface="Calibri" charset="0"/>
              </a:rPr>
              <a:t>log-delivery-write</a:t>
            </a:r>
          </a:p>
          <a:p>
            <a:pPr eaLnBrk="1" hangingPunct="1">
              <a:lnSpc>
                <a:spcPct val="80000"/>
              </a:lnSpc>
              <a:spcBef>
                <a:spcPct val="0"/>
              </a:spcBef>
            </a:pPr>
            <a:endParaRPr lang="en-US" sz="800" b="1" dirty="0" smtClean="0">
              <a:latin typeface="Calibri" charset="0"/>
            </a:endParaRPr>
          </a:p>
          <a:p>
            <a:pPr eaLnBrk="1" hangingPunct="1">
              <a:lnSpc>
                <a:spcPct val="80000"/>
              </a:lnSpc>
              <a:spcBef>
                <a:spcPct val="0"/>
              </a:spcBef>
            </a:pPr>
            <a:r>
              <a:rPr lang="en-US" sz="800" b="1" dirty="0" smtClean="0">
                <a:latin typeface="Calibri" charset="0"/>
              </a:rPr>
              <a:t>Narrative</a:t>
            </a:r>
            <a:endParaRPr lang="en-US" sz="800" dirty="0">
              <a:latin typeface="Calibri" charset="0"/>
            </a:endParaRPr>
          </a:p>
          <a:p>
            <a:pPr eaLnBrk="1" hangingPunct="1">
              <a:lnSpc>
                <a:spcPct val="80000"/>
              </a:lnSpc>
              <a:spcBef>
                <a:spcPct val="0"/>
              </a:spcBef>
            </a:pPr>
            <a:r>
              <a:rPr lang="en-US" sz="800" dirty="0">
                <a:latin typeface="Calibri" charset="0"/>
              </a:rPr>
              <a:t>Amazon S3 provides authentication mechanisms to secure data stored in Amazon S3 against unauthorized</a:t>
            </a:r>
          </a:p>
          <a:p>
            <a:pPr eaLnBrk="1" hangingPunct="1">
              <a:lnSpc>
                <a:spcPct val="80000"/>
              </a:lnSpc>
              <a:spcBef>
                <a:spcPct val="0"/>
              </a:spcBef>
            </a:pPr>
            <a:r>
              <a:rPr lang="en-US" sz="800" dirty="0">
                <a:latin typeface="Calibri" charset="0"/>
              </a:rPr>
              <a:t>access. Amazon S3 uses proven cryptographic methods to authenticate users. It is your choice to keep your data private, or to make it publicly accessible by third parties. If you would like extra security, there is no restriction on encrypting your data before storing it in Amazon S3. Unless you specify otherwise, only the AWS account owner can access data uploaded to Amazon S3.</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Customers may use three mechanisms for controlling access to Amazon S3 resources: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bucket policies</a:t>
            </a:r>
          </a:p>
          <a:p>
            <a:pPr eaLnBrk="1" hangingPunct="1">
              <a:lnSpc>
                <a:spcPct val="80000"/>
              </a:lnSpc>
              <a:spcBef>
                <a:spcPct val="0"/>
              </a:spcBef>
            </a:pPr>
            <a:r>
              <a:rPr lang="en-US" sz="800" dirty="0">
                <a:latin typeface="Calibri" charset="0"/>
              </a:rPr>
              <a:t>Access Control Lists (ACLs) and</a:t>
            </a:r>
          </a:p>
          <a:p>
            <a:pPr eaLnBrk="1" hangingPunct="1">
              <a:lnSpc>
                <a:spcPct val="80000"/>
              </a:lnSpc>
              <a:spcBef>
                <a:spcPct val="0"/>
              </a:spcBef>
            </a:pPr>
            <a:r>
              <a:rPr lang="en-US" sz="800" dirty="0">
                <a:latin typeface="Calibri" charset="0"/>
              </a:rPr>
              <a:t>query string authentication. </a:t>
            </a:r>
          </a:p>
          <a:p>
            <a:pPr eaLnBrk="1" hangingPunct="1">
              <a:lnSpc>
                <a:spcPct val="80000"/>
              </a:lnSpc>
              <a:spcBef>
                <a:spcPct val="0"/>
              </a:spcBef>
            </a:pPr>
            <a:endParaRPr lang="en-US" sz="800" i="1" dirty="0">
              <a:latin typeface="Calibri" charset="0"/>
            </a:endParaRPr>
          </a:p>
          <a:p>
            <a:pPr eaLnBrk="1" hangingPunct="1">
              <a:lnSpc>
                <a:spcPct val="80000"/>
              </a:lnSpc>
              <a:spcBef>
                <a:spcPct val="0"/>
              </a:spcBef>
            </a:pPr>
            <a:r>
              <a:rPr lang="en-US" sz="800" dirty="0">
                <a:latin typeface="Calibri" charset="0"/>
              </a:rPr>
              <a:t>With bucket policies, companies can define rules which apply broadly across all requests to their Amazon S3 resources, such as granting write privileges to a subset of Amazon S3 resources. Customers can also restrict access based on an aspect of the request, such as HTTP referrer and IP address.</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ACLs, customers can grant specific permissions (i.e. READ, WRITE, FULL_CONTROL) to specific users for an individual bucket or object. </a:t>
            </a:r>
          </a:p>
          <a:p>
            <a:pPr eaLnBrk="1" hangingPunct="1">
              <a:lnSpc>
                <a:spcPct val="80000"/>
              </a:lnSpc>
              <a:spcBef>
                <a:spcPct val="0"/>
              </a:spcBef>
            </a:pPr>
            <a:endParaRPr lang="en-US" sz="800" dirty="0">
              <a:latin typeface="Calibri" charset="0"/>
            </a:endParaRPr>
          </a:p>
          <a:p>
            <a:pPr eaLnBrk="1" hangingPunct="1">
              <a:lnSpc>
                <a:spcPct val="80000"/>
              </a:lnSpc>
              <a:spcBef>
                <a:spcPct val="0"/>
              </a:spcBef>
            </a:pPr>
            <a:r>
              <a:rPr lang="en-US" sz="800" dirty="0">
                <a:latin typeface="Calibri" charset="0"/>
              </a:rPr>
              <a:t>With query string authentication, customers can create a URL to an Amazon S3 object which is only valid for a limited time.</a:t>
            </a:r>
          </a:p>
          <a:p>
            <a:pPr eaLnBrk="1" hangingPunct="1">
              <a:lnSpc>
                <a:spcPct val="80000"/>
              </a:lnSpc>
              <a:spcBef>
                <a:spcPct val="0"/>
              </a:spcBef>
            </a:pPr>
            <a:endParaRPr lang="en-US" sz="800" dirty="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12</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6582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0"/>
              </a:spcBef>
            </a:pPr>
            <a:r>
              <a:rPr lang="en-US" sz="800" b="1" dirty="0" smtClean="0">
                <a:latin typeface="Calibri" charset="0"/>
              </a:rPr>
              <a:t>Talking Points</a:t>
            </a:r>
          </a:p>
          <a:p>
            <a:pPr eaLnBrk="1" hangingPunct="1">
              <a:lnSpc>
                <a:spcPct val="80000"/>
              </a:lnSpc>
              <a:spcBef>
                <a:spcPct val="0"/>
              </a:spcBef>
            </a:pPr>
            <a:endParaRPr lang="en-US" sz="800" b="0" dirty="0" smtClean="0">
              <a:latin typeface="Calibri" charset="0"/>
            </a:endParaRPr>
          </a:p>
          <a:p>
            <a:pPr eaLnBrk="1" hangingPunct="1">
              <a:lnSpc>
                <a:spcPct val="80000"/>
              </a:lnSpc>
              <a:spcBef>
                <a:spcPct val="0"/>
              </a:spcBef>
            </a:pPr>
            <a:r>
              <a:rPr lang="en-US" sz="800" b="1" dirty="0" smtClean="0">
                <a:latin typeface="Arial" charset="0"/>
              </a:rPr>
              <a:t>Lifecycle</a:t>
            </a:r>
            <a:endParaRPr lang="en-US" sz="800" b="0" dirty="0" smtClean="0">
              <a:latin typeface="Calibri" charset="0"/>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800" dirty="0" smtClean="0"/>
              <a:t>Lifecycle configuration rule identifies objects and actions that you want Amazon S3 to perform when the objects reach a specific date or a time interval since their creation</a:t>
            </a:r>
          </a:p>
          <a:p>
            <a:pPr marL="0" marR="0" indent="0" algn="l" defTabSz="914400" rtl="0" eaLnBrk="1" fontAlgn="base" latinLnBrk="0" hangingPunct="1">
              <a:lnSpc>
                <a:spcPct val="80000"/>
              </a:lnSpc>
              <a:spcBef>
                <a:spcPct val="0"/>
              </a:spcBef>
              <a:spcAft>
                <a:spcPct val="0"/>
              </a:spcAft>
              <a:buClrTx/>
              <a:buSzTx/>
              <a:buFontTx/>
              <a:buNone/>
              <a:tabLst/>
              <a:defRPr/>
            </a:pPr>
            <a:endParaRPr lang="en-US" sz="800" dirty="0" smtClean="0"/>
          </a:p>
          <a:p>
            <a:r>
              <a:rPr lang="en-US" sz="1200" b="1" i="0" kern="1200" dirty="0" smtClean="0">
                <a:solidFill>
                  <a:schemeClr val="tx1"/>
                </a:solidFill>
                <a:effectLst/>
                <a:latin typeface="+mn-lt"/>
                <a:ea typeface="ＭＳ Ｐゴシック" charset="0"/>
                <a:cs typeface="+mn-cs"/>
              </a:rPr>
              <a:t>Tagging</a:t>
            </a:r>
          </a:p>
          <a:p>
            <a:r>
              <a:rPr lang="en-US" sz="1200" b="0" i="0" kern="1200" dirty="0" smtClean="0">
                <a:solidFill>
                  <a:schemeClr val="tx1"/>
                </a:solidFill>
                <a:effectLst/>
                <a:latin typeface="+mn-lt"/>
                <a:ea typeface="ＭＳ Ｐゴシック" charset="0"/>
                <a:cs typeface="+mn-cs"/>
              </a:rPr>
              <a:t>With AWS cost allocation, you can use tags to annotate billing for your use of a bucket. A tag is a key-value pair that represents a label that you assign to a bucket. In your AWS bill, costs are organized by tags that you define.</a:t>
            </a:r>
          </a:p>
          <a:p>
            <a:endParaRPr lang="en-US" sz="1200" b="0" i="0" kern="1200" dirty="0" smtClean="0">
              <a:solidFill>
                <a:schemeClr val="tx1"/>
              </a:solidFill>
              <a:effectLst/>
              <a:latin typeface="+mn-lt"/>
              <a:ea typeface="ＭＳ Ｐゴシック" charset="0"/>
              <a:cs typeface="+mn-cs"/>
            </a:endParaRPr>
          </a:p>
          <a:p>
            <a:r>
              <a:rPr lang="en-US" b="1" dirty="0" smtClean="0"/>
              <a:t>Notification </a:t>
            </a:r>
            <a:endParaRPr lang="en-US" sz="1200" b="1" i="0" kern="1200" dirty="0" smtClean="0">
              <a:solidFill>
                <a:schemeClr val="tx1"/>
              </a:solidFill>
              <a:effectLst/>
              <a:latin typeface="+mn-lt"/>
              <a:ea typeface="ＭＳ Ｐゴシック" charset="0"/>
              <a:cs typeface="+mn-cs"/>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1200" b="0" i="0" kern="1200" dirty="0" smtClean="0">
                <a:solidFill>
                  <a:schemeClr val="tx1"/>
                </a:solidFill>
                <a:effectLst/>
                <a:latin typeface="+mn-lt"/>
                <a:ea typeface="ＭＳ Ｐゴシック" charset="0"/>
                <a:cs typeface="+mn-cs"/>
              </a:rPr>
              <a:t>You can enable event notifications, which are sent to an Amazon Simple Notification Service (SNS) topic. Currently Amazon S3 sends a notification only when Amazon S3 detects that a Reduced Redundancy Storage (RRS) object has been lost.</a:t>
            </a:r>
            <a:endParaRPr lang="en-US" sz="800" dirty="0" smtClean="0"/>
          </a:p>
          <a:p>
            <a:pPr eaLnBrk="1" hangingPunct="1">
              <a:lnSpc>
                <a:spcPct val="80000"/>
              </a:lnSpc>
              <a:spcBef>
                <a:spcPct val="0"/>
              </a:spcBef>
            </a:pPr>
            <a:endParaRPr lang="en-US" sz="800" b="0" dirty="0" smtClean="0">
              <a:latin typeface="Calibri" charset="0"/>
            </a:endParaRPr>
          </a:p>
          <a:p>
            <a:pPr marL="0" marR="0" indent="0" algn="l" defTabSz="914400" rtl="0" eaLnBrk="1" fontAlgn="base" latinLnBrk="0" hangingPunct="1">
              <a:lnSpc>
                <a:spcPct val="80000"/>
              </a:lnSpc>
              <a:spcBef>
                <a:spcPct val="0"/>
              </a:spcBef>
              <a:spcAft>
                <a:spcPct val="0"/>
              </a:spcAft>
              <a:buClrTx/>
              <a:buSzTx/>
              <a:buFontTx/>
              <a:buNone/>
              <a:tabLst/>
              <a:defRPr/>
            </a:pPr>
            <a:r>
              <a:rPr lang="en-US" sz="1200" b="1" i="0" kern="1200" dirty="0" smtClean="0">
                <a:solidFill>
                  <a:schemeClr val="tx1"/>
                </a:solidFill>
                <a:effectLst/>
                <a:latin typeface="+mn-lt"/>
                <a:ea typeface="ＭＳ Ｐゴシック" charset="0"/>
                <a:cs typeface="+mn-cs"/>
              </a:rPr>
              <a:t>Bucket for Website Hosting</a:t>
            </a:r>
          </a:p>
          <a:p>
            <a:pPr eaLnBrk="1" hangingPunct="1">
              <a:lnSpc>
                <a:spcPct val="80000"/>
              </a:lnSpc>
              <a:spcBef>
                <a:spcPct val="0"/>
              </a:spcBef>
            </a:pPr>
            <a:endParaRPr lang="en-US" sz="800" b="0" dirty="0" smtClean="0">
              <a:latin typeface="Calibri" charset="0"/>
            </a:endParaRPr>
          </a:p>
          <a:p>
            <a:pPr eaLnBrk="1" hangingPunct="1">
              <a:lnSpc>
                <a:spcPct val="80000"/>
              </a:lnSpc>
              <a:spcBef>
                <a:spcPct val="0"/>
              </a:spcBef>
            </a:pPr>
            <a:r>
              <a:rPr lang="en-US" sz="1200" b="0" i="0" kern="1200" dirty="0" smtClean="0">
                <a:solidFill>
                  <a:schemeClr val="tx1"/>
                </a:solidFill>
                <a:effectLst/>
                <a:latin typeface="+mn-lt"/>
                <a:ea typeface="ＭＳ Ｐゴシック" charset="0"/>
                <a:cs typeface="+mn-cs"/>
              </a:rPr>
              <a:t>You can host a static website on Amazon S3. On a static website, individual web pages include static content. They may also contain client-side scripts. By contrast, a dynamic website relies on server-side processing, including server-side scripts such as PHP, JSP, or ASP.NET. Amazon S3 does not support server-side scripting.</a:t>
            </a:r>
            <a:endParaRPr lang="en-US" sz="800" b="0" dirty="0" smtClean="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46D30D-7542-FA4A-9EBC-34862096768F}" type="slidenum">
              <a:rPr lang="en-US"/>
              <a:pPr eaLnBrk="1" hangingPunct="1"/>
              <a:t>13</a:t>
            </a:fld>
            <a:endParaRPr lang="en-US"/>
          </a:p>
        </p:txBody>
      </p:sp>
      <p:sp>
        <p:nvSpPr>
          <p:cNvPr id="2" name="Date Placeholder 1"/>
          <p:cNvSpPr>
            <a:spLocks noGrp="1"/>
          </p:cNvSpPr>
          <p:nvPr>
            <p:ph type="dt" idx="10"/>
          </p:nvPr>
        </p:nvSpPr>
        <p:spPr/>
        <p:txBody>
          <a:bodyPr/>
          <a:lstStyle/>
          <a:p>
            <a:fld id="{08745037-591C-4B47-97C8-58D6DBCF6A27}" type="datetime1">
              <a:rPr lang="en-US" smtClean="0"/>
              <a:t>2/9/2016</a:t>
            </a:fld>
            <a:endParaRPr lang="en-US"/>
          </a:p>
        </p:txBody>
      </p:sp>
      <p:sp>
        <p:nvSpPr>
          <p:cNvPr id="4" name="Footer Placeholder 3"/>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97350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602325D-23C5-C548-AD31-BB110B49EFEA}" type="slidenum">
              <a:rPr lang="en-US"/>
              <a:pPr eaLnBrk="1" hangingPunct="1"/>
              <a:t>14</a:t>
            </a:fld>
            <a:endParaRPr lang="en-US"/>
          </a:p>
        </p:txBody>
      </p:sp>
      <p:sp>
        <p:nvSpPr>
          <p:cNvPr id="2" name="Date Placeholder 1"/>
          <p:cNvSpPr>
            <a:spLocks noGrp="1"/>
          </p:cNvSpPr>
          <p:nvPr>
            <p:ph type="dt" idx="10"/>
          </p:nvPr>
        </p:nvSpPr>
        <p:spPr/>
        <p:txBody>
          <a:bodyPr/>
          <a:lstStyle/>
          <a:p>
            <a:fld id="{9B9D86A7-AAA8-BE4E-B5C6-90775FBFF94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11660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2</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65328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3</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3126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4</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28632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5</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60298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normAutofit fontScale="92500" lnSpcReduction="10000"/>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scalable</a:t>
            </a:r>
            <a:br>
              <a:rPr lang="en-US" sz="1100" b="0" baseline="0" dirty="0" smtClean="0">
                <a:latin typeface="Calibri" charset="0"/>
              </a:rPr>
            </a:b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Scalability occurs in dimensions (e.g. horizontal </a:t>
            </a:r>
            <a:r>
              <a:rPr lang="en-US" sz="1100" b="0" baseline="0" dirty="0" err="1" smtClean="0">
                <a:latin typeface="Calibri" charset="0"/>
              </a:rPr>
              <a:t>vs</a:t>
            </a:r>
            <a:r>
              <a:rPr lang="en-US" sz="1100" b="0" baseline="0" dirty="0" smtClean="0">
                <a:latin typeface="Calibri" charset="0"/>
              </a:rPr>
              <a:t> vertical). The dimensions of S3 scalability are:</a:t>
            </a:r>
            <a:endParaRPr lang="en-US" sz="1100" b="0" dirty="0" smtClean="0">
              <a:latin typeface="Calibri" charset="0"/>
            </a:endParaRPr>
          </a:p>
          <a:p>
            <a:pPr eaLnBrk="1" hangingPunct="1">
              <a:spcBef>
                <a:spcPct val="0"/>
              </a:spcBef>
            </a:pPr>
            <a:endParaRPr lang="en-US" sz="1100" b="1" dirty="0" smtClean="0">
              <a:latin typeface="Calibri" charset="0"/>
            </a:endParaRPr>
          </a:p>
          <a:p>
            <a:pPr marL="628650" lvl="1" indent="-171450" eaLnBrk="1" hangingPunct="1">
              <a:spcBef>
                <a:spcPct val="0"/>
              </a:spcBef>
              <a:buFont typeface="Arial"/>
              <a:buChar char="•"/>
            </a:pPr>
            <a:r>
              <a:rPr lang="en-US" sz="1100" b="1" dirty="0" smtClean="0">
                <a:latin typeface="Calibri" charset="0"/>
              </a:rPr>
              <a:t>Storage</a:t>
            </a:r>
            <a:r>
              <a:rPr lang="en-US" sz="1100" b="0" baseline="0" dirty="0" smtClean="0">
                <a:latin typeface="Calibri" charset="0"/>
              </a:rPr>
              <a:t> – Store an unlimited number of objects, up to 5TB each</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1" baseline="0" dirty="0" smtClean="0">
                <a:latin typeface="Calibri" charset="0"/>
              </a:rPr>
              <a:t>Request Rate – </a:t>
            </a:r>
            <a:r>
              <a:rPr lang="en-US" sz="1100" b="0" baseline="0" dirty="0" smtClean="0">
                <a:latin typeface="Calibri" charset="0"/>
              </a:rPr>
              <a:t>Handles rapid increases in requests to store and retrieve objects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1" baseline="0" dirty="0" smtClean="0">
                <a:latin typeface="Calibri" charset="0"/>
              </a:rPr>
              <a:t>Users – </a:t>
            </a:r>
            <a:r>
              <a:rPr lang="en-US" sz="1100" b="0" baseline="0" dirty="0" smtClean="0">
                <a:latin typeface="Calibri" charset="0"/>
              </a:rPr>
              <a:t>Designed to serve a very high capacity</a:t>
            </a:r>
            <a:endParaRPr lang="en-US" sz="1100" b="1"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marL="171450" indent="-171450" eaLnBrk="1" hangingPunct="1">
              <a:spcBef>
                <a:spcPct val="0"/>
              </a:spcBef>
              <a:buFont typeface="Arial"/>
              <a:buChar char="•"/>
            </a:pPr>
            <a:r>
              <a:rPr lang="en-US" sz="1100" b="1" dirty="0" smtClean="0">
                <a:latin typeface="Calibri" charset="0"/>
              </a:rPr>
              <a:t>Scalable</a:t>
            </a:r>
            <a:r>
              <a:rPr lang="en-US" sz="1100" dirty="0" smtClean="0">
                <a:latin typeface="Calibri" charset="0"/>
              </a:rPr>
              <a:t>: Amazon S3 can scale in terms of storage, request rate, and users to support an unlimited number of web-scale applications. It uses scale as an advantage: Adding nodes to the system increases, not decreases, its availability, speed, throughput, capacity, and robustness.</a:t>
            </a:r>
          </a:p>
          <a:p>
            <a:pPr marL="171450" indent="-171450" eaLnBrk="1" hangingPunct="1">
              <a:spcBef>
                <a:spcPct val="0"/>
              </a:spcBef>
              <a:buFont typeface="Arial"/>
              <a:buChar char="•"/>
            </a:pPr>
            <a:r>
              <a:rPr lang="en-US" sz="1100" b="1" dirty="0" smtClean="0">
                <a:latin typeface="Calibri" charset="0"/>
              </a:rPr>
              <a:t>Reliable</a:t>
            </a:r>
            <a:r>
              <a:rPr lang="en-US" sz="1100" dirty="0" smtClean="0">
                <a:latin typeface="Calibri" charset="0"/>
              </a:rPr>
              <a:t>: Store data with up to 99.999999999% durability, with 99.99% availability. There can be no single points of failure. All failures must be tolerated or repaired by the system without any downtime.</a:t>
            </a:r>
          </a:p>
          <a:p>
            <a:pPr marL="171450" indent="-171450" eaLnBrk="1" hangingPunct="1">
              <a:spcBef>
                <a:spcPct val="0"/>
              </a:spcBef>
              <a:buFont typeface="Arial"/>
              <a:buChar char="•"/>
            </a:pPr>
            <a:r>
              <a:rPr lang="en-US" sz="1100" b="1" dirty="0" smtClean="0">
                <a:latin typeface="Calibri" charset="0"/>
              </a:rPr>
              <a:t>Fast</a:t>
            </a:r>
            <a:r>
              <a:rPr lang="en-US" sz="1100" dirty="0" smtClean="0">
                <a:latin typeface="Calibri" charset="0"/>
              </a:rPr>
              <a:t>: Amazon S3 must be fast enough to support high-performance applications. Server-side latency must be insignificant relative to Internet latency. Any performance bottlenecks can be fixed by simply adding nodes to the system.</a:t>
            </a:r>
          </a:p>
          <a:p>
            <a:pPr marL="171450" indent="-171450" eaLnBrk="1" hangingPunct="1">
              <a:spcBef>
                <a:spcPct val="0"/>
              </a:spcBef>
              <a:buFont typeface="Arial"/>
              <a:buChar char="•"/>
            </a:pPr>
            <a:r>
              <a:rPr lang="en-US" sz="1100" b="1" dirty="0" smtClean="0">
                <a:latin typeface="Calibri" charset="0"/>
              </a:rPr>
              <a:t>Inexpensive</a:t>
            </a:r>
            <a:r>
              <a:rPr lang="en-US" sz="1100" dirty="0" smtClean="0">
                <a:latin typeface="Calibri" charset="0"/>
              </a:rPr>
              <a:t>: Amazon S3 is built from inexpensive commodity hardware components. All hardware will eventually fail and this must not affect the overall system. It must be hardware-agnostic, so that savings can be captured as Amazon continues to drive down infrastructure costs.</a:t>
            </a:r>
          </a:p>
          <a:p>
            <a:pPr marL="171450" indent="-171450" eaLnBrk="1" hangingPunct="1">
              <a:spcBef>
                <a:spcPct val="0"/>
              </a:spcBef>
              <a:buFont typeface="Arial"/>
              <a:buChar char="•"/>
            </a:pPr>
            <a:r>
              <a:rPr lang="en-US" sz="1100" b="1" dirty="0" smtClean="0">
                <a:latin typeface="Calibri" charset="0"/>
              </a:rPr>
              <a:t>Simple</a:t>
            </a:r>
            <a:r>
              <a:rPr lang="en-US" sz="1100" dirty="0" smtClean="0">
                <a:latin typeface="Calibri" charset="0"/>
              </a:rPr>
              <a:t>: Building highly scalable, reliable, fast, and inexpensive storage is difficult. Doing so in a way that makes it easy to use for any application anywhere is more difficult. Amazon S3 must do both.</a:t>
            </a:r>
          </a:p>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6</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40117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normAutofit fontScale="92500" lnSpcReduction="20000"/>
          </a:bodyPr>
          <a:lstStyle/>
          <a:p>
            <a:pPr eaLnBrk="1" hangingPunct="1">
              <a:spcBef>
                <a:spcPct val="0"/>
              </a:spcBef>
            </a:pPr>
            <a:r>
              <a:rPr lang="en-US" sz="1100" b="1" dirty="0" smtClean="0">
                <a:latin typeface="Calibri" charset="0"/>
              </a:rPr>
              <a:t>Talking</a:t>
            </a:r>
            <a:r>
              <a:rPr lang="en-US" sz="1100" b="1" baseline="0" dirty="0" smtClean="0">
                <a:latin typeface="Calibri" charset="0"/>
              </a:rPr>
              <a:t> Points</a:t>
            </a:r>
            <a:endParaRPr lang="en-US" sz="1100" b="0" baseline="0" dirty="0" smtClean="0">
              <a:latin typeface="Calibri" charset="0"/>
            </a:endParaRPr>
          </a:p>
          <a:p>
            <a:pPr eaLnBrk="1" hangingPunct="1">
              <a:spcBef>
                <a:spcPct val="0"/>
              </a:spcBef>
            </a:pP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S3 is highly reliable</a:t>
            </a:r>
            <a:br>
              <a:rPr lang="en-US" sz="1100" b="0" baseline="0" dirty="0" smtClean="0">
                <a:latin typeface="Calibri" charset="0"/>
              </a:rPr>
            </a:br>
            <a:endParaRPr lang="en-US" sz="1100" b="0" baseline="0" dirty="0" smtClean="0">
              <a:latin typeface="Calibri" charset="0"/>
            </a:endParaRPr>
          </a:p>
          <a:p>
            <a:pPr marL="171450" indent="-171450" eaLnBrk="1" hangingPunct="1">
              <a:spcBef>
                <a:spcPct val="0"/>
              </a:spcBef>
              <a:buFont typeface="Arial"/>
              <a:buChar char="•"/>
            </a:pPr>
            <a:r>
              <a:rPr lang="en-US" sz="1100" b="0" baseline="0" dirty="0" smtClean="0">
                <a:latin typeface="Calibri" charset="0"/>
              </a:rPr>
              <a:t>Reliability derived from distribution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Multiple copies in multiple locations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No single point of failure</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1" baseline="0" dirty="0" smtClean="0">
                <a:latin typeface="Calibri" charset="0"/>
              </a:rPr>
              <a:t>Availability – </a:t>
            </a:r>
            <a:r>
              <a:rPr lang="en-US" sz="1100" b="0" baseline="0" dirty="0" smtClean="0">
                <a:latin typeface="Calibri" charset="0"/>
              </a:rPr>
              <a:t>Objects are available 99.99% of the time</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1" baseline="0" dirty="0" smtClean="0">
                <a:latin typeface="Calibri" charset="0"/>
              </a:rPr>
              <a:t>Durability – </a:t>
            </a:r>
            <a:r>
              <a:rPr lang="en-US" sz="1100" b="0" baseline="0" dirty="0" smtClean="0">
                <a:latin typeface="Calibri" charset="0"/>
              </a:rPr>
              <a:t>Store 10,000 objects in S3 and expect to lose one object every 10,000,000 years.</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How is durability achieved? Redundancy/replication discussed in detail later in presentation</a:t>
            </a:r>
            <a:endParaRPr lang="en-US" sz="1100" b="1"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marL="171450" indent="-171450" eaLnBrk="1" hangingPunct="1">
              <a:spcBef>
                <a:spcPct val="0"/>
              </a:spcBef>
              <a:buFont typeface="Arial"/>
              <a:buChar char="•"/>
            </a:pPr>
            <a:r>
              <a:rPr lang="en-US" sz="1100" b="1" dirty="0" smtClean="0">
                <a:latin typeface="Calibri" charset="0"/>
              </a:rPr>
              <a:t>Scalable</a:t>
            </a:r>
            <a:r>
              <a:rPr lang="en-US" sz="1100" dirty="0" smtClean="0">
                <a:latin typeface="Calibri" charset="0"/>
              </a:rPr>
              <a:t>: Amazon S3 can scale in terms of storage, request rate, and users to support an unlimited number of web-scale applications. It uses scale as an advantage: Adding nodes to the system increases, not decreases, its availability, speed, throughput, capacity, and robustness.</a:t>
            </a:r>
          </a:p>
          <a:p>
            <a:pPr marL="171450" indent="-171450" eaLnBrk="1" hangingPunct="1">
              <a:spcBef>
                <a:spcPct val="0"/>
              </a:spcBef>
              <a:buFont typeface="Arial"/>
              <a:buChar char="•"/>
            </a:pPr>
            <a:r>
              <a:rPr lang="en-US" sz="1100" b="1" dirty="0" smtClean="0">
                <a:latin typeface="Calibri" charset="0"/>
              </a:rPr>
              <a:t>Reliable</a:t>
            </a:r>
            <a:r>
              <a:rPr lang="en-US" sz="1100" dirty="0" smtClean="0">
                <a:latin typeface="Calibri" charset="0"/>
              </a:rPr>
              <a:t>: Store data with up to 99.999999999% durability, with 99.99% availability. There can be no single points of failure. All failures must be tolerated or repaired by the system without any downtime.</a:t>
            </a:r>
          </a:p>
          <a:p>
            <a:pPr marL="171450" indent="-171450" eaLnBrk="1" hangingPunct="1">
              <a:spcBef>
                <a:spcPct val="0"/>
              </a:spcBef>
              <a:buFont typeface="Arial"/>
              <a:buChar char="•"/>
            </a:pPr>
            <a:r>
              <a:rPr lang="en-US" sz="1100" b="1" dirty="0" smtClean="0">
                <a:latin typeface="Calibri" charset="0"/>
              </a:rPr>
              <a:t>Fast</a:t>
            </a:r>
            <a:r>
              <a:rPr lang="en-US" sz="1100" dirty="0" smtClean="0">
                <a:latin typeface="Calibri" charset="0"/>
              </a:rPr>
              <a:t>: Amazon S3 must be fast enough to support high-performance applications. Server-side latency must be insignificant relative to Internet latency. Any performance bottlenecks can be fixed by simply adding nodes to the system.</a:t>
            </a:r>
          </a:p>
          <a:p>
            <a:pPr marL="171450" indent="-171450" eaLnBrk="1" hangingPunct="1">
              <a:spcBef>
                <a:spcPct val="0"/>
              </a:spcBef>
              <a:buFont typeface="Arial"/>
              <a:buChar char="•"/>
            </a:pPr>
            <a:r>
              <a:rPr lang="en-US" sz="1100" b="1" dirty="0" smtClean="0">
                <a:latin typeface="Calibri" charset="0"/>
              </a:rPr>
              <a:t>Inexpensive</a:t>
            </a:r>
            <a:r>
              <a:rPr lang="en-US" sz="1100" dirty="0" smtClean="0">
                <a:latin typeface="Calibri" charset="0"/>
              </a:rPr>
              <a:t>: Amazon S3 is built from inexpensive commodity hardware components. All hardware will eventually fail and this must not affect the overall system. It must be hardware-agnostic, so that savings can be captured as Amazon continues to drive down infrastructure costs.</a:t>
            </a:r>
          </a:p>
          <a:p>
            <a:pPr marL="171450" indent="-171450" eaLnBrk="1" hangingPunct="1">
              <a:spcBef>
                <a:spcPct val="0"/>
              </a:spcBef>
              <a:buFont typeface="Arial"/>
              <a:buChar char="•"/>
            </a:pPr>
            <a:r>
              <a:rPr lang="en-US" sz="1100" b="1" dirty="0" smtClean="0">
                <a:latin typeface="Calibri" charset="0"/>
              </a:rPr>
              <a:t>Simple</a:t>
            </a:r>
            <a:r>
              <a:rPr lang="en-US" sz="1100" dirty="0" smtClean="0">
                <a:latin typeface="Calibri" charset="0"/>
              </a:rPr>
              <a:t>: Building highly scalable, reliable, fast, and inexpensive storage is difficult. Doing so in a way that makes it easy to use for any application anywhere is more difficult. Amazon S3 must do both.</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7</a:t>
            </a:fld>
            <a:endParaRPr lang="en-US"/>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25221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b="1">
                <a:latin typeface="Calibri" charset="0"/>
              </a:rPr>
              <a:t>What kind of data can I store? </a:t>
            </a:r>
          </a:p>
          <a:p>
            <a:pPr eaLnBrk="1" hangingPunct="1"/>
            <a:r>
              <a:rPr lang="en-US">
                <a:latin typeface="Calibri" charset="0"/>
              </a:rPr>
              <a:t>You can store virtually any kind of data in any format. Please refer to the </a:t>
            </a:r>
            <a:r>
              <a:rPr lang="en-US" u="sng">
                <a:latin typeface="Calibri" charset="0"/>
                <a:hlinkClick r:id="rId3"/>
              </a:rPr>
              <a:t>Amazon Web Services Licensing Agreement</a:t>
            </a:r>
            <a:r>
              <a:rPr lang="en-US">
                <a:latin typeface="Calibri" charset="0"/>
              </a:rPr>
              <a:t> for details. </a:t>
            </a:r>
          </a:p>
          <a:p>
            <a:pPr eaLnBrk="1" hangingPunct="1"/>
            <a:endParaRPr lang="en-US">
              <a:latin typeface="Calibri"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86A0E64-24A7-A947-A2B5-3963828A2BE4}" type="slidenum">
              <a:rPr lang="en-US"/>
              <a:pPr eaLnBrk="1" hangingPunct="1"/>
              <a:t>8</a:t>
            </a:fld>
            <a:endParaRPr lang="en-US"/>
          </a:p>
        </p:txBody>
      </p:sp>
      <p:sp>
        <p:nvSpPr>
          <p:cNvPr id="2" name="Date Placeholder 1"/>
          <p:cNvSpPr>
            <a:spLocks noGrp="1"/>
          </p:cNvSpPr>
          <p:nvPr>
            <p:ph type="dt" idx="10"/>
          </p:nvPr>
        </p:nvSpPr>
        <p:spPr/>
        <p:txBody>
          <a:bodyPr/>
          <a:lstStyle/>
          <a:p>
            <a:fld id="{7947A16C-FDF1-6F4C-B209-20AF0EF6681F}" type="datetime1">
              <a:rPr lang="en-US" smtClean="0"/>
              <a:t>2/9/2016</a:t>
            </a:fld>
            <a:endParaRPr lang="en-US"/>
          </a:p>
        </p:txBody>
      </p:sp>
      <p:sp>
        <p:nvSpPr>
          <p:cNvPr id="3" name="Footer Placeholder 2"/>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85189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8E94E7AE-6421-E847-82BD-FD5E5812E83B}" type="datetime1">
              <a:rPr lang="en-US" smtClean="0"/>
              <a:t>2/9/2016</a:t>
            </a:fld>
            <a:endParaRPr lang="en-US"/>
          </a:p>
        </p:txBody>
      </p:sp>
      <p:sp>
        <p:nvSpPr>
          <p:cNvPr id="5" name="Footer Placeholder 4"/>
          <p:cNvSpPr>
            <a:spLocks noGrp="1"/>
          </p:cNvSpPr>
          <p:nvPr>
            <p:ph type="ftr" sz="quarter" idx="11"/>
          </p:nvPr>
        </p:nvSpPr>
        <p:spPr/>
        <p:txBody>
          <a:bodyPr/>
          <a:lstStyle/>
          <a:p>
            <a:pPr>
              <a:defRPr/>
            </a:pPr>
            <a:r>
              <a:rPr lang="en-US" smtClean="0"/>
              <a:t>© 2011 Amazon.com, Inc. and its affiliates.  All rights reserved.  May not be copied, modified or distributed in whole or in part without the express consent of Amazon.com, Inc.</a:t>
            </a:r>
            <a:endParaRPr lang="en-US"/>
          </a:p>
        </p:txBody>
      </p:sp>
      <p:sp>
        <p:nvSpPr>
          <p:cNvPr id="6" name="Slide Number Placeholder 5"/>
          <p:cNvSpPr>
            <a:spLocks noGrp="1"/>
          </p:cNvSpPr>
          <p:nvPr>
            <p:ph type="sldNum" sz="quarter" idx="12"/>
          </p:nvPr>
        </p:nvSpPr>
        <p:spPr/>
        <p:txBody>
          <a:bodyPr/>
          <a:lstStyle/>
          <a:p>
            <a:fld id="{1A3EB779-FF25-4A48-AB1A-193AFBC41E9F}" type="slidenum">
              <a:rPr lang="en-US" smtClean="0"/>
              <a:pPr/>
              <a:t>9</a:t>
            </a:fld>
            <a:endParaRPr lang="en-US"/>
          </a:p>
        </p:txBody>
      </p:sp>
    </p:spTree>
    <p:extLst>
      <p:ext uri="{BB962C8B-B14F-4D97-AF65-F5344CB8AC3E}">
        <p14:creationId xmlns:p14="http://schemas.microsoft.com/office/powerpoint/2010/main" val="593850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 region map">
    <p:spTree>
      <p:nvGrpSpPr>
        <p:cNvPr id="1" name=""/>
        <p:cNvGrpSpPr/>
        <p:nvPr/>
      </p:nvGrpSpPr>
      <p:grpSpPr>
        <a:xfrm>
          <a:off x="0" y="0"/>
          <a:ext cx="0" cy="0"/>
          <a:chOff x="0" y="0"/>
          <a:chExt cx="0" cy="0"/>
        </a:xfrm>
      </p:grpSpPr>
      <p:sp>
        <p:nvSpPr>
          <p:cNvPr id="2" name="AutoShape 2"/>
          <p:cNvSpPr>
            <a:spLocks noChangeAspect="1" noChangeArrowheads="1"/>
          </p:cNvSpPr>
          <p:nvPr/>
        </p:nvSpPr>
        <p:spPr bwMode="auto">
          <a:xfrm>
            <a:off x="-885825" y="-2171700"/>
            <a:ext cx="31594425" cy="15630525"/>
          </a:xfrm>
          <a:prstGeom prst="rect">
            <a:avLst/>
          </a:prstGeom>
          <a:noFill/>
        </p:spPr>
        <p:txBody>
          <a:bodyPr/>
          <a:lstStyle/>
          <a:p>
            <a:pPr>
              <a:defRPr/>
            </a:pPr>
            <a:endParaRPr lang="en-US">
              <a:ea typeface="+mn-ea"/>
            </a:endParaRPr>
          </a:p>
        </p:txBody>
      </p:sp>
      <p:sp>
        <p:nvSpPr>
          <p:cNvPr id="3" name="AutoShape 10055"/>
          <p:cNvSpPr>
            <a:spLocks noChangeAspect="1" noChangeArrowheads="1"/>
          </p:cNvSpPr>
          <p:nvPr/>
        </p:nvSpPr>
        <p:spPr bwMode="auto">
          <a:xfrm>
            <a:off x="-1362075" y="-2171700"/>
            <a:ext cx="31594425" cy="15630525"/>
          </a:xfrm>
          <a:prstGeom prst="rect">
            <a:avLst/>
          </a:prstGeom>
          <a:noFill/>
        </p:spPr>
        <p:txBody>
          <a:bodyPr/>
          <a:lstStyle/>
          <a:p>
            <a:pPr>
              <a:defRPr/>
            </a:pPr>
            <a:endParaRPr lang="en-US">
              <a:ea typeface="+mn-ea"/>
            </a:endParaRPr>
          </a:p>
        </p:txBody>
      </p:sp>
    </p:spTree>
    <p:extLst>
      <p:ext uri="{BB962C8B-B14F-4D97-AF65-F5344CB8AC3E}">
        <p14:creationId xmlns:p14="http://schemas.microsoft.com/office/powerpoint/2010/main" val="418989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1" r:id="rId4"/>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aws.amazon.com/AmazonS3/latest/UG/Welcom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1152525" y="1728788"/>
            <a:ext cx="7118350"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b="1">
                <a:latin typeface="Arial" charset="0"/>
              </a:rPr>
              <a:t>Amazon Simple Storage Service (S3)</a:t>
            </a:r>
          </a:p>
        </p:txBody>
      </p:sp>
      <p:grpSp>
        <p:nvGrpSpPr>
          <p:cNvPr id="2" name="Group 16"/>
          <p:cNvGrpSpPr/>
          <p:nvPr/>
        </p:nvGrpSpPr>
        <p:grpSpPr>
          <a:xfrm>
            <a:off x="8348663" y="5832476"/>
            <a:ext cx="428624" cy="369887"/>
            <a:chOff x="8348663" y="5832476"/>
            <a:chExt cx="428624" cy="369887"/>
          </a:xfrm>
          <a:solidFill>
            <a:schemeClr val="tx2">
              <a:lumMod val="20000"/>
              <a:lumOff val="80000"/>
            </a:schemeClr>
          </a:solidFill>
        </p:grpSpPr>
        <p:sp>
          <p:nvSpPr>
            <p:cNvPr id="4"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5"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6"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7"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8"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3" name="Content Placeholder 2"/>
          <p:cNvSpPr>
            <a:spLocks noGrp="1"/>
          </p:cNvSpPr>
          <p:nvPr>
            <p:ph idx="1"/>
          </p:nvPr>
        </p:nvSpPr>
        <p:spPr>
          <a:xfrm>
            <a:off x="3665538" y="1600200"/>
            <a:ext cx="5021262" cy="3651093"/>
          </a:xfrm>
        </p:spPr>
        <p:txBody>
          <a:bodyPr/>
          <a:lstStyle/>
          <a:p>
            <a:r>
              <a:rPr lang="en-US" b="1" dirty="0" smtClean="0"/>
              <a:t>Bucket Policies</a:t>
            </a:r>
            <a:br>
              <a:rPr lang="en-US" b="1" dirty="0" smtClean="0"/>
            </a:br>
            <a:endParaRPr lang="en-US" b="1" dirty="0" smtClean="0"/>
          </a:p>
          <a:p>
            <a:pPr marL="342900" indent="-342900">
              <a:buFont typeface="Arial"/>
              <a:buChar char="•"/>
            </a:pPr>
            <a:r>
              <a:rPr lang="en-US" sz="1400" dirty="0" smtClean="0"/>
              <a:t>Grant or restrict access based on AWS account, HTTP </a:t>
            </a:r>
            <a:r>
              <a:rPr lang="en-US" sz="1400" dirty="0" err="1" smtClean="0"/>
              <a:t>referer</a:t>
            </a:r>
            <a:r>
              <a:rPr lang="en-US" sz="1400" dirty="0" smtClean="0"/>
              <a:t>, IP address, time of day, etc.</a:t>
            </a:r>
            <a:br>
              <a:rPr lang="en-US" sz="1400" dirty="0" smtClean="0"/>
            </a:br>
            <a:endParaRPr lang="en-US" sz="1400" dirty="0" smtClean="0"/>
          </a:p>
          <a:p>
            <a:pPr marL="342900" indent="-342900">
              <a:buFont typeface="Arial"/>
              <a:buChar char="•"/>
            </a:pPr>
            <a:r>
              <a:rPr lang="en-US" sz="1400" dirty="0" smtClean="0"/>
              <a:t>Apply policy to entire bucket or user/group</a:t>
            </a:r>
            <a:endParaRPr lang="en-US" sz="1400" dirty="0"/>
          </a:p>
        </p:txBody>
      </p:sp>
      <p:sp>
        <p:nvSpPr>
          <p:cNvPr id="11" name="TextBox 10"/>
          <p:cNvSpPr txBox="1">
            <a:spLocks noChangeArrowheads="1"/>
          </p:cNvSpPr>
          <p:nvPr/>
        </p:nvSpPr>
        <p:spPr bwMode="auto">
          <a:xfrm>
            <a:off x="6245225" y="3763963"/>
            <a:ext cx="1979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r>
              <a:rPr lang="en-US" dirty="0">
                <a:solidFill>
                  <a:schemeClr val="bg1"/>
                </a:solidFill>
              </a:rPr>
              <a:t>10101010101010</a:t>
            </a:r>
          </a:p>
          <a:p>
            <a:pPr eaLnBrk="1" hangingPunct="1"/>
            <a:endParaRPr lang="en-US" dirty="0">
              <a:solidFill>
                <a:schemeClr val="bg1"/>
              </a:solidFill>
            </a:endParaRPr>
          </a:p>
        </p:txBody>
      </p:sp>
      <p:grpSp>
        <p:nvGrpSpPr>
          <p:cNvPr id="2" name="Group 14"/>
          <p:cNvGrpSpPr/>
          <p:nvPr/>
        </p:nvGrpSpPr>
        <p:grpSpPr>
          <a:xfrm>
            <a:off x="6810462" y="3951623"/>
            <a:ext cx="948726" cy="1264574"/>
            <a:chOff x="3708795" y="1595920"/>
            <a:chExt cx="488159" cy="650676"/>
          </a:xfrm>
          <a:solidFill>
            <a:schemeClr val="bg1"/>
          </a:solidFill>
        </p:grpSpPr>
        <p:sp>
          <p:nvSpPr>
            <p:cNvPr id="16" name="Freeform 7"/>
            <p:cNvSpPr>
              <a:spLocks noEditPoints="1"/>
            </p:cNvSpPr>
            <p:nvPr/>
          </p:nvSpPr>
          <p:spPr bwMode="auto">
            <a:xfrm>
              <a:off x="3775390" y="1595920"/>
              <a:ext cx="356038" cy="256299"/>
            </a:xfrm>
            <a:custGeom>
              <a:avLst/>
              <a:gdLst/>
              <a:ahLst/>
              <a:cxnLst>
                <a:cxn ang="0">
                  <a:pos x="493" y="0"/>
                </a:cxn>
                <a:cxn ang="0">
                  <a:pos x="0" y="493"/>
                </a:cxn>
                <a:cxn ang="0">
                  <a:pos x="0" y="620"/>
                </a:cxn>
                <a:cxn ang="0">
                  <a:pos x="90" y="709"/>
                </a:cxn>
                <a:cxn ang="0">
                  <a:pos x="179" y="620"/>
                </a:cxn>
                <a:cxn ang="0">
                  <a:pos x="179" y="493"/>
                </a:cxn>
                <a:cxn ang="0">
                  <a:pos x="493" y="180"/>
                </a:cxn>
                <a:cxn ang="0">
                  <a:pos x="806" y="493"/>
                </a:cxn>
                <a:cxn ang="0">
                  <a:pos x="806" y="620"/>
                </a:cxn>
                <a:cxn ang="0">
                  <a:pos x="896" y="709"/>
                </a:cxn>
                <a:cxn ang="0">
                  <a:pos x="985" y="620"/>
                </a:cxn>
                <a:cxn ang="0">
                  <a:pos x="985" y="493"/>
                </a:cxn>
                <a:cxn ang="0">
                  <a:pos x="493" y="0"/>
                </a:cxn>
                <a:cxn ang="0">
                  <a:pos x="377" y="136"/>
                </a:cxn>
                <a:cxn ang="0">
                  <a:pos x="139" y="368"/>
                </a:cxn>
                <a:cxn ang="0">
                  <a:pos x="103" y="385"/>
                </a:cxn>
                <a:cxn ang="0">
                  <a:pos x="86" y="349"/>
                </a:cxn>
                <a:cxn ang="0">
                  <a:pos x="359" y="83"/>
                </a:cxn>
                <a:cxn ang="0">
                  <a:pos x="395" y="101"/>
                </a:cxn>
                <a:cxn ang="0">
                  <a:pos x="377" y="136"/>
                </a:cxn>
              </a:cxnLst>
              <a:rect l="0" t="0" r="r" b="b"/>
              <a:pathLst>
                <a:path w="985" h="709">
                  <a:moveTo>
                    <a:pt x="493" y="0"/>
                  </a:moveTo>
                  <a:cubicBezTo>
                    <a:pt x="221" y="0"/>
                    <a:pt x="0" y="221"/>
                    <a:pt x="0" y="493"/>
                  </a:cubicBezTo>
                  <a:cubicBezTo>
                    <a:pt x="0" y="620"/>
                    <a:pt x="0" y="620"/>
                    <a:pt x="0" y="620"/>
                  </a:cubicBezTo>
                  <a:cubicBezTo>
                    <a:pt x="0" y="669"/>
                    <a:pt x="40" y="709"/>
                    <a:pt x="90" y="709"/>
                  </a:cubicBezTo>
                  <a:cubicBezTo>
                    <a:pt x="139" y="709"/>
                    <a:pt x="179" y="669"/>
                    <a:pt x="179" y="620"/>
                  </a:cubicBezTo>
                  <a:cubicBezTo>
                    <a:pt x="179" y="493"/>
                    <a:pt x="179" y="493"/>
                    <a:pt x="179" y="493"/>
                  </a:cubicBezTo>
                  <a:cubicBezTo>
                    <a:pt x="179" y="320"/>
                    <a:pt x="320" y="180"/>
                    <a:pt x="493" y="180"/>
                  </a:cubicBezTo>
                  <a:cubicBezTo>
                    <a:pt x="665" y="180"/>
                    <a:pt x="806" y="320"/>
                    <a:pt x="806" y="493"/>
                  </a:cubicBezTo>
                  <a:cubicBezTo>
                    <a:pt x="806" y="620"/>
                    <a:pt x="806" y="620"/>
                    <a:pt x="806" y="620"/>
                  </a:cubicBezTo>
                  <a:cubicBezTo>
                    <a:pt x="806" y="669"/>
                    <a:pt x="846" y="709"/>
                    <a:pt x="896" y="709"/>
                  </a:cubicBezTo>
                  <a:cubicBezTo>
                    <a:pt x="945" y="709"/>
                    <a:pt x="985" y="669"/>
                    <a:pt x="985" y="620"/>
                  </a:cubicBezTo>
                  <a:cubicBezTo>
                    <a:pt x="985" y="493"/>
                    <a:pt x="985" y="493"/>
                    <a:pt x="985" y="493"/>
                  </a:cubicBezTo>
                  <a:cubicBezTo>
                    <a:pt x="985" y="221"/>
                    <a:pt x="764" y="0"/>
                    <a:pt x="493" y="0"/>
                  </a:cubicBezTo>
                  <a:close/>
                  <a:moveTo>
                    <a:pt x="377" y="136"/>
                  </a:moveTo>
                  <a:cubicBezTo>
                    <a:pt x="267" y="172"/>
                    <a:pt x="178" y="259"/>
                    <a:pt x="139" y="368"/>
                  </a:cubicBezTo>
                  <a:cubicBezTo>
                    <a:pt x="134" y="382"/>
                    <a:pt x="118" y="390"/>
                    <a:pt x="103" y="385"/>
                  </a:cubicBezTo>
                  <a:cubicBezTo>
                    <a:pt x="89" y="380"/>
                    <a:pt x="81" y="363"/>
                    <a:pt x="86" y="349"/>
                  </a:cubicBezTo>
                  <a:cubicBezTo>
                    <a:pt x="131" y="223"/>
                    <a:pt x="233" y="124"/>
                    <a:pt x="359" y="83"/>
                  </a:cubicBezTo>
                  <a:cubicBezTo>
                    <a:pt x="374" y="78"/>
                    <a:pt x="390" y="86"/>
                    <a:pt x="395" y="101"/>
                  </a:cubicBezTo>
                  <a:cubicBezTo>
                    <a:pt x="400" y="116"/>
                    <a:pt x="392" y="132"/>
                    <a:pt x="377" y="136"/>
                  </a:cubicBezTo>
                  <a:close/>
                </a:path>
              </a:pathLst>
            </a:custGeom>
            <a:grpFill/>
            <a:ln w="12700">
              <a:noFill/>
              <a:round/>
              <a:headEnd/>
              <a:tailEnd/>
            </a:ln>
          </p:spPr>
          <p:txBody>
            <a:bodyPr/>
            <a:lstStyle/>
            <a:p>
              <a:pPr>
                <a:defRPr/>
              </a:pPr>
              <a:endParaRPr lang="en-US">
                <a:ea typeface="+mn-ea"/>
              </a:endParaRPr>
            </a:p>
          </p:txBody>
        </p:sp>
        <p:sp>
          <p:nvSpPr>
            <p:cNvPr id="17" name="Freeform 8"/>
            <p:cNvSpPr>
              <a:spLocks/>
            </p:cNvSpPr>
            <p:nvPr/>
          </p:nvSpPr>
          <p:spPr bwMode="auto">
            <a:xfrm>
              <a:off x="3708795" y="2135248"/>
              <a:ext cx="488159" cy="111348"/>
            </a:xfrm>
            <a:custGeom>
              <a:avLst/>
              <a:gdLst/>
              <a:ahLst/>
              <a:cxnLst>
                <a:cxn ang="0">
                  <a:pos x="1236" y="0"/>
                </a:cxn>
                <a:cxn ang="0">
                  <a:pos x="114" y="0"/>
                </a:cxn>
                <a:cxn ang="0">
                  <a:pos x="0" y="114"/>
                </a:cxn>
                <a:cxn ang="0">
                  <a:pos x="0" y="125"/>
                </a:cxn>
                <a:cxn ang="0">
                  <a:pos x="157" y="125"/>
                </a:cxn>
                <a:cxn ang="0">
                  <a:pos x="186" y="154"/>
                </a:cxn>
                <a:cxn ang="0">
                  <a:pos x="157" y="184"/>
                </a:cxn>
                <a:cxn ang="0">
                  <a:pos x="0" y="184"/>
                </a:cxn>
                <a:cxn ang="0">
                  <a:pos x="0" y="195"/>
                </a:cxn>
                <a:cxn ang="0">
                  <a:pos x="114" y="308"/>
                </a:cxn>
                <a:cxn ang="0">
                  <a:pos x="1236" y="308"/>
                </a:cxn>
                <a:cxn ang="0">
                  <a:pos x="1350" y="195"/>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5"/>
                    <a:pt x="0" y="125"/>
                    <a:pt x="0" y="125"/>
                  </a:cubicBezTo>
                  <a:cubicBezTo>
                    <a:pt x="157" y="125"/>
                    <a:pt x="157" y="125"/>
                    <a:pt x="157" y="125"/>
                  </a:cubicBezTo>
                  <a:cubicBezTo>
                    <a:pt x="173" y="125"/>
                    <a:pt x="186" y="138"/>
                    <a:pt x="186" y="154"/>
                  </a:cubicBezTo>
                  <a:cubicBezTo>
                    <a:pt x="186" y="171"/>
                    <a:pt x="173" y="184"/>
                    <a:pt x="157" y="184"/>
                  </a:cubicBezTo>
                  <a:cubicBezTo>
                    <a:pt x="0" y="184"/>
                    <a:pt x="0" y="184"/>
                    <a:pt x="0" y="184"/>
                  </a:cubicBezTo>
                  <a:cubicBezTo>
                    <a:pt x="0" y="195"/>
                    <a:pt x="0" y="195"/>
                    <a:pt x="0" y="195"/>
                  </a:cubicBezTo>
                  <a:cubicBezTo>
                    <a:pt x="0" y="258"/>
                    <a:pt x="51" y="308"/>
                    <a:pt x="114" y="308"/>
                  </a:cubicBezTo>
                  <a:cubicBezTo>
                    <a:pt x="1236" y="308"/>
                    <a:pt x="1236" y="308"/>
                    <a:pt x="1236" y="308"/>
                  </a:cubicBezTo>
                  <a:cubicBezTo>
                    <a:pt x="1299" y="308"/>
                    <a:pt x="1350" y="258"/>
                    <a:pt x="1350" y="195"/>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sp>
          <p:nvSpPr>
            <p:cNvPr id="18" name="Freeform 10"/>
            <p:cNvSpPr>
              <a:spLocks/>
            </p:cNvSpPr>
            <p:nvPr/>
          </p:nvSpPr>
          <p:spPr bwMode="auto">
            <a:xfrm>
              <a:off x="3708795" y="1870396"/>
              <a:ext cx="488159" cy="111195"/>
            </a:xfrm>
            <a:custGeom>
              <a:avLst/>
              <a:gdLst/>
              <a:ahLst/>
              <a:cxnLst>
                <a:cxn ang="0">
                  <a:pos x="1236" y="0"/>
                </a:cxn>
                <a:cxn ang="0">
                  <a:pos x="114" y="0"/>
                </a:cxn>
                <a:cxn ang="0">
                  <a:pos x="0" y="114"/>
                </a:cxn>
                <a:cxn ang="0">
                  <a:pos x="0" y="125"/>
                </a:cxn>
                <a:cxn ang="0">
                  <a:pos x="157" y="125"/>
                </a:cxn>
                <a:cxn ang="0">
                  <a:pos x="186" y="154"/>
                </a:cxn>
                <a:cxn ang="0">
                  <a:pos x="157" y="184"/>
                </a:cxn>
                <a:cxn ang="0">
                  <a:pos x="0" y="184"/>
                </a:cxn>
                <a:cxn ang="0">
                  <a:pos x="0" y="195"/>
                </a:cxn>
                <a:cxn ang="0">
                  <a:pos x="114" y="308"/>
                </a:cxn>
                <a:cxn ang="0">
                  <a:pos x="1236" y="308"/>
                </a:cxn>
                <a:cxn ang="0">
                  <a:pos x="1350" y="195"/>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5"/>
                    <a:pt x="0" y="125"/>
                    <a:pt x="0" y="125"/>
                  </a:cubicBezTo>
                  <a:cubicBezTo>
                    <a:pt x="157" y="125"/>
                    <a:pt x="157" y="125"/>
                    <a:pt x="157" y="125"/>
                  </a:cubicBezTo>
                  <a:cubicBezTo>
                    <a:pt x="173" y="125"/>
                    <a:pt x="186" y="138"/>
                    <a:pt x="186" y="154"/>
                  </a:cubicBezTo>
                  <a:cubicBezTo>
                    <a:pt x="186" y="171"/>
                    <a:pt x="173" y="184"/>
                    <a:pt x="157" y="184"/>
                  </a:cubicBezTo>
                  <a:cubicBezTo>
                    <a:pt x="0" y="184"/>
                    <a:pt x="0" y="184"/>
                    <a:pt x="0" y="184"/>
                  </a:cubicBezTo>
                  <a:cubicBezTo>
                    <a:pt x="0" y="195"/>
                    <a:pt x="0" y="195"/>
                    <a:pt x="0" y="195"/>
                  </a:cubicBezTo>
                  <a:cubicBezTo>
                    <a:pt x="0" y="257"/>
                    <a:pt x="51" y="308"/>
                    <a:pt x="114" y="308"/>
                  </a:cubicBezTo>
                  <a:cubicBezTo>
                    <a:pt x="1236" y="308"/>
                    <a:pt x="1236" y="308"/>
                    <a:pt x="1236" y="308"/>
                  </a:cubicBezTo>
                  <a:cubicBezTo>
                    <a:pt x="1299" y="308"/>
                    <a:pt x="1350" y="257"/>
                    <a:pt x="1350" y="195"/>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sp>
          <p:nvSpPr>
            <p:cNvPr id="19" name="Freeform 9"/>
            <p:cNvSpPr>
              <a:spLocks/>
            </p:cNvSpPr>
            <p:nvPr/>
          </p:nvSpPr>
          <p:spPr bwMode="auto">
            <a:xfrm>
              <a:off x="3708795" y="2002975"/>
              <a:ext cx="488159" cy="111348"/>
            </a:xfrm>
            <a:custGeom>
              <a:avLst/>
              <a:gdLst/>
              <a:ahLst/>
              <a:cxnLst>
                <a:cxn ang="0">
                  <a:pos x="1236" y="0"/>
                </a:cxn>
                <a:cxn ang="0">
                  <a:pos x="114" y="0"/>
                </a:cxn>
                <a:cxn ang="0">
                  <a:pos x="0" y="114"/>
                </a:cxn>
                <a:cxn ang="0">
                  <a:pos x="0" y="124"/>
                </a:cxn>
                <a:cxn ang="0">
                  <a:pos x="157" y="124"/>
                </a:cxn>
                <a:cxn ang="0">
                  <a:pos x="186" y="154"/>
                </a:cxn>
                <a:cxn ang="0">
                  <a:pos x="157" y="183"/>
                </a:cxn>
                <a:cxn ang="0">
                  <a:pos x="0" y="183"/>
                </a:cxn>
                <a:cxn ang="0">
                  <a:pos x="0" y="194"/>
                </a:cxn>
                <a:cxn ang="0">
                  <a:pos x="114" y="308"/>
                </a:cxn>
                <a:cxn ang="0">
                  <a:pos x="1236" y="308"/>
                </a:cxn>
                <a:cxn ang="0">
                  <a:pos x="1350" y="194"/>
                </a:cxn>
                <a:cxn ang="0">
                  <a:pos x="1350" y="114"/>
                </a:cxn>
                <a:cxn ang="0">
                  <a:pos x="1236" y="0"/>
                </a:cxn>
              </a:cxnLst>
              <a:rect l="0" t="0" r="r" b="b"/>
              <a:pathLst>
                <a:path w="1350" h="308">
                  <a:moveTo>
                    <a:pt x="1236" y="0"/>
                  </a:moveTo>
                  <a:cubicBezTo>
                    <a:pt x="114" y="0"/>
                    <a:pt x="114" y="0"/>
                    <a:pt x="114" y="0"/>
                  </a:cubicBezTo>
                  <a:cubicBezTo>
                    <a:pt x="51" y="0"/>
                    <a:pt x="0" y="51"/>
                    <a:pt x="0" y="114"/>
                  </a:cubicBezTo>
                  <a:cubicBezTo>
                    <a:pt x="0" y="124"/>
                    <a:pt x="0" y="124"/>
                    <a:pt x="0" y="124"/>
                  </a:cubicBezTo>
                  <a:cubicBezTo>
                    <a:pt x="157" y="124"/>
                    <a:pt x="157" y="124"/>
                    <a:pt x="157" y="124"/>
                  </a:cubicBezTo>
                  <a:cubicBezTo>
                    <a:pt x="173" y="124"/>
                    <a:pt x="186" y="138"/>
                    <a:pt x="186" y="154"/>
                  </a:cubicBezTo>
                  <a:cubicBezTo>
                    <a:pt x="186" y="170"/>
                    <a:pt x="173" y="183"/>
                    <a:pt x="157" y="183"/>
                  </a:cubicBezTo>
                  <a:cubicBezTo>
                    <a:pt x="0" y="183"/>
                    <a:pt x="0" y="183"/>
                    <a:pt x="0" y="183"/>
                  </a:cubicBezTo>
                  <a:cubicBezTo>
                    <a:pt x="0" y="194"/>
                    <a:pt x="0" y="194"/>
                    <a:pt x="0" y="194"/>
                  </a:cubicBezTo>
                  <a:cubicBezTo>
                    <a:pt x="0" y="257"/>
                    <a:pt x="51" y="308"/>
                    <a:pt x="114" y="308"/>
                  </a:cubicBezTo>
                  <a:cubicBezTo>
                    <a:pt x="1236" y="308"/>
                    <a:pt x="1236" y="308"/>
                    <a:pt x="1236" y="308"/>
                  </a:cubicBezTo>
                  <a:cubicBezTo>
                    <a:pt x="1299" y="308"/>
                    <a:pt x="1350" y="257"/>
                    <a:pt x="1350" y="194"/>
                  </a:cubicBezTo>
                  <a:cubicBezTo>
                    <a:pt x="1350" y="114"/>
                    <a:pt x="1350" y="114"/>
                    <a:pt x="1350" y="114"/>
                  </a:cubicBezTo>
                  <a:cubicBezTo>
                    <a:pt x="1350" y="51"/>
                    <a:pt x="1299" y="0"/>
                    <a:pt x="1236" y="0"/>
                  </a:cubicBezTo>
                  <a:close/>
                </a:path>
              </a:pathLst>
            </a:custGeom>
            <a:grpFill/>
            <a:ln w="12700">
              <a:noFill/>
              <a:round/>
              <a:headEnd/>
              <a:tailEnd/>
            </a:ln>
          </p:spPr>
          <p:txBody>
            <a:bodyPr/>
            <a:lstStyle/>
            <a:p>
              <a:pPr>
                <a:defRPr/>
              </a:pPr>
              <a:endParaRPr lang="en-US">
                <a:ea typeface="+mn-ea"/>
              </a:endParaRPr>
            </a:p>
          </p:txBody>
        </p:sp>
      </p:gr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
        <p:nvSpPr>
          <p:cNvPr id="32" name="Round Diagonal Corner Rectangle 31"/>
          <p:cNvSpPr/>
          <p:nvPr/>
        </p:nvSpPr>
        <p:spPr>
          <a:xfrm>
            <a:off x="5105400" y="3497262"/>
            <a:ext cx="1955800" cy="1260475"/>
          </a:xfrm>
          <a:prstGeom prst="round2DiagRect">
            <a:avLst/>
          </a:prstGeom>
          <a:solidFill>
            <a:schemeClr val="accent5">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bucket </a:t>
            </a:r>
            <a:r>
              <a:rPr lang="en-US" dirty="0" smtClean="0"/>
              <a:t>policy (JSON doc)</a:t>
            </a:r>
            <a:endParaRPr lang="en-US" dirty="0"/>
          </a:p>
        </p:txBody>
      </p:sp>
      <p:grpSp>
        <p:nvGrpSpPr>
          <p:cNvPr id="4" name="Group 148"/>
          <p:cNvGrpSpPr/>
          <p:nvPr/>
        </p:nvGrpSpPr>
        <p:grpSpPr>
          <a:xfrm>
            <a:off x="8348663" y="5832476"/>
            <a:ext cx="428624" cy="369887"/>
            <a:chOff x="8348663" y="5832476"/>
            <a:chExt cx="428624" cy="369887"/>
          </a:xfrm>
          <a:solidFill>
            <a:schemeClr val="tx2">
              <a:lumMod val="20000"/>
              <a:lumOff val="80000"/>
            </a:schemeClr>
          </a:solidFill>
        </p:grpSpPr>
        <p:sp>
          <p:nvSpPr>
            <p:cNvPr id="37"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38"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39"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40"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41"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123574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5" descr="s3.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176" y="2133600"/>
            <a:ext cx="32813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Security</a:t>
            </a:r>
          </a:p>
        </p:txBody>
      </p:sp>
      <p:sp>
        <p:nvSpPr>
          <p:cNvPr id="3" name="Content Placeholder 2"/>
          <p:cNvSpPr>
            <a:spLocks noGrp="1"/>
          </p:cNvSpPr>
          <p:nvPr>
            <p:ph idx="1"/>
          </p:nvPr>
        </p:nvSpPr>
        <p:spPr>
          <a:xfrm>
            <a:off x="3665538" y="1600200"/>
            <a:ext cx="5021262" cy="3651093"/>
          </a:xfrm>
        </p:spPr>
        <p:txBody>
          <a:bodyPr/>
          <a:lstStyle/>
          <a:p>
            <a:r>
              <a:rPr lang="en-US" b="1" dirty="0" smtClean="0">
                <a:solidFill>
                  <a:schemeClr val="bg1">
                    <a:lumMod val="50000"/>
                  </a:schemeClr>
                </a:solidFill>
              </a:rPr>
              <a:t>Bucket Policies</a:t>
            </a:r>
            <a:br>
              <a:rPr lang="en-US" b="1" dirty="0" smtClean="0">
                <a:solidFill>
                  <a:schemeClr val="bg1">
                    <a:lumMod val="50000"/>
                  </a:schemeClr>
                </a:solidFill>
              </a:rPr>
            </a:br>
            <a:endParaRPr lang="en-US" b="1" dirty="0" smtClean="0">
              <a:solidFill>
                <a:schemeClr val="bg1">
                  <a:lumMod val="50000"/>
                </a:schemeClr>
              </a:solidFill>
            </a:endParaRPr>
          </a:p>
          <a:p>
            <a:r>
              <a:rPr lang="en-US" b="1" dirty="0" smtClean="0"/>
              <a:t>ACL (Access Control List)</a:t>
            </a:r>
            <a:endParaRPr lang="en-US" b="1" dirty="0"/>
          </a:p>
          <a:p>
            <a:endParaRPr lang="en-US" sz="1600" b="1" dirty="0" smtClean="0"/>
          </a:p>
          <a:p>
            <a:pPr marL="342900" indent="-342900">
              <a:buFont typeface="Arial"/>
              <a:buChar char="•"/>
            </a:pPr>
            <a:r>
              <a:rPr lang="en-US" sz="1400" dirty="0" smtClean="0"/>
              <a:t>Applied to buckets and objects</a:t>
            </a:r>
            <a:br>
              <a:rPr lang="en-US" sz="1400" dirty="0" smtClean="0"/>
            </a:br>
            <a:endParaRPr lang="en-US" sz="1400" dirty="0" smtClean="0"/>
          </a:p>
          <a:p>
            <a:pPr marL="342900" indent="-342900">
              <a:buFont typeface="Arial"/>
              <a:buChar char="•"/>
            </a:pPr>
            <a:r>
              <a:rPr lang="en-US" sz="1400" dirty="0" smtClean="0"/>
              <a:t>Only grant, no deny</a:t>
            </a:r>
            <a:br>
              <a:rPr lang="en-US" sz="1400" dirty="0" smtClean="0"/>
            </a:br>
            <a:endParaRPr lang="en-US" sz="1400" dirty="0" smtClean="0"/>
          </a:p>
          <a:p>
            <a:pPr marL="342900" indent="-342900">
              <a:buFont typeface="Arial"/>
              <a:buChar char="•"/>
            </a:pPr>
            <a:r>
              <a:rPr lang="en-US" sz="1400" dirty="0" smtClean="0"/>
              <a:t>Grant to AWS account or pre-defined group</a:t>
            </a:r>
            <a:br>
              <a:rPr lang="en-US" sz="1400" dirty="0" smtClean="0"/>
            </a:br>
            <a:endParaRPr lang="en-US" sz="1400" dirty="0" smtClean="0"/>
          </a:p>
          <a:p>
            <a:pPr marL="342900" indent="-342900">
              <a:buFont typeface="Arial"/>
              <a:buChar char="•"/>
            </a:pPr>
            <a:r>
              <a:rPr lang="en-US" sz="1400" dirty="0" smtClean="0"/>
              <a:t>Set ACL when uploading new object, or update existing</a:t>
            </a:r>
            <a:endParaRPr lang="en-US" sz="1400" dirty="0"/>
          </a:p>
          <a:p>
            <a:endParaRPr lang="en-US" b="1" dirty="0"/>
          </a:p>
        </p:txBody>
      </p:sp>
      <p:sp>
        <p:nvSpPr>
          <p:cNvPr id="21" name="TextBox 20"/>
          <p:cNvSpPr txBox="1">
            <a:spLocks noChangeArrowheads="1"/>
          </p:cNvSpPr>
          <p:nvPr/>
        </p:nvSpPr>
        <p:spPr bwMode="auto">
          <a:xfrm>
            <a:off x="496888" y="1014413"/>
            <a:ext cx="7827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Amazon S3 provides </a:t>
            </a:r>
            <a:r>
              <a:rPr lang="en-US" dirty="0" smtClean="0"/>
              <a:t>2 authentication </a:t>
            </a:r>
            <a:r>
              <a:rPr lang="en-US" dirty="0"/>
              <a:t>mechanisms to secure data against unauthorized access. </a:t>
            </a:r>
          </a:p>
          <a:p>
            <a:pPr eaLnBrk="1" hangingPunct="1"/>
            <a:endParaRPr lang="en-US" dirty="0"/>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grpSp>
        <p:nvGrpSpPr>
          <p:cNvPr id="4" name="Group 148"/>
          <p:cNvGrpSpPr/>
          <p:nvPr/>
        </p:nvGrpSpPr>
        <p:grpSpPr>
          <a:xfrm>
            <a:off x="8348663" y="5832476"/>
            <a:ext cx="428624" cy="369887"/>
            <a:chOff x="8348663" y="5832476"/>
            <a:chExt cx="428624" cy="369887"/>
          </a:xfrm>
          <a:solidFill>
            <a:schemeClr val="tx2">
              <a:lumMod val="20000"/>
              <a:lumOff val="80000"/>
            </a:schemeClr>
          </a:solidFill>
        </p:grpSpPr>
        <p:sp>
          <p:nvSpPr>
            <p:cNvPr id="37"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a:ea typeface="+mn-ea"/>
              </a:endParaRPr>
            </a:p>
          </p:txBody>
        </p:sp>
        <p:sp>
          <p:nvSpPr>
            <p:cNvPr id="38"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a:ea typeface="+mn-ea"/>
              </a:endParaRPr>
            </a:p>
          </p:txBody>
        </p:sp>
        <p:sp>
          <p:nvSpPr>
            <p:cNvPr id="39"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a:ea typeface="+mn-ea"/>
              </a:endParaRPr>
            </a:p>
          </p:txBody>
        </p:sp>
        <p:sp>
          <p:nvSpPr>
            <p:cNvPr id="40"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a:ea typeface="+mn-ea"/>
              </a:endParaRPr>
            </a:p>
          </p:txBody>
        </p:sp>
        <p:sp>
          <p:nvSpPr>
            <p:cNvPr id="41"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4140860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Arial" charset="0"/>
              </a:rPr>
              <a:t>S3 concepts</a:t>
            </a:r>
            <a:endParaRPr lang="en-US" b="1" dirty="0">
              <a:latin typeface="Arial" charset="0"/>
            </a:endParaRPr>
          </a:p>
        </p:txBody>
      </p:sp>
      <p:sp>
        <p:nvSpPr>
          <p:cNvPr id="17420" name="TextBox 29"/>
          <p:cNvSpPr txBox="1">
            <a:spLocks noChangeArrowheads="1"/>
          </p:cNvSpPr>
          <p:nvPr/>
        </p:nvSpPr>
        <p:spPr bwMode="auto">
          <a:xfrm>
            <a:off x="9920288" y="375761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p>
        </p:txBody>
      </p:sp>
      <p:sp>
        <p:nvSpPr>
          <p:cNvPr id="2" name="Content Placeholder 1"/>
          <p:cNvSpPr>
            <a:spLocks noGrp="1"/>
          </p:cNvSpPr>
          <p:nvPr>
            <p:ph idx="1"/>
          </p:nvPr>
        </p:nvSpPr>
        <p:spPr/>
        <p:txBody>
          <a:bodyPr/>
          <a:lstStyle/>
          <a:p>
            <a:pPr marL="342900" indent="-342900">
              <a:buFont typeface="Arial" pitchFamily="34" charset="0"/>
              <a:buChar char="•"/>
            </a:pPr>
            <a:r>
              <a:rPr lang="en-US" dirty="0" smtClean="0">
                <a:latin typeface="Verdana" pitchFamily="34" charset="0"/>
                <a:ea typeface="Verdana" pitchFamily="34" charset="0"/>
                <a:cs typeface="Verdana" pitchFamily="34" charset="0"/>
              </a:rPr>
              <a:t>Lifecycle</a:t>
            </a:r>
          </a:p>
          <a:p>
            <a:pPr marL="342900" indent="-342900">
              <a:buFont typeface="Arial" pitchFamily="34" charset="0"/>
              <a:buChar char="•"/>
            </a:pPr>
            <a:r>
              <a:rPr lang="en-US" dirty="0" smtClean="0"/>
              <a:t>Logging</a:t>
            </a:r>
          </a:p>
          <a:p>
            <a:pPr marL="342900" indent="-342900">
              <a:buFont typeface="Arial" pitchFamily="34" charset="0"/>
              <a:buChar char="•"/>
            </a:pPr>
            <a:r>
              <a:rPr lang="en-US" dirty="0"/>
              <a:t>Notification </a:t>
            </a:r>
            <a:endParaRPr lang="en-US" dirty="0" smtClean="0"/>
          </a:p>
          <a:p>
            <a:pPr marL="342900" indent="-342900">
              <a:buFont typeface="Arial" pitchFamily="34" charset="0"/>
              <a:buChar char="•"/>
            </a:pPr>
            <a:r>
              <a:rPr lang="en-US" dirty="0"/>
              <a:t>Tags </a:t>
            </a:r>
            <a:endParaRPr lang="en-US" dirty="0" smtClean="0"/>
          </a:p>
          <a:p>
            <a:pPr marL="342900" indent="-342900">
              <a:buFont typeface="Arial" pitchFamily="34" charset="0"/>
              <a:buChar char="•"/>
            </a:pPr>
            <a:r>
              <a:rPr lang="en-US" dirty="0" smtClean="0"/>
              <a:t>Versioning</a:t>
            </a:r>
          </a:p>
        </p:txBody>
      </p:sp>
    </p:spTree>
    <p:extLst>
      <p:ext uri="{BB962C8B-B14F-4D97-AF65-F5344CB8AC3E}">
        <p14:creationId xmlns:p14="http://schemas.microsoft.com/office/powerpoint/2010/main" val="2569095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7"/>
          <p:cNvSpPr txBox="1">
            <a:spLocks noChangeArrowheads="1"/>
          </p:cNvSpPr>
          <p:nvPr/>
        </p:nvSpPr>
        <p:spPr bwMode="auto">
          <a:xfrm>
            <a:off x="627063" y="603250"/>
            <a:ext cx="536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For more information about S3, visit…</a:t>
            </a:r>
          </a:p>
        </p:txBody>
      </p:sp>
      <p:sp>
        <p:nvSpPr>
          <p:cNvPr id="19459" name="TextBox 8"/>
          <p:cNvSpPr txBox="1">
            <a:spLocks noChangeArrowheads="1"/>
          </p:cNvSpPr>
          <p:nvPr/>
        </p:nvSpPr>
        <p:spPr bwMode="auto">
          <a:xfrm>
            <a:off x="627063" y="2212975"/>
            <a:ext cx="6848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smtClean="0">
                <a:hlinkClick r:id="rId3"/>
              </a:rPr>
              <a:t>http</a:t>
            </a:r>
            <a:r>
              <a:rPr lang="en-US" dirty="0">
                <a:hlinkClick r:id="rId3"/>
              </a:rPr>
              <a:t>://docs.aws.amazon.com/AmazonS3/latest/UG/Welcome.html</a:t>
            </a:r>
            <a:endParaRPr lang="en-US" dirty="0" smtClean="0"/>
          </a:p>
          <a:p>
            <a:pPr eaLnBrk="1" hangingPunct="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886325"/>
          </a:xfrm>
        </p:spPr>
        <p:txBody>
          <a:bodyPr/>
          <a:lstStyle/>
          <a:p>
            <a:r>
              <a:rPr lang="en-US" sz="2400" b="1" dirty="0"/>
              <a:t>Simple Storage Service</a:t>
            </a:r>
          </a:p>
          <a:p>
            <a:pPr marL="457200" indent="-457200">
              <a:buFont typeface="Arial"/>
              <a:buChar char="•"/>
            </a:pPr>
            <a:endParaRPr lang="en-US" sz="2400" b="1" dirty="0"/>
          </a:p>
          <a:p>
            <a:pPr marL="1028700" lvl="1">
              <a:buFont typeface="Arial" pitchFamily="34" charset="0"/>
              <a:buChar char="•"/>
            </a:pPr>
            <a:r>
              <a:rPr lang="en-US" sz="1800" dirty="0" smtClean="0"/>
              <a:t>Storage </a:t>
            </a:r>
            <a:r>
              <a:rPr lang="en-US" sz="1800" dirty="0"/>
              <a:t>for the </a:t>
            </a:r>
            <a:r>
              <a:rPr lang="en-US" sz="1800" dirty="0" smtClean="0"/>
              <a:t>Internet.</a:t>
            </a:r>
          </a:p>
          <a:p>
            <a:pPr marL="1028700" lvl="1">
              <a:buFont typeface="Arial" pitchFamily="34" charset="0"/>
              <a:buChar char="•"/>
            </a:pPr>
            <a:r>
              <a:rPr lang="en-US" sz="1800" dirty="0" smtClean="0"/>
              <a:t>Highly scalable data storage in the cloud.</a:t>
            </a:r>
            <a:endParaRPr lang="en-US" sz="1800" dirty="0"/>
          </a:p>
          <a:p>
            <a:pPr marL="1028700" lvl="1">
              <a:buFont typeface="Arial" pitchFamily="34" charset="0"/>
              <a:buChar char="•"/>
            </a:pPr>
            <a:r>
              <a:rPr lang="en-US" sz="1800" dirty="0" smtClean="0">
                <a:latin typeface="Verdana" pitchFamily="34" charset="0"/>
                <a:ea typeface="Verdana" pitchFamily="34" charset="0"/>
                <a:cs typeface="Verdana" pitchFamily="34" charset="0"/>
              </a:rPr>
              <a:t>Store </a:t>
            </a:r>
            <a:r>
              <a:rPr lang="en-US" sz="1800" dirty="0">
                <a:latin typeface="Verdana" pitchFamily="34" charset="0"/>
                <a:ea typeface="Verdana" pitchFamily="34" charset="0"/>
                <a:cs typeface="Verdana" pitchFamily="34" charset="0"/>
              </a:rPr>
              <a:t>and retrieve any amount of </a:t>
            </a:r>
            <a:r>
              <a:rPr lang="en-US" sz="1800" dirty="0" smtClean="0">
                <a:latin typeface="Verdana" pitchFamily="34" charset="0"/>
                <a:ea typeface="Verdana" pitchFamily="34" charset="0"/>
                <a:cs typeface="Verdana" pitchFamily="34" charset="0"/>
              </a:rPr>
              <a:t>data</a:t>
            </a:r>
          </a:p>
          <a:p>
            <a:pPr marL="1028700" lvl="1">
              <a:buFont typeface="Arial" pitchFamily="34" charset="0"/>
              <a:buChar char="•"/>
            </a:pPr>
            <a:r>
              <a:rPr lang="en-US" sz="1800" dirty="0" smtClean="0">
                <a:latin typeface="Verdana" pitchFamily="34" charset="0"/>
                <a:ea typeface="Verdana" pitchFamily="34" charset="0"/>
                <a:cs typeface="Verdana" pitchFamily="34" charset="0"/>
              </a:rPr>
              <a:t>Programmatic  Access via web services API.</a:t>
            </a:r>
          </a:p>
          <a:p>
            <a:pPr marL="1028700" lvl="1">
              <a:buFont typeface="Arial" pitchFamily="34" charset="0"/>
              <a:buChar char="•"/>
            </a:pPr>
            <a:endParaRPr lang="en-US" sz="1800" dirty="0" smtClean="0">
              <a:latin typeface="Verdana" pitchFamily="34" charset="0"/>
              <a:ea typeface="Verdana" pitchFamily="34" charset="0"/>
              <a:cs typeface="Verdana" pitchFamily="34" charset="0"/>
            </a:endParaRPr>
          </a:p>
          <a:p>
            <a:pPr marL="1028700" lvl="2" indent="-171450">
              <a:spcBef>
                <a:spcPct val="0"/>
              </a:spcBef>
              <a:buFont typeface="Arial"/>
              <a:buChar char="•"/>
            </a:pPr>
            <a:endParaRPr lang="en-US" b="1" dirty="0" smtClean="0">
              <a:latin typeface="Verdana" pitchFamily="34" charset="0"/>
              <a:ea typeface="Verdana" pitchFamily="34" charset="0"/>
              <a:cs typeface="Verdana" pitchFamily="34" charset="0"/>
            </a:endParaRPr>
          </a:p>
          <a:p>
            <a:pPr marL="1028700" lvl="2" indent="-171450">
              <a:spcBef>
                <a:spcPct val="0"/>
              </a:spcBef>
              <a:buFont typeface="Arial"/>
              <a:buChar char="•"/>
            </a:pPr>
            <a:endParaRPr lang="en-US" b="1" dirty="0">
              <a:latin typeface="Verdana" pitchFamily="34" charset="0"/>
              <a:ea typeface="Verdana" pitchFamily="34" charset="0"/>
              <a:cs typeface="Verdana" pitchFamily="34" charset="0"/>
            </a:endParaRPr>
          </a:p>
          <a:p>
            <a:pPr>
              <a:spcBef>
                <a:spcPct val="0"/>
              </a:spcBef>
            </a:pPr>
            <a:endParaRPr lang="en-US" sz="1100" b="1" dirty="0">
              <a:latin typeface="Calibri" charset="0"/>
            </a:endParaRPr>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8506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6376506" y="3409455"/>
            <a:ext cx="1055688" cy="1058863"/>
            <a:chOff x="2030814" y="1496098"/>
            <a:chExt cx="1055882" cy="1059083"/>
          </a:xfrm>
        </p:grpSpPr>
        <p:pic>
          <p:nvPicPr>
            <p:cNvPr id="14" name="Picture 5" descr="obj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814" y="1496098"/>
              <a:ext cx="1055882" cy="105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2325358" y="1823025"/>
              <a:ext cx="569454" cy="3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smtClean="0">
                  <a:solidFill>
                    <a:schemeClr val="bg1"/>
                  </a:solidFill>
                </a:rPr>
                <a:t>Obj</a:t>
              </a:r>
              <a:endParaRPr lang="en-US" b="1" dirty="0">
                <a:solidFill>
                  <a:schemeClr val="bg1"/>
                </a:solidFill>
              </a:endParaRPr>
            </a:p>
          </p:txBody>
        </p:sp>
      </p:grpSp>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6088607" cy="3651093"/>
          </a:xfrm>
        </p:spPr>
        <p:txBody>
          <a:bodyPr/>
          <a:lstStyle/>
          <a:p>
            <a:r>
              <a:rPr lang="en-US" dirty="0" smtClean="0">
                <a:solidFill>
                  <a:srgbClr val="000000"/>
                </a:solidFill>
              </a:rPr>
              <a:t/>
            </a:r>
            <a:br>
              <a:rPr lang="en-US" dirty="0" smtClean="0">
                <a:solidFill>
                  <a:srgbClr val="000000"/>
                </a:solidFill>
              </a:rPr>
            </a:br>
            <a:r>
              <a:rPr lang="en-US" b="1" dirty="0">
                <a:solidFill>
                  <a:srgbClr val="000000"/>
                </a:solidFill>
              </a:rPr>
              <a:t>Object – </a:t>
            </a:r>
            <a:r>
              <a:rPr lang="en-US" dirty="0">
                <a:solidFill>
                  <a:srgbClr val="000000"/>
                </a:solidFill>
              </a:rPr>
              <a:t>The fundamental entities stored in S3. Consist of key, data (bytes) and metadata.</a:t>
            </a:r>
          </a:p>
          <a:p>
            <a:endParaRPr lang="en-US" b="1" dirty="0" smtClean="0">
              <a:solidFill>
                <a:srgbClr val="000000"/>
              </a:solidFill>
            </a:endParaRPr>
          </a:p>
          <a:p>
            <a:r>
              <a:rPr lang="en-US" b="1" dirty="0">
                <a:solidFill>
                  <a:srgbClr val="000000"/>
                </a:solidFill>
              </a:rPr>
              <a:t>Bucket – </a:t>
            </a:r>
            <a:r>
              <a:rPr lang="en-US" dirty="0">
                <a:solidFill>
                  <a:srgbClr val="000000"/>
                </a:solidFill>
              </a:rPr>
              <a:t>A container for objects. Every object is contained in a bucket.</a:t>
            </a:r>
          </a:p>
          <a:p>
            <a:r>
              <a:rPr lang="en-US" dirty="0" smtClean="0">
                <a:solidFill>
                  <a:srgbClr val="D9D9D9"/>
                </a:solidFill>
              </a:rPr>
              <a:t/>
            </a:r>
            <a:br>
              <a:rPr lang="en-US" dirty="0" smtClean="0">
                <a:solidFill>
                  <a:srgbClr val="D9D9D9"/>
                </a:solidFill>
              </a:rPr>
            </a:br>
            <a:r>
              <a:rPr lang="en-US" b="1" dirty="0" smtClean="0"/>
              <a:t>Objects are stored in buckets.</a:t>
            </a: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6361195" y="4071156"/>
            <a:ext cx="2017104" cy="1766082"/>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AutoShape 12"/>
          <p:cNvSpPr>
            <a:spLocks noChangeAspect="1" noChangeArrowheads="1" noTextEdit="1"/>
          </p:cNvSpPr>
          <p:nvPr/>
        </p:nvSpPr>
        <p:spPr bwMode="auto">
          <a:xfrm>
            <a:off x="6312453" y="3771393"/>
            <a:ext cx="2112151" cy="206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4" name="Freeform 17"/>
          <p:cNvSpPr>
            <a:spLocks/>
          </p:cNvSpPr>
          <p:nvPr/>
        </p:nvSpPr>
        <p:spPr bwMode="auto">
          <a:xfrm>
            <a:off x="6871361" y="4658496"/>
            <a:ext cx="472797" cy="774184"/>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7410771" y="4679618"/>
            <a:ext cx="436241" cy="75306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rot="1275499">
            <a:off x="6543236" y="3448098"/>
            <a:ext cx="2017104" cy="504479"/>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550503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p:txBody>
          <a:bodyPr/>
          <a:lstStyle/>
          <a:p>
            <a:r>
              <a:rPr lang="en-US" sz="1800" b="1" dirty="0" smtClean="0"/>
              <a:t>Scalable</a:t>
            </a:r>
            <a:br>
              <a:rPr lang="en-US" sz="1800" b="1" dirty="0" smtClean="0"/>
            </a:br>
            <a:endParaRPr lang="en-US" sz="1800" b="1" dirty="0"/>
          </a:p>
          <a:p>
            <a:r>
              <a:rPr lang="en-US" sz="1800" b="1" dirty="0" smtClean="0"/>
              <a:t>Reliable</a:t>
            </a:r>
          </a:p>
          <a:p>
            <a:endParaRPr lang="en-US" sz="1800" dirty="0" smtClean="0"/>
          </a:p>
          <a:p>
            <a:r>
              <a:rPr lang="en-US" sz="1800" b="1" dirty="0" smtClean="0"/>
              <a:t>Fast</a:t>
            </a:r>
          </a:p>
          <a:p>
            <a:endParaRPr lang="en-US" sz="1800" dirty="0" smtClean="0"/>
          </a:p>
          <a:p>
            <a:r>
              <a:rPr lang="en-US" sz="1800" b="1" dirty="0" smtClean="0"/>
              <a:t>Inexpensive</a:t>
            </a:r>
            <a:endParaRPr lang="en-US" sz="1800" b="1" dirty="0"/>
          </a:p>
          <a:p>
            <a:endParaRPr lang="en-US" sz="1800" dirty="0" smtClean="0"/>
          </a:p>
          <a:p>
            <a:r>
              <a:rPr lang="en-US" sz="1800" b="1" dirty="0" smtClean="0"/>
              <a:t>Simple</a:t>
            </a:r>
            <a:endParaRPr lang="en-US" sz="1800" b="1" dirty="0"/>
          </a:p>
          <a:p>
            <a:pPr marL="342900" indent="-342900">
              <a:buFont typeface="Arial"/>
              <a:buChar char="•"/>
            </a:pPr>
            <a:endParaRPr lang="en-US" sz="2800" dirty="0"/>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497065" y="209630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33021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p:txBody>
          <a:bodyPr/>
          <a:lstStyle/>
          <a:p>
            <a:r>
              <a:rPr lang="en-US" sz="2800" b="1" dirty="0" smtClean="0"/>
              <a:t>Scalable</a:t>
            </a:r>
            <a:br>
              <a:rPr lang="en-US" sz="2800" b="1" dirty="0" smtClean="0"/>
            </a:br>
            <a:endParaRPr lang="en-US" sz="2400" dirty="0" smtClean="0"/>
          </a:p>
          <a:p>
            <a:r>
              <a:rPr lang="en-US" sz="2400" dirty="0" smtClean="0"/>
              <a:t>Dimensions of scale:</a:t>
            </a:r>
          </a:p>
          <a:p>
            <a:endParaRPr lang="en-US" sz="2000" dirty="0"/>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497065" y="209630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Tree>
    <p:extLst>
      <p:ext uri="{BB962C8B-B14F-4D97-AF65-F5344CB8AC3E}">
        <p14:creationId xmlns:p14="http://schemas.microsoft.com/office/powerpoint/2010/main" val="4119093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237038"/>
          </a:xfrm>
        </p:spPr>
        <p:txBody>
          <a:bodyPr/>
          <a:lstStyle/>
          <a:p>
            <a:r>
              <a:rPr lang="en-US" sz="2800" b="1" dirty="0" smtClean="0"/>
              <a:t>Scalable</a:t>
            </a:r>
            <a:br>
              <a:rPr lang="en-US" sz="2800" b="1" dirty="0" smtClean="0"/>
            </a:br>
            <a:endParaRPr lang="en-US" sz="2400" dirty="0" smtClean="0"/>
          </a:p>
          <a:p>
            <a:r>
              <a:rPr lang="en-US" sz="2400" dirty="0" smtClean="0"/>
              <a:t>Dimensions of scale:</a:t>
            </a:r>
            <a:br>
              <a:rPr lang="en-US" sz="2400" dirty="0" smtClean="0"/>
            </a:br>
            <a:endParaRPr lang="en-US" sz="2400" dirty="0"/>
          </a:p>
          <a:p>
            <a:pPr marL="342900" indent="-342900">
              <a:buFont typeface="Arial"/>
              <a:buChar char="•"/>
            </a:pPr>
            <a:r>
              <a:rPr lang="en-US" sz="2400" b="1" dirty="0" smtClean="0"/>
              <a:t>Storage</a:t>
            </a:r>
            <a:endParaRPr lang="en-US" sz="2000" b="1" dirty="0"/>
          </a:p>
          <a:p>
            <a:pPr marL="342900" indent="-342900">
              <a:buFont typeface="Arial"/>
              <a:buChar char="•"/>
            </a:pPr>
            <a:r>
              <a:rPr lang="en-US" sz="2800" b="1" dirty="0">
                <a:latin typeface="Calibri" charset="0"/>
              </a:rPr>
              <a:t>Request Rate </a:t>
            </a:r>
          </a:p>
          <a:p>
            <a:pPr marL="342900" indent="-342900">
              <a:buFont typeface="Arial"/>
              <a:buChar char="•"/>
            </a:pPr>
            <a:r>
              <a:rPr lang="en-US" sz="2800" b="1" dirty="0" smtClean="0">
                <a:latin typeface="Calibri" charset="0"/>
              </a:rPr>
              <a:t>Users </a:t>
            </a:r>
          </a:p>
          <a:p>
            <a:pPr marL="342900" indent="-342900">
              <a:buFont typeface="Arial"/>
              <a:buChar char="•"/>
            </a:pPr>
            <a:endParaRPr lang="en-US" sz="2800"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grpSp>
        <p:nvGrpSpPr>
          <p:cNvPr id="13" name="Group 12"/>
          <p:cNvGrpSpPr/>
          <p:nvPr/>
        </p:nvGrpSpPr>
        <p:grpSpPr>
          <a:xfrm>
            <a:off x="6497065" y="2096306"/>
            <a:ext cx="2112963" cy="2065845"/>
            <a:chOff x="4575175" y="1449388"/>
            <a:chExt cx="4129088" cy="4037012"/>
          </a:xfrm>
        </p:grpSpPr>
        <p:sp>
          <p:nvSpPr>
            <p:cNvPr id="14"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97114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S3</a:t>
            </a:r>
            <a:r>
              <a:rPr lang="en-US" b="1" dirty="0" smtClean="0">
                <a:latin typeface="Arial" charset="0"/>
              </a:rPr>
              <a:t>?</a:t>
            </a:r>
            <a:endParaRPr lang="en-US" b="1" dirty="0">
              <a:latin typeface="Arial" charset="0"/>
            </a:endParaRPr>
          </a:p>
        </p:txBody>
      </p:sp>
      <p:sp>
        <p:nvSpPr>
          <p:cNvPr id="2" name="Content Placeholder 1"/>
          <p:cNvSpPr>
            <a:spLocks noGrp="1"/>
          </p:cNvSpPr>
          <p:nvPr>
            <p:ph idx="1"/>
          </p:nvPr>
        </p:nvSpPr>
        <p:spPr>
          <a:xfrm>
            <a:off x="457200" y="1600200"/>
            <a:ext cx="8229600" cy="4991100"/>
          </a:xfrm>
        </p:spPr>
        <p:txBody>
          <a:bodyPr/>
          <a:lstStyle/>
          <a:p>
            <a:endParaRPr lang="en-US" sz="2400" b="1" dirty="0" smtClean="0"/>
          </a:p>
          <a:p>
            <a:r>
              <a:rPr lang="en-US" sz="2400" b="1" dirty="0" smtClean="0"/>
              <a:t>Reliable</a:t>
            </a:r>
          </a:p>
          <a:p>
            <a:r>
              <a:rPr lang="en-US" sz="1800" dirty="0"/>
              <a:t>No SPOF</a:t>
            </a:r>
          </a:p>
          <a:p>
            <a:r>
              <a:rPr lang="en-US" sz="1800" dirty="0"/>
              <a:t>Availability: 99.99</a:t>
            </a:r>
            <a:r>
              <a:rPr lang="en-US" sz="1800" dirty="0" smtClean="0"/>
              <a:t>%</a:t>
            </a:r>
            <a:endParaRPr lang="en-US" sz="1800" dirty="0"/>
          </a:p>
          <a:p>
            <a:r>
              <a:rPr lang="en-US" sz="2400" b="1" dirty="0" smtClean="0"/>
              <a:t>Durability</a:t>
            </a:r>
            <a:r>
              <a:rPr lang="en-US" sz="2400" dirty="0" smtClean="0"/>
              <a:t>: 99.999999999%</a:t>
            </a: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 name="Group 4"/>
          <p:cNvGrpSpPr/>
          <p:nvPr/>
        </p:nvGrpSpPr>
        <p:grpSpPr>
          <a:xfrm>
            <a:off x="6325615" y="1662096"/>
            <a:ext cx="2112963" cy="2065845"/>
            <a:chOff x="4575175" y="1449388"/>
            <a:chExt cx="4129088" cy="4037012"/>
          </a:xfrm>
        </p:grpSpPr>
        <p:sp>
          <p:nvSpPr>
            <p:cNvPr id="5130"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TextBox 6"/>
          <p:cNvSpPr txBox="1"/>
          <p:nvPr/>
        </p:nvSpPr>
        <p:spPr>
          <a:xfrm>
            <a:off x="482600" y="1064018"/>
            <a:ext cx="5443881" cy="369332"/>
          </a:xfrm>
          <a:prstGeom prst="rect">
            <a:avLst/>
          </a:prstGeom>
          <a:noFill/>
        </p:spPr>
        <p:txBody>
          <a:bodyPr wrap="none" rtlCol="0">
            <a:spAutoFit/>
          </a:bodyPr>
          <a:lstStyle/>
          <a:p>
            <a:r>
              <a:rPr lang="en-US" b="1" dirty="0" smtClean="0">
                <a:solidFill>
                  <a:schemeClr val="bg1">
                    <a:lumMod val="50000"/>
                  </a:schemeClr>
                </a:solidFill>
              </a:rPr>
              <a:t>Simple Storage Service: Storage for the Internet</a:t>
            </a:r>
            <a:endParaRPr lang="en-US" b="1" dirty="0">
              <a:solidFill>
                <a:schemeClr val="bg1">
                  <a:lumMod val="50000"/>
                </a:schemeClr>
              </a:solidFill>
            </a:endParaRPr>
          </a:p>
        </p:txBody>
      </p:sp>
      <p:sp>
        <p:nvSpPr>
          <p:cNvPr id="4" name="TextBox 3"/>
          <p:cNvSpPr txBox="1"/>
          <p:nvPr/>
        </p:nvSpPr>
        <p:spPr>
          <a:xfrm>
            <a:off x="543433" y="3760574"/>
            <a:ext cx="7429500" cy="646331"/>
          </a:xfrm>
          <a:prstGeom prst="rect">
            <a:avLst/>
          </a:prstGeom>
          <a:noFill/>
        </p:spPr>
        <p:txBody>
          <a:bodyPr wrap="square" rtlCol="0">
            <a:spAutoFit/>
          </a:bodyPr>
          <a:lstStyle/>
          <a:p>
            <a:r>
              <a:rPr lang="en-US" dirty="0" smtClean="0"/>
              <a:t>Store 10,000 objects in S3 and expect to lose </a:t>
            </a:r>
            <a:r>
              <a:rPr lang="en-US" b="1" dirty="0" smtClean="0"/>
              <a:t>one</a:t>
            </a:r>
            <a:r>
              <a:rPr lang="en-US" dirty="0" smtClean="0"/>
              <a:t> object every 10,000,000 years.</a:t>
            </a:r>
            <a:endParaRPr lang="en-US" dirty="0"/>
          </a:p>
        </p:txBody>
      </p:sp>
    </p:spTree>
    <p:extLst>
      <p:ext uri="{BB962C8B-B14F-4D97-AF65-F5344CB8AC3E}">
        <p14:creationId xmlns:p14="http://schemas.microsoft.com/office/powerpoint/2010/main" val="377875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Arial" charset="0"/>
              </a:rPr>
              <a:t>How much data </a:t>
            </a:r>
            <a:r>
              <a:rPr lang="en-US" b="1" dirty="0">
                <a:latin typeface="Arial" charset="0"/>
              </a:rPr>
              <a:t>can I store? </a:t>
            </a:r>
            <a:br>
              <a:rPr lang="en-US" b="1" dirty="0">
                <a:latin typeface="Arial" charset="0"/>
              </a:rPr>
            </a:br>
            <a:endParaRPr lang="en-US" dirty="0">
              <a:latin typeface="Arial" charset="0"/>
            </a:endParaRPr>
          </a:p>
        </p:txBody>
      </p:sp>
      <p:sp>
        <p:nvSpPr>
          <p:cNvPr id="2" name="Content Placeholder 1"/>
          <p:cNvSpPr>
            <a:spLocks noGrp="1"/>
          </p:cNvSpPr>
          <p:nvPr>
            <p:ph idx="1"/>
          </p:nvPr>
        </p:nvSpPr>
        <p:spPr/>
        <p:txBody>
          <a:bodyPr/>
          <a:lstStyle/>
          <a:p>
            <a:pPr marL="342900" indent="-342900">
              <a:buFont typeface="Arial"/>
              <a:buChar char="•"/>
            </a:pPr>
            <a:r>
              <a:rPr lang="en-US" b="1" dirty="0" smtClean="0"/>
              <a:t>100 Buckets</a:t>
            </a:r>
            <a:br>
              <a:rPr lang="en-US" b="1" dirty="0" smtClean="0"/>
            </a:br>
            <a:endParaRPr lang="en-US" b="1" dirty="0" smtClean="0"/>
          </a:p>
          <a:p>
            <a:pPr marL="342900" indent="-342900">
              <a:buFont typeface="Arial"/>
              <a:buChar char="•"/>
            </a:pPr>
            <a:r>
              <a:rPr lang="en-US" b="1" dirty="0" smtClean="0"/>
              <a:t>Unlimited objects in each bucket</a:t>
            </a:r>
            <a:br>
              <a:rPr lang="en-US" b="1" dirty="0" smtClean="0"/>
            </a:br>
            <a:endParaRPr lang="en-US" b="1" dirty="0" smtClean="0"/>
          </a:p>
          <a:p>
            <a:pPr marL="342900" indent="-342900">
              <a:buFont typeface="Arial"/>
              <a:buChar char="•"/>
            </a:pPr>
            <a:r>
              <a:rPr lang="en-US" b="1" dirty="0" smtClean="0"/>
              <a:t>5TB </a:t>
            </a:r>
            <a:r>
              <a:rPr lang="en-US" b="1" i="1" dirty="0" smtClean="0"/>
              <a:t>per object</a:t>
            </a:r>
            <a:endParaRPr lang="en-US" b="1" dirty="0"/>
          </a:p>
        </p:txBody>
      </p:sp>
      <p:grpSp>
        <p:nvGrpSpPr>
          <p:cNvPr id="6" name="Group 5"/>
          <p:cNvGrpSpPr/>
          <p:nvPr/>
        </p:nvGrpSpPr>
        <p:grpSpPr>
          <a:xfrm>
            <a:off x="6573837" y="1454380"/>
            <a:ext cx="2112963" cy="2065845"/>
            <a:chOff x="4575175" y="1449388"/>
            <a:chExt cx="4129088" cy="4037012"/>
          </a:xfrm>
        </p:grpSpPr>
        <p:sp>
          <p:nvSpPr>
            <p:cNvPr id="7" name="AutoShape 12"/>
            <p:cNvSpPr>
              <a:spLocks noChangeAspect="1" noChangeArrowheads="1" noTextEdit="1"/>
            </p:cNvSpPr>
            <p:nvPr/>
          </p:nvSpPr>
          <p:spPr bwMode="auto">
            <a:xfrm>
              <a:off x="4575175" y="1449388"/>
              <a:ext cx="41275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14"/>
            <p:cNvSpPr>
              <a:spLocks/>
            </p:cNvSpPr>
            <p:nvPr/>
          </p:nvSpPr>
          <p:spPr bwMode="auto">
            <a:xfrm>
              <a:off x="4670425" y="2035175"/>
              <a:ext cx="3941763" cy="3451225"/>
            </a:xfrm>
            <a:custGeom>
              <a:avLst/>
              <a:gdLst>
                <a:gd name="T0" fmla="*/ 1960 w 1960"/>
                <a:gd name="T1" fmla="*/ 0 h 1716"/>
                <a:gd name="T2" fmla="*/ 980 w 1960"/>
                <a:gd name="T3" fmla="*/ 245 h 1716"/>
                <a:gd name="T4" fmla="*/ 0 w 1960"/>
                <a:gd name="T5" fmla="*/ 0 h 1716"/>
                <a:gd name="T6" fmla="*/ 327 w 1960"/>
                <a:gd name="T7" fmla="*/ 1553 h 1716"/>
                <a:gd name="T8" fmla="*/ 980 w 1960"/>
                <a:gd name="T9" fmla="*/ 1716 h 1716"/>
                <a:gd name="T10" fmla="*/ 1634 w 1960"/>
                <a:gd name="T11" fmla="*/ 1553 h 1716"/>
                <a:gd name="T12" fmla="*/ 1634 w 1960"/>
                <a:gd name="T13" fmla="*/ 1553 h 1716"/>
                <a:gd name="T14" fmla="*/ 1960 w 1960"/>
                <a:gd name="T15" fmla="*/ 0 h 1716"/>
                <a:gd name="T16" fmla="*/ 0 60000 65536"/>
                <a:gd name="T17" fmla="*/ 0 60000 65536"/>
                <a:gd name="T18" fmla="*/ 0 60000 65536"/>
                <a:gd name="T19" fmla="*/ 0 60000 65536"/>
                <a:gd name="T20" fmla="*/ 0 60000 65536"/>
                <a:gd name="T21" fmla="*/ 0 60000 65536"/>
                <a:gd name="T22" fmla="*/ 0 60000 65536"/>
                <a:gd name="T23" fmla="*/ 0 60000 65536"/>
                <a:gd name="T24" fmla="*/ 0 w 1960"/>
                <a:gd name="T25" fmla="*/ 0 h 1716"/>
                <a:gd name="T26" fmla="*/ 1960 w 1960"/>
                <a:gd name="T27" fmla="*/ 1716 h 17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0" h="1716">
                  <a:moveTo>
                    <a:pt x="1960" y="0"/>
                  </a:moveTo>
                  <a:cubicBezTo>
                    <a:pt x="1960" y="136"/>
                    <a:pt x="1521" y="245"/>
                    <a:pt x="980" y="245"/>
                  </a:cubicBezTo>
                  <a:cubicBezTo>
                    <a:pt x="439" y="245"/>
                    <a:pt x="0" y="136"/>
                    <a:pt x="0" y="0"/>
                  </a:cubicBezTo>
                  <a:cubicBezTo>
                    <a:pt x="327" y="1553"/>
                    <a:pt x="327" y="1553"/>
                    <a:pt x="327" y="1553"/>
                  </a:cubicBezTo>
                  <a:cubicBezTo>
                    <a:pt x="327" y="1643"/>
                    <a:pt x="619" y="1716"/>
                    <a:pt x="980" y="1716"/>
                  </a:cubicBezTo>
                  <a:cubicBezTo>
                    <a:pt x="1341" y="1716"/>
                    <a:pt x="1634" y="1643"/>
                    <a:pt x="1634" y="1553"/>
                  </a:cubicBezTo>
                  <a:cubicBezTo>
                    <a:pt x="1634" y="1553"/>
                    <a:pt x="1634" y="1553"/>
                    <a:pt x="1634" y="1553"/>
                  </a:cubicBezTo>
                  <a:lnTo>
                    <a:pt x="1960" y="0"/>
                  </a:lnTo>
                  <a:close/>
                </a:path>
              </a:pathLst>
            </a:cu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Oval 15"/>
            <p:cNvSpPr>
              <a:spLocks noChangeArrowheads="1"/>
            </p:cNvSpPr>
            <p:nvPr/>
          </p:nvSpPr>
          <p:spPr bwMode="auto">
            <a:xfrm>
              <a:off x="4670425" y="1541463"/>
              <a:ext cx="3941763" cy="985837"/>
            </a:xfrm>
            <a:prstGeom prst="ellipse">
              <a:avLst/>
            </a:prstGeom>
            <a:solidFill>
              <a:srgbClr val="166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6"/>
            <p:cNvSpPr>
              <a:spLocks noEditPoints="1"/>
            </p:cNvSpPr>
            <p:nvPr/>
          </p:nvSpPr>
          <p:spPr bwMode="auto">
            <a:xfrm>
              <a:off x="4576763" y="1450975"/>
              <a:ext cx="4127500" cy="1168400"/>
            </a:xfrm>
            <a:custGeom>
              <a:avLst/>
              <a:gdLst>
                <a:gd name="T0" fmla="*/ 1026 w 2052"/>
                <a:gd name="T1" fmla="*/ 581 h 581"/>
                <a:gd name="T2" fmla="*/ 0 w 2052"/>
                <a:gd name="T3" fmla="*/ 290 h 581"/>
                <a:gd name="T4" fmla="*/ 1026 w 2052"/>
                <a:gd name="T5" fmla="*/ 0 h 581"/>
                <a:gd name="T6" fmla="*/ 2052 w 2052"/>
                <a:gd name="T7" fmla="*/ 290 h 581"/>
                <a:gd name="T8" fmla="*/ 1026 w 2052"/>
                <a:gd name="T9" fmla="*/ 581 h 581"/>
                <a:gd name="T10" fmla="*/ 1026 w 2052"/>
                <a:gd name="T11" fmla="*/ 91 h 581"/>
                <a:gd name="T12" fmla="*/ 91 w 2052"/>
                <a:gd name="T13" fmla="*/ 290 h 581"/>
                <a:gd name="T14" fmla="*/ 1026 w 2052"/>
                <a:gd name="T15" fmla="*/ 490 h 581"/>
                <a:gd name="T16" fmla="*/ 1961 w 2052"/>
                <a:gd name="T17" fmla="*/ 290 h 581"/>
                <a:gd name="T18" fmla="*/ 1026 w 2052"/>
                <a:gd name="T19" fmla="*/ 91 h 5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2"/>
                <a:gd name="T31" fmla="*/ 0 h 581"/>
                <a:gd name="T32" fmla="*/ 2052 w 2052"/>
                <a:gd name="T33" fmla="*/ 581 h 5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2" h="581">
                  <a:moveTo>
                    <a:pt x="1026" y="581"/>
                  </a:moveTo>
                  <a:cubicBezTo>
                    <a:pt x="516" y="581"/>
                    <a:pt x="0" y="481"/>
                    <a:pt x="0" y="290"/>
                  </a:cubicBezTo>
                  <a:cubicBezTo>
                    <a:pt x="0" y="100"/>
                    <a:pt x="516" y="0"/>
                    <a:pt x="1026" y="0"/>
                  </a:cubicBezTo>
                  <a:cubicBezTo>
                    <a:pt x="1536" y="0"/>
                    <a:pt x="2052" y="100"/>
                    <a:pt x="2052" y="290"/>
                  </a:cubicBezTo>
                  <a:cubicBezTo>
                    <a:pt x="2052" y="481"/>
                    <a:pt x="1536" y="581"/>
                    <a:pt x="1026" y="581"/>
                  </a:cubicBezTo>
                  <a:close/>
                  <a:moveTo>
                    <a:pt x="1026" y="91"/>
                  </a:moveTo>
                  <a:cubicBezTo>
                    <a:pt x="412" y="91"/>
                    <a:pt x="91" y="221"/>
                    <a:pt x="91" y="290"/>
                  </a:cubicBezTo>
                  <a:cubicBezTo>
                    <a:pt x="91" y="360"/>
                    <a:pt x="412" y="490"/>
                    <a:pt x="1026" y="490"/>
                  </a:cubicBezTo>
                  <a:cubicBezTo>
                    <a:pt x="1640" y="490"/>
                    <a:pt x="1961" y="360"/>
                    <a:pt x="1961" y="290"/>
                  </a:cubicBezTo>
                  <a:cubicBezTo>
                    <a:pt x="1961" y="221"/>
                    <a:pt x="1640" y="91"/>
                    <a:pt x="102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7"/>
            <p:cNvSpPr>
              <a:spLocks/>
            </p:cNvSpPr>
            <p:nvPr/>
          </p:nvSpPr>
          <p:spPr bwMode="auto">
            <a:xfrm>
              <a:off x="5667375" y="3182938"/>
              <a:ext cx="923925" cy="1512887"/>
            </a:xfrm>
            <a:custGeom>
              <a:avLst/>
              <a:gdLst>
                <a:gd name="T0" fmla="*/ 116 w 459"/>
                <a:gd name="T1" fmla="*/ 514 h 752"/>
                <a:gd name="T2" fmla="*/ 116 w 459"/>
                <a:gd name="T3" fmla="*/ 532 h 752"/>
                <a:gd name="T4" fmla="*/ 234 w 459"/>
                <a:gd name="T5" fmla="*/ 664 h 752"/>
                <a:gd name="T6" fmla="*/ 344 w 459"/>
                <a:gd name="T7" fmla="*/ 559 h 752"/>
                <a:gd name="T8" fmla="*/ 241 w 459"/>
                <a:gd name="T9" fmla="*/ 430 h 752"/>
                <a:gd name="T10" fmla="*/ 162 w 459"/>
                <a:gd name="T11" fmla="*/ 403 h 752"/>
                <a:gd name="T12" fmla="*/ 11 w 459"/>
                <a:gd name="T13" fmla="*/ 205 h 752"/>
                <a:gd name="T14" fmla="*/ 235 w 459"/>
                <a:gd name="T15" fmla="*/ 0 h 752"/>
                <a:gd name="T16" fmla="*/ 440 w 459"/>
                <a:gd name="T17" fmla="*/ 190 h 752"/>
                <a:gd name="T18" fmla="*/ 440 w 459"/>
                <a:gd name="T19" fmla="*/ 207 h 752"/>
                <a:gd name="T20" fmla="*/ 325 w 459"/>
                <a:gd name="T21" fmla="*/ 207 h 752"/>
                <a:gd name="T22" fmla="*/ 325 w 459"/>
                <a:gd name="T23" fmla="*/ 191 h 752"/>
                <a:gd name="T24" fmla="*/ 223 w 459"/>
                <a:gd name="T25" fmla="*/ 87 h 752"/>
                <a:gd name="T26" fmla="*/ 126 w 459"/>
                <a:gd name="T27" fmla="*/ 191 h 752"/>
                <a:gd name="T28" fmla="*/ 234 w 459"/>
                <a:gd name="T29" fmla="*/ 314 h 752"/>
                <a:gd name="T30" fmla="*/ 312 w 459"/>
                <a:gd name="T31" fmla="*/ 342 h 752"/>
                <a:gd name="T32" fmla="*/ 459 w 459"/>
                <a:gd name="T33" fmla="*/ 534 h 752"/>
                <a:gd name="T34" fmla="*/ 220 w 459"/>
                <a:gd name="T35" fmla="*/ 752 h 752"/>
                <a:gd name="T36" fmla="*/ 0 w 459"/>
                <a:gd name="T37" fmla="*/ 531 h 752"/>
                <a:gd name="T38" fmla="*/ 0 w 459"/>
                <a:gd name="T39" fmla="*/ 514 h 752"/>
                <a:gd name="T40" fmla="*/ 116 w 459"/>
                <a:gd name="T41" fmla="*/ 514 h 7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9"/>
                <a:gd name="T64" fmla="*/ 0 h 752"/>
                <a:gd name="T65" fmla="*/ 459 w 459"/>
                <a:gd name="T66" fmla="*/ 752 h 7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9" h="752">
                  <a:moveTo>
                    <a:pt x="116" y="514"/>
                  </a:moveTo>
                  <a:cubicBezTo>
                    <a:pt x="116" y="532"/>
                    <a:pt x="116" y="532"/>
                    <a:pt x="116" y="532"/>
                  </a:cubicBezTo>
                  <a:cubicBezTo>
                    <a:pt x="116" y="620"/>
                    <a:pt x="154" y="664"/>
                    <a:pt x="234" y="664"/>
                  </a:cubicBezTo>
                  <a:cubicBezTo>
                    <a:pt x="307" y="664"/>
                    <a:pt x="344" y="613"/>
                    <a:pt x="344" y="559"/>
                  </a:cubicBezTo>
                  <a:cubicBezTo>
                    <a:pt x="344" y="483"/>
                    <a:pt x="305" y="450"/>
                    <a:pt x="241" y="430"/>
                  </a:cubicBezTo>
                  <a:cubicBezTo>
                    <a:pt x="162" y="403"/>
                    <a:pt x="162" y="403"/>
                    <a:pt x="162" y="403"/>
                  </a:cubicBezTo>
                  <a:cubicBezTo>
                    <a:pt x="56" y="363"/>
                    <a:pt x="11" y="308"/>
                    <a:pt x="11" y="205"/>
                  </a:cubicBezTo>
                  <a:cubicBezTo>
                    <a:pt x="11" y="73"/>
                    <a:pt x="100" y="0"/>
                    <a:pt x="235" y="0"/>
                  </a:cubicBezTo>
                  <a:cubicBezTo>
                    <a:pt x="421" y="0"/>
                    <a:pt x="440" y="115"/>
                    <a:pt x="440" y="190"/>
                  </a:cubicBezTo>
                  <a:cubicBezTo>
                    <a:pt x="440" y="207"/>
                    <a:pt x="440" y="207"/>
                    <a:pt x="440" y="207"/>
                  </a:cubicBezTo>
                  <a:cubicBezTo>
                    <a:pt x="325" y="207"/>
                    <a:pt x="325" y="207"/>
                    <a:pt x="325" y="207"/>
                  </a:cubicBezTo>
                  <a:cubicBezTo>
                    <a:pt x="325" y="191"/>
                    <a:pt x="325" y="191"/>
                    <a:pt x="325" y="191"/>
                  </a:cubicBezTo>
                  <a:cubicBezTo>
                    <a:pt x="325" y="126"/>
                    <a:pt x="295" y="87"/>
                    <a:pt x="223" y="87"/>
                  </a:cubicBezTo>
                  <a:cubicBezTo>
                    <a:pt x="174" y="87"/>
                    <a:pt x="126" y="114"/>
                    <a:pt x="126" y="191"/>
                  </a:cubicBezTo>
                  <a:cubicBezTo>
                    <a:pt x="126" y="253"/>
                    <a:pt x="157" y="285"/>
                    <a:pt x="234" y="314"/>
                  </a:cubicBezTo>
                  <a:cubicBezTo>
                    <a:pt x="312" y="342"/>
                    <a:pt x="312" y="342"/>
                    <a:pt x="312" y="342"/>
                  </a:cubicBezTo>
                  <a:cubicBezTo>
                    <a:pt x="415" y="379"/>
                    <a:pt x="459" y="434"/>
                    <a:pt x="459" y="534"/>
                  </a:cubicBezTo>
                  <a:cubicBezTo>
                    <a:pt x="459" y="688"/>
                    <a:pt x="366" y="752"/>
                    <a:pt x="220" y="752"/>
                  </a:cubicBezTo>
                  <a:cubicBezTo>
                    <a:pt x="41" y="752"/>
                    <a:pt x="0" y="632"/>
                    <a:pt x="0" y="531"/>
                  </a:cubicBezTo>
                  <a:cubicBezTo>
                    <a:pt x="0" y="514"/>
                    <a:pt x="0" y="514"/>
                    <a:pt x="0" y="514"/>
                  </a:cubicBezTo>
                  <a:lnTo>
                    <a:pt x="116" y="5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8"/>
            <p:cNvSpPr>
              <a:spLocks/>
            </p:cNvSpPr>
            <p:nvPr/>
          </p:nvSpPr>
          <p:spPr bwMode="auto">
            <a:xfrm>
              <a:off x="6721475" y="3224213"/>
              <a:ext cx="852488" cy="1471612"/>
            </a:xfrm>
            <a:custGeom>
              <a:avLst/>
              <a:gdLst>
                <a:gd name="T0" fmla="*/ 110 w 424"/>
                <a:gd name="T1" fmla="*/ 518 h 732"/>
                <a:gd name="T2" fmla="*/ 208 w 424"/>
                <a:gd name="T3" fmla="*/ 651 h 732"/>
                <a:gd name="T4" fmla="*/ 308 w 424"/>
                <a:gd name="T5" fmla="*/ 522 h 732"/>
                <a:gd name="T6" fmla="*/ 192 w 424"/>
                <a:gd name="T7" fmla="*/ 388 h 732"/>
                <a:gd name="T8" fmla="*/ 147 w 424"/>
                <a:gd name="T9" fmla="*/ 388 h 732"/>
                <a:gd name="T10" fmla="*/ 147 w 424"/>
                <a:gd name="T11" fmla="*/ 307 h 732"/>
                <a:gd name="T12" fmla="*/ 189 w 424"/>
                <a:gd name="T13" fmla="*/ 307 h 732"/>
                <a:gd name="T14" fmla="*/ 292 w 424"/>
                <a:gd name="T15" fmla="*/ 185 h 732"/>
                <a:gd name="T16" fmla="*/ 209 w 424"/>
                <a:gd name="T17" fmla="*/ 81 h 732"/>
                <a:gd name="T18" fmla="*/ 118 w 424"/>
                <a:gd name="T19" fmla="*/ 207 h 732"/>
                <a:gd name="T20" fmla="*/ 8 w 424"/>
                <a:gd name="T21" fmla="*/ 207 h 732"/>
                <a:gd name="T22" fmla="*/ 215 w 424"/>
                <a:gd name="T23" fmla="*/ 0 h 732"/>
                <a:gd name="T24" fmla="*/ 408 w 424"/>
                <a:gd name="T25" fmla="*/ 184 h 732"/>
                <a:gd name="T26" fmla="*/ 293 w 424"/>
                <a:gd name="T27" fmla="*/ 341 h 732"/>
                <a:gd name="T28" fmla="*/ 293 w 424"/>
                <a:gd name="T29" fmla="*/ 344 h 732"/>
                <a:gd name="T30" fmla="*/ 424 w 424"/>
                <a:gd name="T31" fmla="*/ 510 h 732"/>
                <a:gd name="T32" fmla="*/ 205 w 424"/>
                <a:gd name="T33" fmla="*/ 732 h 732"/>
                <a:gd name="T34" fmla="*/ 0 w 424"/>
                <a:gd name="T35" fmla="*/ 518 h 732"/>
                <a:gd name="T36" fmla="*/ 110 w 424"/>
                <a:gd name="T37" fmla="*/ 518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4"/>
                <a:gd name="T58" fmla="*/ 0 h 732"/>
                <a:gd name="T59" fmla="*/ 424 w 424"/>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4" h="732">
                  <a:moveTo>
                    <a:pt x="110" y="518"/>
                  </a:moveTo>
                  <a:cubicBezTo>
                    <a:pt x="110" y="581"/>
                    <a:pt x="130" y="651"/>
                    <a:pt x="208" y="651"/>
                  </a:cubicBezTo>
                  <a:cubicBezTo>
                    <a:pt x="280" y="651"/>
                    <a:pt x="308" y="593"/>
                    <a:pt x="308" y="522"/>
                  </a:cubicBezTo>
                  <a:cubicBezTo>
                    <a:pt x="308" y="434"/>
                    <a:pt x="279" y="388"/>
                    <a:pt x="192" y="388"/>
                  </a:cubicBezTo>
                  <a:cubicBezTo>
                    <a:pt x="147" y="388"/>
                    <a:pt x="147" y="388"/>
                    <a:pt x="147" y="388"/>
                  </a:cubicBezTo>
                  <a:cubicBezTo>
                    <a:pt x="147" y="307"/>
                    <a:pt x="147" y="307"/>
                    <a:pt x="147" y="307"/>
                  </a:cubicBezTo>
                  <a:cubicBezTo>
                    <a:pt x="189" y="307"/>
                    <a:pt x="189" y="307"/>
                    <a:pt x="189" y="307"/>
                  </a:cubicBezTo>
                  <a:cubicBezTo>
                    <a:pt x="266" y="307"/>
                    <a:pt x="292" y="254"/>
                    <a:pt x="292" y="185"/>
                  </a:cubicBezTo>
                  <a:cubicBezTo>
                    <a:pt x="292" y="133"/>
                    <a:pt x="269" y="81"/>
                    <a:pt x="209" y="81"/>
                  </a:cubicBezTo>
                  <a:cubicBezTo>
                    <a:pt x="138" y="81"/>
                    <a:pt x="118" y="142"/>
                    <a:pt x="118" y="207"/>
                  </a:cubicBezTo>
                  <a:cubicBezTo>
                    <a:pt x="8" y="207"/>
                    <a:pt x="8" y="207"/>
                    <a:pt x="8" y="207"/>
                  </a:cubicBezTo>
                  <a:cubicBezTo>
                    <a:pt x="8" y="73"/>
                    <a:pt x="78" y="0"/>
                    <a:pt x="215" y="0"/>
                  </a:cubicBezTo>
                  <a:cubicBezTo>
                    <a:pt x="301" y="0"/>
                    <a:pt x="408" y="40"/>
                    <a:pt x="408" y="184"/>
                  </a:cubicBezTo>
                  <a:cubicBezTo>
                    <a:pt x="408" y="257"/>
                    <a:pt x="364" y="329"/>
                    <a:pt x="293" y="341"/>
                  </a:cubicBezTo>
                  <a:cubicBezTo>
                    <a:pt x="293" y="344"/>
                    <a:pt x="293" y="344"/>
                    <a:pt x="293" y="344"/>
                  </a:cubicBezTo>
                  <a:cubicBezTo>
                    <a:pt x="367" y="350"/>
                    <a:pt x="424" y="409"/>
                    <a:pt x="424" y="510"/>
                  </a:cubicBezTo>
                  <a:cubicBezTo>
                    <a:pt x="424" y="652"/>
                    <a:pt x="353" y="732"/>
                    <a:pt x="205" y="732"/>
                  </a:cubicBezTo>
                  <a:cubicBezTo>
                    <a:pt x="75" y="732"/>
                    <a:pt x="0" y="668"/>
                    <a:pt x="0" y="518"/>
                  </a:cubicBezTo>
                  <a:lnTo>
                    <a:pt x="110" y="5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9"/>
          <p:cNvGrpSpPr>
            <a:grpSpLocks/>
          </p:cNvGrpSpPr>
          <p:nvPr/>
        </p:nvGrpSpPr>
        <p:grpSpPr bwMode="auto">
          <a:xfrm>
            <a:off x="7149189" y="3927475"/>
            <a:ext cx="1055688" cy="1058863"/>
            <a:chOff x="2030814" y="1496098"/>
            <a:chExt cx="1055882" cy="1059083"/>
          </a:xfrm>
        </p:grpSpPr>
        <p:pic>
          <p:nvPicPr>
            <p:cNvPr id="21" name="Picture 5" descr="objec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814" y="1496098"/>
              <a:ext cx="1055882" cy="105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8"/>
            <p:cNvSpPr txBox="1">
              <a:spLocks noChangeArrowheads="1"/>
            </p:cNvSpPr>
            <p:nvPr/>
          </p:nvSpPr>
          <p:spPr bwMode="auto">
            <a:xfrm>
              <a:off x="2325358" y="1823025"/>
              <a:ext cx="569454" cy="3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err="1" smtClean="0">
                  <a:solidFill>
                    <a:schemeClr val="bg1"/>
                  </a:solidFill>
                </a:rPr>
                <a:t>Obj</a:t>
              </a:r>
              <a:endParaRPr lang="en-US" b="1" dirty="0">
                <a:solidFill>
                  <a:schemeClr val="bg1"/>
                </a:solidFill>
              </a:endParaRPr>
            </a:p>
          </p:txBody>
        </p:sp>
      </p:grpSp>
    </p:spTree>
    <p:extLst>
      <p:ext uri="{BB962C8B-B14F-4D97-AF65-F5344CB8AC3E}">
        <p14:creationId xmlns:p14="http://schemas.microsoft.com/office/powerpoint/2010/main" val="147498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Bucket Object Naming</a:t>
            </a:r>
          </a:p>
        </p:txBody>
      </p:sp>
      <p:grpSp>
        <p:nvGrpSpPr>
          <p:cNvPr id="9219" name="Group 3"/>
          <p:cNvGrpSpPr>
            <a:grpSpLocks/>
          </p:cNvGrpSpPr>
          <p:nvPr/>
        </p:nvGrpSpPr>
        <p:grpSpPr bwMode="auto">
          <a:xfrm>
            <a:off x="457200" y="1257300"/>
            <a:ext cx="8001000" cy="4724400"/>
            <a:chOff x="457200" y="1600200"/>
            <a:chExt cx="8001000" cy="4724400"/>
          </a:xfrm>
        </p:grpSpPr>
        <p:sp>
          <p:nvSpPr>
            <p:cNvPr id="6" name="Rectangle 5"/>
            <p:cNvSpPr/>
            <p:nvPr/>
          </p:nvSpPr>
          <p:spPr bwMode="auto">
            <a:xfrm>
              <a:off x="914400" y="1600200"/>
              <a:ext cx="7315200" cy="533400"/>
            </a:xfrm>
            <a:prstGeom prst="rect">
              <a:avLst/>
            </a:prstGeom>
            <a:solidFill>
              <a:schemeClr val="tx2"/>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Amazon S3</a:t>
              </a:r>
            </a:p>
          </p:txBody>
        </p:sp>
        <p:sp>
          <p:nvSpPr>
            <p:cNvPr id="7" name="Rectangle 6"/>
            <p:cNvSpPr/>
            <p:nvPr/>
          </p:nvSpPr>
          <p:spPr bwMode="auto">
            <a:xfrm>
              <a:off x="838200" y="2514600"/>
              <a:ext cx="24384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8" name="Rectangle 7"/>
            <p:cNvSpPr/>
            <p:nvPr/>
          </p:nvSpPr>
          <p:spPr bwMode="auto">
            <a:xfrm>
              <a:off x="5791200" y="2514600"/>
              <a:ext cx="23622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9" name="Rectangle 8"/>
            <p:cNvSpPr/>
            <p:nvPr/>
          </p:nvSpPr>
          <p:spPr bwMode="auto">
            <a:xfrm>
              <a:off x="457200" y="3657600"/>
              <a:ext cx="16002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0" name="Rectangle 9"/>
            <p:cNvSpPr/>
            <p:nvPr/>
          </p:nvSpPr>
          <p:spPr bwMode="auto">
            <a:xfrm>
              <a:off x="5410200" y="3657600"/>
              <a:ext cx="14478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1" name="Rectangle 10"/>
            <p:cNvSpPr/>
            <p:nvPr/>
          </p:nvSpPr>
          <p:spPr bwMode="auto">
            <a:xfrm>
              <a:off x="7086600" y="3657600"/>
              <a:ext cx="13716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12" name="Shape 14"/>
            <p:cNvCxnSpPr/>
            <p:nvPr/>
          </p:nvCxnSpPr>
          <p:spPr bwMode="auto">
            <a:xfrm rot="5400000">
              <a:off x="3124200" y="1066800"/>
              <a:ext cx="381000" cy="25146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Shape 14"/>
            <p:cNvCxnSpPr>
              <a:stCxn id="0" idx="0"/>
              <a:endCxn id="0" idx="2"/>
            </p:cNvCxnSpPr>
            <p:nvPr/>
          </p:nvCxnSpPr>
          <p:spPr bwMode="auto">
            <a:xfrm rot="16200000" flipV="1">
              <a:off x="5581650" y="1123950"/>
              <a:ext cx="381000" cy="24003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Shape 14"/>
            <p:cNvCxnSpPr>
              <a:stCxn id="0" idx="0"/>
              <a:endCxn id="0" idx="2"/>
            </p:cNvCxnSpPr>
            <p:nvPr/>
          </p:nvCxnSpPr>
          <p:spPr bwMode="auto">
            <a:xfrm rot="5400000" flipH="1" flipV="1">
              <a:off x="1352550" y="2952750"/>
              <a:ext cx="609600" cy="8001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5" name="Shape 14"/>
            <p:cNvCxnSpPr>
              <a:stCxn id="0" idx="2"/>
              <a:endCxn id="0" idx="0"/>
            </p:cNvCxnSpPr>
            <p:nvPr/>
          </p:nvCxnSpPr>
          <p:spPr bwMode="auto">
            <a:xfrm rot="16200000" flipH="1">
              <a:off x="2362200" y="2743200"/>
              <a:ext cx="609600" cy="1219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hape 14"/>
            <p:cNvCxnSpPr>
              <a:stCxn id="0" idx="0"/>
              <a:endCxn id="0" idx="2"/>
            </p:cNvCxnSpPr>
            <p:nvPr/>
          </p:nvCxnSpPr>
          <p:spPr bwMode="auto">
            <a:xfrm rot="5400000" flipH="1" flipV="1">
              <a:off x="6248400" y="2933700"/>
              <a:ext cx="609600" cy="838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Shape 14"/>
            <p:cNvCxnSpPr>
              <a:stCxn id="0" idx="2"/>
              <a:endCxn id="0" idx="0"/>
            </p:cNvCxnSpPr>
            <p:nvPr/>
          </p:nvCxnSpPr>
          <p:spPr bwMode="auto">
            <a:xfrm rot="16200000" flipH="1">
              <a:off x="7067550" y="2952750"/>
              <a:ext cx="609600" cy="8001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2438400" y="3657600"/>
              <a:ext cx="1676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9" name="Rectangle 18"/>
            <p:cNvSpPr/>
            <p:nvPr/>
          </p:nvSpPr>
          <p:spPr bwMode="auto">
            <a:xfrm>
              <a:off x="3581400" y="4800600"/>
              <a:ext cx="3276600" cy="533400"/>
            </a:xfrm>
            <a:prstGeom prst="rect">
              <a:avLst/>
            </a:prstGeom>
            <a:solidFill>
              <a:schemeClr val="accent1"/>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20" name="Rectangle 19"/>
            <p:cNvSpPr/>
            <p:nvPr/>
          </p:nvSpPr>
          <p:spPr bwMode="auto">
            <a:xfrm>
              <a:off x="2057400" y="5791200"/>
              <a:ext cx="2819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21" name="Rectangle 20"/>
            <p:cNvSpPr/>
            <p:nvPr/>
          </p:nvSpPr>
          <p:spPr bwMode="auto">
            <a:xfrm>
              <a:off x="5410200" y="5791200"/>
              <a:ext cx="2819400" cy="533400"/>
            </a:xfrm>
            <a:prstGeom prst="rect">
              <a:avLst/>
            </a:prstGeom>
            <a:solidFill>
              <a:schemeClr val="accent1">
                <a:lumMod val="60000"/>
                <a:lumOff val="40000"/>
              </a:scheme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22" name="Shape 14"/>
            <p:cNvCxnSpPr>
              <a:stCxn id="0" idx="2"/>
              <a:endCxn id="0" idx="0"/>
            </p:cNvCxnSpPr>
            <p:nvPr/>
          </p:nvCxnSpPr>
          <p:spPr bwMode="auto">
            <a:xfrm rot="16200000" flipH="1">
              <a:off x="3562350" y="3143250"/>
              <a:ext cx="2667000" cy="6477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Shape 14"/>
            <p:cNvCxnSpPr>
              <a:stCxn id="0" idx="2"/>
              <a:endCxn id="0" idx="0"/>
            </p:cNvCxnSpPr>
            <p:nvPr/>
          </p:nvCxnSpPr>
          <p:spPr bwMode="auto">
            <a:xfrm rot="16200000" flipH="1">
              <a:off x="5791200" y="4762500"/>
              <a:ext cx="457200" cy="16002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Shape 14"/>
            <p:cNvCxnSpPr>
              <a:stCxn id="0" idx="0"/>
              <a:endCxn id="0" idx="2"/>
            </p:cNvCxnSpPr>
            <p:nvPr/>
          </p:nvCxnSpPr>
          <p:spPr bwMode="auto">
            <a:xfrm rot="5400000" flipH="1" flipV="1">
              <a:off x="4114800" y="4686300"/>
              <a:ext cx="457200" cy="1752600"/>
            </a:xfrm>
            <a:prstGeom prst="bentConnector3">
              <a:avLst>
                <a:gd name="adj1" fmla="val 50000"/>
              </a:avLst>
            </a:prstGeom>
            <a:ln w="28575">
              <a:solidFill>
                <a:schemeClr val="tx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CB76794FE0649B80482707F7337DB" ma:contentTypeVersion="0" ma:contentTypeDescription="Create a new document." ma:contentTypeScope="" ma:versionID="95a2162fe0d8cd8e70157fb5bde489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D36156-EB24-46B6-8C0C-CF44CFC28B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7DF5F05-77DC-45D7-8162-D2EF075A63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AWS_Blue_3x4_Copyright.thmx</Template>
  <TotalTime>18593</TotalTime>
  <Words>1262</Words>
  <Application>Microsoft Office PowerPoint</Application>
  <PresentationFormat>On-screen Show (4:3)</PresentationFormat>
  <Paragraphs>277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Verdana</vt:lpstr>
      <vt:lpstr>Wingdings</vt:lpstr>
      <vt:lpstr>ヒラギノ角ゴ Pro W3</vt:lpstr>
      <vt:lpstr>AWS_Blue_3x4_Copyright</vt:lpstr>
      <vt:lpstr>Amazon Simple Storage Service (S3)</vt:lpstr>
      <vt:lpstr>What is Amazon S3?</vt:lpstr>
      <vt:lpstr>What is Amazon S3?</vt:lpstr>
      <vt:lpstr>What is Amazon S3?</vt:lpstr>
      <vt:lpstr>What is Amazon S3?</vt:lpstr>
      <vt:lpstr>What is Amazon S3?</vt:lpstr>
      <vt:lpstr>What is Amazon S3?</vt:lpstr>
      <vt:lpstr>How much data can I store?  </vt:lpstr>
      <vt:lpstr>Bucket Object Naming</vt:lpstr>
      <vt:lpstr>Security</vt:lpstr>
      <vt:lpstr>Security</vt:lpstr>
      <vt:lpstr>Security</vt:lpstr>
      <vt:lpstr>S3 concepts</vt:lpstr>
      <vt:lpstr>PowerPoint Presentation</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288</cp:revision>
  <cp:lastPrinted>2011-07-03T00:35:44Z</cp:lastPrinted>
  <dcterms:created xsi:type="dcterms:W3CDTF">2010-10-28T22:01:05Z</dcterms:created>
  <dcterms:modified xsi:type="dcterms:W3CDTF">2016-02-09T06:05:14Z</dcterms:modified>
</cp:coreProperties>
</file>