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6"/>
  </p:notesMasterIdLst>
  <p:sldIdLst>
    <p:sldId id="256" r:id="rId5"/>
    <p:sldId id="316" r:id="rId6"/>
    <p:sldId id="311" r:id="rId7"/>
    <p:sldId id="319" r:id="rId8"/>
    <p:sldId id="321" r:id="rId9"/>
    <p:sldId id="318" r:id="rId10"/>
    <p:sldId id="322" r:id="rId11"/>
    <p:sldId id="323" r:id="rId12"/>
    <p:sldId id="324" r:id="rId13"/>
    <p:sldId id="317"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ll, Pankaj" initials="Panka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1E7226"/>
    <a:srgbClr val="F6C0C0"/>
    <a:srgbClr val="FB9703"/>
    <a:srgbClr val="FCCB18"/>
    <a:srgbClr val="000000"/>
    <a:srgbClr val="2083C6"/>
    <a:srgbClr val="9999FF"/>
    <a:srgbClr val="9966FF"/>
    <a:srgbClr val="00A8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6170" autoAdjust="0"/>
  </p:normalViewPr>
  <p:slideViewPr>
    <p:cSldViewPr>
      <p:cViewPr varScale="1">
        <p:scale>
          <a:sx n="70" d="100"/>
          <a:sy n="70" d="100"/>
        </p:scale>
        <p:origin x="744" y="72"/>
      </p:cViewPr>
      <p:guideLst>
        <p:guide orient="horz" pos="2160"/>
        <p:guide pos="2880"/>
      </p:guideLst>
    </p:cSldViewPr>
  </p:slideViewPr>
  <p:notesTextViewPr>
    <p:cViewPr>
      <p:scale>
        <a:sx n="1" d="1"/>
        <a:sy n="1" d="1"/>
      </p:scale>
      <p:origin x="0" y="0"/>
    </p:cViewPr>
  </p:notesTextViewPr>
  <p:notesViewPr>
    <p:cSldViewPr>
      <p:cViewPr varScale="1">
        <p:scale>
          <a:sx n="51" d="100"/>
          <a:sy n="51" d="100"/>
        </p:scale>
        <p:origin x="-29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3A656-EF28-41E6-B6D2-4097F1E5B9F8}" type="datetimeFigureOut">
              <a:rPr lang="en-US" smtClean="0"/>
              <a:t>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46B465-7BDF-42D6-A6F3-C23115FE0C38}" type="slidenum">
              <a:rPr lang="en-US" smtClean="0"/>
              <a:t>‹#›</a:t>
            </a:fld>
            <a:endParaRPr lang="en-US"/>
          </a:p>
        </p:txBody>
      </p:sp>
    </p:spTree>
    <p:extLst>
      <p:ext uri="{BB962C8B-B14F-4D97-AF65-F5344CB8AC3E}">
        <p14:creationId xmlns:p14="http://schemas.microsoft.com/office/powerpoint/2010/main" val="175597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spTree>
    <p:extLst>
      <p:ext uri="{BB962C8B-B14F-4D97-AF65-F5344CB8AC3E}">
        <p14:creationId xmlns:p14="http://schemas.microsoft.com/office/powerpoint/2010/main" val="246162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8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95988"/>
            <a:ext cx="914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fontAlgn="base">
              <a:lnSpc>
                <a:spcPct val="190000"/>
              </a:lnSpc>
              <a:spcBef>
                <a:spcPct val="0"/>
              </a:spcBef>
              <a:spcAft>
                <a:spcPct val="0"/>
              </a:spcAft>
            </a:pPr>
            <a:r>
              <a:rPr lang="en-US" altLang="en-US" sz="900" dirty="0">
                <a:solidFill>
                  <a:srgbClr val="000000"/>
                </a:solidFill>
                <a:latin typeface="Verdana" pitchFamily="34" charset="0"/>
              </a:rPr>
              <a:t>      </a:t>
            </a:r>
            <a:r>
              <a:rPr lang="en-US" altLang="en-US" sz="800" dirty="0">
                <a:solidFill>
                  <a:srgbClr val="000000"/>
                </a:solidFill>
                <a:latin typeface="Verdana" pitchFamily="34" charset="0"/>
              </a:rPr>
              <a:t>|  </a:t>
            </a:r>
            <a:r>
              <a:rPr lang="en-US" altLang="en-US" sz="800" b="0" dirty="0" smtClean="0">
                <a:solidFill>
                  <a:srgbClr val="000000"/>
                </a:solidFill>
                <a:latin typeface="Verdana" pitchFamily="34" charset="0"/>
              </a:rPr>
              <a:t>©2014, </a:t>
            </a:r>
            <a:r>
              <a:rPr lang="en-US" altLang="en-US" sz="800" b="0" dirty="0">
                <a:solidFill>
                  <a:srgbClr val="000000"/>
                </a:solidFill>
                <a:latin typeface="Verdana" pitchFamily="34" charset="0"/>
              </a:rPr>
              <a:t>Cognizant 	</a:t>
            </a:r>
            <a:endParaRPr lang="en-US" alt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3" y="62626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a:solidFill>
                <a:srgbClr val="000000"/>
              </a:solidFill>
            </a:endParaRPr>
          </a:p>
        </p:txBody>
      </p:sp>
      <p:cxnSp>
        <p:nvCxnSpPr>
          <p:cNvPr id="7" name="Straight Connector 9"/>
          <p:cNvCxnSpPr>
            <a:cxnSpLocks noChangeShapeType="1"/>
          </p:cNvCxnSpPr>
          <p:nvPr userDrawn="1"/>
        </p:nvCxnSpPr>
        <p:spPr bwMode="auto">
          <a:xfrm>
            <a:off x="152400" y="619125"/>
            <a:ext cx="8763000" cy="1588"/>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116632"/>
            <a:ext cx="8610600" cy="548640"/>
          </a:xfrm>
        </p:spPr>
        <p:txBody>
          <a:bodyPr/>
          <a:lstStyle>
            <a:lvl1pPr>
              <a:defRPr sz="2400">
                <a:latin typeface="Calibri" pitchFamily="34" charset="0"/>
                <a:cs typeface="Calibri"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7466429F-A4A3-41BA-AD70-FB056733D0F4}" type="slidenum">
              <a:rPr lang="en-US"/>
              <a:pPr>
                <a:defRPr/>
              </a:pPr>
              <a:t>‹#›</a:t>
            </a:fld>
            <a:endParaRPr lang="en-US" dirty="0"/>
          </a:p>
        </p:txBody>
      </p:sp>
    </p:spTree>
    <p:extLst>
      <p:ext uri="{BB962C8B-B14F-4D97-AF65-F5344CB8AC3E}">
        <p14:creationId xmlns:p14="http://schemas.microsoft.com/office/powerpoint/2010/main" val="127622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a:solidFill>
                <a:srgbClr val="000000"/>
              </a:solidFill>
            </a:endParaRPr>
          </a:p>
        </p:txBody>
      </p:sp>
      <p:pic>
        <p:nvPicPr>
          <p:cNvPr id="4"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3" y="62753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fontAlgn="base">
              <a:lnSpc>
                <a:spcPct val="190000"/>
              </a:lnSpc>
              <a:spcBef>
                <a:spcPct val="0"/>
              </a:spcBef>
              <a:spcAft>
                <a:spcPct val="0"/>
              </a:spcAft>
            </a:pPr>
            <a:r>
              <a:rPr lang="en-US" altLang="en-US" sz="900" dirty="0">
                <a:solidFill>
                  <a:srgbClr val="000000"/>
                </a:solidFill>
                <a:latin typeface="Verdana" pitchFamily="34" charset="0"/>
              </a:rPr>
              <a:t>      </a:t>
            </a:r>
            <a:r>
              <a:rPr lang="en-US" altLang="en-US" sz="800" dirty="0">
                <a:solidFill>
                  <a:srgbClr val="000000"/>
                </a:solidFill>
                <a:latin typeface="Verdana" pitchFamily="34" charset="0"/>
              </a:rPr>
              <a:t>|  </a:t>
            </a:r>
            <a:r>
              <a:rPr lang="en-US" altLang="en-US" sz="800" b="0" dirty="0" smtClean="0">
                <a:solidFill>
                  <a:srgbClr val="000000"/>
                </a:solidFill>
                <a:latin typeface="Verdana" pitchFamily="34" charset="0"/>
              </a:rPr>
              <a:t>©2014, </a:t>
            </a:r>
            <a:r>
              <a:rPr lang="en-US" altLang="en-US" sz="800" b="0" dirty="0">
                <a:solidFill>
                  <a:srgbClr val="000000"/>
                </a:solidFill>
                <a:latin typeface="Verdana" pitchFamily="34" charset="0"/>
              </a:rPr>
              <a:t>Cognizant 	</a:t>
            </a:r>
            <a:endParaRPr lang="en-US" altLang="en-US" sz="900" b="0" dirty="0">
              <a:solidFill>
                <a:srgbClr val="000000"/>
              </a:solidFill>
              <a:latin typeface="Verdana" pitchFamily="34" charset="0"/>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606C53B5-3031-4A60-9D39-43E874F07C39}" type="slidenum">
              <a:rPr lang="en-US"/>
              <a:pPr>
                <a:defRPr/>
              </a:pPr>
              <a:t>‹#›</a:t>
            </a:fld>
            <a:endParaRPr lang="en-US" dirty="0"/>
          </a:p>
        </p:txBody>
      </p:sp>
    </p:spTree>
    <p:extLst>
      <p:ext uri="{BB962C8B-B14F-4D97-AF65-F5344CB8AC3E}">
        <p14:creationId xmlns:p14="http://schemas.microsoft.com/office/powerpoint/2010/main" val="264386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a:solidFill>
                <a:srgbClr val="000000"/>
              </a:solidFill>
            </a:endParaRPr>
          </a:p>
        </p:txBody>
      </p:sp>
      <p:pic>
        <p:nvPicPr>
          <p:cNvPr id="4"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3" y="62484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fontAlgn="base">
              <a:lnSpc>
                <a:spcPct val="190000"/>
              </a:lnSpc>
              <a:spcBef>
                <a:spcPct val="0"/>
              </a:spcBef>
              <a:spcAft>
                <a:spcPct val="0"/>
              </a:spcAft>
            </a:pPr>
            <a:r>
              <a:rPr lang="en-US" altLang="en-US" sz="900" dirty="0">
                <a:solidFill>
                  <a:srgbClr val="000000"/>
                </a:solidFill>
                <a:latin typeface="Verdana" pitchFamily="34" charset="0"/>
              </a:rPr>
              <a:t>      </a:t>
            </a:r>
            <a:r>
              <a:rPr lang="en-US" altLang="en-US" sz="800" dirty="0">
                <a:solidFill>
                  <a:srgbClr val="000000"/>
                </a:solidFill>
                <a:latin typeface="Verdana" pitchFamily="34" charset="0"/>
              </a:rPr>
              <a:t>|  </a:t>
            </a:r>
            <a:r>
              <a:rPr lang="en-US" altLang="en-US" sz="800" b="0" dirty="0" smtClean="0">
                <a:solidFill>
                  <a:srgbClr val="000000"/>
                </a:solidFill>
                <a:latin typeface="Verdana" pitchFamily="34" charset="0"/>
              </a:rPr>
              <a:t>©2014, </a:t>
            </a:r>
            <a:r>
              <a:rPr lang="en-US" altLang="en-US" sz="800" b="0" dirty="0">
                <a:solidFill>
                  <a:srgbClr val="000000"/>
                </a:solidFill>
                <a:latin typeface="Verdana" pitchFamily="34" charset="0"/>
              </a:rPr>
              <a:t>Cognizant 	</a:t>
            </a:r>
            <a:endParaRPr lang="en-US" altLang="en-US" sz="900" b="0" dirty="0">
              <a:solidFill>
                <a:srgbClr val="000000"/>
              </a:solidFill>
              <a:latin typeface="Verdana" pitchFamily="34" charset="0"/>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8C1E4D7A-47F0-4965-8340-4093D4E57BF8}" type="slidenum">
              <a:rPr lang="en-US"/>
              <a:pPr>
                <a:defRPr/>
              </a:pPr>
              <a:t>‹#›</a:t>
            </a:fld>
            <a:endParaRPr lang="en-US" dirty="0"/>
          </a:p>
        </p:txBody>
      </p:sp>
    </p:spTree>
    <p:extLst>
      <p:ext uri="{BB962C8B-B14F-4D97-AF65-F5344CB8AC3E}">
        <p14:creationId xmlns:p14="http://schemas.microsoft.com/office/powerpoint/2010/main" val="116500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122371"/>
      </p:ext>
    </p:extLst>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userDrawn="1"/>
        </p:nvSpPr>
        <p:spPr bwMode="auto">
          <a:xfrm>
            <a:off x="11048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2014, Cognizant</a:t>
            </a:r>
            <a:r>
              <a:rPr lang="en-US" sz="800" b="0" dirty="0">
                <a:solidFill>
                  <a:srgbClr val="000000"/>
                </a:solidFill>
                <a:latin typeface="Verdana" charset="0"/>
              </a:rPr>
              <a: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68344" y="6347802"/>
            <a:ext cx="1464733" cy="537582"/>
          </a:xfrm>
          <a:prstGeom prst="rect">
            <a:avLst/>
          </a:prstGeom>
          <a:noFill/>
          <a:ln w="9525">
            <a:noFill/>
            <a:miter lim="800000"/>
            <a:headEnd/>
            <a:tailEnd/>
          </a:ln>
        </p:spPr>
      </p:pic>
      <p:sp>
        <p:nvSpPr>
          <p:cNvPr id="2" name="Title 1"/>
          <p:cNvSpPr>
            <a:spLocks noGrp="1"/>
          </p:cNvSpPr>
          <p:nvPr>
            <p:ph type="title"/>
          </p:nvPr>
        </p:nvSpPr>
        <p:spPr>
          <a:xfrm>
            <a:off x="152400" y="194732"/>
            <a:ext cx="8610600" cy="558800"/>
          </a:xfrm>
        </p:spPr>
        <p:txBody>
          <a:bodyPr/>
          <a:lstStyle>
            <a:lvl1pPr>
              <a:defRPr sz="2400">
                <a:solidFill>
                  <a:srgbClr val="3D97BB"/>
                </a:solidFill>
                <a:latin typeface="Oswald"/>
                <a:cs typeface="Oswa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8544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6AA07B78-6D51-4865-8FF2-63200E10934D}" type="slidenum">
              <a:rPr lang="en-US">
                <a:ea typeface="ＭＳ Ｐゴシック" pitchFamily="34" charset="-128"/>
              </a:rPr>
              <a:pPr fontAlgn="base">
                <a:spcBef>
                  <a:spcPct val="0"/>
                </a:spcBef>
                <a:spcAft>
                  <a:spcPct val="0"/>
                </a:spcAft>
                <a:defRPr/>
              </a:pPr>
              <a:t>‹#›</a:t>
            </a:fld>
            <a:endParaRPr lang="en-US">
              <a:ea typeface="ＭＳ Ｐゴシック" pitchFamily="34" charset="-128"/>
            </a:endParaRPr>
          </a:p>
        </p:txBody>
      </p:sp>
    </p:spTree>
    <p:extLst>
      <p:ext uri="{BB962C8B-B14F-4D97-AF65-F5344CB8AC3E}">
        <p14:creationId xmlns:p14="http://schemas.microsoft.com/office/powerpoint/2010/main" val="9030149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7"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459504"/>
            <a:ext cx="4572000" cy="461665"/>
          </a:xfrm>
          <a:prstGeom prst="rect">
            <a:avLst/>
          </a:prstGeom>
        </p:spPr>
        <p:txBody>
          <a:bodyPr>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AWS Services - AutoScaling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743271" y="6019800"/>
            <a:ext cx="1285929" cy="338554"/>
          </a:xfrm>
          <a:prstGeom prst="rect">
            <a:avLst/>
          </a:prstGeom>
        </p:spPr>
        <p:txBody>
          <a:bodyPr wrap="none">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January 2015</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81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AUTOSCALING – Instance Distribution</a:t>
            </a:r>
            <a:endParaRPr lang="en-US" sz="3200" dirty="0"/>
          </a:p>
        </p:txBody>
      </p:sp>
      <p:sp>
        <p:nvSpPr>
          <p:cNvPr id="3" name="Rectangle 2"/>
          <p:cNvSpPr/>
          <p:nvPr/>
        </p:nvSpPr>
        <p:spPr>
          <a:xfrm>
            <a:off x="533400" y="1066800"/>
            <a:ext cx="8077200" cy="4154984"/>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ttempts </a:t>
            </a:r>
            <a:r>
              <a:rPr lang="en-US" sz="2400" dirty="0">
                <a:latin typeface="Times New Roman" panose="02020603050405020304" pitchFamily="18" charset="0"/>
                <a:cs typeface="Times New Roman" panose="02020603050405020304" pitchFamily="18" charset="0"/>
              </a:rPr>
              <a:t>to launch new instances in the Availability Zone with the fewest </a:t>
            </a:r>
            <a:r>
              <a:rPr lang="en-US" sz="2400" dirty="0" smtClean="0">
                <a:latin typeface="Times New Roman" panose="02020603050405020304" pitchFamily="18" charset="0"/>
                <a:cs typeface="Times New Roman" panose="02020603050405020304" pitchFamily="18" charset="0"/>
              </a:rPr>
              <a:t>instances</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one Availability Zone becomes unhealthy or unavailable, Auto Scaling launches new instances in an unaffected Availability </a:t>
            </a:r>
            <a:r>
              <a:rPr lang="en-US" sz="2400" dirty="0" smtClean="0">
                <a:latin typeface="Times New Roman" panose="02020603050405020304" pitchFamily="18" charset="0"/>
                <a:cs typeface="Times New Roman" panose="02020603050405020304" pitchFamily="18" charset="0"/>
              </a:rPr>
              <a:t>Zone.</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 unhealthy Availability Zone returns to a healthy state, Auto Scaling automatically redistributes the application instances evenly across all of the designated Availability Zones</a:t>
            </a:r>
          </a:p>
        </p:txBody>
      </p:sp>
    </p:spTree>
    <p:extLst>
      <p:ext uri="{BB962C8B-B14F-4D97-AF65-F5344CB8AC3E}">
        <p14:creationId xmlns:p14="http://schemas.microsoft.com/office/powerpoint/2010/main" val="381508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04800" y="1752600"/>
            <a:ext cx="5562600" cy="990600"/>
          </a:xfrm>
        </p:spPr>
        <p:txBody>
          <a:bodyPr/>
          <a:lstStyle/>
          <a:p>
            <a:r>
              <a:rPr lang="en-US" altLang="en-US" dirty="0" smtClean="0">
                <a:ea typeface="ＭＳ Ｐゴシック" pitchFamily="34" charset="-128"/>
              </a:rPr>
              <a:t>Thank you</a:t>
            </a:r>
          </a:p>
        </p:txBody>
      </p:sp>
    </p:spTree>
    <p:extLst>
      <p:ext uri="{BB962C8B-B14F-4D97-AF65-F5344CB8AC3E}">
        <p14:creationId xmlns:p14="http://schemas.microsoft.com/office/powerpoint/2010/main" val="38588233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AUTOSCALING</a:t>
            </a:r>
            <a:endParaRPr lang="en-US" sz="3200" dirty="0"/>
          </a:p>
        </p:txBody>
      </p:sp>
      <p:sp>
        <p:nvSpPr>
          <p:cNvPr id="3" name="Rectangle 2"/>
          <p:cNvSpPr/>
          <p:nvPr/>
        </p:nvSpPr>
        <p:spPr>
          <a:xfrm>
            <a:off x="782782" y="895988"/>
            <a:ext cx="7543800" cy="830997"/>
          </a:xfrm>
          <a:prstGeom prst="rect">
            <a:avLst/>
          </a:prstGeom>
        </p:spPr>
        <p:txBody>
          <a:bodyPr wrap="square">
            <a:spAutoFit/>
          </a:bodyPr>
          <a:lstStyle/>
          <a:p>
            <a:pPr algn="ctr"/>
            <a:r>
              <a:rPr lang="en-US" altLang="en-US" sz="2400" dirty="0">
                <a:latin typeface="Times New Roman" panose="02020603050405020304" pitchFamily="18" charset="0"/>
                <a:cs typeface="Times New Roman" panose="02020603050405020304" pitchFamily="18" charset="0"/>
              </a:rPr>
              <a:t>Auto Scaling is Amazon’s hosted service for automatically launching and terminating EC2 instances.</a:t>
            </a:r>
          </a:p>
        </p:txBody>
      </p:sp>
      <p:pic>
        <p:nvPicPr>
          <p:cNvPr id="1026" name="Picture 2" descr="C:\Users\430864\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3" y="1898940"/>
            <a:ext cx="7239000" cy="454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54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381000"/>
            <a:ext cx="7124700" cy="685800"/>
          </a:xfrm>
          <a:noFill/>
          <a:ln>
            <a:noFill/>
          </a:ln>
        </p:spPr>
        <p:txBody>
          <a:bodyPr/>
          <a:lstStyle/>
          <a:p>
            <a:r>
              <a:rPr lang="en-US" sz="3200" dirty="0" smtClean="0">
                <a:latin typeface="Times New Roman" panose="02020603050405020304" pitchFamily="18" charset="0"/>
                <a:cs typeface="Times New Roman" panose="02020603050405020304" pitchFamily="18" charset="0"/>
              </a:rPr>
              <a:t>AUTOSCALING - Features</a:t>
            </a: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bwMode="auto">
          <a:xfrm>
            <a:off x="838200" y="1371600"/>
            <a:ext cx="7543800" cy="5632311"/>
          </a:xfrm>
          <a:prstGeom prst="rect">
            <a:avLst/>
          </a:prstGeom>
          <a:noFill/>
          <a:ln w="9525">
            <a:noFill/>
            <a:miter lim="800000"/>
            <a:headEnd/>
            <a:tailEnd/>
          </a:ln>
        </p:spPr>
        <p:txBody>
          <a:bodyPr wrap="square" rtlCol="0">
            <a:prstTxWarp prst="textNoShape">
              <a:avLst/>
            </a:prstTxWarp>
            <a:spAutoFit/>
          </a:bodyPr>
          <a:lstStyle/>
          <a:p>
            <a:pPr marL="285750"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Increases service availability and reliability.</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Cost optimization. Increase or decrease in capacity only when needed.</a:t>
            </a:r>
          </a:p>
          <a:p>
            <a:pPr marL="285750" indent="-285750" eaLnBrk="0" hangingPunct="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Fault tolerant.</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Auto </a:t>
            </a:r>
            <a:r>
              <a:rPr lang="en-US" sz="2400" dirty="0">
                <a:latin typeface="Times New Roman" panose="02020603050405020304" pitchFamily="18" charset="0"/>
                <a:cs typeface="Times New Roman" panose="02020603050405020304" pitchFamily="18" charset="0"/>
              </a:rPr>
              <a:t>Scaling automatically redistributes the application instances evenly across all of the designated Availability </a:t>
            </a:r>
            <a:r>
              <a:rPr lang="en-US" sz="2400" dirty="0" smtClean="0">
                <a:latin typeface="Times New Roman" panose="02020603050405020304" pitchFamily="18" charset="0"/>
                <a:cs typeface="Times New Roman" panose="02020603050405020304" pitchFamily="18" charset="0"/>
              </a:rPr>
              <a:t>Zones.</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Auto Scaling group cannot span multiple </a:t>
            </a:r>
            <a:r>
              <a:rPr lang="en-US" sz="2400" dirty="0" smtClean="0">
                <a:latin typeface="Times New Roman" panose="02020603050405020304" pitchFamily="18" charset="0"/>
                <a:cs typeface="Times New Roman" panose="02020603050405020304" pitchFamily="18" charset="0"/>
              </a:rPr>
              <a:t>regions.</a:t>
            </a: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eaLnBrk="0" hangingPunct="0"/>
            <a:r>
              <a:rPr lang="en-US" sz="2400" b="0" dirty="0">
                <a:latin typeface="Times New Roman" panose="02020603050405020304" pitchFamily="18" charset="0"/>
                <a:cs typeface="Times New Roman" panose="02020603050405020304" pitchFamily="18" charset="0"/>
              </a:rPr>
              <a:t>	</a:t>
            </a:r>
            <a:endParaRPr lang="en-US" sz="2400" b="0" dirty="0" smtClean="0">
              <a:latin typeface="Times New Roman" panose="02020603050405020304" pitchFamily="18" charset="0"/>
              <a:cs typeface="Times New Roman" panose="02020603050405020304" pitchFamily="18" charset="0"/>
            </a:endParaRPr>
          </a:p>
          <a:p>
            <a:pPr eaLnBrk="0" hangingPunct="0"/>
            <a:r>
              <a:rPr lang="en-US" sz="2400" dirty="0">
                <a:latin typeface="Times New Roman" panose="02020603050405020304" pitchFamily="18" charset="0"/>
                <a:cs typeface="Times New Roman" panose="02020603050405020304" pitchFamily="18" charset="0"/>
              </a:rPr>
              <a:t>	</a:t>
            </a:r>
            <a:endParaRPr lang="en-US" sz="24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52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AutoScaling Group</a:t>
            </a:r>
            <a:endParaRPr lang="en-US" sz="3200" dirty="0"/>
          </a:p>
        </p:txBody>
      </p:sp>
      <p:sp>
        <p:nvSpPr>
          <p:cNvPr id="3" name="TextBox 2"/>
          <p:cNvSpPr txBox="1"/>
          <p:nvPr/>
        </p:nvSpPr>
        <p:spPr bwMode="auto">
          <a:xfrm>
            <a:off x="457200" y="1066800"/>
            <a:ext cx="7924800" cy="6740307"/>
          </a:xfrm>
          <a:prstGeom prst="rect">
            <a:avLst/>
          </a:prstGeom>
          <a:noFill/>
          <a:ln w="9525">
            <a:noFill/>
            <a:miter lim="800000"/>
            <a:headEnd/>
            <a:tailEnd/>
          </a:ln>
        </p:spPr>
        <p:txBody>
          <a:bodyPr wrap="square" rtlCol="0">
            <a:prstTxWarp prst="textNoShape">
              <a:avLst/>
            </a:prstTxWarp>
            <a:spAutoFit/>
          </a:bodyPr>
          <a:lstStyle/>
          <a:p>
            <a:pPr marL="285750" indent="-285750" eaLnBrk="0" hangingPunct="0">
              <a:buFont typeface="Wingdings" panose="05000000000000000000" pitchFamily="2" charset="2"/>
              <a:buChar char="Ø"/>
            </a:pPr>
            <a:r>
              <a:rPr lang="en-US" sz="2400" b="0" dirty="0" smtClean="0">
                <a:latin typeface="Times New Roman" panose="02020603050405020304" pitchFamily="18" charset="0"/>
                <a:cs typeface="Times New Roman" panose="02020603050405020304" pitchFamily="18" charset="0"/>
              </a:rPr>
              <a:t>Logical grouping of EC2 instance sharing similar characteristics.</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 AWS Account can have 20 AutoScaling groups.</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a Auto Scaling group,</a:t>
            </a:r>
          </a:p>
          <a:p>
            <a:pPr marL="285750" indent="-285750" eaLnBrk="0" hangingPunct="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742950" lvl="1"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Decide the launch Configuration</a:t>
            </a:r>
          </a:p>
          <a:p>
            <a:pPr marL="742950" lvl="1"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Decide the Group size</a:t>
            </a:r>
          </a:p>
          <a:p>
            <a:pPr marL="742950" lvl="1" indent="-28575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Decide the scaling policy</a:t>
            </a:r>
          </a:p>
          <a:p>
            <a:pPr marL="742950" lvl="1" indent="-285750" eaLnBrk="0" hangingPunct="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lvl="1" eaLnBrk="0" hangingPunct="0"/>
            <a:r>
              <a:rPr lang="en-US" sz="2400" dirty="0" err="1" smtClean="0">
                <a:solidFill>
                  <a:schemeClr val="accent2"/>
                </a:solidFill>
                <a:latin typeface="Cambria Math" panose="02040503050406030204" pitchFamily="18" charset="0"/>
                <a:ea typeface="Cambria Math" panose="02040503050406030204" pitchFamily="18" charset="0"/>
              </a:rPr>
              <a:t>aws</a:t>
            </a:r>
            <a:r>
              <a:rPr lang="en-US" sz="2400" dirty="0" smtClean="0">
                <a:solidFill>
                  <a:schemeClr val="accent2"/>
                </a:solidFill>
                <a:latin typeface="Cambria Math" panose="02040503050406030204" pitchFamily="18" charset="0"/>
                <a:ea typeface="Cambria Math" panose="02040503050406030204" pitchFamily="18" charset="0"/>
              </a:rPr>
              <a:t> </a:t>
            </a:r>
            <a:r>
              <a:rPr lang="en-US" sz="2400" dirty="0" err="1">
                <a:solidFill>
                  <a:schemeClr val="accent2"/>
                </a:solidFill>
                <a:latin typeface="Cambria Math" panose="02040503050406030204" pitchFamily="18" charset="0"/>
                <a:ea typeface="Cambria Math" panose="02040503050406030204" pitchFamily="18" charset="0"/>
              </a:rPr>
              <a:t>autoscaling</a:t>
            </a:r>
            <a:r>
              <a:rPr lang="en-US" sz="2400" dirty="0">
                <a:solidFill>
                  <a:schemeClr val="accent2"/>
                </a:solidFill>
                <a:latin typeface="Cambria Math" panose="02040503050406030204" pitchFamily="18" charset="0"/>
                <a:ea typeface="Cambria Math" panose="02040503050406030204" pitchFamily="18" charset="0"/>
              </a:rPr>
              <a:t> create-auto-scaling-group --auto-scaling-group-name my-test-</a:t>
            </a:r>
            <a:r>
              <a:rPr lang="en-US" sz="2400" dirty="0" err="1">
                <a:solidFill>
                  <a:schemeClr val="accent2"/>
                </a:solidFill>
                <a:latin typeface="Cambria Math" panose="02040503050406030204" pitchFamily="18" charset="0"/>
                <a:ea typeface="Cambria Math" panose="02040503050406030204" pitchFamily="18" charset="0"/>
              </a:rPr>
              <a:t>asg</a:t>
            </a:r>
            <a:r>
              <a:rPr lang="en-US" sz="2400" dirty="0">
                <a:solidFill>
                  <a:schemeClr val="accent2"/>
                </a:solidFill>
                <a:latin typeface="Cambria Math" panose="02040503050406030204" pitchFamily="18" charset="0"/>
                <a:ea typeface="Cambria Math" panose="02040503050406030204" pitchFamily="18" charset="0"/>
              </a:rPr>
              <a:t> --launch-configuration-name my-test-</a:t>
            </a:r>
            <a:r>
              <a:rPr lang="en-US" sz="2400" dirty="0" err="1">
                <a:solidFill>
                  <a:schemeClr val="accent2"/>
                </a:solidFill>
                <a:latin typeface="Cambria Math" panose="02040503050406030204" pitchFamily="18" charset="0"/>
                <a:ea typeface="Cambria Math" panose="02040503050406030204" pitchFamily="18" charset="0"/>
              </a:rPr>
              <a:t>lc</a:t>
            </a:r>
            <a:r>
              <a:rPr lang="en-US" sz="2400" dirty="0">
                <a:solidFill>
                  <a:schemeClr val="accent2"/>
                </a:solidFill>
                <a:latin typeface="Cambria Math" panose="02040503050406030204" pitchFamily="18" charset="0"/>
                <a:ea typeface="Cambria Math" panose="02040503050406030204" pitchFamily="18" charset="0"/>
              </a:rPr>
              <a:t> --max-size 5 --min-size 1 --</a:t>
            </a:r>
            <a:r>
              <a:rPr lang="en-US" sz="2400" dirty="0" err="1">
                <a:solidFill>
                  <a:schemeClr val="accent2"/>
                </a:solidFill>
                <a:latin typeface="Cambria Math" panose="02040503050406030204" pitchFamily="18" charset="0"/>
                <a:ea typeface="Cambria Math" panose="02040503050406030204" pitchFamily="18" charset="0"/>
              </a:rPr>
              <a:t>availabilityzones</a:t>
            </a:r>
            <a:r>
              <a:rPr lang="en-US" sz="2400" dirty="0">
                <a:solidFill>
                  <a:schemeClr val="accent2"/>
                </a:solidFill>
                <a:latin typeface="Cambria Math" panose="02040503050406030204" pitchFamily="18" charset="0"/>
                <a:ea typeface="Cambria Math" panose="02040503050406030204" pitchFamily="18" charset="0"/>
              </a:rPr>
              <a:t> "us-east-1e"</a:t>
            </a:r>
            <a:endParaRPr lang="en-US" sz="2400" dirty="0"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endParaRPr>
          </a:p>
          <a:p>
            <a:pPr marL="742950" lvl="1" indent="-285750" eaLnBrk="0" hangingPunct="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endParaRPr lang="en-US" sz="2400" b="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endParaRPr lang="en-US" sz="24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19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Create a Launch Configuration</a:t>
            </a:r>
            <a:br>
              <a:rPr lang="en-US" sz="3200" dirty="0" smtClean="0"/>
            </a:br>
            <a:r>
              <a:rPr lang="en-US" sz="3200" dirty="0"/>
              <a:t>	</a:t>
            </a:r>
          </a:p>
        </p:txBody>
      </p:sp>
      <p:sp>
        <p:nvSpPr>
          <p:cNvPr id="3" name="TextBox 2"/>
          <p:cNvSpPr txBox="1"/>
          <p:nvPr/>
        </p:nvSpPr>
        <p:spPr bwMode="auto">
          <a:xfrm>
            <a:off x="152400" y="990600"/>
            <a:ext cx="8305800" cy="5632311"/>
          </a:xfrm>
          <a:prstGeom prst="rect">
            <a:avLst/>
          </a:prstGeom>
          <a:noFill/>
          <a:ln w="9525">
            <a:noFill/>
            <a:miter lim="800000"/>
            <a:headEnd/>
            <a:tailEnd/>
          </a:ln>
        </p:spPr>
        <p:txBody>
          <a:bodyPr wrap="square" rtlCol="0">
            <a:prstTxWarp prst="textNoShape">
              <a:avLst/>
            </a:prstTxWarp>
            <a:spAutoFit/>
          </a:bodyPr>
          <a:lstStyle/>
          <a:p>
            <a:pPr marL="342900" indent="-342900" eaLnBrk="0" hangingPunct="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Templates that describe the parameters passed at launch-time to your EC2 </a:t>
            </a:r>
            <a:r>
              <a:rPr lang="en-US" altLang="en-US" sz="2400" dirty="0" smtClean="0">
                <a:latin typeface="Times New Roman" panose="02020603050405020304" pitchFamily="18" charset="0"/>
                <a:cs typeface="Times New Roman" panose="02020603050405020304" pitchFamily="18" charset="0"/>
              </a:rPr>
              <a:t>instances</a:t>
            </a:r>
          </a:p>
          <a:p>
            <a:pPr marL="342900" indent="-342900" eaLnBrk="0" hangingPunct="0">
              <a:buFont typeface="Wingdings" panose="05000000000000000000" pitchFamily="2" charset="2"/>
              <a:buChar char="Ø"/>
            </a:pPr>
            <a:endParaRPr lang="en-US" sz="2400" b="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Choose AMI, Instance type, Security group and </a:t>
            </a:r>
            <a:r>
              <a:rPr lang="en-US" sz="2400" dirty="0" err="1" smtClean="0">
                <a:latin typeface="Times New Roman" panose="02020603050405020304" pitchFamily="18" charset="0"/>
                <a:cs typeface="Times New Roman" panose="02020603050405020304" pitchFamily="18" charset="0"/>
              </a:rPr>
              <a:t>keypair</a:t>
            </a:r>
            <a:r>
              <a:rPr lang="en-US" sz="2400" dirty="0" smtClean="0">
                <a:latin typeface="Times New Roman" panose="02020603050405020304" pitchFamily="18" charset="0"/>
                <a:cs typeface="Times New Roman" panose="02020603050405020304" pitchFamily="18" charset="0"/>
              </a:rPr>
              <a:t> for the instances launched in the Auto scaling group</a:t>
            </a:r>
          </a:p>
          <a:p>
            <a:pPr marL="342900" indent="-34290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err="1" smtClean="0">
                <a:solidFill>
                  <a:schemeClr val="accent2"/>
                </a:solidFill>
                <a:latin typeface="Cambria Math" panose="02040503050406030204" pitchFamily="18" charset="0"/>
                <a:ea typeface="Cambria Math" panose="02040503050406030204" pitchFamily="18" charset="0"/>
                <a:cs typeface="Courier" charset="0"/>
                <a:sym typeface="Courier" charset="0"/>
              </a:rPr>
              <a:t>aws</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err="1">
                <a:solidFill>
                  <a:schemeClr val="accent2"/>
                </a:solidFill>
                <a:latin typeface="Cambria Math" panose="02040503050406030204" pitchFamily="18" charset="0"/>
                <a:ea typeface="Cambria Math" panose="02040503050406030204" pitchFamily="18" charset="0"/>
                <a:cs typeface="Courier" charset="0"/>
                <a:sym typeface="Courier" charset="0"/>
              </a:rPr>
              <a:t>autoscaling</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create-launch-configuration \</a:t>
            </a:r>
          </a:p>
          <a:p>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--launch-configuration-name </a:t>
            </a:r>
            <a:r>
              <a:rPr lang="en-US" sz="2400" dirty="0">
                <a:solidFill>
                  <a:schemeClr val="accent2"/>
                </a:solidFill>
                <a:latin typeface="Cambria Math" panose="02040503050406030204" pitchFamily="18" charset="0"/>
                <a:ea typeface="Cambria Math" panose="02040503050406030204" pitchFamily="18" charset="0"/>
              </a:rPr>
              <a:t>my-test-</a:t>
            </a:r>
            <a:r>
              <a:rPr lang="en-US" sz="2400" dirty="0" err="1">
                <a:solidFill>
                  <a:schemeClr val="accent2"/>
                </a:solidFill>
                <a:latin typeface="Cambria Math" panose="02040503050406030204" pitchFamily="18" charset="0"/>
                <a:ea typeface="Cambria Math" panose="02040503050406030204" pitchFamily="18" charset="0"/>
              </a:rPr>
              <a:t>lc</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a:t>
            </a:r>
          </a:p>
          <a:p>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image-id ami-12345678 \</a:t>
            </a:r>
          </a:p>
          <a:p>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key-name my-</a:t>
            </a:r>
            <a:r>
              <a:rPr lang="en-US" altLang="en-US" sz="2400" dirty="0" err="1">
                <a:solidFill>
                  <a:schemeClr val="accent2"/>
                </a:solidFill>
                <a:latin typeface="Cambria Math" panose="02040503050406030204" pitchFamily="18" charset="0"/>
                <a:ea typeface="Cambria Math" panose="02040503050406030204" pitchFamily="18" charset="0"/>
                <a:cs typeface="Courier" charset="0"/>
                <a:sym typeface="Courier" charset="0"/>
              </a:rPr>
              <a:t>keypair</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a:t>
            </a:r>
          </a:p>
          <a:p>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err="1">
                <a:solidFill>
                  <a:schemeClr val="accent2"/>
                </a:solidFill>
                <a:latin typeface="Cambria Math" panose="02040503050406030204" pitchFamily="18" charset="0"/>
                <a:ea typeface="Cambria Math" panose="02040503050406030204" pitchFamily="18" charset="0"/>
                <a:cs typeface="Courier" charset="0"/>
                <a:sym typeface="Courier" charset="0"/>
              </a:rPr>
              <a:t>securty</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-groups default \</a:t>
            </a:r>
          </a:p>
          <a:p>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smtClean="0">
                <a:solidFill>
                  <a:schemeClr val="accent2"/>
                </a:solidFill>
                <a:latin typeface="Cambria Math" panose="02040503050406030204" pitchFamily="18" charset="0"/>
                <a:ea typeface="Cambria Math" panose="02040503050406030204" pitchFamily="18" charset="0"/>
                <a:cs typeface="Courier" charset="0"/>
                <a:sym typeface="Courier" charset="0"/>
              </a:rPr>
              <a:t>	--</a:t>
            </a:r>
            <a:r>
              <a:rPr lang="en-US" altLang="en-US" sz="2400" dirty="0">
                <a:solidFill>
                  <a:schemeClr val="accent2"/>
                </a:solidFill>
                <a:latin typeface="Cambria Math" panose="02040503050406030204" pitchFamily="18" charset="0"/>
                <a:ea typeface="Cambria Math" panose="02040503050406030204" pitchFamily="18" charset="0"/>
                <a:cs typeface="Courier" charset="0"/>
                <a:sym typeface="Courier" charset="0"/>
              </a:rPr>
              <a:t>instance-type c1.xlarge</a:t>
            </a:r>
          </a:p>
          <a:p>
            <a:pPr marL="342900" indent="-342900" eaLnBrk="0" hangingPunct="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endParaRPr lang="en-US" sz="2400" b="0" dirty="0">
              <a:latin typeface="Verdana" charset="0"/>
            </a:endParaRPr>
          </a:p>
          <a:p>
            <a:pPr marL="285750" indent="-285750" eaLnBrk="0" hangingPunct="0">
              <a:buFont typeface="Wingdings" panose="05000000000000000000" pitchFamily="2" charset="2"/>
              <a:buChar char="Ø"/>
            </a:pPr>
            <a:endParaRPr lang="en-US" sz="2400" b="0" dirty="0" err="1" smtClean="0">
              <a:latin typeface="Verdana" charset="0"/>
            </a:endParaRPr>
          </a:p>
        </p:txBody>
      </p:sp>
    </p:spTree>
    <p:extLst>
      <p:ext uri="{BB962C8B-B14F-4D97-AF65-F5344CB8AC3E}">
        <p14:creationId xmlns:p14="http://schemas.microsoft.com/office/powerpoint/2010/main" val="228638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Scaling Policy</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bwMode="auto">
          <a:xfrm>
            <a:off x="609600" y="762000"/>
            <a:ext cx="8305800" cy="6370975"/>
          </a:xfrm>
          <a:prstGeom prst="rect">
            <a:avLst/>
          </a:prstGeom>
          <a:noFill/>
          <a:ln w="9525">
            <a:noFill/>
            <a:miter lim="800000"/>
            <a:headEnd/>
            <a:tailEnd/>
          </a:ln>
        </p:spPr>
        <p:txBody>
          <a:bodyPr wrap="square" rtlCol="0">
            <a:prstTxWarp prst="textNoShape">
              <a:avLst/>
            </a:prstTxWarp>
            <a:spAutoFit/>
          </a:bodyPr>
          <a:lstStyle/>
          <a:p>
            <a:pPr marL="342900" indent="-34290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Scaling is the ability to increase or decrease the compute capacity of your application. Scaling starts with an event, or scaling action, which instructs Auto Scaling to either launch or terminate EC2 </a:t>
            </a:r>
            <a:r>
              <a:rPr lang="en-US" sz="2400" dirty="0" smtClean="0">
                <a:latin typeface="Times New Roman" panose="02020603050405020304" pitchFamily="18" charset="0"/>
                <a:cs typeface="Times New Roman" panose="02020603050405020304" pitchFamily="18" charset="0"/>
              </a:rPr>
              <a:t>instances</a:t>
            </a:r>
          </a:p>
          <a:p>
            <a:pPr marL="342900" indent="-342900" eaLnBrk="0" hangingPunct="0">
              <a:buFont typeface="Wingdings" panose="05000000000000000000" pitchFamily="2" charset="2"/>
              <a:buChar char="Ø"/>
            </a:pPr>
            <a:endParaRPr lang="en-US" sz="2400" b="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Each group can have more than one policy to scale in/out.</a:t>
            </a:r>
            <a:endParaRPr lang="en-US" sz="2400" b="0" dirty="0" smtClean="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r>
              <a:rPr lang="en-US" sz="2400" b="0" dirty="0" smtClean="0">
                <a:latin typeface="Times New Roman" panose="02020603050405020304" pitchFamily="18" charset="0"/>
                <a:cs typeface="Times New Roman" panose="02020603050405020304" pitchFamily="18" charset="0"/>
              </a:rPr>
              <a:t>AutoScaling Scale In/Out Events can be due to the below actions</a:t>
            </a:r>
          </a:p>
          <a:p>
            <a:pPr marL="342900" indent="-34290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257300" lvl="2" indent="-34290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Manual Scaling</a:t>
            </a:r>
          </a:p>
          <a:p>
            <a:pPr marL="1257300" lvl="2" indent="-342900" eaLnBrk="0" hangingPunct="0">
              <a:buFont typeface="Wingdings" panose="05000000000000000000" pitchFamily="2" charset="2"/>
              <a:buChar char="Ø"/>
            </a:pP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Scale based on a </a:t>
            </a:r>
            <a:r>
              <a:rPr lang="en-US" sz="2400" dirty="0" smtClean="0">
                <a:latin typeface="Times New Roman" panose="02020603050405020304" pitchFamily="18" charset="0"/>
                <a:cs typeface="Times New Roman" panose="02020603050405020304" pitchFamily="18" charset="0"/>
              </a:rPr>
              <a:t>schedule</a:t>
            </a:r>
          </a:p>
          <a:p>
            <a:pPr marL="1257300" lvl="2" indent="-34290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Scale based on demand</a:t>
            </a:r>
            <a:endParaRPr lang="en-US" sz="2400" dirty="0" smtClean="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endParaRPr lang="en-US" sz="2400" b="0" dirty="0" smtClean="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 two scaling events gets triggered at the same time, the one with the greatest impact will run.</a:t>
            </a:r>
            <a:endParaRPr lang="en-US" sz="2400" b="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endParaRPr lang="en-US" sz="24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89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Manual Scaling</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bwMode="auto">
          <a:xfrm>
            <a:off x="457200" y="1295400"/>
            <a:ext cx="8153400" cy="1569660"/>
          </a:xfrm>
          <a:prstGeom prst="rect">
            <a:avLst/>
          </a:prstGeom>
          <a:noFill/>
          <a:ln w="9525">
            <a:noFill/>
            <a:miter lim="800000"/>
            <a:headEnd/>
            <a:tailEnd/>
          </a:ln>
        </p:spPr>
        <p:txBody>
          <a:bodyPr wrap="square" rtlCol="0">
            <a:prstTxWarp prst="textNoShape">
              <a:avLst/>
            </a:prstTxWarp>
            <a:spAutoFit/>
          </a:bodyPr>
          <a:lstStyle/>
          <a:p>
            <a:pPr marL="342900" indent="-34290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Manually change the desired capacity field in the </a:t>
            </a:r>
            <a:r>
              <a:rPr lang="en-US" sz="2400" dirty="0" err="1" smtClean="0">
                <a:latin typeface="Times New Roman" panose="02020603050405020304" pitchFamily="18" charset="0"/>
                <a:cs typeface="Times New Roman" panose="02020603050405020304" pitchFamily="18" charset="0"/>
              </a:rPr>
              <a:t>Autoscaling</a:t>
            </a:r>
            <a:r>
              <a:rPr lang="en-US" sz="2400" dirty="0" smtClean="0">
                <a:latin typeface="Times New Roman" panose="02020603050405020304" pitchFamily="18" charset="0"/>
                <a:cs typeface="Times New Roman" panose="02020603050405020304" pitchFamily="18" charset="0"/>
              </a:rPr>
              <a:t> group details tab.</a:t>
            </a:r>
          </a:p>
          <a:p>
            <a:pPr marL="342900" indent="-342900" eaLnBrk="0" hangingPunct="0">
              <a:buFont typeface="Wingdings" panose="05000000000000000000" pitchFamily="2" charset="2"/>
              <a:buChar char="Ø"/>
            </a:pPr>
            <a:endParaRPr lang="en-US" sz="2400" b="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Verify the same using the Scaling History Tab.</a:t>
            </a:r>
            <a:endParaRPr lang="en-US" sz="24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92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Scaling Based on Demand</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bwMode="auto">
          <a:xfrm>
            <a:off x="533400" y="1066800"/>
            <a:ext cx="8077200" cy="2308324"/>
          </a:xfrm>
          <a:prstGeom prst="rect">
            <a:avLst/>
          </a:prstGeom>
          <a:noFill/>
          <a:ln w="9525">
            <a:noFill/>
            <a:miter lim="800000"/>
            <a:headEnd/>
            <a:tailEnd/>
          </a:ln>
        </p:spPr>
        <p:txBody>
          <a:bodyPr wrap="square" rtlCol="0">
            <a:prstTxWarp prst="textNoShape">
              <a:avLst/>
            </a:prstTxWarp>
            <a:spAutoFit/>
          </a:bodyPr>
          <a:lstStyle/>
          <a:p>
            <a:pPr eaLnBrk="0" hangingPunct="0"/>
            <a:r>
              <a:rPr lang="en-US" sz="2400" dirty="0" smtClean="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scaling policies that tell the Auto Scaling group what to do when the specified conditions change</a:t>
            </a:r>
            <a:r>
              <a:rPr lang="en-US" sz="2400" dirty="0" smtClean="0">
                <a:latin typeface="Times New Roman" panose="02020603050405020304" pitchFamily="18" charset="0"/>
                <a:cs typeface="Times New Roman" panose="02020603050405020304" pitchFamily="18" charset="0"/>
              </a:rPr>
              <a:t>.</a:t>
            </a:r>
          </a:p>
          <a:p>
            <a:pPr eaLnBrk="0" hangingPunct="0"/>
            <a:endParaRPr lang="en-US" sz="2400" b="0" dirty="0">
              <a:latin typeface="Times New Roman" panose="02020603050405020304" pitchFamily="18" charset="0"/>
              <a:cs typeface="Times New Roman" panose="02020603050405020304" pitchFamily="18" charset="0"/>
            </a:endParaRPr>
          </a:p>
          <a:p>
            <a:pPr eaLnBrk="0" hangingPunct="0"/>
            <a:r>
              <a:rPr lang="en-US" sz="2400" dirty="0" smtClean="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alarms by identifying the metrics to watch, defining the conditions for scaling, and then associating the alarms with the scaling policies. </a:t>
            </a:r>
            <a:endParaRPr lang="en-US" sz="24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38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Scaling Based on Schedule</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bwMode="auto">
          <a:xfrm>
            <a:off x="304800" y="990600"/>
            <a:ext cx="8839200" cy="5632311"/>
          </a:xfrm>
          <a:prstGeom prst="rect">
            <a:avLst/>
          </a:prstGeom>
          <a:noFill/>
          <a:ln w="9525">
            <a:noFill/>
            <a:miter lim="800000"/>
            <a:headEnd/>
            <a:tailEnd/>
          </a:ln>
        </p:spPr>
        <p:txBody>
          <a:bodyPr wrap="square" rtlCol="0">
            <a:prstTxWarp prst="textNoShape">
              <a:avLst/>
            </a:prstTxWarp>
            <a:spAutoFit/>
          </a:bodyPr>
          <a:lstStyle/>
          <a:p>
            <a:pPr marL="285750" indent="-28575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Scaling based on a schedule allows you to scale your application in response to predictable load </a:t>
            </a:r>
            <a:r>
              <a:rPr lang="en-US" sz="2400" dirty="0" smtClean="0">
                <a:latin typeface="Times New Roman" panose="02020603050405020304" pitchFamily="18" charset="0"/>
                <a:cs typeface="Times New Roman" panose="02020603050405020304" pitchFamily="18" charset="0"/>
              </a:rPr>
              <a:t>changes</a:t>
            </a:r>
          </a:p>
          <a:p>
            <a:pPr marL="285750" indent="-285750" eaLnBrk="0" hangingPunct="0">
              <a:buFont typeface="Wingdings" panose="05000000000000000000" pitchFamily="2" charset="2"/>
              <a:buChar char="Ø"/>
            </a:pPr>
            <a:endParaRPr lang="en-US" sz="2400" b="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configure your Auto Scaling group to scale based on a schedule, you need to create scheduled actions</a:t>
            </a:r>
            <a:r>
              <a:rPr lang="en-US" sz="2400" dirty="0" smtClean="0">
                <a:latin typeface="Times New Roman" panose="02020603050405020304" pitchFamily="18" charset="0"/>
                <a:cs typeface="Times New Roman" panose="02020603050405020304" pitchFamily="18" charset="0"/>
              </a:rPr>
              <a:t>.</a:t>
            </a:r>
          </a:p>
          <a:p>
            <a:pPr marL="285750" indent="-285750" eaLnBrk="0" hangingPunct="0">
              <a:buFont typeface="Wingdings" panose="05000000000000000000" pitchFamily="2" charset="2"/>
              <a:buChar char="Ø"/>
            </a:pPr>
            <a:endParaRPr lang="en-US" sz="2400" b="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schedule a scheduled action for up to a month in the </a:t>
            </a:r>
            <a:r>
              <a:rPr lang="en-US" sz="2400" dirty="0" smtClean="0">
                <a:latin typeface="Times New Roman" panose="02020603050405020304" pitchFamily="18" charset="0"/>
                <a:cs typeface="Times New Roman" panose="02020603050405020304" pitchFamily="18" charset="0"/>
              </a:rPr>
              <a:t>future.</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create a scheduled scaling action, you specify the start time at which you want the scaling action to take effect, and you specify the new minimum, maximum, and desired size you want for that group at that </a:t>
            </a:r>
            <a:r>
              <a:rPr lang="en-US" sz="2400" dirty="0" smtClean="0">
                <a:latin typeface="Times New Roman" panose="02020603050405020304" pitchFamily="18" charset="0"/>
                <a:cs typeface="Times New Roman" panose="02020603050405020304" pitchFamily="18" charset="0"/>
              </a:rPr>
              <a:t>time</a:t>
            </a:r>
          </a:p>
          <a:p>
            <a:pPr marL="285750" indent="-285750" eaLnBrk="0" hangingPunct="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create scheduled actions for scaling one time only or for scaling on a recurring schedule</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449308"/>
      </p:ext>
    </p:extLst>
  </p:cSld>
  <p:clrMapOvr>
    <a:masterClrMapping/>
  </p:clrMapOvr>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902F728318994A92346365CB3F4BD2" ma:contentTypeVersion="36" ma:contentTypeDescription="Create a new document." ma:contentTypeScope="" ma:versionID="0e8842802d5d2199bf3d46bbcd164f66">
  <xsd:schema xmlns:xsd="http://www.w3.org/2001/XMLSchema" xmlns:xs="http://www.w3.org/2001/XMLSchema" xmlns:p="http://schemas.microsoft.com/office/2006/metadata/properties" xmlns:ns2="dae57fa8-b1f1-4f6b-bd3e-d2dac0a8d59e" targetNamespace="http://schemas.microsoft.com/office/2006/metadata/properties" ma:root="true" ma:fieldsID="47dfc0aee7c28e1219f47b23036776f3" ns2:_="">
    <xsd:import namespace="dae57fa8-b1f1-4f6b-bd3e-d2dac0a8d59e"/>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57fa8-b1f1-4f6b-bd3e-d2dac0a8d59e"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rovalStatus xmlns="dae57fa8-b1f1-4f6b-bd3e-d2dac0a8d59e">Approved</ApprovalStatus>
    <Work_x0020_request xmlns="dae57fa8-b1f1-4f6b-bd3e-d2dac0a8d59e" xsi:nil="true"/>
    <_x0043_M8 xmlns="dae57fa8-b1f1-4f6b-bd3e-d2dac0a8d59e" xsi:nil="true"/>
    <AssociateID xmlns="dae57fa8-b1f1-4f6b-bd3e-d2dac0a8d59e">CTS\156651</AssociateID>
    <_x0043_M9 xmlns="dae57fa8-b1f1-4f6b-bd3e-d2dac0a8d59e" xsi:nil="true"/>
    <_x0043_M10 xmlns="dae57fa8-b1f1-4f6b-bd3e-d2dac0a8d59e" xsi:nil="true"/>
    <CreatedTime xmlns="dae57fa8-b1f1-4f6b-bd3e-d2dac0a8d59e">2014-05-30T12:27:00+00:00</CreatedTime>
    <CheckedOutPath xmlns="dae57fa8-b1f1-4f6b-bd3e-d2dac0a8d59e" xsi:nil="true"/>
    <MBID xmlns="dae57fa8-b1f1-4f6b-bd3e-d2dac0a8d59e">DS_2c6bb010-133b-4544-bdac-7203365717e7</MBID>
    <Rating1 xmlns="dae57fa8-b1f1-4f6b-bd3e-d2dac0a8d59e" xsi:nil="true"/>
    <ProjectID xmlns="dae57fa8-b1f1-4f6b-bd3e-d2dac0a8d59e" xsi:nil="true"/>
    <Rating2 xmlns="dae57fa8-b1f1-4f6b-bd3e-d2dac0a8d59e" xsi:nil="true"/>
    <Comments xmlns="dae57fa8-b1f1-4f6b-bd3e-d2dac0a8d59e">CTS\156651</Comments>
    <Rating3 xmlns="dae57fa8-b1f1-4f6b-bd3e-d2dac0a8d59e" xsi:nil="true"/>
    <Rating4 xmlns="dae57fa8-b1f1-4f6b-bd3e-d2dac0a8d59e" xsi:nil="true"/>
    <_x0043_M4 xmlns="dae57fa8-b1f1-4f6b-bd3e-d2dac0a8d59e" xsi:nil="true"/>
    <ViewCount xmlns="dae57fa8-b1f1-4f6b-bd3e-d2dac0a8d59e" xsi:nil="true"/>
    <Rating5 xmlns="dae57fa8-b1f1-4f6b-bd3e-d2dac0a8d59e" xsi:nil="true"/>
    <_x0043_M5 xmlns="dae57fa8-b1f1-4f6b-bd3e-d2dac0a8d59e" xsi:nil="true"/>
    <Releases xmlns="dae57fa8-b1f1-4f6b-bd3e-d2dac0a8d59e" xsi:nil="true"/>
    <UnmappedDocuments xmlns="dae57fa8-b1f1-4f6b-bd3e-d2dac0a8d59e">false</UnmappedDocuments>
    <ClientSupplied xmlns="dae57fa8-b1f1-4f6b-bd3e-d2dac0a8d59e">false</ClientSupplied>
    <_x0043_M6 xmlns="dae57fa8-b1f1-4f6b-bd3e-d2dac0a8d59e" xsi:nil="true"/>
    <AccountID xmlns="dae57fa8-b1f1-4f6b-bd3e-d2dac0a8d59e" xsi:nil="true"/>
    <_x0043_M7 xmlns="dae57fa8-b1f1-4f6b-bd3e-d2dac0a8d59e" xsi:nil="true"/>
    <_x0043_M1 xmlns="dae57fa8-b1f1-4f6b-bd3e-d2dac0a8d59e" xsi:nil="true"/>
    <Processes xmlns="dae57fa8-b1f1-4f6b-bd3e-d2dac0a8d59e" xsi:nil="true"/>
    <Activities xmlns="dae57fa8-b1f1-4f6b-bd3e-d2dac0a8d59e" xsi:nil="true"/>
    <_x0043_M2 xmlns="dae57fa8-b1f1-4f6b-bd3e-d2dac0a8d59e" xsi:nil="true"/>
    <ArtifactStatus xmlns="dae57fa8-b1f1-4f6b-bd3e-d2dac0a8d59e" xsi:nil="true"/>
    <_x0043_M3 xmlns="dae57fa8-b1f1-4f6b-bd3e-d2dac0a8d59e" xsi:nil="true"/>
    <Phase xmlns="dae57fa8-b1f1-4f6b-bd3e-d2dac0a8d59e" xsi:nil="true"/>
    <SubProjectID xmlns="dae57fa8-b1f1-4f6b-bd3e-d2dac0a8d59e" xsi:nil="true"/>
    <Functional_x0020_Modules xmlns="dae57fa8-b1f1-4f6b-bd3e-d2dac0a8d59e" xsi:nil="true"/>
    <Tags xmlns="dae57fa8-b1f1-4f6b-bd3e-d2dac0a8d59e" xsi:nil="true"/>
    <CopyToPath xmlns="dae57fa8-b1f1-4f6b-bd3e-d2dac0a8d59e">https://cognizant20.cognizant.com/cts/OrgCommunities2/EBA CognizantCloud/DSC/EBA CognizantCloud/Collaterals/Cloud Steps 2014</CopyToPath>
  </documentManagement>
</p:properties>
</file>

<file path=customXml/itemProps1.xml><?xml version="1.0" encoding="utf-8"?>
<ds:datastoreItem xmlns:ds="http://schemas.openxmlformats.org/officeDocument/2006/customXml" ds:itemID="{FDDF9DA3-B701-4F4A-BF43-2D045FCEBF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e57fa8-b1f1-4f6b-bd3e-d2dac0a8d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2E114C-17A0-4AE3-BF12-F04DE0CE7347}">
  <ds:schemaRefs>
    <ds:schemaRef ds:uri="http://schemas.microsoft.com/sharepoint/v3/contenttype/forms"/>
  </ds:schemaRefs>
</ds:datastoreItem>
</file>

<file path=customXml/itemProps3.xml><?xml version="1.0" encoding="utf-8"?>
<ds:datastoreItem xmlns:ds="http://schemas.openxmlformats.org/officeDocument/2006/customXml" ds:itemID="{2E8A8597-AA99-47F4-8A46-C4CD95A67C36}">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metadata/properties"/>
    <ds:schemaRef ds:uri="http://purl.org/dc/dcmitype/"/>
    <ds:schemaRef ds:uri="http://www.w3.org/XML/1998/namespace"/>
    <ds:schemaRef ds:uri="dae57fa8-b1f1-4f6b-bd3e-d2dac0a8d59e"/>
  </ds:schemaRefs>
</ds:datastoreItem>
</file>

<file path=docProps/app.xml><?xml version="1.0" encoding="utf-8"?>
<Properties xmlns="http://schemas.openxmlformats.org/officeDocument/2006/extended-properties" xmlns:vt="http://schemas.openxmlformats.org/officeDocument/2006/docPropsVTypes">
  <Template>blank</Template>
  <TotalTime>7294</TotalTime>
  <Words>475</Words>
  <Application>Microsoft Office PowerPoint</Application>
  <PresentationFormat>On-screen Show (4:3)</PresentationFormat>
  <Paragraphs>79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ＭＳ Ｐゴシック</vt:lpstr>
      <vt:lpstr>Arial</vt:lpstr>
      <vt:lpstr>Arial Black</vt:lpstr>
      <vt:lpstr>Calibri</vt:lpstr>
      <vt:lpstr>Cambria Math</vt:lpstr>
      <vt:lpstr>Courier</vt:lpstr>
      <vt:lpstr>Oswald</vt:lpstr>
      <vt:lpstr>Times New Roman</vt:lpstr>
      <vt:lpstr>Verdana</vt:lpstr>
      <vt:lpstr>Wingdings</vt:lpstr>
      <vt:lpstr>1_Blank Presentation</vt:lpstr>
      <vt:lpstr>PowerPoint Presentation</vt:lpstr>
      <vt:lpstr>AUTOSCALING</vt:lpstr>
      <vt:lpstr>AUTOSCALING - Features</vt:lpstr>
      <vt:lpstr>AutoScaling Group</vt:lpstr>
      <vt:lpstr>Create a Launch Configuration  </vt:lpstr>
      <vt:lpstr>Scaling Policy</vt:lpstr>
      <vt:lpstr>Manual Scaling</vt:lpstr>
      <vt:lpstr>Scaling Based on Demand</vt:lpstr>
      <vt:lpstr>Scaling Based on Schedule</vt:lpstr>
      <vt:lpstr>AUTOSCALING – Instance Distribution</vt:lpstr>
      <vt:lpstr>Thank you</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Cloud Steps 2014 v4</dc:title>
  <dc:creator>M V, Aishwarya (Cognizant)</dc:creator>
  <cp:lastModifiedBy>Windows User</cp:lastModifiedBy>
  <cp:revision>890</cp:revision>
  <dcterms:created xsi:type="dcterms:W3CDTF">2013-10-14T09:15:04Z</dcterms:created>
  <dcterms:modified xsi:type="dcterms:W3CDTF">2016-02-15T06:21:47Z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0x010100EF902F728318994A92346365CB3F4BD2</vt:lpwstr>
  </property>
</Properties>
</file>