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3"/>
  </p:sldMasterIdLst>
  <p:notesMasterIdLst>
    <p:notesMasterId r:id="rId14"/>
  </p:notesMasterIdLst>
  <p:handoutMasterIdLst>
    <p:handoutMasterId r:id="rId15"/>
  </p:handoutMasterIdLst>
  <p:sldIdLst>
    <p:sldId id="256" r:id="rId4"/>
    <p:sldId id="257" r:id="rId5"/>
    <p:sldId id="276" r:id="rId6"/>
    <p:sldId id="296" r:id="rId7"/>
    <p:sldId id="297" r:id="rId8"/>
    <p:sldId id="291" r:id="rId9"/>
    <p:sldId id="295" r:id="rId10"/>
    <p:sldId id="294" r:id="rId11"/>
    <p:sldId id="264" r:id="rId12"/>
    <p:sldId id="263"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86389" autoAdjust="0"/>
  </p:normalViewPr>
  <p:slideViewPr>
    <p:cSldViewPr snapToGrid="0" snapToObjects="1">
      <p:cViewPr varScale="1">
        <p:scale>
          <a:sx n="64" d="100"/>
          <a:sy n="64" d="100"/>
        </p:scale>
        <p:origin x="924" y="66"/>
      </p:cViewPr>
      <p:guideLst>
        <p:guide orient="horz" pos="2160"/>
        <p:guide pos="2880"/>
      </p:guideLst>
    </p:cSldViewPr>
  </p:slideViewPr>
  <p:outlineViewPr>
    <p:cViewPr>
      <p:scale>
        <a:sx n="33" d="100"/>
        <a:sy n="33" d="100"/>
      </p:scale>
      <p:origin x="0" y="3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871A23-C9B6-7D4A-8082-FFC98108178C}" type="datetime1">
              <a:rPr lang="en-US" smtClean="0"/>
              <a:t>2/15/2016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2011 Amazon.com, Inc. and its affiliates.  All rights reserved.  May not be copied, modified or distributed in whole or in part without the express consent of Amazon.com, Inc.</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56C8B-A57F-B344-816C-6D3713A2990C}" type="slidenum">
              <a:rPr lang="en-US" smtClean="0"/>
              <a:t>‹#›</a:t>
            </a:fld>
            <a:endParaRPr lang="en-US"/>
          </a:p>
        </p:txBody>
      </p:sp>
    </p:spTree>
    <p:extLst>
      <p:ext uri="{BB962C8B-B14F-4D97-AF65-F5344CB8AC3E}">
        <p14:creationId xmlns:p14="http://schemas.microsoft.com/office/powerpoint/2010/main" val="215820077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E664E26-3ABF-B342-BF73-EED5D1A9B7AB}" type="datetime1">
              <a:rPr lang="en-US" smtClean="0"/>
              <a:t>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smtClean="0"/>
              <a:t>© 2011 Amazon.com, Inc. and its affiliates.  All rights reserved.  May not be copied, modified or distributed in whole or in part without the express consent of Amazon.com, Inc.</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F31A66A-DF1B-A644-A717-9D74900B47E9}" type="slidenum">
              <a:rPr lang="en-US"/>
              <a:pPr/>
              <a:t>‹#›</a:t>
            </a:fld>
            <a:endParaRPr lang="en-US"/>
          </a:p>
        </p:txBody>
      </p:sp>
    </p:spTree>
    <p:extLst>
      <p:ext uri="{BB962C8B-B14F-4D97-AF65-F5344CB8AC3E}">
        <p14:creationId xmlns:p14="http://schemas.microsoft.com/office/powerpoint/2010/main" val="51869116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713405B-277A-2049-96B8-BAFBD6EBCAC8}" type="slidenum">
              <a:rPr lang="en-US"/>
              <a:pPr eaLnBrk="1" hangingPunct="1"/>
              <a:t>1</a:t>
            </a:fld>
            <a:endParaRPr lang="en-US"/>
          </a:p>
        </p:txBody>
      </p:sp>
      <p:sp>
        <p:nvSpPr>
          <p:cNvPr id="2" name="Date Placeholder 1"/>
          <p:cNvSpPr>
            <a:spLocks noGrp="1"/>
          </p:cNvSpPr>
          <p:nvPr>
            <p:ph type="dt" idx="10"/>
          </p:nvPr>
        </p:nvSpPr>
        <p:spPr/>
        <p:txBody>
          <a:bodyPr/>
          <a:lstStyle/>
          <a:p>
            <a:fld id="{98FEC045-4E73-9643-A525-0313ED3D40BC}"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051698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normAutofit fontScale="55000" lnSpcReduction="20000"/>
          </a:bodyPr>
          <a:lstStyle/>
          <a:p>
            <a:r>
              <a:rPr lang="en-US" sz="1200" b="1" kern="1200" dirty="0" smtClean="0">
                <a:solidFill>
                  <a:schemeClr val="tx1"/>
                </a:solidFill>
                <a:latin typeface="+mn-lt"/>
                <a:ea typeface="ＭＳ Ｐゴシック" charset="0"/>
                <a:cs typeface="+mn-cs"/>
              </a:rPr>
              <a:t>Q: Which operating systems does Elastic Load Balancing support?</a:t>
            </a:r>
          </a:p>
          <a:p>
            <a:r>
              <a:rPr lang="en-US" sz="1200" b="0" kern="1200" dirty="0" smtClean="0">
                <a:solidFill>
                  <a:schemeClr val="tx1"/>
                </a:solidFill>
                <a:latin typeface="+mn-lt"/>
                <a:ea typeface="ＭＳ Ｐゴシック" charset="0"/>
                <a:cs typeface="+mn-cs"/>
              </a:rPr>
              <a:t>Elastic Load Balancing supports Amazon EC2 instances with any operating system currently supported by the Amazon EC2 service.</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Which protocols does Elastic Load Balancing support?</a:t>
            </a:r>
          </a:p>
          <a:p>
            <a:r>
              <a:rPr lang="en-US" sz="1200" b="0" kern="1200" dirty="0" smtClean="0">
                <a:solidFill>
                  <a:schemeClr val="tx1"/>
                </a:solidFill>
                <a:latin typeface="+mn-lt"/>
                <a:ea typeface="ＭＳ Ｐゴシック" charset="0"/>
                <a:cs typeface="+mn-cs"/>
              </a:rPr>
              <a:t>Elastic Load Balancing supports load balancing of applications using HTTP, HTTPS (Secure HTTP), SSL (Secure TCP) and TCP protocols.</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What TCP ports can I load balance?</a:t>
            </a:r>
          </a:p>
          <a:p>
            <a:r>
              <a:rPr lang="en-US" sz="1200" b="0" kern="1200" dirty="0" smtClean="0">
                <a:solidFill>
                  <a:schemeClr val="tx1"/>
                </a:solidFill>
                <a:latin typeface="+mn-lt"/>
                <a:ea typeface="ＭＳ Ｐゴシック" charset="0"/>
                <a:cs typeface="+mn-cs"/>
              </a:rPr>
              <a:t>You can perform load balancing for the following TCP ports: 25, 80, 443, and 1024-65535.</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Does Elastic Load Balancing support IPv6 traffic?</a:t>
            </a:r>
          </a:p>
          <a:p>
            <a:r>
              <a:rPr lang="en-US" sz="1200" b="0" kern="1200" dirty="0" smtClean="0">
                <a:solidFill>
                  <a:schemeClr val="tx1"/>
                </a:solidFill>
                <a:latin typeface="+mn-lt"/>
                <a:ea typeface="ＭＳ Ｐゴシック" charset="0"/>
                <a:cs typeface="+mn-cs"/>
              </a:rPr>
              <a:t>Yes. Each Elastic Load Balancer has an associated IPv4, IPv6, and </a:t>
            </a:r>
            <a:r>
              <a:rPr lang="en-US" sz="1200" b="0" kern="1200" dirty="0" err="1" smtClean="0">
                <a:solidFill>
                  <a:schemeClr val="tx1"/>
                </a:solidFill>
                <a:latin typeface="+mn-lt"/>
                <a:ea typeface="ＭＳ Ｐゴシック" charset="0"/>
                <a:cs typeface="+mn-cs"/>
              </a:rPr>
              <a:t>dualstack</a:t>
            </a:r>
            <a:r>
              <a:rPr lang="en-US" sz="1200" b="0" kern="1200" dirty="0" smtClean="0">
                <a:solidFill>
                  <a:schemeClr val="tx1"/>
                </a:solidFill>
                <a:latin typeface="+mn-lt"/>
                <a:ea typeface="ＭＳ Ｐゴシック" charset="0"/>
                <a:cs typeface="+mn-cs"/>
              </a:rPr>
              <a:t> (both IPv4 and IPv6) DNS name.</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Can I configure my Amazon EC2 instances to only accept traffic from the Elastic Load Balancer?</a:t>
            </a:r>
          </a:p>
          <a:p>
            <a:r>
              <a:rPr lang="en-US" sz="1200" b="0" kern="1200" dirty="0" smtClean="0">
                <a:solidFill>
                  <a:schemeClr val="tx1"/>
                </a:solidFill>
                <a:latin typeface="+mn-lt"/>
                <a:ea typeface="ＭＳ Ｐゴシック" charset="0"/>
                <a:cs typeface="+mn-cs"/>
              </a:rPr>
              <a:t>Yes.</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Can I configure a security group for the front-end of the Elastic Load Balancer?</a:t>
            </a:r>
          </a:p>
          <a:p>
            <a:r>
              <a:rPr lang="en-US" sz="1200" b="0" kern="1200" dirty="0" smtClean="0">
                <a:solidFill>
                  <a:schemeClr val="tx1"/>
                </a:solidFill>
                <a:latin typeface="+mn-lt"/>
                <a:ea typeface="ＭＳ Ｐゴシック" charset="0"/>
                <a:cs typeface="+mn-cs"/>
              </a:rPr>
              <a:t>Not at this time.</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Can I load balance traffic to the zone apex of my domain (e.g., http://</a:t>
            </a:r>
            <a:r>
              <a:rPr lang="en-US" sz="1200" b="1" kern="1200" dirty="0" err="1" smtClean="0">
                <a:solidFill>
                  <a:schemeClr val="tx1"/>
                </a:solidFill>
                <a:latin typeface="+mn-lt"/>
                <a:ea typeface="ＭＳ Ｐゴシック" charset="0"/>
                <a:cs typeface="+mn-cs"/>
              </a:rPr>
              <a:t>example.com</a:t>
            </a:r>
            <a:r>
              <a:rPr lang="en-US" sz="1200" b="1" kern="1200" dirty="0" smtClean="0">
                <a:solidFill>
                  <a:schemeClr val="tx1"/>
                </a:solidFill>
                <a:latin typeface="+mn-lt"/>
                <a:ea typeface="ＭＳ Ｐゴシック" charset="0"/>
                <a:cs typeface="+mn-cs"/>
              </a:rPr>
              <a:t>)?</a:t>
            </a:r>
          </a:p>
          <a:p>
            <a:r>
              <a:rPr lang="en-US" sz="1200" b="0" kern="1200" dirty="0" smtClean="0">
                <a:solidFill>
                  <a:schemeClr val="tx1"/>
                </a:solidFill>
                <a:latin typeface="+mn-lt"/>
                <a:ea typeface="ＭＳ Ｐゴシック" charset="0"/>
                <a:cs typeface="+mn-cs"/>
              </a:rPr>
              <a:t>Yes. Please refer to the Elastic Load Balancing Developer Guide for more information.</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Can I use a single Elastic Load Balancer for handling HTTP and HTTPS requests?</a:t>
            </a:r>
          </a:p>
          <a:p>
            <a:r>
              <a:rPr lang="en-US" sz="1200" b="0" kern="1200" dirty="0" smtClean="0">
                <a:solidFill>
                  <a:schemeClr val="tx1"/>
                </a:solidFill>
                <a:latin typeface="+mn-lt"/>
                <a:ea typeface="ＭＳ Ｐゴシック" charset="0"/>
                <a:cs typeface="+mn-cs"/>
              </a:rPr>
              <a:t>Yes, you can map HTTP port 80 and HTTPS port 443 to a single Elastic Load Balancer.</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How many connections will my load balanced Amazon EC2 instances need to accept from the Elastic Load Balancer?</a:t>
            </a:r>
          </a:p>
          <a:p>
            <a:r>
              <a:rPr lang="en-US" sz="1200" b="0" kern="1200" dirty="0" smtClean="0">
                <a:solidFill>
                  <a:schemeClr val="tx1"/>
                </a:solidFill>
                <a:latin typeface="+mn-lt"/>
                <a:ea typeface="ＭＳ Ｐゴシック" charset="0"/>
                <a:cs typeface="+mn-cs"/>
              </a:rPr>
              <a:t>Elastic Load Balancer does not cap the number of connections that it can attempt to establish with your load balanced Amazon EC2 instances. You can expect this number to scale with the number of concurrent HTTP, HTTPS, or SSL requests or the number of concurrent TCP connections that the Elastic Load Balancer receives.</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Can I load balance Amazon EC2 instances launched using a Paid AMI?</a:t>
            </a:r>
          </a:p>
          <a:p>
            <a:r>
              <a:rPr lang="en-US" sz="1200" b="0" kern="1200" dirty="0" smtClean="0">
                <a:solidFill>
                  <a:schemeClr val="tx1"/>
                </a:solidFill>
                <a:latin typeface="+mn-lt"/>
                <a:ea typeface="ＭＳ Ｐゴシック" charset="0"/>
                <a:cs typeface="+mn-cs"/>
              </a:rPr>
              <a:t>Not at this time. Manually registering a Paid AMI based Amazon EC2 instance with the Elastic Load Balancer or using a Paid AMI with an Auto Scaling Group that is associated with the Elastic Load Balancer is not supported.</a:t>
            </a:r>
          </a:p>
          <a:p>
            <a:endParaRPr lang="en-US" sz="1200" b="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Q: Can I use Elastic Load Balancing in Amazon Virtual Private Cloud?</a:t>
            </a:r>
          </a:p>
          <a:p>
            <a:r>
              <a:rPr lang="en-US" sz="1200" b="0" kern="1200" dirty="0" smtClean="0">
                <a:solidFill>
                  <a:schemeClr val="tx1"/>
                </a:solidFill>
                <a:latin typeface="+mn-lt"/>
                <a:ea typeface="ＭＳ Ｐゴシック" charset="0"/>
                <a:cs typeface="+mn-cs"/>
              </a:rPr>
              <a:t>Not at this time.</a:t>
            </a:r>
            <a:endParaRPr lang="en-US" dirty="0">
              <a:latin typeface="Calibri"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02A3D72-CE77-8741-ADE5-4837C0392801}" type="slidenum">
              <a:rPr lang="en-US"/>
              <a:pPr eaLnBrk="1" hangingPunct="1"/>
              <a:t>10</a:t>
            </a:fld>
            <a:endParaRPr lang="en-US"/>
          </a:p>
        </p:txBody>
      </p:sp>
      <p:sp>
        <p:nvSpPr>
          <p:cNvPr id="2" name="Date Placeholder 1"/>
          <p:cNvSpPr>
            <a:spLocks noGrp="1"/>
          </p:cNvSpPr>
          <p:nvPr>
            <p:ph type="dt" idx="10"/>
          </p:nvPr>
        </p:nvSpPr>
        <p:spPr/>
        <p:txBody>
          <a:bodyPr/>
          <a:lstStyle/>
          <a:p>
            <a:fld id="{AB344E90-E579-D24C-B40B-BE6CFBBB3736}"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7032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Elastic Load Balancing automatically distributes incoming application traffic across multiple Amazon EC2 instances. It enables you to achieve even greater fault tolerance in your applications, seamlessly providing the amount of load balancing capacity needed in response to incoming application traffic. Elastic Load Balancing detects unhealthy instances within a pool and automatically reroutes traffic to healthy instances until the unhealthy instances have been restored. Customers can enable Elastic Load Balancing within a single Availability Zone or across multiple zones for even more consistent application performance.</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2E0BC44-94AC-7245-BB75-A551E5743495}" type="slidenum">
              <a:rPr lang="en-US"/>
              <a:pPr eaLnBrk="1" hangingPunct="1"/>
              <a:t>2</a:t>
            </a:fld>
            <a:endParaRPr lang="en-US"/>
          </a:p>
        </p:txBody>
      </p:sp>
      <p:sp>
        <p:nvSpPr>
          <p:cNvPr id="2" name="Date Placeholder 1"/>
          <p:cNvSpPr>
            <a:spLocks noGrp="1"/>
          </p:cNvSpPr>
          <p:nvPr>
            <p:ph type="dt" idx="10"/>
          </p:nvPr>
        </p:nvSpPr>
        <p:spPr/>
        <p:txBody>
          <a:bodyPr/>
          <a:lstStyle/>
          <a:p>
            <a:fld id="{B3A77112-CD1D-4D4F-ACCB-C7111FE3DDCA}"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013380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0"/>
                <a:cs typeface="+mn-cs"/>
              </a:rPr>
              <a:t>Elastic Load Balancing lets you automatically distribute and balance the incoming application traffic among all the instances you are running. The service also makes it easy to add new instances when you need to increase the capacity of your application. You can dynamically register or deregister instances from the </a:t>
            </a:r>
            <a:r>
              <a:rPr lang="en-US" sz="1200" kern="1200" dirty="0" err="1" smtClean="0">
                <a:solidFill>
                  <a:schemeClr val="tx1"/>
                </a:solidFill>
                <a:latin typeface="+mn-lt"/>
                <a:ea typeface="ＭＳ Ｐゴシック" charset="0"/>
                <a:cs typeface="+mn-cs"/>
              </a:rPr>
              <a:t>LoadBalancer</a:t>
            </a:r>
            <a:r>
              <a:rPr lang="en-US" sz="1200" kern="1200" dirty="0" smtClean="0">
                <a:solidFill>
                  <a:schemeClr val="tx1"/>
                </a:solidFill>
                <a:latin typeface="+mn-lt"/>
                <a:ea typeface="ＭＳ Ｐゴシック" charset="0"/>
                <a:cs typeface="+mn-cs"/>
              </a:rPr>
              <a:t> as the capacity requirements of your application change with time.</a:t>
            </a:r>
          </a:p>
          <a:p>
            <a:endParaRPr lang="en-US" sz="1200" kern="1200" dirty="0" smtClean="0">
              <a:solidFill>
                <a:schemeClr val="tx1"/>
              </a:solidFill>
              <a:latin typeface="+mn-lt"/>
              <a:ea typeface="ＭＳ Ｐゴシック" charset="0"/>
              <a:cs typeface="+mn-cs"/>
            </a:endParaRPr>
          </a:p>
          <a:p>
            <a:r>
              <a:rPr lang="en-US" sz="1200" kern="1200" dirty="0" smtClean="0">
                <a:solidFill>
                  <a:schemeClr val="tx1"/>
                </a:solidFill>
                <a:latin typeface="+mn-lt"/>
                <a:ea typeface="ＭＳ Ｐゴシック" charset="0"/>
                <a:cs typeface="+mn-cs"/>
              </a:rPr>
              <a:t>In this</a:t>
            </a:r>
            <a:r>
              <a:rPr lang="en-US" sz="1200" kern="1200" baseline="0" dirty="0" smtClean="0">
                <a:solidFill>
                  <a:schemeClr val="tx1"/>
                </a:solidFill>
                <a:latin typeface="+mn-lt"/>
                <a:ea typeface="ＭＳ Ｐゴシック" charset="0"/>
                <a:cs typeface="+mn-cs"/>
              </a:rPr>
              <a:t> </a:t>
            </a:r>
            <a:r>
              <a:rPr lang="en-US" sz="1200" kern="1200" dirty="0" smtClean="0">
                <a:solidFill>
                  <a:schemeClr val="tx1"/>
                </a:solidFill>
                <a:latin typeface="+mn-lt"/>
                <a:ea typeface="ＭＳ Ｐゴシック" charset="0"/>
                <a:cs typeface="+mn-cs"/>
              </a:rPr>
              <a:t>figure, requests enter the </a:t>
            </a:r>
            <a:r>
              <a:rPr lang="en-US" sz="1200" kern="1200" dirty="0" err="1" smtClean="0">
                <a:solidFill>
                  <a:schemeClr val="tx1"/>
                </a:solidFill>
                <a:latin typeface="+mn-lt"/>
                <a:ea typeface="ＭＳ Ｐゴシック" charset="0"/>
                <a:cs typeface="+mn-cs"/>
              </a:rPr>
              <a:t>LoadBalancer</a:t>
            </a:r>
            <a:r>
              <a:rPr lang="en-US" sz="1200" kern="1200" dirty="0" smtClean="0">
                <a:solidFill>
                  <a:schemeClr val="tx1"/>
                </a:solidFill>
                <a:latin typeface="+mn-lt"/>
                <a:ea typeface="ＭＳ Ｐゴシック" charset="0"/>
                <a:cs typeface="+mn-cs"/>
              </a:rPr>
              <a:t> and are routed to instances within the selected Availability Zones. You can make changes to the </a:t>
            </a:r>
            <a:r>
              <a:rPr lang="en-US" sz="1200" kern="1200" dirty="0" err="1" smtClean="0">
                <a:solidFill>
                  <a:schemeClr val="tx1"/>
                </a:solidFill>
                <a:latin typeface="+mn-lt"/>
                <a:ea typeface="ＭＳ Ｐゴシック" charset="0"/>
                <a:cs typeface="+mn-cs"/>
              </a:rPr>
              <a:t>LoadBalancer</a:t>
            </a:r>
            <a:r>
              <a:rPr lang="en-US" sz="1200" kern="1200" dirty="0" smtClean="0">
                <a:solidFill>
                  <a:schemeClr val="tx1"/>
                </a:solidFill>
                <a:latin typeface="+mn-lt"/>
                <a:ea typeface="ＭＳ Ｐゴシック" charset="0"/>
                <a:cs typeface="+mn-cs"/>
              </a:rPr>
              <a:t> configuration through Elastic Load Balancing.</a:t>
            </a:r>
            <a:endParaRPr lang="en-US" dirty="0">
              <a:latin typeface="Calibri" charset="0"/>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F4A7212-304F-0B41-BC42-76942ECE119C}" type="slidenum">
              <a:rPr lang="en-US"/>
              <a:pPr eaLnBrk="1" hangingPunct="1"/>
              <a:t>3</a:t>
            </a:fld>
            <a:endParaRPr lang="en-US"/>
          </a:p>
        </p:txBody>
      </p:sp>
      <p:sp>
        <p:nvSpPr>
          <p:cNvPr id="2" name="Date Placeholder 1"/>
          <p:cNvSpPr>
            <a:spLocks noGrp="1"/>
          </p:cNvSpPr>
          <p:nvPr>
            <p:ph type="dt" idx="10"/>
          </p:nvPr>
        </p:nvSpPr>
        <p:spPr/>
        <p:txBody>
          <a:bodyPr/>
          <a:lstStyle/>
          <a:p>
            <a:fld id="{8D76F70D-8EF4-C34E-B7F8-61E5EE0B2845}"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1431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pPr>
            <a:r>
              <a:rPr lang="en-US" sz="1000" b="1" dirty="0" smtClean="0">
                <a:latin typeface="Calibri" charset="0"/>
              </a:rPr>
              <a:t>DNS Round Robin</a:t>
            </a:r>
          </a:p>
          <a:p>
            <a:pPr eaLnBrk="1" hangingPunct="1">
              <a:lnSpc>
                <a:spcPct val="90000"/>
              </a:lnSpc>
            </a:pPr>
            <a:r>
              <a:rPr lang="en-US" sz="1000" dirty="0" smtClean="0">
                <a:latin typeface="Calibri" charset="0"/>
              </a:rPr>
              <a:t>DNS round-robin</a:t>
            </a:r>
            <a:r>
              <a:rPr lang="en-US" sz="1000" baseline="0" dirty="0" smtClean="0">
                <a:latin typeface="Calibri" charset="0"/>
              </a:rPr>
              <a:t> resolution is used to spread incoming traffic </a:t>
            </a:r>
            <a:r>
              <a:rPr lang="en-US" sz="1200" kern="1200" dirty="0" smtClean="0">
                <a:solidFill>
                  <a:schemeClr val="tx1"/>
                </a:solidFill>
                <a:latin typeface="+mn-lt"/>
                <a:ea typeface="ＭＳ Ｐゴシック" charset="0"/>
                <a:cs typeface="+mn-cs"/>
              </a:rPr>
              <a:t>equally across all Availability Zones enabled for your </a:t>
            </a:r>
            <a:r>
              <a:rPr lang="en-US" sz="1200" kern="1200" dirty="0" err="1" smtClean="0">
                <a:solidFill>
                  <a:schemeClr val="tx1"/>
                </a:solidFill>
                <a:latin typeface="+mn-lt"/>
                <a:ea typeface="ＭＳ Ｐゴシック" charset="0"/>
                <a:cs typeface="+mn-cs"/>
              </a:rPr>
              <a:t>LoadBalancer</a:t>
            </a:r>
            <a:r>
              <a:rPr lang="en-US" sz="1200" kern="1200" dirty="0" smtClean="0">
                <a:solidFill>
                  <a:schemeClr val="tx1"/>
                </a:solidFill>
                <a:latin typeface="+mn-lt"/>
                <a:ea typeface="ＭＳ Ｐゴシック" charset="0"/>
                <a:cs typeface="+mn-cs"/>
              </a:rPr>
              <a:t>, </a:t>
            </a:r>
            <a:r>
              <a:rPr lang="en-US" sz="1200" b="1" kern="1200" dirty="0" smtClean="0">
                <a:solidFill>
                  <a:schemeClr val="tx1"/>
                </a:solidFill>
                <a:latin typeface="+mn-lt"/>
                <a:ea typeface="ＭＳ Ｐゴシック" charset="0"/>
                <a:cs typeface="+mn-cs"/>
              </a:rPr>
              <a:t>so it is important to have </a:t>
            </a:r>
            <a:r>
              <a:rPr lang="en-US" sz="1200" b="1" i="1" kern="1200" dirty="0" smtClean="0">
                <a:solidFill>
                  <a:schemeClr val="tx1"/>
                </a:solidFill>
                <a:latin typeface="+mn-lt"/>
                <a:ea typeface="ＭＳ Ｐゴシック" charset="0"/>
                <a:cs typeface="+mn-cs"/>
              </a:rPr>
              <a:t>equivalent </a:t>
            </a:r>
            <a:r>
              <a:rPr lang="en-US" sz="1200" b="1" i="0" kern="1200" dirty="0" smtClean="0">
                <a:solidFill>
                  <a:schemeClr val="tx1"/>
                </a:solidFill>
                <a:latin typeface="+mn-lt"/>
                <a:ea typeface="ＭＳ Ｐゴシック" charset="0"/>
                <a:cs typeface="+mn-cs"/>
              </a:rPr>
              <a:t>numbers of instances in each zone</a:t>
            </a:r>
            <a:r>
              <a:rPr lang="en-US" sz="1200" i="0" kern="1200" dirty="0" smtClean="0">
                <a:solidFill>
                  <a:schemeClr val="tx1"/>
                </a:solidFill>
                <a:latin typeface="+mn-lt"/>
                <a:ea typeface="ＭＳ Ｐゴシック" charset="0"/>
                <a:cs typeface="+mn-cs"/>
              </a:rPr>
              <a:t>. For example, if you have ten instances in </a:t>
            </a:r>
            <a:r>
              <a:rPr lang="en-US" sz="1200" i="0" kern="1200" dirty="0" err="1" smtClean="0">
                <a:solidFill>
                  <a:schemeClr val="tx1"/>
                </a:solidFill>
                <a:latin typeface="+mn-lt"/>
                <a:ea typeface="ＭＳ Ｐゴシック" charset="0"/>
                <a:cs typeface="+mn-cs"/>
              </a:rPr>
              <a:t>AvailabilityZone</a:t>
            </a:r>
            <a:r>
              <a:rPr lang="en-US" sz="1200" i="0" kern="1200" dirty="0" smtClean="0">
                <a:solidFill>
                  <a:schemeClr val="tx1"/>
                </a:solidFill>
                <a:latin typeface="+mn-lt"/>
                <a:ea typeface="ＭＳ Ｐゴシック" charset="0"/>
                <a:cs typeface="+mn-cs"/>
              </a:rPr>
              <a:t> us-east-1a and four instances  in us-east-1b, the traffic will still be equally distributed between the two Availability Zones. As a result, the four instances in us-east-1b will have to serve the same amount of traffic as the 10 instances in us-east-1a. As a best practice, we recommend you keep equivalent or nearly equivalent number of instances in each of your Availability Zones.</a:t>
            </a:r>
          </a:p>
          <a:p>
            <a:pPr eaLnBrk="1" hangingPunct="1">
              <a:lnSpc>
                <a:spcPct val="90000"/>
              </a:lnSpc>
            </a:pPr>
            <a:endParaRPr lang="en-US" sz="1200" i="0" kern="1200" dirty="0" smtClean="0">
              <a:solidFill>
                <a:schemeClr val="tx1"/>
              </a:solidFill>
              <a:latin typeface="+mn-lt"/>
              <a:ea typeface="ＭＳ Ｐゴシック" charset="0"/>
              <a:cs typeface="+mn-cs"/>
            </a:endParaRPr>
          </a:p>
          <a:p>
            <a:pPr eaLnBrk="1" hangingPunct="1">
              <a:lnSpc>
                <a:spcPct val="90000"/>
              </a:lnSpc>
            </a:pPr>
            <a:r>
              <a:rPr lang="en-US" sz="1200" b="1" i="0" kern="1200" dirty="0" smtClean="0">
                <a:solidFill>
                  <a:schemeClr val="tx1"/>
                </a:solidFill>
                <a:latin typeface="+mn-lt"/>
                <a:ea typeface="ＭＳ Ｐゴシック" charset="0"/>
                <a:cs typeface="+mn-cs"/>
              </a:rPr>
              <a:t>Instances in the same AZ</a:t>
            </a:r>
          </a:p>
          <a:p>
            <a:pPr eaLnBrk="1" hangingPunct="1">
              <a:lnSpc>
                <a:spcPct val="90000"/>
              </a:lnSpc>
            </a:pPr>
            <a:r>
              <a:rPr lang="en-US" sz="1200" b="0" i="0" kern="1200" dirty="0" smtClean="0">
                <a:solidFill>
                  <a:schemeClr val="tx1"/>
                </a:solidFill>
                <a:latin typeface="+mn-lt"/>
                <a:ea typeface="ＭＳ Ｐゴシック" charset="0"/>
                <a:cs typeface="+mn-cs"/>
              </a:rPr>
              <a:t>The</a:t>
            </a:r>
            <a:r>
              <a:rPr lang="en-US" sz="1200" b="0" i="0" kern="1200" baseline="0" dirty="0" smtClean="0">
                <a:solidFill>
                  <a:schemeClr val="tx1"/>
                </a:solidFill>
                <a:latin typeface="+mn-lt"/>
                <a:ea typeface="ＭＳ Ｐゴシック" charset="0"/>
                <a:cs typeface="+mn-cs"/>
              </a:rPr>
              <a:t> ELB endpoint IP returned by DNS RR is located in a specific Availability Zone and will spread request traffic to EC2 instances in its AZ. Each ELB loosely keeps track of how many requests are outstanding at each instance and will round-robin among instances it believes has the fewest outstanding requests*. The load balancer also monitors the health of instances (via the health check URL); when it detects a problem with an instance, it stops distributing traffic to it.</a:t>
            </a:r>
          </a:p>
          <a:p>
            <a:pPr eaLnBrk="1" hangingPunct="1">
              <a:lnSpc>
                <a:spcPct val="90000"/>
              </a:lnSpc>
            </a:pPr>
            <a:endParaRPr lang="en-US" sz="1200" b="0" i="0" kern="1200" baseline="0" dirty="0" smtClean="0">
              <a:solidFill>
                <a:schemeClr val="tx1"/>
              </a:solidFill>
              <a:latin typeface="+mn-lt"/>
              <a:ea typeface="ＭＳ Ｐゴシック" charset="0"/>
              <a:cs typeface="+mn-cs"/>
            </a:endParaRPr>
          </a:p>
          <a:p>
            <a:pPr eaLnBrk="1" hangingPunct="1">
              <a:lnSpc>
                <a:spcPct val="90000"/>
              </a:lnSpc>
            </a:pPr>
            <a:r>
              <a:rPr lang="en-US" sz="1200" b="0" i="0" kern="1200" baseline="0" dirty="0" smtClean="0">
                <a:solidFill>
                  <a:schemeClr val="tx1"/>
                </a:solidFill>
                <a:latin typeface="+mn-lt"/>
                <a:ea typeface="ＭＳ Ｐゴシック" charset="0"/>
                <a:cs typeface="+mn-cs"/>
              </a:rPr>
              <a:t>* https://</a:t>
            </a:r>
            <a:r>
              <a:rPr lang="en-US" sz="1200" b="0" i="0" kern="1200" baseline="0" dirty="0" err="1" smtClean="0">
                <a:solidFill>
                  <a:schemeClr val="tx1"/>
                </a:solidFill>
                <a:latin typeface="+mn-lt"/>
                <a:ea typeface="ＭＳ Ｐゴシック" charset="0"/>
                <a:cs typeface="+mn-cs"/>
              </a:rPr>
              <a:t>forums.aws.amazon.com</a:t>
            </a:r>
            <a:r>
              <a:rPr lang="en-US" sz="1200" b="0" i="0" kern="1200" baseline="0" dirty="0" smtClean="0">
                <a:solidFill>
                  <a:schemeClr val="tx1"/>
                </a:solidFill>
                <a:latin typeface="+mn-lt"/>
                <a:ea typeface="ＭＳ Ｐゴシック" charset="0"/>
                <a:cs typeface="+mn-cs"/>
              </a:rPr>
              <a:t>/</a:t>
            </a:r>
            <a:r>
              <a:rPr lang="en-US" sz="1200" b="0" i="0" kern="1200" baseline="0" dirty="0" err="1" smtClean="0">
                <a:solidFill>
                  <a:schemeClr val="tx1"/>
                </a:solidFill>
                <a:latin typeface="+mn-lt"/>
                <a:ea typeface="ＭＳ Ｐゴシック" charset="0"/>
                <a:cs typeface="+mn-cs"/>
              </a:rPr>
              <a:t>thread.jspa?messageID</a:t>
            </a:r>
            <a:r>
              <a:rPr lang="en-US" sz="1200" b="0" i="0" kern="1200" baseline="0" dirty="0" smtClean="0">
                <a:solidFill>
                  <a:schemeClr val="tx1"/>
                </a:solidFill>
                <a:latin typeface="+mn-lt"/>
                <a:ea typeface="ＭＳ Ｐゴシック" charset="0"/>
                <a:cs typeface="+mn-cs"/>
              </a:rPr>
              <a:t>=135549&amp;</a:t>
            </a:r>
            <a:endParaRPr lang="en-US" sz="1000" b="0" dirty="0">
              <a:latin typeface="Calibri" charset="0"/>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79662B8-08BC-2D45-849F-EDD4DE9039B6}" type="slidenum">
              <a:rPr lang="en-US"/>
              <a:pPr eaLnBrk="1" hangingPunct="1"/>
              <a:t>4</a:t>
            </a:fld>
            <a:endParaRPr lang="en-US"/>
          </a:p>
        </p:txBody>
      </p:sp>
      <p:sp>
        <p:nvSpPr>
          <p:cNvPr id="2" name="Date Placeholder 1"/>
          <p:cNvSpPr>
            <a:spLocks noGrp="1"/>
          </p:cNvSpPr>
          <p:nvPr>
            <p:ph type="dt" idx="10"/>
          </p:nvPr>
        </p:nvSpPr>
        <p:spPr/>
        <p:txBody>
          <a:bodyPr/>
          <a:lstStyle/>
          <a:p>
            <a:fld id="{81D4382A-F7B5-D041-A217-DFCE753ACCCE}"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9817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pPr>
            <a:endParaRPr lang="en-US" sz="1000" dirty="0">
              <a:latin typeface="Calibri"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C008AB8-4A86-764E-B0D5-3421F51AF4EA}" type="slidenum">
              <a:rPr lang="en-US"/>
              <a:pPr eaLnBrk="1" hangingPunct="1"/>
              <a:t>5</a:t>
            </a:fld>
            <a:endParaRPr lang="en-US"/>
          </a:p>
        </p:txBody>
      </p:sp>
      <p:sp>
        <p:nvSpPr>
          <p:cNvPr id="2" name="Date Placeholder 1"/>
          <p:cNvSpPr>
            <a:spLocks noGrp="1"/>
          </p:cNvSpPr>
          <p:nvPr>
            <p:ph type="dt" idx="10"/>
          </p:nvPr>
        </p:nvSpPr>
        <p:spPr/>
        <p:txBody>
          <a:bodyPr/>
          <a:lstStyle/>
          <a:p>
            <a:fld id="{B59B6313-A3F2-D840-A4EF-3330901A4F35}"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5321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pPr>
            <a:r>
              <a:rPr lang="en-US" sz="1000" b="1" dirty="0" smtClean="0">
                <a:latin typeface="Calibri" charset="0"/>
              </a:rPr>
              <a:t>Load</a:t>
            </a:r>
            <a:r>
              <a:rPr lang="en-US" sz="1000" b="1" baseline="0" dirty="0" smtClean="0">
                <a:latin typeface="Calibri" charset="0"/>
              </a:rPr>
              <a:t> Balancer Scaling</a:t>
            </a:r>
            <a:endParaRPr lang="en-US" sz="1000" b="1" dirty="0" smtClean="0">
              <a:latin typeface="Calibri" charset="0"/>
            </a:endParaRPr>
          </a:p>
          <a:p>
            <a:pPr eaLnBrk="1" hangingPunct="1">
              <a:lnSpc>
                <a:spcPct val="90000"/>
              </a:lnSpc>
            </a:pPr>
            <a:r>
              <a:rPr lang="en-US" sz="1000" dirty="0" smtClean="0">
                <a:latin typeface="Calibri" charset="0"/>
              </a:rPr>
              <a:t>As traffic to an ELB </a:t>
            </a:r>
            <a:r>
              <a:rPr lang="en-US" sz="1000" baseline="0" dirty="0" smtClean="0">
                <a:latin typeface="Calibri" charset="0"/>
              </a:rPr>
              <a:t>ramps up, more IPs (i.e., more load balancers) are added to a pool behind the ELB’s endpoint DNS. This means more addresses will be returned via DNS Round Robin.</a:t>
            </a:r>
          </a:p>
          <a:p>
            <a:pPr eaLnBrk="1" hangingPunct="1">
              <a:lnSpc>
                <a:spcPct val="90000"/>
              </a:lnSpc>
            </a:pPr>
            <a:endParaRPr lang="en-US" sz="1000" baseline="0" dirty="0" smtClean="0">
              <a:latin typeface="Calibri" charset="0"/>
            </a:endParaRPr>
          </a:p>
          <a:p>
            <a:pPr eaLnBrk="1" hangingPunct="1">
              <a:lnSpc>
                <a:spcPct val="90000"/>
              </a:lnSpc>
            </a:pPr>
            <a:r>
              <a:rPr lang="en-US" sz="1000" baseline="0" dirty="0" smtClean="0">
                <a:latin typeface="Calibri" charset="0"/>
              </a:rPr>
              <a:t>When a Load Balancer scales down, IPs are removed from the ELB’s pool. It is important to note that released addresses are not reassigned to another ELB’s pool for one hour after they are released. This helps avoid a problem where some clients may not acknowledge DNS TTL and will request the cached IP address that is no longer valid. The released address will not be returned when the ELB’s endpoint address is resolved, but the address will route to the correct instance for one hour after release.</a:t>
            </a:r>
          </a:p>
          <a:p>
            <a:pPr eaLnBrk="1" hangingPunct="1">
              <a:lnSpc>
                <a:spcPct val="90000"/>
              </a:lnSpc>
            </a:pPr>
            <a:endParaRPr lang="en-US" sz="1000" baseline="0" dirty="0" smtClean="0">
              <a:latin typeface="Calibri" charset="0"/>
            </a:endParaRPr>
          </a:p>
          <a:p>
            <a:pPr eaLnBrk="1" hangingPunct="1">
              <a:lnSpc>
                <a:spcPct val="90000"/>
              </a:lnSpc>
            </a:pPr>
            <a:r>
              <a:rPr lang="en-US" sz="1000" b="1" dirty="0" smtClean="0">
                <a:latin typeface="Calibri" charset="0"/>
              </a:rPr>
              <a:t>EC2 Instance Scaling</a:t>
            </a:r>
          </a:p>
          <a:p>
            <a:pPr eaLnBrk="1" hangingPunct="1">
              <a:lnSpc>
                <a:spcPct val="90000"/>
              </a:lnSpc>
            </a:pPr>
            <a:r>
              <a:rPr lang="en-US" sz="1000" b="0" dirty="0" smtClean="0">
                <a:latin typeface="Calibri" charset="0"/>
              </a:rPr>
              <a:t>When new EC2 instances are added to an Auto Scaling group in response to a </a:t>
            </a:r>
            <a:r>
              <a:rPr lang="en-US" sz="1000" b="0" dirty="0" err="1" smtClean="0">
                <a:latin typeface="Calibri" charset="0"/>
              </a:rPr>
              <a:t>Cloud</a:t>
            </a:r>
            <a:r>
              <a:rPr lang="en-US" sz="1000" b="0" baseline="0" dirty="0" err="1" smtClean="0">
                <a:latin typeface="Calibri" charset="0"/>
              </a:rPr>
              <a:t>Watch</a:t>
            </a:r>
            <a:r>
              <a:rPr lang="en-US" sz="1000" b="0" baseline="0" dirty="0" smtClean="0">
                <a:latin typeface="Calibri" charset="0"/>
              </a:rPr>
              <a:t> Alarm, those instances are registered with the load balancer in the same Availability Zone and will begin to receive traffic.</a:t>
            </a:r>
            <a:endParaRPr lang="en-US" sz="1000" b="0" dirty="0">
              <a:latin typeface="Calibri"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82C07D2-8D56-154C-B167-D72FF53DFB08}" type="slidenum">
              <a:rPr lang="en-US"/>
              <a:pPr eaLnBrk="1" hangingPunct="1"/>
              <a:t>6</a:t>
            </a:fld>
            <a:endParaRPr lang="en-US"/>
          </a:p>
        </p:txBody>
      </p:sp>
      <p:sp>
        <p:nvSpPr>
          <p:cNvPr id="2" name="Date Placeholder 1"/>
          <p:cNvSpPr>
            <a:spLocks noGrp="1"/>
          </p:cNvSpPr>
          <p:nvPr>
            <p:ph type="dt" idx="10"/>
          </p:nvPr>
        </p:nvSpPr>
        <p:spPr/>
        <p:txBody>
          <a:bodyPr/>
          <a:lstStyle/>
          <a:p>
            <a:fld id="{D63D7A4A-06FF-CB4D-96A4-0867A0131EAB}"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6855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pPr>
            <a:r>
              <a:rPr lang="en-US" sz="1000" dirty="0" smtClean="0">
                <a:latin typeface="Calibri" charset="0"/>
              </a:rPr>
              <a:t>For both TCP connection</a:t>
            </a:r>
            <a:r>
              <a:rPr lang="en-US" sz="1000" baseline="0" dirty="0" smtClean="0">
                <a:latin typeface="Calibri" charset="0"/>
              </a:rPr>
              <a:t> health checks and HTTP request health checks, the following must be configured:</a:t>
            </a:r>
          </a:p>
          <a:p>
            <a:pPr eaLnBrk="1" hangingPunct="1">
              <a:lnSpc>
                <a:spcPct val="90000"/>
              </a:lnSpc>
            </a:pPr>
            <a:endParaRPr lang="en-US" sz="1000" baseline="0" dirty="0" smtClean="0">
              <a:latin typeface="Calibri" charset="0"/>
            </a:endParaRPr>
          </a:p>
          <a:p>
            <a:pPr marL="228600" indent="-228600" eaLnBrk="1" hangingPunct="1">
              <a:lnSpc>
                <a:spcPct val="90000"/>
              </a:lnSpc>
              <a:buFont typeface="+mj-lt"/>
              <a:buAutoNum type="arabicPeriod"/>
            </a:pPr>
            <a:r>
              <a:rPr lang="en-US" sz="1000" b="1" dirty="0" smtClean="0">
                <a:latin typeface="Calibri" charset="0"/>
              </a:rPr>
              <a:t>Ping</a:t>
            </a:r>
            <a:r>
              <a:rPr lang="en-US" sz="1000" b="1" baseline="0" dirty="0" smtClean="0">
                <a:latin typeface="Calibri" charset="0"/>
              </a:rPr>
              <a:t> P</a:t>
            </a:r>
            <a:r>
              <a:rPr lang="en-US" sz="1000" b="1" dirty="0" smtClean="0">
                <a:latin typeface="Calibri" charset="0"/>
              </a:rPr>
              <a:t>ort</a:t>
            </a:r>
          </a:p>
          <a:p>
            <a:pPr marL="228600" indent="-228600" eaLnBrk="1" hangingPunct="1">
              <a:lnSpc>
                <a:spcPct val="90000"/>
              </a:lnSpc>
              <a:buFont typeface="+mj-lt"/>
              <a:buAutoNum type="arabicPeriod"/>
            </a:pPr>
            <a:r>
              <a:rPr lang="en-US" sz="1000" b="1" dirty="0" smtClean="0">
                <a:latin typeface="Calibri" charset="0"/>
              </a:rPr>
              <a:t>Response</a:t>
            </a:r>
            <a:r>
              <a:rPr lang="en-US" sz="1000" b="1" baseline="0" dirty="0" smtClean="0">
                <a:latin typeface="Calibri" charset="0"/>
              </a:rPr>
              <a:t> T</a:t>
            </a:r>
            <a:r>
              <a:rPr lang="en-US" sz="1000" b="1" dirty="0" smtClean="0">
                <a:latin typeface="Calibri" charset="0"/>
              </a:rPr>
              <a:t>imeout</a:t>
            </a:r>
          </a:p>
          <a:p>
            <a:pPr marL="228600" indent="-228600" eaLnBrk="1" hangingPunct="1">
              <a:lnSpc>
                <a:spcPct val="90000"/>
              </a:lnSpc>
              <a:buFont typeface="+mj-lt"/>
              <a:buAutoNum type="arabicPeriod"/>
            </a:pPr>
            <a:r>
              <a:rPr lang="en-US" sz="1000" b="1" dirty="0" smtClean="0">
                <a:latin typeface="Calibri" charset="0"/>
              </a:rPr>
              <a:t>Healthy Check Interval </a:t>
            </a:r>
            <a:r>
              <a:rPr lang="en-US" sz="1000" dirty="0" smtClean="0">
                <a:latin typeface="Calibri" charset="0"/>
              </a:rPr>
              <a:t>– frequency</a:t>
            </a:r>
            <a:r>
              <a:rPr lang="en-US" sz="1000" baseline="0" dirty="0" smtClean="0">
                <a:latin typeface="Calibri" charset="0"/>
              </a:rPr>
              <a:t> (in minutes) with which health check will execute.</a:t>
            </a:r>
          </a:p>
          <a:p>
            <a:pPr marL="228600" indent="-228600" eaLnBrk="1" hangingPunct="1">
              <a:lnSpc>
                <a:spcPct val="90000"/>
              </a:lnSpc>
              <a:buFont typeface="+mj-lt"/>
              <a:buAutoNum type="arabicPeriod"/>
            </a:pPr>
            <a:r>
              <a:rPr lang="en-US" sz="1000" b="1" baseline="0" dirty="0" smtClean="0">
                <a:latin typeface="Calibri" charset="0"/>
              </a:rPr>
              <a:t>Unhealthy Threshold</a:t>
            </a:r>
            <a:r>
              <a:rPr lang="en-US" sz="1000" baseline="0" dirty="0" smtClean="0">
                <a:latin typeface="Calibri" charset="0"/>
              </a:rPr>
              <a:t> – The number of consecutive health checks that must fail for an instance to be considered unhealthy.</a:t>
            </a:r>
          </a:p>
          <a:p>
            <a:pPr marL="228600" indent="-228600" eaLnBrk="1" hangingPunct="1">
              <a:lnSpc>
                <a:spcPct val="90000"/>
              </a:lnSpc>
              <a:buFont typeface="+mj-lt"/>
              <a:buAutoNum type="arabicPeriod"/>
            </a:pPr>
            <a:r>
              <a:rPr lang="en-US" sz="1000" b="1" dirty="0" smtClean="0">
                <a:latin typeface="Calibri" charset="0"/>
              </a:rPr>
              <a:t>Healthy Threshold</a:t>
            </a:r>
            <a:r>
              <a:rPr lang="en-US" sz="1000" dirty="0" smtClean="0">
                <a:latin typeface="Calibri" charset="0"/>
              </a:rPr>
              <a:t> – The  number of consecutive</a:t>
            </a:r>
            <a:r>
              <a:rPr lang="en-US" sz="1000" baseline="0" dirty="0" smtClean="0">
                <a:latin typeface="Calibri" charset="0"/>
              </a:rPr>
              <a:t> health checks that must pass for an unhealthy instance to be considered healthy again.</a:t>
            </a:r>
          </a:p>
          <a:p>
            <a:pPr marL="228600" indent="-228600" eaLnBrk="1" hangingPunct="1">
              <a:lnSpc>
                <a:spcPct val="90000"/>
              </a:lnSpc>
              <a:buFont typeface="+mj-lt"/>
              <a:buAutoNum type="arabicPeriod"/>
            </a:pPr>
            <a:endParaRPr lang="en-US" sz="1000" baseline="0" dirty="0" smtClean="0">
              <a:latin typeface="Calibri" charset="0"/>
            </a:endParaRPr>
          </a:p>
          <a:p>
            <a:pPr marL="0" indent="0" eaLnBrk="1" hangingPunct="1">
              <a:lnSpc>
                <a:spcPct val="90000"/>
              </a:lnSpc>
              <a:buFont typeface="+mj-lt"/>
              <a:buNone/>
            </a:pPr>
            <a:r>
              <a:rPr lang="en-US" sz="1000" dirty="0" smtClean="0">
                <a:latin typeface="Calibri" charset="0"/>
              </a:rPr>
              <a:t>Additionally, the HTTP health check requires</a:t>
            </a:r>
            <a:r>
              <a:rPr lang="en-US" sz="1000" baseline="0" dirty="0" smtClean="0">
                <a:latin typeface="Calibri" charset="0"/>
              </a:rPr>
              <a:t> a </a:t>
            </a:r>
            <a:r>
              <a:rPr lang="en-US" sz="1000" b="1" baseline="0" dirty="0" smtClean="0">
                <a:latin typeface="Calibri" charset="0"/>
              </a:rPr>
              <a:t>Ping Path</a:t>
            </a:r>
            <a:r>
              <a:rPr lang="en-US" sz="1000" b="0" baseline="0" dirty="0" smtClean="0">
                <a:latin typeface="Calibri" charset="0"/>
              </a:rPr>
              <a:t> to be set. This path is a URL that must return an HTTP 200 OK within the time specified in the Response Timeout.</a:t>
            </a:r>
            <a:endParaRPr lang="en-US" sz="1000" dirty="0">
              <a:latin typeface="Calibri" charset="0"/>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02ED34C-64EA-8C4D-8E4F-5A65615FB45F}" type="slidenum">
              <a:rPr lang="en-US"/>
              <a:pPr eaLnBrk="1" hangingPunct="1"/>
              <a:t>7</a:t>
            </a:fld>
            <a:endParaRPr lang="en-US"/>
          </a:p>
        </p:txBody>
      </p:sp>
      <p:sp>
        <p:nvSpPr>
          <p:cNvPr id="2" name="Date Placeholder 1"/>
          <p:cNvSpPr>
            <a:spLocks noGrp="1"/>
          </p:cNvSpPr>
          <p:nvPr>
            <p:ph type="dt" idx="10"/>
          </p:nvPr>
        </p:nvSpPr>
        <p:spPr/>
        <p:txBody>
          <a:bodyPr/>
          <a:lstStyle/>
          <a:p>
            <a:fld id="{14994169-8EA1-AA4E-B985-1A1C026B4C05}"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18589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normAutofit fontScale="85000" lnSpcReduction="10000"/>
          </a:bodyPr>
          <a:lstStyle/>
          <a:p>
            <a:pPr eaLnBrk="1" hangingPunct="1">
              <a:lnSpc>
                <a:spcPct val="90000"/>
              </a:lnSpc>
            </a:pPr>
            <a:r>
              <a:rPr lang="en-US" sz="1000" dirty="0" smtClean="0">
                <a:latin typeface="Calibri" charset="0"/>
              </a:rPr>
              <a:t>Any of these metrics can be used to create a </a:t>
            </a:r>
            <a:r>
              <a:rPr lang="en-US" sz="1000" dirty="0" err="1" smtClean="0">
                <a:latin typeface="Calibri" charset="0"/>
              </a:rPr>
              <a:t>CloudWatch</a:t>
            </a:r>
            <a:r>
              <a:rPr lang="en-US" sz="1000" dirty="0" smtClean="0">
                <a:latin typeface="Calibri" charset="0"/>
              </a:rPr>
              <a:t> Alarm that triggers an Auto</a:t>
            </a:r>
            <a:r>
              <a:rPr lang="en-US" sz="1000" baseline="0" dirty="0" smtClean="0">
                <a:latin typeface="Calibri" charset="0"/>
              </a:rPr>
              <a:t> Scaling event. </a:t>
            </a:r>
          </a:p>
          <a:p>
            <a:endParaRPr lang="en-US" sz="1200" kern="1200" dirty="0" smtClean="0">
              <a:solidFill>
                <a:schemeClr val="tx1"/>
              </a:solidFill>
              <a:latin typeface="+mn-lt"/>
              <a:ea typeface="ＭＳ Ｐゴシック" charset="0"/>
              <a:cs typeface="+mn-cs"/>
            </a:endParaRPr>
          </a:p>
          <a:p>
            <a:r>
              <a:rPr lang="en-US" sz="1200" b="1" kern="1200" dirty="0" err="1" smtClean="0">
                <a:solidFill>
                  <a:schemeClr val="tx1"/>
                </a:solidFill>
                <a:latin typeface="+mn-lt"/>
                <a:ea typeface="ＭＳ Ｐゴシック" charset="0"/>
                <a:cs typeface="+mn-cs"/>
              </a:rPr>
              <a:t>RequestCount</a:t>
            </a:r>
            <a:endParaRPr lang="en-US" sz="1200" b="1" kern="1200" dirty="0" smtClean="0">
              <a:solidFill>
                <a:schemeClr val="tx1"/>
              </a:solidFill>
              <a:latin typeface="+mn-lt"/>
              <a:ea typeface="ＭＳ Ｐゴシック" charset="0"/>
              <a:cs typeface="+mn-cs"/>
            </a:endParaRPr>
          </a:p>
          <a:p>
            <a:r>
              <a:rPr lang="en-US" sz="1200" kern="1200" dirty="0" smtClean="0">
                <a:solidFill>
                  <a:schemeClr val="tx1"/>
                </a:solidFill>
                <a:latin typeface="+mn-lt"/>
                <a:ea typeface="ＭＳ Ｐゴシック" charset="0"/>
                <a:cs typeface="+mn-cs"/>
              </a:rPr>
              <a:t>The number of requests processed by the </a:t>
            </a:r>
            <a:r>
              <a:rPr lang="en-US" sz="1200" kern="1200" dirty="0" err="1" smtClean="0">
                <a:solidFill>
                  <a:schemeClr val="tx1"/>
                </a:solidFill>
                <a:latin typeface="+mn-lt"/>
                <a:ea typeface="ＭＳ Ｐゴシック" charset="0"/>
                <a:cs typeface="+mn-cs"/>
              </a:rPr>
              <a:t>LoadBalancer</a:t>
            </a:r>
            <a:r>
              <a:rPr lang="en-US" sz="1200" kern="1200" dirty="0" smtClean="0">
                <a:solidFill>
                  <a:schemeClr val="tx1"/>
                </a:solidFill>
                <a:latin typeface="+mn-lt"/>
                <a:ea typeface="ＭＳ Ｐゴシック" charset="0"/>
                <a:cs typeface="+mn-cs"/>
              </a:rPr>
              <a:t>. Units: Count Valid Statistics: Sum</a:t>
            </a:r>
          </a:p>
          <a:p>
            <a:endParaRPr lang="en-US" sz="1200" kern="1200" dirty="0" smtClean="0">
              <a:solidFill>
                <a:schemeClr val="tx1"/>
              </a:solidFill>
              <a:latin typeface="+mn-lt"/>
              <a:ea typeface="ＭＳ Ｐゴシック" charset="0"/>
              <a:cs typeface="+mn-cs"/>
            </a:endParaRPr>
          </a:p>
          <a:p>
            <a:r>
              <a:rPr lang="en-US" sz="1200" b="1" kern="1200" dirty="0" smtClean="0">
                <a:solidFill>
                  <a:schemeClr val="tx1"/>
                </a:solidFill>
                <a:latin typeface="+mn-lt"/>
                <a:ea typeface="ＭＳ Ｐゴシック" charset="0"/>
                <a:cs typeface="+mn-cs"/>
              </a:rPr>
              <a:t>Latency</a:t>
            </a:r>
          </a:p>
          <a:p>
            <a:r>
              <a:rPr lang="en-US" sz="1200" kern="1200" dirty="0" smtClean="0">
                <a:solidFill>
                  <a:schemeClr val="tx1"/>
                </a:solidFill>
                <a:latin typeface="+mn-lt"/>
                <a:ea typeface="ＭＳ Ｐゴシック" charset="0"/>
                <a:cs typeface="+mn-cs"/>
              </a:rPr>
              <a:t>Time taken between a request and the corresponding response as seen by the </a:t>
            </a:r>
            <a:r>
              <a:rPr lang="en-US" sz="1200" kern="1200" dirty="0" err="1" smtClean="0">
                <a:solidFill>
                  <a:schemeClr val="tx1"/>
                </a:solidFill>
                <a:latin typeface="+mn-lt"/>
                <a:ea typeface="ＭＳ Ｐゴシック" charset="0"/>
                <a:cs typeface="+mn-cs"/>
              </a:rPr>
              <a:t>LoadBalancer</a:t>
            </a:r>
            <a:r>
              <a:rPr lang="en-US" sz="1200" kern="1200" dirty="0" smtClean="0">
                <a:solidFill>
                  <a:schemeClr val="tx1"/>
                </a:solidFill>
                <a:latin typeface="+mn-lt"/>
                <a:ea typeface="ＭＳ Ｐゴシック" charset="0"/>
                <a:cs typeface="+mn-cs"/>
              </a:rPr>
              <a:t>.</a:t>
            </a:r>
          </a:p>
          <a:p>
            <a:r>
              <a:rPr lang="en-US" sz="1200" kern="1200" smtClean="0">
                <a:solidFill>
                  <a:schemeClr val="tx1"/>
                </a:solidFill>
                <a:latin typeface="+mn-lt"/>
                <a:ea typeface="ＭＳ Ｐゴシック" charset="0"/>
                <a:cs typeface="+mn-cs"/>
              </a:rPr>
              <a:t>Units: Seconds Valid Statistics: Minimum, Maximum, Average, and Count</a:t>
            </a:r>
          </a:p>
          <a:p>
            <a:endParaRPr lang="en-US" sz="1200" kern="1200" dirty="0" smtClean="0">
              <a:solidFill>
                <a:schemeClr val="tx1"/>
              </a:solidFill>
              <a:latin typeface="+mn-lt"/>
              <a:ea typeface="ＭＳ Ｐゴシック" charset="0"/>
              <a:cs typeface="+mn-cs"/>
            </a:endParaRPr>
          </a:p>
          <a:p>
            <a:r>
              <a:rPr lang="en-US" sz="1200" b="1" kern="1200" dirty="0" err="1" smtClean="0">
                <a:solidFill>
                  <a:schemeClr val="tx1"/>
                </a:solidFill>
                <a:latin typeface="+mn-lt"/>
                <a:ea typeface="ＭＳ Ｐゴシック" charset="0"/>
                <a:cs typeface="+mn-cs"/>
              </a:rPr>
              <a:t>HealthyHostCount</a:t>
            </a:r>
            <a:endParaRPr lang="en-US" sz="1200" b="1" kern="1200" dirty="0" smtClean="0">
              <a:solidFill>
                <a:schemeClr val="tx1"/>
              </a:solidFill>
              <a:latin typeface="+mn-lt"/>
              <a:ea typeface="ＭＳ Ｐゴシック" charset="0"/>
              <a:cs typeface="+mn-cs"/>
            </a:endParaRPr>
          </a:p>
          <a:p>
            <a:r>
              <a:rPr lang="en-US" sz="1200" kern="1200" dirty="0" smtClean="0">
                <a:solidFill>
                  <a:schemeClr val="tx1"/>
                </a:solidFill>
                <a:latin typeface="+mn-lt"/>
                <a:ea typeface="ＭＳ Ｐゴシック" charset="0"/>
                <a:cs typeface="+mn-cs"/>
              </a:rPr>
              <a:t>The number of healthy instances. Both Elastic Load Balancing dimensions, </a:t>
            </a:r>
            <a:r>
              <a:rPr lang="en-US" sz="1200" i="1" kern="1200" dirty="0" err="1" smtClean="0">
                <a:solidFill>
                  <a:schemeClr val="tx1"/>
                </a:solidFill>
                <a:latin typeface="+mn-lt"/>
                <a:ea typeface="ＭＳ Ｐゴシック" charset="0"/>
                <a:cs typeface="+mn-cs"/>
              </a:rPr>
              <a:t>LoadBalancerName</a:t>
            </a:r>
            <a:r>
              <a:rPr lang="en-US" sz="1200" i="1" kern="1200" dirty="0" smtClean="0">
                <a:solidFill>
                  <a:schemeClr val="tx1"/>
                </a:solidFill>
                <a:latin typeface="+mn-lt"/>
                <a:ea typeface="ＭＳ Ｐゴシック" charset="0"/>
                <a:cs typeface="+mn-cs"/>
              </a:rPr>
              <a:t> </a:t>
            </a:r>
            <a:r>
              <a:rPr lang="en-US" sz="1200" i="0" kern="1200" dirty="0" smtClean="0">
                <a:solidFill>
                  <a:schemeClr val="tx1"/>
                </a:solidFill>
                <a:latin typeface="+mn-lt"/>
                <a:ea typeface="ＭＳ Ｐゴシック" charset="0"/>
                <a:cs typeface="+mn-cs"/>
              </a:rPr>
              <a:t>and </a:t>
            </a:r>
            <a:r>
              <a:rPr lang="en-US" sz="1200" i="1" kern="1200" dirty="0" err="1" smtClean="0">
                <a:solidFill>
                  <a:schemeClr val="tx1"/>
                </a:solidFill>
                <a:latin typeface="+mn-lt"/>
                <a:ea typeface="ＭＳ Ｐゴシック" charset="0"/>
                <a:cs typeface="+mn-cs"/>
              </a:rPr>
              <a:t>AvailabilityZone</a:t>
            </a:r>
            <a:r>
              <a:rPr lang="en-US" sz="1200" i="0" kern="1200" dirty="0" smtClean="0">
                <a:solidFill>
                  <a:schemeClr val="tx1"/>
                </a:solidFill>
                <a:latin typeface="+mn-lt"/>
                <a:ea typeface="ＭＳ Ｐゴシック" charset="0"/>
                <a:cs typeface="+mn-cs"/>
              </a:rPr>
              <a:t>, should be specified when retrieving </a:t>
            </a:r>
            <a:r>
              <a:rPr lang="en-US" sz="1200" i="0" kern="1200" dirty="0" err="1" smtClean="0">
                <a:solidFill>
                  <a:schemeClr val="tx1"/>
                </a:solidFill>
                <a:latin typeface="+mn-lt"/>
                <a:ea typeface="ＭＳ Ｐゴシック" charset="0"/>
                <a:cs typeface="+mn-cs"/>
              </a:rPr>
              <a:t>HealthyHostCount</a:t>
            </a:r>
            <a:r>
              <a:rPr lang="en-US" sz="1200" i="0" kern="1200" dirty="0" smtClean="0">
                <a:solidFill>
                  <a:schemeClr val="tx1"/>
                </a:solidFill>
                <a:latin typeface="+mn-lt"/>
                <a:ea typeface="ＭＳ Ｐゴシック" charset="0"/>
                <a:cs typeface="+mn-cs"/>
              </a:rPr>
              <a:t>.</a:t>
            </a:r>
          </a:p>
          <a:p>
            <a:r>
              <a:rPr lang="en-US" sz="1200" i="0" kern="1200" dirty="0" smtClean="0">
                <a:solidFill>
                  <a:schemeClr val="tx1"/>
                </a:solidFill>
                <a:latin typeface="+mn-lt"/>
                <a:ea typeface="ＭＳ Ｐゴシック" charset="0"/>
                <a:cs typeface="+mn-cs"/>
              </a:rPr>
              <a:t>Units: Count</a:t>
            </a:r>
          </a:p>
          <a:p>
            <a:r>
              <a:rPr lang="en-US" sz="1200" i="0" kern="1200" dirty="0" smtClean="0">
                <a:solidFill>
                  <a:schemeClr val="tx1"/>
                </a:solidFill>
                <a:latin typeface="+mn-lt"/>
                <a:ea typeface="ＭＳ Ｐゴシック" charset="0"/>
                <a:cs typeface="+mn-cs"/>
              </a:rPr>
              <a:t>Valid Statistics: Minimum, Maximum, and Average for a </a:t>
            </a:r>
            <a:r>
              <a:rPr lang="en-US" sz="1200" i="0" kern="1200" dirty="0" err="1" smtClean="0">
                <a:solidFill>
                  <a:schemeClr val="tx1"/>
                </a:solidFill>
                <a:latin typeface="+mn-lt"/>
                <a:ea typeface="ＭＳ Ｐゴシック" charset="0"/>
                <a:cs typeface="+mn-cs"/>
              </a:rPr>
              <a:t>LoadBalancer</a:t>
            </a:r>
            <a:r>
              <a:rPr lang="en-US" sz="1200" i="0" kern="1200" dirty="0" smtClean="0">
                <a:solidFill>
                  <a:schemeClr val="tx1"/>
                </a:solidFill>
                <a:latin typeface="+mn-lt"/>
                <a:ea typeface="ＭＳ Ｐゴシック" charset="0"/>
                <a:cs typeface="+mn-cs"/>
              </a:rPr>
              <a:t> within an Availability Zone</a:t>
            </a:r>
          </a:p>
          <a:p>
            <a:endParaRPr lang="en-US" sz="1200" i="0" kern="1200" dirty="0" smtClean="0">
              <a:solidFill>
                <a:schemeClr val="tx1"/>
              </a:solidFill>
              <a:latin typeface="+mn-lt"/>
              <a:ea typeface="ＭＳ Ｐゴシック" charset="0"/>
              <a:cs typeface="+mn-cs"/>
            </a:endParaRPr>
          </a:p>
          <a:p>
            <a:r>
              <a:rPr lang="en-US" sz="1200" b="1" i="0" kern="1200" dirty="0" err="1" smtClean="0">
                <a:solidFill>
                  <a:schemeClr val="tx1"/>
                </a:solidFill>
                <a:latin typeface="+mn-lt"/>
                <a:ea typeface="ＭＳ Ｐゴシック" charset="0"/>
                <a:cs typeface="+mn-cs"/>
              </a:rPr>
              <a:t>UnHealthyHostCount</a:t>
            </a:r>
            <a:endParaRPr lang="en-US" sz="1200" b="1" i="0" kern="1200" dirty="0" smtClean="0">
              <a:solidFill>
                <a:schemeClr val="tx1"/>
              </a:solidFill>
              <a:latin typeface="+mn-lt"/>
              <a:ea typeface="ＭＳ Ｐゴシック" charset="0"/>
              <a:cs typeface="+mn-cs"/>
            </a:endParaRPr>
          </a:p>
          <a:p>
            <a:r>
              <a:rPr lang="en-US" sz="1200" i="0" kern="1200" dirty="0" smtClean="0">
                <a:solidFill>
                  <a:schemeClr val="tx1"/>
                </a:solidFill>
                <a:latin typeface="+mn-lt"/>
                <a:ea typeface="ＭＳ Ｐゴシック" charset="0"/>
                <a:cs typeface="+mn-cs"/>
              </a:rPr>
              <a:t>The number of unhealthy instances. Both Elastic Load Balancing dimensions, </a:t>
            </a:r>
            <a:r>
              <a:rPr lang="en-US" sz="1200" i="1" kern="1200" dirty="0" err="1" smtClean="0">
                <a:solidFill>
                  <a:schemeClr val="tx1"/>
                </a:solidFill>
                <a:latin typeface="+mn-lt"/>
                <a:ea typeface="ＭＳ Ｐゴシック" charset="0"/>
                <a:cs typeface="+mn-cs"/>
              </a:rPr>
              <a:t>LoadBalancerName</a:t>
            </a:r>
            <a:r>
              <a:rPr lang="en-US" sz="1200" i="1" kern="1200" dirty="0" smtClean="0">
                <a:solidFill>
                  <a:schemeClr val="tx1"/>
                </a:solidFill>
                <a:latin typeface="+mn-lt"/>
                <a:ea typeface="ＭＳ Ｐゴシック" charset="0"/>
                <a:cs typeface="+mn-cs"/>
              </a:rPr>
              <a:t> </a:t>
            </a:r>
            <a:r>
              <a:rPr lang="en-US" sz="1200" i="0" kern="1200" dirty="0" smtClean="0">
                <a:solidFill>
                  <a:schemeClr val="tx1"/>
                </a:solidFill>
                <a:latin typeface="+mn-lt"/>
                <a:ea typeface="ＭＳ Ｐゴシック" charset="0"/>
                <a:cs typeface="+mn-cs"/>
              </a:rPr>
              <a:t>and </a:t>
            </a:r>
            <a:r>
              <a:rPr lang="en-US" sz="1200" i="1" kern="1200" dirty="0" err="1" smtClean="0">
                <a:solidFill>
                  <a:schemeClr val="tx1"/>
                </a:solidFill>
                <a:latin typeface="+mn-lt"/>
                <a:ea typeface="ＭＳ Ｐゴシック" charset="0"/>
                <a:cs typeface="+mn-cs"/>
              </a:rPr>
              <a:t>AvailabilityZone</a:t>
            </a:r>
            <a:r>
              <a:rPr lang="en-US" sz="1200" i="0" kern="1200" dirty="0" smtClean="0">
                <a:solidFill>
                  <a:schemeClr val="tx1"/>
                </a:solidFill>
                <a:latin typeface="+mn-lt"/>
                <a:ea typeface="ＭＳ Ｐゴシック" charset="0"/>
                <a:cs typeface="+mn-cs"/>
              </a:rPr>
              <a:t>, should be specified when retrieving</a:t>
            </a:r>
            <a:r>
              <a:rPr lang="en-US" sz="1200" i="0" kern="1200" baseline="0" dirty="0" smtClean="0">
                <a:solidFill>
                  <a:schemeClr val="tx1"/>
                </a:solidFill>
                <a:latin typeface="+mn-lt"/>
                <a:ea typeface="ＭＳ Ｐゴシック" charset="0"/>
                <a:cs typeface="+mn-cs"/>
              </a:rPr>
              <a:t> </a:t>
            </a:r>
            <a:r>
              <a:rPr lang="en-US" sz="1200" i="0" kern="1200" dirty="0" err="1" smtClean="0">
                <a:solidFill>
                  <a:schemeClr val="tx1"/>
                </a:solidFill>
                <a:latin typeface="+mn-lt"/>
                <a:ea typeface="ＭＳ Ｐゴシック" charset="0"/>
                <a:cs typeface="+mn-cs"/>
              </a:rPr>
              <a:t>UnHealthyHostCount</a:t>
            </a:r>
            <a:r>
              <a:rPr lang="en-US" sz="1200" i="0" kern="1200" dirty="0" smtClean="0">
                <a:solidFill>
                  <a:schemeClr val="tx1"/>
                </a:solidFill>
                <a:latin typeface="+mn-lt"/>
                <a:ea typeface="ＭＳ Ｐゴシック" charset="0"/>
                <a:cs typeface="+mn-cs"/>
              </a:rPr>
              <a:t>.</a:t>
            </a:r>
          </a:p>
          <a:p>
            <a:r>
              <a:rPr lang="en-US" sz="1200" i="0" kern="1200" dirty="0" smtClean="0">
                <a:solidFill>
                  <a:schemeClr val="tx1"/>
                </a:solidFill>
                <a:latin typeface="+mn-lt"/>
                <a:ea typeface="ＭＳ Ｐゴシック" charset="0"/>
                <a:cs typeface="+mn-cs"/>
              </a:rPr>
              <a:t>Units: Count</a:t>
            </a:r>
          </a:p>
          <a:p>
            <a:r>
              <a:rPr lang="en-US" sz="1200" i="0" kern="1200" dirty="0" smtClean="0">
                <a:solidFill>
                  <a:schemeClr val="tx1"/>
                </a:solidFill>
                <a:latin typeface="+mn-lt"/>
                <a:ea typeface="ＭＳ Ｐゴシック" charset="0"/>
                <a:cs typeface="+mn-cs"/>
              </a:rPr>
              <a:t>Valid Statistics: Minimum, Maximum, and Average for a </a:t>
            </a:r>
            <a:r>
              <a:rPr lang="en-US" sz="1200" i="0" kern="1200" dirty="0" err="1" smtClean="0">
                <a:solidFill>
                  <a:schemeClr val="tx1"/>
                </a:solidFill>
                <a:latin typeface="+mn-lt"/>
                <a:ea typeface="ＭＳ Ｐゴシック" charset="0"/>
                <a:cs typeface="+mn-cs"/>
              </a:rPr>
              <a:t>LoadBalancer</a:t>
            </a:r>
            <a:r>
              <a:rPr lang="en-US" sz="1200" i="0" kern="1200" dirty="0" smtClean="0">
                <a:solidFill>
                  <a:schemeClr val="tx1"/>
                </a:solidFill>
                <a:latin typeface="+mn-lt"/>
                <a:ea typeface="ＭＳ Ｐゴシック" charset="0"/>
                <a:cs typeface="+mn-cs"/>
              </a:rPr>
              <a:t> within an Availability Zone</a:t>
            </a:r>
            <a:endParaRPr lang="en-US" sz="1000" dirty="0">
              <a:latin typeface="Calibri"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104211B-C69E-6749-8555-E93448C61682}" type="slidenum">
              <a:rPr lang="en-US"/>
              <a:pPr eaLnBrk="1" hangingPunct="1"/>
              <a:t>8</a:t>
            </a:fld>
            <a:endParaRPr lang="en-US"/>
          </a:p>
        </p:txBody>
      </p:sp>
      <p:sp>
        <p:nvSpPr>
          <p:cNvPr id="2" name="Date Placeholder 1"/>
          <p:cNvSpPr>
            <a:spLocks noGrp="1"/>
          </p:cNvSpPr>
          <p:nvPr>
            <p:ph type="dt" idx="10"/>
          </p:nvPr>
        </p:nvSpPr>
        <p:spPr/>
        <p:txBody>
          <a:bodyPr/>
          <a:lstStyle/>
          <a:p>
            <a:fld id="{35A2007C-41DB-4144-995C-D24AD06F9502}"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733129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pPr>
            <a:r>
              <a:rPr lang="en-US" sz="1000" b="1" dirty="0" smtClean="0">
                <a:latin typeface="Calibri" charset="0"/>
              </a:rPr>
              <a:t>ELB Pricing</a:t>
            </a:r>
          </a:p>
          <a:p>
            <a:pPr marL="171450" indent="-171450" eaLnBrk="1" hangingPunct="1">
              <a:lnSpc>
                <a:spcPct val="90000"/>
              </a:lnSpc>
              <a:buFont typeface="Arial"/>
              <a:buChar char="•"/>
            </a:pPr>
            <a:r>
              <a:rPr lang="en-US" sz="1000" b="0" i="1" dirty="0" smtClean="0">
                <a:latin typeface="Calibri" charset="0"/>
              </a:rPr>
              <a:t>Per</a:t>
            </a:r>
            <a:r>
              <a:rPr lang="en-US" sz="1000" b="0" i="1" baseline="0" dirty="0" smtClean="0">
                <a:latin typeface="Calibri" charset="0"/>
              </a:rPr>
              <a:t> Elastic Load Balancer-hour</a:t>
            </a:r>
            <a:r>
              <a:rPr lang="en-US" sz="1000" b="0" baseline="0" dirty="0" smtClean="0">
                <a:latin typeface="Calibri" charset="0"/>
              </a:rPr>
              <a:t>: As of June 2011, very slightly more expensive than running one t1.micro Linux instance. However, Elastic Load Balancer instances scale with traffic. In a high-traffic scenario, multiple load balancers will be provisioned to service requests at no additional charge. Can be very cost-effective when compared to running multiple t1.micro software </a:t>
            </a:r>
            <a:r>
              <a:rPr lang="en-US" sz="1000" b="0" baseline="0" dirty="0" err="1" smtClean="0">
                <a:latin typeface="Calibri" charset="0"/>
              </a:rPr>
              <a:t>LBs.</a:t>
            </a:r>
            <a:r>
              <a:rPr lang="en-US" sz="1000" b="0" baseline="0" dirty="0" smtClean="0">
                <a:latin typeface="Calibri" charset="0"/>
              </a:rPr>
              <a:t> </a:t>
            </a:r>
          </a:p>
          <a:p>
            <a:pPr marL="171450" indent="-171450" eaLnBrk="1" hangingPunct="1">
              <a:lnSpc>
                <a:spcPct val="90000"/>
              </a:lnSpc>
              <a:buFont typeface="Arial"/>
              <a:buChar char="•"/>
            </a:pPr>
            <a:r>
              <a:rPr lang="en-US" sz="1000" b="0" i="1" baseline="0" dirty="0" smtClean="0">
                <a:latin typeface="Calibri" charset="0"/>
              </a:rPr>
              <a:t>Per GB of data processed </a:t>
            </a:r>
            <a:r>
              <a:rPr lang="en-US" sz="1000" b="0" baseline="0" dirty="0" smtClean="0">
                <a:latin typeface="Calibri" charset="0"/>
              </a:rPr>
              <a:t>– Data in and data out is charged per GB.</a:t>
            </a:r>
            <a:endParaRPr lang="en-US" sz="1000" b="0" dirty="0" smtClean="0">
              <a:latin typeface="Calibri"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BCF0F52-610E-5C46-89B4-2E01DFCA1ADF}" type="slidenum">
              <a:rPr lang="en-US"/>
              <a:pPr eaLnBrk="1" hangingPunct="1"/>
              <a:t>9</a:t>
            </a:fld>
            <a:endParaRPr lang="en-US"/>
          </a:p>
        </p:txBody>
      </p:sp>
      <p:sp>
        <p:nvSpPr>
          <p:cNvPr id="2" name="Date Placeholder 1"/>
          <p:cNvSpPr>
            <a:spLocks noGrp="1"/>
          </p:cNvSpPr>
          <p:nvPr>
            <p:ph type="dt" idx="10"/>
          </p:nvPr>
        </p:nvSpPr>
        <p:spPr/>
        <p:txBody>
          <a:bodyPr/>
          <a:lstStyle/>
          <a:p>
            <a:fld id="{AA3731A8-8893-F742-ACD0-CE2407CF3448}" type="datetime1">
              <a:rPr lang="en-US" smtClean="0"/>
              <a:t>2/15/2016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695766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us map">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s3_blue.png"/>
          <p:cNvPicPr>
            <a:picLocks noChangeAspect="1"/>
          </p:cNvPicPr>
          <p:nvPr userDrawn="1"/>
        </p:nvPicPr>
        <p:blipFill>
          <a:blip r:embed="rId3">
            <a:duotone>
              <a:schemeClr val="bg2">
                <a:shade val="45000"/>
                <a:satMod val="135000"/>
              </a:schemeClr>
              <a:prstClr val="white"/>
            </a:duotone>
            <a:lum bright="10000"/>
          </a:blip>
          <a:srcRect l="9219" t="22110" r="66059" b="40680"/>
          <a:stretch>
            <a:fillRect/>
          </a:stretch>
        </p:blipFill>
        <p:spPr bwMode="auto">
          <a:xfrm>
            <a:off x="319314" y="217714"/>
            <a:ext cx="8563429" cy="6444343"/>
          </a:xfrm>
          <a:prstGeom prst="rect">
            <a:avLst/>
          </a:prstGeom>
          <a:noFill/>
          <a:ln w="9525">
            <a:noFill/>
            <a:miter lim="800000"/>
            <a:headEnd/>
            <a:tailEnd/>
          </a:ln>
        </p:spPr>
      </p:pic>
    </p:spTree>
    <p:extLst>
      <p:ext uri="{BB962C8B-B14F-4D97-AF65-F5344CB8AC3E}">
        <p14:creationId xmlns:p14="http://schemas.microsoft.com/office/powerpoint/2010/main" val="67242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p layout">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s3_blue.png"/>
          <p:cNvPicPr>
            <a:picLocks noChangeAspect="1"/>
          </p:cNvPicPr>
          <p:nvPr userDrawn="1"/>
        </p:nvPicPr>
        <p:blipFill>
          <a:blip r:embed="rId3">
            <a:duotone>
              <a:schemeClr val="bg2">
                <a:shade val="45000"/>
                <a:satMod val="135000"/>
              </a:schemeClr>
              <a:prstClr val="white"/>
            </a:duotone>
          </a:blip>
          <a:srcRect/>
          <a:stretch>
            <a:fillRect/>
          </a:stretch>
        </p:blipFill>
        <p:spPr bwMode="auto">
          <a:xfrm>
            <a:off x="285750" y="1381125"/>
            <a:ext cx="8524875" cy="4262438"/>
          </a:xfrm>
          <a:prstGeom prst="rect">
            <a:avLst/>
          </a:prstGeom>
          <a:noFill/>
          <a:ln w="9525">
            <a:noFill/>
            <a:miter lim="800000"/>
            <a:headEnd/>
            <a:tailEnd/>
          </a:ln>
        </p:spPr>
      </p:pic>
    </p:spTree>
    <p:extLst>
      <p:ext uri="{BB962C8B-B14F-4D97-AF65-F5344CB8AC3E}">
        <p14:creationId xmlns:p14="http://schemas.microsoft.com/office/powerpoint/2010/main" val="33626445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2" r:id="rId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554038" y="2141538"/>
            <a:ext cx="8093075" cy="581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Elastic Load  Balancing (ELB)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For more information about </a:t>
            </a:r>
            <a:br>
              <a:rPr lang="en-US" b="1">
                <a:latin typeface="Arial" charset="0"/>
              </a:rPr>
            </a:br>
            <a:r>
              <a:rPr lang="en-US" b="1">
                <a:latin typeface="Arial" charset="0"/>
              </a:rPr>
              <a:t>Elastic Load Balancing…</a:t>
            </a:r>
          </a:p>
        </p:txBody>
      </p:sp>
      <p:sp>
        <p:nvSpPr>
          <p:cNvPr id="14339" name="Content Placeholder 4"/>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en-US">
                <a:latin typeface="Verdana" charset="0"/>
                <a:cs typeface="Verdana" charset="0"/>
              </a:rPr>
              <a:t>http://aws.amazon.com/elasticloadbalancing/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675" y="403225"/>
            <a:ext cx="2816225" cy="281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3"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Elastic Load Balancing</a:t>
            </a:r>
            <a:br>
              <a:rPr lang="en-US" b="1" dirty="0">
                <a:latin typeface="Arial" charset="0"/>
              </a:rPr>
            </a:br>
            <a:endParaRPr lang="en-US" b="1" dirty="0">
              <a:latin typeface="Arial" charset="0"/>
            </a:endParaRPr>
          </a:p>
        </p:txBody>
      </p:sp>
      <p:sp>
        <p:nvSpPr>
          <p:cNvPr id="5124" name="TextBox 7"/>
          <p:cNvSpPr txBox="1">
            <a:spLocks noChangeArrowheads="1"/>
          </p:cNvSpPr>
          <p:nvPr/>
        </p:nvSpPr>
        <p:spPr bwMode="auto">
          <a:xfrm>
            <a:off x="538163" y="1293813"/>
            <a:ext cx="3446462" cy="147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Put simply, </a:t>
            </a:r>
            <a:r>
              <a:rPr lang="en-US" b="1">
                <a:solidFill>
                  <a:schemeClr val="accent1"/>
                </a:solidFill>
              </a:rPr>
              <a:t>Elastic Load Balancing </a:t>
            </a:r>
            <a:r>
              <a:rPr lang="en-US"/>
              <a:t>automatically distributes incoming application traffic across multiple Amazon EC2 instances.</a:t>
            </a:r>
          </a:p>
        </p:txBody>
      </p:sp>
      <p:sp>
        <p:nvSpPr>
          <p:cNvPr id="5125" name="TextBox 9"/>
          <p:cNvSpPr txBox="1">
            <a:spLocks noChangeArrowheads="1"/>
          </p:cNvSpPr>
          <p:nvPr/>
        </p:nvSpPr>
        <p:spPr bwMode="auto">
          <a:xfrm>
            <a:off x="522288" y="3475038"/>
            <a:ext cx="68786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Application scalability</a:t>
            </a:r>
            <a:endParaRPr lang="en-US" sz="1600"/>
          </a:p>
        </p:txBody>
      </p:sp>
      <p:sp>
        <p:nvSpPr>
          <p:cNvPr id="5126" name="TextBox 10"/>
          <p:cNvSpPr txBox="1">
            <a:spLocks noChangeArrowheads="1"/>
          </p:cNvSpPr>
          <p:nvPr/>
        </p:nvSpPr>
        <p:spPr bwMode="auto">
          <a:xfrm>
            <a:off x="522288" y="3843338"/>
            <a:ext cx="244316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Application availability</a:t>
            </a:r>
            <a:endParaRPr lang="en-US" sz="1600"/>
          </a:p>
        </p:txBody>
      </p:sp>
      <p:sp>
        <p:nvSpPr>
          <p:cNvPr id="5127" name="TextBox 11"/>
          <p:cNvSpPr txBox="1">
            <a:spLocks noChangeArrowheads="1"/>
          </p:cNvSpPr>
          <p:nvPr/>
        </p:nvSpPr>
        <p:spPr bwMode="auto">
          <a:xfrm>
            <a:off x="522288" y="4213225"/>
            <a:ext cx="15430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Cost-effective</a:t>
            </a:r>
            <a:endParaRPr lang="en-US" sz="1600"/>
          </a:p>
        </p:txBody>
      </p:sp>
      <p:pic>
        <p:nvPicPr>
          <p:cNvPr id="5128"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txBox="1">
            <a:spLocks/>
          </p:cNvSpPr>
          <p:nvPr/>
        </p:nvSpPr>
        <p:spPr bwMode="auto">
          <a:xfrm>
            <a:off x="457200" y="457200"/>
            <a:ext cx="8229600" cy="69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b="1"/>
              <a:t>What is an ELB? </a:t>
            </a:r>
            <a:br>
              <a:rPr lang="en-US" sz="3200" b="1"/>
            </a:br>
            <a:endParaRPr lang="en-US" sz="3200" b="1"/>
          </a:p>
        </p:txBody>
      </p:sp>
      <p:pic>
        <p:nvPicPr>
          <p:cNvPr id="6148"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752600" y="1385888"/>
            <a:ext cx="5638800" cy="47117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Elastic Load Balancing </a:t>
            </a:r>
            <a:r>
              <a:rPr lang="en-US" b="1" dirty="0" smtClean="0">
                <a:latin typeface="Arial" charset="0"/>
              </a:rPr>
              <a:t>Mechanisms</a:t>
            </a:r>
            <a:endParaRPr lang="en-US" b="1" dirty="0">
              <a:solidFill>
                <a:schemeClr val="accent1"/>
              </a:solidFill>
              <a:latin typeface="Arial" charset="0"/>
            </a:endParaRPr>
          </a:p>
        </p:txBody>
      </p:sp>
      <p:sp>
        <p:nvSpPr>
          <p:cNvPr id="7171" name="Content Placeholder 2"/>
          <p:cNvSpPr>
            <a:spLocks noGrp="1"/>
          </p:cNvSpPr>
          <p:nvPr>
            <p:ph idx="1"/>
          </p:nvPr>
        </p:nvSpPr>
        <p:spPr bwMode="auto">
          <a:xfrm>
            <a:off x="1487488" y="1138238"/>
            <a:ext cx="6992937" cy="2795587"/>
          </a:xfr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a:solidFill>
                  <a:schemeClr val="accent1"/>
                </a:solidFill>
                <a:latin typeface="Verdana" charset="0"/>
                <a:cs typeface="Verdana" charset="0"/>
              </a:rPr>
              <a:t>DNS round-robin resolution spreads traffic between all ELB endpoint IPs across all enabled AZs.</a:t>
            </a:r>
          </a:p>
          <a:p>
            <a:endParaRPr lang="en-US" sz="2400" b="1">
              <a:solidFill>
                <a:schemeClr val="accent1"/>
              </a:solidFill>
              <a:latin typeface="Verdana" charset="0"/>
              <a:cs typeface="Verdana" charset="0"/>
            </a:endParaRPr>
          </a:p>
          <a:p>
            <a:r>
              <a:rPr lang="en-US" sz="2400" b="1">
                <a:solidFill>
                  <a:schemeClr val="accent1"/>
                </a:solidFill>
                <a:latin typeface="Verdana" charset="0"/>
                <a:cs typeface="Verdana" charset="0"/>
              </a:rPr>
              <a:t>Each ELB endpoint IP spreads HTTP(S) requests between instances in the same AZ.</a:t>
            </a:r>
            <a:endParaRPr lang="en-US" sz="2400" b="1">
              <a:latin typeface="Verdana" charset="0"/>
              <a:cs typeface="Verdana" charset="0"/>
            </a:endParaRPr>
          </a:p>
          <a:p>
            <a:endParaRPr lang="en-US" sz="2400">
              <a:latin typeface="Verdana" charset="0"/>
              <a:cs typeface="Verdana" charset="0"/>
            </a:endParaRPr>
          </a:p>
        </p:txBody>
      </p:sp>
      <p:pic>
        <p:nvPicPr>
          <p:cNvPr id="7172"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Elastic Load Balancing Mechanisms</a:t>
            </a:r>
            <a:br>
              <a:rPr lang="en-US" b="1" dirty="0">
                <a:latin typeface="Arial" charset="0"/>
              </a:rPr>
            </a:br>
            <a:endParaRPr lang="en-US" b="1" dirty="0">
              <a:solidFill>
                <a:schemeClr val="accent1"/>
              </a:solidFill>
              <a:latin typeface="Arial" charset="0"/>
            </a:endParaRPr>
          </a:p>
        </p:txBody>
      </p:sp>
      <p:sp>
        <p:nvSpPr>
          <p:cNvPr id="8195" name="Content Placeholder 2"/>
          <p:cNvSpPr>
            <a:spLocks noGrp="1"/>
          </p:cNvSpPr>
          <p:nvPr>
            <p:ph idx="1"/>
          </p:nvPr>
        </p:nvSpPr>
        <p:spPr bwMode="auto">
          <a:xfrm>
            <a:off x="1054100" y="1360488"/>
            <a:ext cx="6992938" cy="44878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a:solidFill>
                  <a:schemeClr val="accent1"/>
                </a:solidFill>
                <a:latin typeface="Verdana" charset="0"/>
                <a:cs typeface="Verdana" charset="0"/>
              </a:rPr>
              <a:t>DNS RR spreads inbound TCP connections between ELB endpoint</a:t>
            </a:r>
            <a:r>
              <a:rPr lang="ja-JP" altLang="en-US" sz="2400" b="1">
                <a:solidFill>
                  <a:schemeClr val="accent1"/>
                </a:solidFill>
                <a:latin typeface="Verdana" charset="0"/>
                <a:cs typeface="Verdana" charset="0"/>
              </a:rPr>
              <a:t>’</a:t>
            </a:r>
            <a:r>
              <a:rPr lang="en-US" sz="2400" b="1">
                <a:solidFill>
                  <a:schemeClr val="accent1"/>
                </a:solidFill>
                <a:latin typeface="Verdana" charset="0"/>
                <a:cs typeface="Verdana" charset="0"/>
              </a:rPr>
              <a:t>s IPs</a:t>
            </a:r>
          </a:p>
          <a:p>
            <a:endParaRPr lang="en-US" sz="2400" b="1">
              <a:solidFill>
                <a:schemeClr val="accent1"/>
              </a:solidFill>
              <a:latin typeface="Verdana" charset="0"/>
              <a:cs typeface="Verdana" charset="0"/>
            </a:endParaRPr>
          </a:p>
          <a:p>
            <a:r>
              <a:rPr lang="en-US" sz="2400" b="1">
                <a:solidFill>
                  <a:schemeClr val="accent1"/>
                </a:solidFill>
                <a:latin typeface="Verdana" charset="0"/>
                <a:cs typeface="Verdana" charset="0"/>
              </a:rPr>
              <a:t>TCP listeners distribute TCP connections between back end instances in the same AZ</a:t>
            </a:r>
          </a:p>
          <a:p>
            <a:endParaRPr lang="en-US" sz="2400" b="1">
              <a:solidFill>
                <a:schemeClr val="accent1"/>
              </a:solidFill>
              <a:latin typeface="Verdana" charset="0"/>
              <a:cs typeface="Verdana" charset="0"/>
            </a:endParaRPr>
          </a:p>
          <a:p>
            <a:r>
              <a:rPr lang="en-US" sz="2400" b="1">
                <a:solidFill>
                  <a:schemeClr val="accent1"/>
                </a:solidFill>
                <a:latin typeface="Verdana" charset="0"/>
                <a:cs typeface="Verdana" charset="0"/>
              </a:rPr>
              <a:t>HTTP listeners spread HTTP requests in same TCP connection between all back ends in same AZ</a:t>
            </a:r>
          </a:p>
          <a:p>
            <a:endParaRPr lang="en-US" sz="2400" b="1">
              <a:solidFill>
                <a:schemeClr val="accent1"/>
              </a:solidFill>
              <a:latin typeface="Verdana" charset="0"/>
              <a:cs typeface="Verdana" charset="0"/>
            </a:endParaRPr>
          </a:p>
          <a:p>
            <a:endParaRPr lang="en-US" sz="2400" b="1">
              <a:latin typeface="Verdana" charset="0"/>
              <a:cs typeface="Verdana" charset="0"/>
            </a:endParaRPr>
          </a:p>
          <a:p>
            <a:endParaRPr lang="en-US" sz="2400">
              <a:latin typeface="Verdana" charset="0"/>
              <a:cs typeface="Verdana" charset="0"/>
            </a:endParaRPr>
          </a:p>
        </p:txBody>
      </p:sp>
      <p:pic>
        <p:nvPicPr>
          <p:cNvPr id="8196"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How does ELB scale resources?</a:t>
            </a:r>
            <a:br>
              <a:rPr lang="en-US" b="1" dirty="0">
                <a:latin typeface="Arial" charset="0"/>
              </a:rPr>
            </a:br>
            <a:endParaRPr lang="en-US" b="1" dirty="0">
              <a:solidFill>
                <a:schemeClr val="accent1"/>
              </a:solidFill>
              <a:latin typeface="Arial" charset="0"/>
            </a:endParaRPr>
          </a:p>
        </p:txBody>
      </p:sp>
      <p:sp>
        <p:nvSpPr>
          <p:cNvPr id="9218" name="Content Placeholder 2"/>
          <p:cNvSpPr>
            <a:spLocks noGrp="1"/>
          </p:cNvSpPr>
          <p:nvPr>
            <p:ph idx="1"/>
          </p:nvPr>
        </p:nvSpPr>
        <p:spPr bwMode="auto">
          <a:xfrm>
            <a:off x="1316038" y="1228725"/>
            <a:ext cx="6992937" cy="51339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a:solidFill>
                  <a:schemeClr val="accent1"/>
                </a:solidFill>
                <a:latin typeface="Verdana" charset="0"/>
                <a:cs typeface="Verdana" charset="0"/>
              </a:rPr>
              <a:t>By adding more IPs behind the ELB</a:t>
            </a:r>
            <a:r>
              <a:rPr lang="ja-JP" altLang="en-US" sz="2400" b="1">
                <a:solidFill>
                  <a:schemeClr val="accent1"/>
                </a:solidFill>
                <a:latin typeface="Verdana" charset="0"/>
                <a:cs typeface="Verdana" charset="0"/>
              </a:rPr>
              <a:t>’</a:t>
            </a:r>
            <a:r>
              <a:rPr lang="en-US" sz="2400" b="1">
                <a:solidFill>
                  <a:schemeClr val="accent1"/>
                </a:solidFill>
                <a:latin typeface="Verdana" charset="0"/>
                <a:cs typeface="Verdana" charset="0"/>
              </a:rPr>
              <a:t>s endpoint DNS.</a:t>
            </a:r>
          </a:p>
          <a:p>
            <a:endParaRPr lang="en-US" sz="2400" b="1">
              <a:solidFill>
                <a:schemeClr val="accent1"/>
              </a:solidFill>
              <a:latin typeface="Verdana" charset="0"/>
              <a:cs typeface="Verdana" charset="0"/>
            </a:endParaRPr>
          </a:p>
          <a:p>
            <a:r>
              <a:rPr lang="en-US" sz="2400" b="1">
                <a:solidFill>
                  <a:schemeClr val="accent1"/>
                </a:solidFill>
                <a:latin typeface="Verdana" charset="0"/>
                <a:cs typeface="Verdana" charset="0"/>
              </a:rPr>
              <a:t>With instances run from CloudWatch alarms + AutoScaling triggers</a:t>
            </a:r>
          </a:p>
        </p:txBody>
      </p:sp>
      <p:pic>
        <p:nvPicPr>
          <p:cNvPr id="9220"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What is the ELB </a:t>
            </a:r>
            <a:r>
              <a:rPr lang="en-US" b="1" dirty="0" err="1">
                <a:latin typeface="Arial" charset="0"/>
              </a:rPr>
              <a:t>HealthCheck</a:t>
            </a:r>
            <a:r>
              <a:rPr lang="en-US" b="1" dirty="0">
                <a:latin typeface="Arial" charset="0"/>
              </a:rPr>
              <a:t>?</a:t>
            </a:r>
            <a:br>
              <a:rPr lang="en-US" b="1" dirty="0">
                <a:latin typeface="Arial" charset="0"/>
              </a:rPr>
            </a:br>
            <a:endParaRPr lang="en-US" b="1" dirty="0">
              <a:solidFill>
                <a:schemeClr val="accent1"/>
              </a:solidFill>
              <a:latin typeface="Arial" charset="0"/>
            </a:endParaRPr>
          </a:p>
        </p:txBody>
      </p:sp>
      <p:sp>
        <p:nvSpPr>
          <p:cNvPr id="11267" name="Content Placeholder 2"/>
          <p:cNvSpPr>
            <a:spLocks noGrp="1"/>
          </p:cNvSpPr>
          <p:nvPr>
            <p:ph idx="1"/>
          </p:nvPr>
        </p:nvSpPr>
        <p:spPr bwMode="auto">
          <a:xfrm>
            <a:off x="1316038" y="1228725"/>
            <a:ext cx="6992937" cy="51339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err="1">
                <a:solidFill>
                  <a:schemeClr val="accent1"/>
                </a:solidFill>
                <a:latin typeface="Verdana" charset="0"/>
                <a:cs typeface="Verdana" charset="0"/>
              </a:rPr>
              <a:t>HealthCheck</a:t>
            </a:r>
            <a:r>
              <a:rPr lang="en-US" sz="2400" b="1" dirty="0">
                <a:solidFill>
                  <a:schemeClr val="accent1"/>
                </a:solidFill>
                <a:latin typeface="Verdana" charset="0"/>
                <a:cs typeface="Verdana" charset="0"/>
              </a:rPr>
              <a:t> </a:t>
            </a:r>
            <a:r>
              <a:rPr lang="en-US" sz="2400" b="1" dirty="0" smtClean="0">
                <a:solidFill>
                  <a:schemeClr val="accent1"/>
                </a:solidFill>
                <a:latin typeface="Verdana" charset="0"/>
                <a:cs typeface="Verdana" charset="0"/>
              </a:rPr>
              <a:t>is either: </a:t>
            </a:r>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pPr marL="342900" indent="-342900">
              <a:buFont typeface="Arial"/>
              <a:buChar char="•"/>
            </a:pPr>
            <a:r>
              <a:rPr lang="en-US" sz="1800" b="1" dirty="0">
                <a:solidFill>
                  <a:srgbClr val="000000"/>
                </a:solidFill>
                <a:latin typeface="Verdana" charset="0"/>
                <a:cs typeface="Verdana" charset="0"/>
              </a:rPr>
              <a:t>A</a:t>
            </a:r>
            <a:r>
              <a:rPr lang="en-US" sz="1800" b="1" dirty="0" smtClean="0">
                <a:solidFill>
                  <a:srgbClr val="000000"/>
                </a:solidFill>
                <a:latin typeface="Verdana" charset="0"/>
                <a:cs typeface="Verdana" charset="0"/>
              </a:rPr>
              <a:t> </a:t>
            </a:r>
            <a:r>
              <a:rPr lang="en-US" sz="1800" b="1" dirty="0">
                <a:solidFill>
                  <a:srgbClr val="000000"/>
                </a:solidFill>
                <a:latin typeface="Verdana" charset="0"/>
                <a:cs typeface="Verdana" charset="0"/>
              </a:rPr>
              <a:t>TCP connection</a:t>
            </a:r>
          </a:p>
          <a:p>
            <a:pPr marL="342900" indent="-342900">
              <a:buFont typeface="Arial"/>
              <a:buChar char="•"/>
            </a:pPr>
            <a:endParaRPr lang="en-US" sz="1800" b="1" dirty="0">
              <a:solidFill>
                <a:srgbClr val="000000"/>
              </a:solidFill>
              <a:latin typeface="Verdana" charset="0"/>
              <a:cs typeface="Verdana" charset="0"/>
            </a:endParaRPr>
          </a:p>
          <a:p>
            <a:pPr marL="342900" indent="-342900">
              <a:buFont typeface="Arial"/>
              <a:buChar char="•"/>
            </a:pPr>
            <a:r>
              <a:rPr lang="en-US" sz="1800" b="1" dirty="0">
                <a:solidFill>
                  <a:srgbClr val="000000"/>
                </a:solidFill>
                <a:latin typeface="Verdana" charset="0"/>
                <a:cs typeface="Verdana" charset="0"/>
              </a:rPr>
              <a:t>A</a:t>
            </a:r>
            <a:r>
              <a:rPr lang="en-US" sz="1800" b="1" dirty="0" smtClean="0">
                <a:solidFill>
                  <a:srgbClr val="000000"/>
                </a:solidFill>
                <a:latin typeface="Verdana" charset="0"/>
                <a:cs typeface="Verdana" charset="0"/>
              </a:rPr>
              <a:t>n </a:t>
            </a:r>
            <a:r>
              <a:rPr lang="en-US" sz="1800" b="1" dirty="0">
                <a:solidFill>
                  <a:srgbClr val="000000"/>
                </a:solidFill>
                <a:latin typeface="Verdana" charset="0"/>
                <a:cs typeface="Verdana" charset="0"/>
              </a:rPr>
              <a:t>HTTP request receiving status 200</a:t>
            </a:r>
          </a:p>
        </p:txBody>
      </p:sp>
      <p:pic>
        <p:nvPicPr>
          <p:cNvPr id="11268"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What </a:t>
            </a:r>
            <a:r>
              <a:rPr lang="en-US" b="1" dirty="0" err="1">
                <a:latin typeface="Arial" charset="0"/>
              </a:rPr>
              <a:t>CloudWatch</a:t>
            </a:r>
            <a:r>
              <a:rPr lang="en-US" b="1" dirty="0">
                <a:latin typeface="Arial" charset="0"/>
              </a:rPr>
              <a:t> metrics are available?</a:t>
            </a:r>
            <a:br>
              <a:rPr lang="en-US" b="1" dirty="0">
                <a:latin typeface="Arial" charset="0"/>
              </a:rPr>
            </a:br>
            <a:endParaRPr lang="en-US" b="1" dirty="0">
              <a:solidFill>
                <a:schemeClr val="accent1"/>
              </a:solidFill>
              <a:latin typeface="Arial" charset="0"/>
            </a:endParaRPr>
          </a:p>
        </p:txBody>
      </p:sp>
      <p:sp>
        <p:nvSpPr>
          <p:cNvPr id="12291" name="Content Placeholder 2"/>
          <p:cNvSpPr>
            <a:spLocks noGrp="1"/>
          </p:cNvSpPr>
          <p:nvPr>
            <p:ph idx="1"/>
          </p:nvPr>
        </p:nvSpPr>
        <p:spPr bwMode="auto">
          <a:xfrm>
            <a:off x="621432" y="1152525"/>
            <a:ext cx="6992937" cy="51339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buFont typeface="Arial"/>
              <a:buChar char="•"/>
            </a:pPr>
            <a:r>
              <a:rPr lang="en-US" sz="2400" b="1" dirty="0" err="1" smtClean="0">
                <a:solidFill>
                  <a:schemeClr val="accent1"/>
                </a:solidFill>
                <a:latin typeface="Verdana" charset="0"/>
                <a:cs typeface="Verdana" charset="0"/>
              </a:rPr>
              <a:t>RequestCount</a:t>
            </a:r>
            <a:endParaRPr lang="en-US" sz="2400" b="1" dirty="0">
              <a:solidFill>
                <a:schemeClr val="accent1"/>
              </a:solidFill>
              <a:latin typeface="Verdana" charset="0"/>
              <a:cs typeface="Verdana" charset="0"/>
            </a:endParaRPr>
          </a:p>
          <a:p>
            <a:pPr marL="342900" indent="-342900">
              <a:buFont typeface="Arial"/>
              <a:buChar char="•"/>
            </a:pPr>
            <a:r>
              <a:rPr lang="en-US" sz="2400" b="1" dirty="0" smtClean="0">
                <a:solidFill>
                  <a:schemeClr val="accent1"/>
                </a:solidFill>
                <a:latin typeface="Verdana" charset="0"/>
                <a:cs typeface="Verdana" charset="0"/>
              </a:rPr>
              <a:t>Latency</a:t>
            </a:r>
            <a:endParaRPr lang="en-US" sz="2400" b="1" dirty="0">
              <a:solidFill>
                <a:schemeClr val="accent1"/>
              </a:solidFill>
              <a:latin typeface="Verdana" charset="0"/>
              <a:cs typeface="Verdana" charset="0"/>
            </a:endParaRPr>
          </a:p>
          <a:p>
            <a:pPr marL="342900" indent="-342900">
              <a:buFont typeface="Arial"/>
              <a:buChar char="•"/>
            </a:pPr>
            <a:r>
              <a:rPr lang="en-US" sz="2400" b="1" dirty="0" err="1" smtClean="0">
                <a:solidFill>
                  <a:schemeClr val="accent1"/>
                </a:solidFill>
                <a:latin typeface="Verdana" charset="0"/>
                <a:cs typeface="Verdana" charset="0"/>
              </a:rPr>
              <a:t>HealthyHostCount</a:t>
            </a:r>
            <a:endParaRPr lang="en-US" sz="2400" b="1" dirty="0">
              <a:solidFill>
                <a:schemeClr val="accent1"/>
              </a:solidFill>
              <a:latin typeface="Verdana" charset="0"/>
              <a:cs typeface="Verdana" charset="0"/>
            </a:endParaRPr>
          </a:p>
          <a:p>
            <a:pPr marL="342900" indent="-342900">
              <a:buFont typeface="Arial"/>
              <a:buChar char="•"/>
            </a:pPr>
            <a:r>
              <a:rPr lang="en-US" sz="2400" b="1" dirty="0" err="1" smtClean="0">
                <a:solidFill>
                  <a:schemeClr val="accent1"/>
                </a:solidFill>
                <a:latin typeface="Verdana" charset="0"/>
                <a:cs typeface="Verdana" charset="0"/>
              </a:rPr>
              <a:t>UnHealthyHostCount</a:t>
            </a:r>
            <a:endParaRPr lang="en-US" sz="2400" b="1" dirty="0">
              <a:solidFill>
                <a:schemeClr val="accent1"/>
              </a:solidFill>
              <a:latin typeface="Verdana" charset="0"/>
              <a:cs typeface="Verdana" charset="0"/>
            </a:endParaRPr>
          </a:p>
          <a:p>
            <a:pPr marL="342900" indent="-342900">
              <a:buFont typeface="Arial"/>
              <a:buChar char="•"/>
            </a:pPr>
            <a:endParaRPr lang="en-US" sz="2400" b="1" dirty="0">
              <a:solidFill>
                <a:schemeClr val="accent1"/>
              </a:solidFill>
              <a:latin typeface="Verdana" charset="0"/>
              <a:cs typeface="Verdana" charset="0"/>
            </a:endParaRPr>
          </a:p>
        </p:txBody>
      </p:sp>
      <p:pic>
        <p:nvPicPr>
          <p:cNvPr id="12293"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Only Pay for What You Use</a:t>
            </a:r>
            <a:endParaRPr lang="en-US" b="1" dirty="0">
              <a:solidFill>
                <a:schemeClr val="accent1"/>
              </a:solidFill>
              <a:latin typeface="Arial" charset="0"/>
            </a:endParaRPr>
          </a:p>
        </p:txBody>
      </p:sp>
      <p:sp>
        <p:nvSpPr>
          <p:cNvPr id="13315" name="Content Placeholder 2"/>
          <p:cNvSpPr>
            <a:spLocks noGrp="1"/>
          </p:cNvSpPr>
          <p:nvPr>
            <p:ph idx="1"/>
          </p:nvPr>
        </p:nvSpPr>
        <p:spPr bwMode="auto">
          <a:xfrm>
            <a:off x="466725" y="1338263"/>
            <a:ext cx="8229600" cy="47212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a:latin typeface="Verdana" charset="0"/>
                <a:cs typeface="Verdana" charset="0"/>
              </a:rPr>
              <a:t>You are charged for each hour or partial hour your Elastic Load Balancer is running and for each GB of data </a:t>
            </a:r>
            <a:r>
              <a:rPr lang="en-US" sz="2400" dirty="0" smtClean="0">
                <a:latin typeface="Verdana" charset="0"/>
                <a:cs typeface="Verdana" charset="0"/>
              </a:rPr>
              <a:t>processed through </a:t>
            </a:r>
            <a:r>
              <a:rPr lang="en-US" sz="2400" dirty="0">
                <a:latin typeface="Verdana" charset="0"/>
                <a:cs typeface="Verdana" charset="0"/>
              </a:rPr>
              <a:t>your Elastic Load Balancer.</a:t>
            </a:r>
            <a:endParaRPr lang="en-US" sz="2400" b="1" dirty="0">
              <a:latin typeface="Verdana" charset="0"/>
              <a:cs typeface="Verdana" charset="0"/>
            </a:endParaRPr>
          </a:p>
          <a:p>
            <a:endParaRPr lang="en-US" sz="2400" b="1" dirty="0">
              <a:latin typeface="Verdana" charset="0"/>
              <a:cs typeface="Verdana" charset="0"/>
            </a:endParaRPr>
          </a:p>
          <a:p>
            <a:endParaRPr lang="en-US" sz="2400" dirty="0">
              <a:latin typeface="Verdana" charset="0"/>
              <a:cs typeface="Verdana" charset="0"/>
            </a:endParaRPr>
          </a:p>
        </p:txBody>
      </p:sp>
      <p:pic>
        <p:nvPicPr>
          <p:cNvPr id="13316" name="Picture 20" descr="C:\Users\psoares\Pictures\AWS Arch Icons - WMF\Elastic_L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7588"/>
            <a:ext cx="53022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ECB76794FE0649B80482707F7337DB" ma:contentTypeVersion="0" ma:contentTypeDescription="Create a new document." ma:contentTypeScope="" ma:versionID="95a2162fe0d8cd8e70157fb5bde489a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769A65-F454-4D7D-9057-F8CEA6F101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C55C93A-9DD6-426C-8771-528A8F97CF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AWS_Blue_3x4_Copyright.thmx</Template>
  <TotalTime>17190</TotalTime>
  <Words>1910</Words>
  <Application>Microsoft Office PowerPoint</Application>
  <PresentationFormat>On-screen Show (4:3)</PresentationFormat>
  <Paragraphs>147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Calibri</vt:lpstr>
      <vt:lpstr>Verdana</vt:lpstr>
      <vt:lpstr>Wingdings</vt:lpstr>
      <vt:lpstr>AWS_Blue_3x4_Copyright</vt:lpstr>
      <vt:lpstr>Elastic Load  Balancing (ELB)</vt:lpstr>
      <vt:lpstr>Elastic Load Balancing </vt:lpstr>
      <vt:lpstr>PowerPoint Presentation</vt:lpstr>
      <vt:lpstr>Elastic Load Balancing Mechanisms</vt:lpstr>
      <vt:lpstr>Elastic Load Balancing Mechanisms </vt:lpstr>
      <vt:lpstr>How does ELB scale resources? </vt:lpstr>
      <vt:lpstr>What is the ELB HealthCheck? </vt:lpstr>
      <vt:lpstr>What CloudWatch metrics are available? </vt:lpstr>
      <vt:lpstr>Only Pay for What You Use</vt:lpstr>
      <vt:lpstr>For more information about  Elastic Load Balancing…</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149</cp:revision>
  <cp:lastPrinted>2011-07-03T00:38:28Z</cp:lastPrinted>
  <dcterms:created xsi:type="dcterms:W3CDTF">2010-10-28T22:01:05Z</dcterms:created>
  <dcterms:modified xsi:type="dcterms:W3CDTF">2016-02-15T06:26:39Z</dcterms:modified>
</cp:coreProperties>
</file>