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74DF-B61F-4CBB-8288-16F9326841C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0202B-9394-4998-AF5F-6BCB4EDD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FF7126F-56E3-417C-BA9C-99CBF915C073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A23E-B65C-4857-8D57-BCEC411CC79C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27A8-375A-4317-99DF-45E01F56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15C48E11-205C-4459-927B-319F18FB6B81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1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692275"/>
            <a:ext cx="8101013" cy="2209800"/>
          </a:xfrm>
          <a:prstGeom prst="rect">
            <a:avLst/>
          </a:prstGeom>
          <a:solidFill>
            <a:srgbClr val="3187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SzPct val="95000"/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Trebuchet MS" pitchFamily="34" charset="0"/>
              </a:rPr>
              <a:t>Hybris Commerce Accelerator</a:t>
            </a:r>
          </a:p>
        </p:txBody>
      </p:sp>
    </p:spTree>
    <p:extLst>
      <p:ext uri="{BB962C8B-B14F-4D97-AF65-F5344CB8AC3E}">
        <p14:creationId xmlns:p14="http://schemas.microsoft.com/office/powerpoint/2010/main" val="1065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33525" y="12700"/>
            <a:ext cx="6858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>
                <a:ea typeface="+mn-ea"/>
                <a:cs typeface="+mn-cs"/>
              </a:rPr>
              <a:t>Hybris Commerce Accelerator Features  </a:t>
            </a:r>
            <a:r>
              <a:rPr lang="en-US" altLang="en-US" sz="3200" b="1" dirty="0">
                <a:ea typeface="+mn-ea"/>
                <a:cs typeface="+mn-cs"/>
              </a:rPr>
              <a:t>China Accelerator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China </a:t>
            </a:r>
            <a:r>
              <a:rPr lang="en-US" sz="1800" dirty="0"/>
              <a:t>style page templates and CMS components </a:t>
            </a:r>
          </a:p>
          <a:p>
            <a:pPr>
              <a:defRPr/>
            </a:pPr>
            <a:r>
              <a:rPr lang="en-US" sz="1800" dirty="0"/>
              <a:t>Streamlined order process optimized </a:t>
            </a:r>
          </a:p>
          <a:p>
            <a:pPr>
              <a:defRPr/>
            </a:pPr>
            <a:r>
              <a:rPr lang="en-US" sz="1800" dirty="0"/>
              <a:t>Payment integration with </a:t>
            </a:r>
            <a:r>
              <a:rPr lang="en-US" sz="1800" dirty="0" err="1"/>
              <a:t>Alipay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/>
              <a:t>Checkout optimized with Chinese address, delivery methods and invoice </a:t>
            </a:r>
          </a:p>
          <a:p>
            <a:pPr>
              <a:defRPr/>
            </a:pPr>
            <a:r>
              <a:rPr lang="en-US" sz="1800" dirty="0"/>
              <a:t>Store finder with </a:t>
            </a:r>
            <a:r>
              <a:rPr lang="en-US" sz="1800" dirty="0" err="1"/>
              <a:t>Baidu</a:t>
            </a:r>
            <a:r>
              <a:rPr lang="en-US" sz="1800" dirty="0"/>
              <a:t> map and streamlined, single page design </a:t>
            </a:r>
          </a:p>
          <a:p>
            <a:pPr>
              <a:defRPr/>
            </a:pPr>
            <a:r>
              <a:rPr lang="en-US" sz="1800" dirty="0"/>
              <a:t>Chinese social networks integration </a:t>
            </a:r>
          </a:p>
          <a:p>
            <a:pPr>
              <a:defRPr/>
            </a:pPr>
            <a:r>
              <a:rPr lang="en-US" sz="1800" dirty="0"/>
              <a:t>*Marketplace integration with </a:t>
            </a:r>
            <a:r>
              <a:rPr lang="en-US" sz="1800" dirty="0" err="1"/>
              <a:t>Tmall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/>
              <a:t>*Checkout with Cash on Delivery payment method </a:t>
            </a:r>
          </a:p>
          <a:p>
            <a:pPr>
              <a:defRPr/>
            </a:pPr>
            <a:r>
              <a:rPr lang="en-US" sz="1800" dirty="0"/>
              <a:t>*Chinese mobile storefront </a:t>
            </a:r>
          </a:p>
          <a:p>
            <a:pPr>
              <a:defRPr/>
            </a:pPr>
            <a:r>
              <a:rPr lang="en-US" sz="1800" dirty="0"/>
              <a:t>*Web analytics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AE34F554-CE50-4227-BCC3-96BB2EFC2E5D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10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Extensions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Architecture </a:t>
            </a:r>
            <a:r>
              <a:rPr lang="en-US" altLang="en-US" sz="3600" b="1" dirty="0" smtClean="0"/>
              <a:t> </a:t>
            </a:r>
            <a:r>
              <a:rPr lang="en-US" altLang="en-US" sz="3600" b="1" dirty="0" smtClean="0"/>
              <a:t/>
            </a:r>
            <a:br>
              <a:rPr lang="en-US" altLang="en-US" sz="3600" b="1" dirty="0" smtClean="0"/>
            </a:b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defRPr/>
            </a:pPr>
            <a:r>
              <a:rPr lang="en-US" sz="1800" b="1" dirty="0" smtClean="0"/>
              <a:t>Template and product extensions </a:t>
            </a:r>
          </a:p>
          <a:p>
            <a:pPr>
              <a:defRPr/>
            </a:pPr>
            <a:endParaRPr lang="en-US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99B8FBDB-0A8C-4900-95EF-1E5AD67BC956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11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0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The Site Flow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defRPr/>
            </a:pPr>
            <a:r>
              <a:rPr lang="en-US" sz="1800" b="1" dirty="0" smtClean="0"/>
              <a:t>Store </a:t>
            </a:r>
            <a:r>
              <a:rPr lang="en-US" sz="1800" b="1" dirty="0"/>
              <a:t>and Site Structure in B2C Accelerator </a:t>
            </a:r>
            <a:endParaRPr lang="en-US" sz="1800" b="1" dirty="0" smtClean="0"/>
          </a:p>
          <a:p>
            <a:pPr>
              <a:defRPr/>
            </a:pPr>
            <a:endParaRPr lang="en-US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2A1180B2-AC96-44F3-8E37-6A784A2811A0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12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65300"/>
            <a:ext cx="8410575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5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b="1" smtClean="0"/>
              <a:t>The Architecture </a:t>
            </a:r>
            <a:r>
              <a:rPr lang="en-US" altLang="en-US" sz="3600" b="1" smtClean="0"/>
              <a:t> </a:t>
            </a:r>
            <a:br>
              <a:rPr lang="en-US" altLang="en-US" sz="3600" b="1" smtClean="0"/>
            </a:br>
            <a:endParaRPr lang="en-US" alt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defRPr/>
            </a:pPr>
            <a:r>
              <a:rPr lang="en-US" sz="1800" b="1" dirty="0" smtClean="0"/>
              <a:t>Electronics </a:t>
            </a:r>
            <a:r>
              <a:rPr lang="en-US" sz="1800" b="1" dirty="0"/>
              <a:t>and Apparel Store </a:t>
            </a:r>
            <a:r>
              <a:rPr lang="en-US" sz="1800" b="1" dirty="0" err="1"/>
              <a:t>Sampledata</a:t>
            </a:r>
            <a:r>
              <a:rPr lang="en-US" sz="1800" b="1" dirty="0"/>
              <a:t> 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Store </a:t>
            </a:r>
            <a:r>
              <a:rPr lang="en-US" sz="1800" dirty="0"/>
              <a:t>setup extensions: </a:t>
            </a:r>
          </a:p>
          <a:p>
            <a:pPr lvl="1">
              <a:defRPr/>
            </a:pPr>
            <a:r>
              <a:rPr lang="en-US" sz="1600" dirty="0" err="1"/>
              <a:t>ext</a:t>
            </a:r>
            <a:r>
              <a:rPr lang="en-US" sz="1600" dirty="0"/>
              <a:t>-data/</a:t>
            </a:r>
            <a:r>
              <a:rPr lang="en-US" sz="1600" dirty="0" err="1"/>
              <a:t>apparelstore</a:t>
            </a:r>
            <a:r>
              <a:rPr lang="en-US" sz="1600" dirty="0"/>
              <a:t> </a:t>
            </a:r>
          </a:p>
          <a:p>
            <a:pPr lvl="1">
              <a:defRPr/>
            </a:pPr>
            <a:r>
              <a:rPr lang="en-US" sz="1600" dirty="0" err="1"/>
              <a:t>ext</a:t>
            </a:r>
            <a:r>
              <a:rPr lang="en-US" sz="1600" dirty="0"/>
              <a:t>-data/</a:t>
            </a:r>
            <a:r>
              <a:rPr lang="en-US" sz="1600" dirty="0" err="1"/>
              <a:t>electronicsstore</a:t>
            </a:r>
            <a:r>
              <a:rPr lang="en-US" sz="1600" dirty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8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F9E766B2-8E27-434F-8872-29632823CD4B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13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55626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Accelerator in Practice 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defRPr/>
            </a:pPr>
            <a:r>
              <a:rPr lang="en-US" sz="1800" b="1" dirty="0" smtClean="0"/>
              <a:t>Start </a:t>
            </a:r>
            <a:r>
              <a:rPr lang="en-US" sz="1800" b="1" dirty="0"/>
              <a:t>working with the </a:t>
            </a:r>
            <a:r>
              <a:rPr lang="en-US" sz="1800" b="1" dirty="0" smtClean="0"/>
              <a:t>Accelerator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Run </a:t>
            </a:r>
            <a:r>
              <a:rPr lang="en-US" sz="1800" dirty="0"/>
              <a:t>ant </a:t>
            </a:r>
            <a:r>
              <a:rPr lang="en-US" sz="1800" dirty="0" err="1"/>
              <a:t>modulegen</a:t>
            </a:r>
            <a:r>
              <a:rPr lang="en-US" sz="1800" dirty="0"/>
              <a:t> </a:t>
            </a:r>
          </a:p>
          <a:p>
            <a:pPr lvl="1">
              <a:defRPr/>
            </a:pPr>
            <a:r>
              <a:rPr lang="en-US" sz="1800" dirty="0"/>
              <a:t>Select the relevant </a:t>
            </a:r>
            <a:r>
              <a:rPr lang="en-US" sz="1800" i="1" dirty="0"/>
              <a:t>Accelerator</a:t>
            </a:r>
            <a:r>
              <a:rPr lang="en-US" sz="1800" dirty="0"/>
              <a:t>, </a:t>
            </a:r>
            <a:r>
              <a:rPr lang="en-US" sz="1800" i="1" dirty="0"/>
              <a:t>name </a:t>
            </a:r>
            <a:r>
              <a:rPr lang="en-US" sz="1800" dirty="0"/>
              <a:t>and </a:t>
            </a:r>
            <a:r>
              <a:rPr lang="en-US" sz="1800" i="1" dirty="0"/>
              <a:t>package 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Codebase is created by default under bin/custom/</a:t>
            </a:r>
            <a:r>
              <a:rPr lang="en-US" sz="1800" i="1" dirty="0"/>
              <a:t>name 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Remove template extensions from localextensions.xml 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The </a:t>
            </a:r>
            <a:r>
              <a:rPr lang="en-US" sz="1800" dirty="0" err="1"/>
              <a:t>ImpEx</a:t>
            </a:r>
            <a:r>
              <a:rPr lang="en-US" sz="1800" dirty="0"/>
              <a:t> setup from the reference stores is a convenient point to start from to build a custom store </a:t>
            </a:r>
          </a:p>
          <a:p>
            <a:pPr>
              <a:defRPr/>
            </a:pPr>
            <a:endParaRPr lang="en-US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8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382E99C0-F418-4AD8-97AF-F77C5C2F380D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14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IN" altLang="en-US" smtClean="0"/>
          </a:p>
          <a:p>
            <a:pPr algn="ctr">
              <a:buFont typeface="Wingdings" pitchFamily="2" charset="2"/>
              <a:buNone/>
            </a:pPr>
            <a:endParaRPr lang="en-IN" altLang="en-US" smtClean="0"/>
          </a:p>
          <a:p>
            <a:pPr algn="ctr">
              <a:buFont typeface="Wingdings" pitchFamily="2" charset="2"/>
              <a:buNone/>
            </a:pPr>
            <a:endParaRPr lang="en-IN" altLang="en-US" smtClean="0"/>
          </a:p>
          <a:p>
            <a:pPr algn="ctr">
              <a:buFont typeface="Wingdings" pitchFamily="2" charset="2"/>
              <a:buNone/>
            </a:pPr>
            <a:r>
              <a:rPr lang="en-IN" altLang="en-US" sz="4800" i="1" smtClean="0"/>
              <a:t>Thank You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5540875C-3991-4C55-81CC-0C7949ED49CE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15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smtClean="0"/>
              <a:t>Overview </a:t>
            </a:r>
          </a:p>
          <a:p>
            <a:r>
              <a:rPr lang="en-US" altLang="en-US" sz="1800" b="1" smtClean="0"/>
              <a:t>Features</a:t>
            </a:r>
            <a:endParaRPr lang="en-US" altLang="en-US" sz="1800" smtClean="0"/>
          </a:p>
          <a:p>
            <a:r>
              <a:rPr lang="en-US" altLang="en-US" sz="1800" b="1" smtClean="0"/>
              <a:t>The Architecture </a:t>
            </a:r>
            <a:endParaRPr lang="en-US" altLang="en-US" sz="1800" smtClean="0"/>
          </a:p>
          <a:p>
            <a:r>
              <a:rPr lang="en-US" altLang="en-US" sz="1800" b="1" smtClean="0"/>
              <a:t>Accelerator in Practice </a:t>
            </a:r>
            <a:endParaRPr lang="en-US" altLang="en-US" sz="160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51211A28-44D5-4070-8115-BA23A563B52B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2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Overview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smtClean="0"/>
              <a:t>The hybris Commerce Accelerator, is a ready-to-use Web framework that will enable you to jump-start your implementation and easily build and maintain a feature-rich omni-channel commerce solution.</a:t>
            </a:r>
          </a:p>
          <a:p>
            <a:r>
              <a:rPr lang="en-US" altLang="en-US" sz="1800" smtClean="0"/>
              <a:t>The hybris Multichannel Accelerator is a ready-to-use Web framework providing a fully functional storefront</a:t>
            </a:r>
          </a:p>
          <a:p>
            <a:r>
              <a:rPr lang="en-US" altLang="en-US" sz="1800" smtClean="0"/>
              <a:t>It is based on the hybris Multichannel Suite and comes with a preconfigured foundation which incorporates best-practice multichannel capabilities with integrated Web, order management and call center capabilities</a:t>
            </a:r>
          </a:p>
          <a:p>
            <a:r>
              <a:rPr lang="en-US" altLang="en-US" sz="1800" smtClean="0"/>
              <a:t>Using the Multichannel Accelerator allows you to greatly reduce implementation time and cost.</a:t>
            </a:r>
          </a:p>
          <a:p>
            <a:r>
              <a:rPr lang="en-US" altLang="en-US" sz="1800" smtClean="0"/>
              <a:t>The hybris Multichannel Accelerator provides a collection of template extensions that form a starting point for your new ecommerce implementation project</a:t>
            </a:r>
          </a:p>
          <a:p>
            <a:r>
              <a:rPr lang="en-US" altLang="en-US" sz="1800" smtClean="0"/>
              <a:t>It is delivered completely as source code.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DC4C8B36-B893-4654-B374-3A68498F073F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Overview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smtClean="0"/>
              <a:t>The project development team simply uses the Accelerator’s source code, modifies, adds or removes code</a:t>
            </a:r>
          </a:p>
          <a:p>
            <a:r>
              <a:rPr lang="en-US" altLang="en-US" sz="1800" smtClean="0"/>
              <a:t>The Accelerator makes technical choices for you such as which MVC framework to use, how to render HTML or how to handle emails.</a:t>
            </a:r>
          </a:p>
          <a:p>
            <a:r>
              <a:rPr lang="en-US" altLang="en-US" sz="1800" smtClean="0"/>
              <a:t>The Accelerator requires a specific set of extensions out of the box but does not impose any limitations on adding further extensions</a:t>
            </a:r>
          </a:p>
          <a:p>
            <a:r>
              <a:rPr lang="en-US" altLang="en-US" sz="1800" smtClean="0"/>
              <a:t>The </a:t>
            </a:r>
            <a:r>
              <a:rPr lang="en-US" altLang="en-US" sz="1800" b="1" smtClean="0"/>
              <a:t>modulegen </a:t>
            </a:r>
            <a:r>
              <a:rPr lang="en-US" altLang="en-US" sz="1800" smtClean="0"/>
              <a:t>functionality allows you to quickly generate a complete set of Accelerator extensions</a:t>
            </a:r>
          </a:p>
          <a:p>
            <a:r>
              <a:rPr lang="en-US" altLang="en-US" sz="1800" smtClean="0"/>
              <a:t>A flexible type system permits extensions to add additional attributes to existing types</a:t>
            </a:r>
          </a:p>
          <a:p>
            <a:r>
              <a:rPr lang="en-US" altLang="en-US" sz="1800" smtClean="0"/>
              <a:t>During build, model objects are generated and compiled from the type system definition, located in the </a:t>
            </a:r>
            <a:r>
              <a:rPr lang="en-US" altLang="en-US" sz="1800" b="1" smtClean="0"/>
              <a:t>items.xml </a:t>
            </a:r>
            <a:r>
              <a:rPr lang="en-US" altLang="en-US" sz="1800" smtClean="0"/>
              <a:t>file.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CE7A1D72-72CB-4439-AA86-31F2021E7E0D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4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Best practice storefronts </a:t>
            </a:r>
            <a:endParaRPr lang="en-US" altLang="en-US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FEA0269E-4D98-40DC-B1F0-80E78BCA3AA3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5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219200"/>
            <a:ext cx="89106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5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Business tool integration </a:t>
            </a:r>
            <a:endParaRPr lang="en-US" alt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A7C700FB-C8E6-48AA-9ACD-D94B7EF52857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6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3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3600" smtClean="0"/>
              <a:t>H</a:t>
            </a:r>
            <a:r>
              <a:rPr lang="en-US" altLang="en-US" sz="3200" b="1" smtClean="0"/>
              <a:t>ybris Commerce Accelerator Features B2C</a:t>
            </a:r>
            <a:r>
              <a:rPr lang="en-US" altLang="en-US" sz="3600" b="1" smtClean="0"/>
              <a:t> </a:t>
            </a:r>
            <a:endParaRPr lang="en-US" altLang="en-US" sz="36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1800" smtClean="0"/>
              <a:t>Standard eCommerce content pages with WCMS integration for desktop and mobile with device detection </a:t>
            </a:r>
          </a:p>
          <a:p>
            <a:r>
              <a:rPr lang="en-US" altLang="en-US" sz="1800" smtClean="0"/>
              <a:t>Full text search capability and integration with Apache Solr </a:t>
            </a:r>
          </a:p>
          <a:p>
            <a:r>
              <a:rPr lang="en-US" altLang="en-US" sz="1800" smtClean="0"/>
              <a:t>Product details with stock availability indicators </a:t>
            </a:r>
          </a:p>
          <a:p>
            <a:r>
              <a:rPr lang="en-US" altLang="en-US" sz="1800" smtClean="0"/>
              <a:t>Store locator with Google Maps integration </a:t>
            </a:r>
          </a:p>
          <a:p>
            <a:r>
              <a:rPr lang="en-US" altLang="en-US" sz="1800" smtClean="0"/>
              <a:t>Customer reviews and Social Network integration </a:t>
            </a:r>
          </a:p>
          <a:p>
            <a:r>
              <a:rPr lang="en-US" altLang="en-US" sz="1800" smtClean="0"/>
              <a:t>Persistent shopping cart with multiple checkout strategies </a:t>
            </a:r>
          </a:p>
          <a:p>
            <a:r>
              <a:rPr lang="en-US" altLang="en-US" sz="1800" smtClean="0"/>
              <a:t>Guest and Express Checkout </a:t>
            </a:r>
          </a:p>
          <a:p>
            <a:r>
              <a:rPr lang="en-US" altLang="en-US" sz="1800" smtClean="0"/>
              <a:t>Address Verification and Localized Addresses </a:t>
            </a:r>
          </a:p>
          <a:p>
            <a:r>
              <a:rPr lang="en-US" altLang="en-US" sz="1800" smtClean="0"/>
              <a:t>Standard fulfillment or Buy online pickup in store (BOPIS) </a:t>
            </a:r>
          </a:p>
          <a:p>
            <a:r>
              <a:rPr lang="en-US" altLang="en-US" sz="1800" smtClean="0"/>
              <a:t>Customer account management and order history </a:t>
            </a:r>
          </a:p>
          <a:p>
            <a:r>
              <a:rPr lang="en-US" altLang="en-US" sz="1800" smtClean="0"/>
              <a:t>Integration with payment service providers with Hosted Order Page (HOP) or Silent Order Post (SOP) </a:t>
            </a:r>
          </a:p>
          <a:p>
            <a:r>
              <a:rPr lang="en-US" altLang="en-US" sz="1800" smtClean="0"/>
              <a:t>Integration with Customer Service and In Store channels </a:t>
            </a:r>
          </a:p>
          <a:p>
            <a:r>
              <a:rPr lang="en-US" altLang="en-US" sz="1800" smtClean="0"/>
              <a:t>Reporting and analytics integration </a:t>
            </a:r>
          </a:p>
          <a:p>
            <a:r>
              <a:rPr lang="en-US" altLang="en-US" sz="1800" smtClean="0"/>
              <a:t>Integration with hybris OMS and CIS </a:t>
            </a:r>
          </a:p>
          <a:p>
            <a:r>
              <a:rPr lang="en-US" altLang="en-US" sz="1800" smtClean="0"/>
              <a:t>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AF2A130E-32B1-48EA-9092-C2174BEBDDF3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7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3600" smtClean="0"/>
              <a:t>H</a:t>
            </a:r>
            <a:r>
              <a:rPr lang="en-US" altLang="en-US" sz="3200" b="1" smtClean="0"/>
              <a:t>ybris Commerce Accelerator Features </a:t>
            </a:r>
            <a:r>
              <a:rPr lang="en-US" altLang="en-US" sz="3200" smtClean="0"/>
              <a:t> </a:t>
            </a:r>
            <a:r>
              <a:rPr lang="en-US" altLang="en-US" sz="3200" b="1" smtClean="0"/>
              <a:t>B2B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B2B </a:t>
            </a:r>
            <a:r>
              <a:rPr lang="en-US" sz="1800" dirty="0"/>
              <a:t>Organization Management </a:t>
            </a:r>
          </a:p>
          <a:p>
            <a:pPr>
              <a:defRPr/>
            </a:pPr>
            <a:r>
              <a:rPr lang="en-US" sz="1800" dirty="0"/>
              <a:t>B2B Spend Control </a:t>
            </a:r>
          </a:p>
          <a:p>
            <a:pPr>
              <a:defRPr/>
            </a:pPr>
            <a:r>
              <a:rPr lang="en-US" sz="1800" dirty="0"/>
              <a:t>B2B Self-Service </a:t>
            </a:r>
          </a:p>
          <a:p>
            <a:pPr>
              <a:defRPr/>
            </a:pPr>
            <a:r>
              <a:rPr lang="en-US" sz="1800" dirty="0"/>
              <a:t>Customer Account Management (Order history, Quotes, Replenishment orders) </a:t>
            </a:r>
          </a:p>
          <a:p>
            <a:pPr>
              <a:defRPr/>
            </a:pPr>
            <a:r>
              <a:rPr lang="en-US" sz="1800" dirty="0"/>
              <a:t>B2B Quote Negotiation </a:t>
            </a:r>
          </a:p>
          <a:p>
            <a:pPr>
              <a:defRPr/>
            </a:pPr>
            <a:r>
              <a:rPr lang="en-US" sz="1800" dirty="0"/>
              <a:t>B2B Special Pricing </a:t>
            </a:r>
          </a:p>
          <a:p>
            <a:pPr>
              <a:defRPr/>
            </a:pPr>
            <a:r>
              <a:rPr lang="en-US" sz="1800" dirty="0"/>
              <a:t>B2B Order Replenishment </a:t>
            </a:r>
          </a:p>
          <a:p>
            <a:pPr>
              <a:defRPr/>
            </a:pPr>
            <a:r>
              <a:rPr lang="en-US" sz="1800" dirty="0"/>
              <a:t>B2B Order Approval </a:t>
            </a:r>
          </a:p>
          <a:p>
            <a:pPr>
              <a:defRPr/>
            </a:pPr>
            <a:r>
              <a:rPr lang="en-US" sz="1800" dirty="0"/>
              <a:t>B2B Checkout </a:t>
            </a:r>
          </a:p>
          <a:p>
            <a:pPr>
              <a:defRPr/>
            </a:pPr>
            <a:r>
              <a:rPr lang="en-US" sz="1800" dirty="0"/>
              <a:t>B2B Order Management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9FB4B30E-7D26-43A4-91D9-1AEF1D165978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8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3600" smtClean="0"/>
              <a:t>H</a:t>
            </a:r>
            <a:r>
              <a:rPr lang="en-US" altLang="en-US" sz="3200" b="1" smtClean="0"/>
              <a:t>ybris Commerce Accelerator Features </a:t>
            </a:r>
            <a:r>
              <a:rPr lang="en-US" altLang="en-US" sz="3200" smtClean="0"/>
              <a:t> </a:t>
            </a:r>
            <a:r>
              <a:rPr lang="en-US" altLang="en-US" sz="3200" b="1" smtClean="0"/>
              <a:t>Telco </a:t>
            </a:r>
            <a:endParaRPr lang="en-US" alt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Complex </a:t>
            </a:r>
            <a:r>
              <a:rPr lang="en-US" sz="1800" dirty="0"/>
              <a:t>and complete storefront for products and services </a:t>
            </a:r>
          </a:p>
          <a:p>
            <a:pPr>
              <a:defRPr/>
            </a:pPr>
            <a:r>
              <a:rPr lang="en-US" sz="1800" dirty="0"/>
              <a:t>Management of digital and physical goods package </a:t>
            </a:r>
          </a:p>
          <a:p>
            <a:pPr>
              <a:defRPr/>
            </a:pPr>
            <a:r>
              <a:rPr lang="en-US" sz="1800" dirty="0"/>
              <a:t>Management of selling changing devices, content, and promotions </a:t>
            </a:r>
          </a:p>
          <a:p>
            <a:pPr>
              <a:defRPr/>
            </a:pPr>
            <a:r>
              <a:rPr lang="en-US" sz="1800" dirty="0"/>
              <a:t>Bundling of products and services </a:t>
            </a:r>
          </a:p>
          <a:p>
            <a:pPr>
              <a:defRPr/>
            </a:pPr>
            <a:r>
              <a:rPr lang="en-US" sz="1800" dirty="0"/>
              <a:t>Ready for implementation of initial subscription data to customer invoicing </a:t>
            </a:r>
          </a:p>
          <a:p>
            <a:pPr>
              <a:defRPr/>
            </a:pPr>
            <a:r>
              <a:rPr lang="en-US" sz="1800" dirty="0"/>
              <a:t>Rule-based discounts and bundles </a:t>
            </a:r>
          </a:p>
          <a:p>
            <a:pPr>
              <a:defRPr/>
            </a:pPr>
            <a:r>
              <a:rPr lang="en-US" sz="1800" dirty="0"/>
              <a:t>Possible different scenarios like upgrade of customer account, pre-paid system </a:t>
            </a:r>
          </a:p>
          <a:p>
            <a:pPr>
              <a:defRPr/>
            </a:pPr>
            <a:r>
              <a:rPr lang="en-US" sz="1800" dirty="0"/>
              <a:t>Integration of </a:t>
            </a:r>
            <a:r>
              <a:rPr lang="en-US" sz="1800" dirty="0" smtClean="0"/>
              <a:t>Omni-channels 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Automatic cross and upsells of compatible accessories </a:t>
            </a:r>
          </a:p>
          <a:p>
            <a:pPr>
              <a:defRPr/>
            </a:pPr>
            <a:endParaRPr lang="en-US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mbria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ambria" pitchFamily="18" charset="0"/>
              </a:defRPr>
            </a:lvl3pPr>
            <a:lvl4pPr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Cambria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fld id="{892A55CE-C74E-4A83-901D-D105CB3CEF45}" type="slidenum">
              <a:rPr lang="en-US" altLang="en-US" sz="800" smtClean="0">
                <a:solidFill>
                  <a:srgbClr val="000000"/>
                </a:solidFill>
                <a:latin typeface="Verdana" pitchFamily="34" charset="0"/>
              </a:rPr>
              <a:pPr/>
              <a:t>9</a:t>
            </a:fld>
            <a:endParaRPr lang="en-US" altLang="en-US" sz="8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D06CF6DEBA94695C8BA990B3FF368" ma:contentTypeVersion="0" ma:contentTypeDescription="Create a new document." ma:contentTypeScope="" ma:versionID="97cfe1b8b7cf3f63a0bedb077cf833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DB1939-417D-4069-9098-DC8DBFBEB977}"/>
</file>

<file path=customXml/itemProps2.xml><?xml version="1.0" encoding="utf-8"?>
<ds:datastoreItem xmlns:ds="http://schemas.openxmlformats.org/officeDocument/2006/customXml" ds:itemID="{0ECE82FF-6F8C-4F79-AC12-798D5FDE4975}"/>
</file>

<file path=customXml/itemProps3.xml><?xml version="1.0" encoding="utf-8"?>
<ds:datastoreItem xmlns:ds="http://schemas.openxmlformats.org/officeDocument/2006/customXml" ds:itemID="{ECA4A728-1209-4832-88A0-AA451A750D53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613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Agenda</vt:lpstr>
      <vt:lpstr>Overview</vt:lpstr>
      <vt:lpstr>Overview</vt:lpstr>
      <vt:lpstr>Best practice storefronts </vt:lpstr>
      <vt:lpstr>Business tool integration </vt:lpstr>
      <vt:lpstr> Hybris Commerce Accelerator Features B2C </vt:lpstr>
      <vt:lpstr> Hybris Commerce Accelerator Features  B2B </vt:lpstr>
      <vt:lpstr> Hybris Commerce Accelerator Features  Telco </vt:lpstr>
      <vt:lpstr> Hybris Commerce Accelerator Features  China Accelerator </vt:lpstr>
      <vt:lpstr> Extensions Architecture   </vt:lpstr>
      <vt:lpstr> The Site Flow</vt:lpstr>
      <vt:lpstr> The Architecture   </vt:lpstr>
      <vt:lpstr> Accelerator in Practice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2015-07-10T12:22:44Z</dcterms:created>
  <dcterms:modified xsi:type="dcterms:W3CDTF">2015-08-21T06:55:40Z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0x010100AEFD06CF6DEBA94695C8BA990B3FF368</vt:lpwstr>
  </property>
</Properties>
</file>