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3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2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B2D3F0-43FD-4178-BF8B-07D623D29A85}" type="datetimeFigureOut">
              <a:rPr lang="en-US" smtClean="0"/>
              <a:t>7/10/2015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E2742-4EFD-4600-A6AD-7A1FCCE94AAB}" type="slidenum">
              <a:rPr lang="en-US" smtClean="0"/>
              <a:t>‹#›</a:t>
            </a:fld>
            <a:endParaRPr lang="en-US"/>
          </a:p>
        </p:txBody>
      </p:sp>
    </p:spTree>
    <p:extLst>
      <p:ext uri="{BB962C8B-B14F-4D97-AF65-F5344CB8AC3E}">
        <p14:creationId xmlns:p14="http://schemas.microsoft.com/office/powerpoint/2010/main" val="368832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defRPr>
            </a:lvl1pPr>
            <a:lvl2pPr marL="702756" indent="-270291" defTabSz="914485">
              <a:defRPr sz="1100">
                <a:solidFill>
                  <a:schemeClr val="tx1"/>
                </a:solidFill>
                <a:latin typeface="Arial" pitchFamily="34" charset="0"/>
              </a:defRPr>
            </a:lvl2pPr>
            <a:lvl3pPr marL="1081164" indent="-216233" defTabSz="914485">
              <a:defRPr sz="1100">
                <a:solidFill>
                  <a:schemeClr val="tx1"/>
                </a:solidFill>
                <a:latin typeface="Arial" pitchFamily="34" charset="0"/>
              </a:defRPr>
            </a:lvl3pPr>
            <a:lvl4pPr marL="1513629" indent="-216233" defTabSz="914485">
              <a:defRPr sz="1100">
                <a:solidFill>
                  <a:schemeClr val="tx1"/>
                </a:solidFill>
                <a:latin typeface="Arial" pitchFamily="34" charset="0"/>
              </a:defRPr>
            </a:lvl4pPr>
            <a:lvl5pPr marL="1946095" indent="-216233" defTabSz="914485">
              <a:defRPr sz="1100">
                <a:solidFill>
                  <a:schemeClr val="tx1"/>
                </a:solidFill>
                <a:latin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defRPr>
            </a:lvl9pPr>
          </a:lstStyle>
          <a:p>
            <a:fld id="{0F69425E-F0B7-436F-9B13-ADAEE00A1C96}" type="slidenum">
              <a:rPr lang="en-US" altLang="en-US" sz="1200"/>
              <a:pPr/>
              <a:t>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defRPr>
            </a:lvl1pPr>
            <a:lvl2pPr marL="702756" indent="-270291" defTabSz="914485">
              <a:defRPr sz="1100">
                <a:solidFill>
                  <a:schemeClr val="tx1"/>
                </a:solidFill>
                <a:latin typeface="Arial" pitchFamily="34" charset="0"/>
              </a:defRPr>
            </a:lvl2pPr>
            <a:lvl3pPr marL="1081164" indent="-216233" defTabSz="914485">
              <a:defRPr sz="1100">
                <a:solidFill>
                  <a:schemeClr val="tx1"/>
                </a:solidFill>
                <a:latin typeface="Arial" pitchFamily="34" charset="0"/>
              </a:defRPr>
            </a:lvl3pPr>
            <a:lvl4pPr marL="1513629" indent="-216233" defTabSz="914485">
              <a:defRPr sz="1100">
                <a:solidFill>
                  <a:schemeClr val="tx1"/>
                </a:solidFill>
                <a:latin typeface="Arial" pitchFamily="34" charset="0"/>
              </a:defRPr>
            </a:lvl4pPr>
            <a:lvl5pPr marL="1946095" indent="-216233" defTabSz="914485">
              <a:defRPr sz="1100">
                <a:solidFill>
                  <a:schemeClr val="tx1"/>
                </a:solidFill>
                <a:latin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defRPr>
            </a:lvl9pPr>
          </a:lstStyle>
          <a:p>
            <a:fld id="{27C2640F-A912-4DEE-A3C1-015DEDFA389F}" type="slidenum">
              <a:rPr lang="en-US" altLang="en-US" sz="1200"/>
              <a:pPr/>
              <a:t>22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535419-0F21-465E-BA56-DB782FB58B46}" type="datetimeFigureOut">
              <a:rPr lang="en-US" smtClean="0"/>
              <a:t>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317648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35419-0F21-465E-BA56-DB782FB58B46}" type="datetimeFigureOut">
              <a:rPr lang="en-US" smtClean="0"/>
              <a:t>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265979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35419-0F21-465E-BA56-DB782FB58B46}" type="datetimeFigureOut">
              <a:rPr lang="en-US" smtClean="0"/>
              <a:t>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189666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35419-0F21-465E-BA56-DB782FB58B46}" type="datetimeFigureOut">
              <a:rPr lang="en-US" smtClean="0"/>
              <a:t>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322957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535419-0F21-465E-BA56-DB782FB58B46}" type="datetimeFigureOut">
              <a:rPr lang="en-US" smtClean="0"/>
              <a:t>7/10/2015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252423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535419-0F21-465E-BA56-DB782FB58B46}" type="datetimeFigureOut">
              <a:rPr lang="en-US" smtClean="0"/>
              <a:t>7/10/2015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374722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535419-0F21-465E-BA56-DB782FB58B46}" type="datetimeFigureOut">
              <a:rPr lang="en-US" smtClean="0"/>
              <a:t>7/10/2015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369255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35419-0F21-465E-BA56-DB782FB58B46}" type="datetimeFigureOut">
              <a:rPr lang="en-US" smtClean="0"/>
              <a:t>7/10/2015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401834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35419-0F21-465E-BA56-DB782FB58B46}" type="datetimeFigureOut">
              <a:rPr lang="en-US" smtClean="0"/>
              <a:t>7/10/2015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131491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35419-0F21-465E-BA56-DB782FB58B46}" type="datetimeFigureOut">
              <a:rPr lang="en-US" smtClean="0"/>
              <a:t>7/10/2015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311531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35419-0F21-465E-BA56-DB782FB58B46}" type="datetimeFigureOut">
              <a:rPr lang="en-US" smtClean="0"/>
              <a:t>7/10/2015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18DFE-1374-4AF8-A193-43C21C1FD966}" type="slidenum">
              <a:rPr lang="en-US" smtClean="0"/>
              <a:t>‹#›</a:t>
            </a:fld>
            <a:endParaRPr lang="en-US"/>
          </a:p>
        </p:txBody>
      </p:sp>
    </p:spTree>
    <p:extLst>
      <p:ext uri="{BB962C8B-B14F-4D97-AF65-F5344CB8AC3E}">
        <p14:creationId xmlns:p14="http://schemas.microsoft.com/office/powerpoint/2010/main" val="417335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35419-0F21-465E-BA56-DB782FB58B46}" type="datetimeFigureOut">
              <a:rPr lang="en-US" smtClean="0"/>
              <a:t>7/10/2015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18DFE-1374-4AF8-A193-43C21C1FD966}" type="slidenum">
              <a:rPr lang="en-US" smtClean="0"/>
              <a:t>‹#›</a:t>
            </a:fld>
            <a:endParaRPr lang="en-US"/>
          </a:p>
        </p:txBody>
      </p:sp>
    </p:spTree>
    <p:extLst>
      <p:ext uri="{BB962C8B-B14F-4D97-AF65-F5344CB8AC3E}">
        <p14:creationId xmlns:p14="http://schemas.microsoft.com/office/powerpoint/2010/main" val="1530180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iki.hybris.com/display/release5/Working+with+Enumeration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iki.hybris.com/display/release5/items.x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iki.hybris.com/display/release5/items.x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iki.hybris.com/display/release5/items.xml" TargetMode="External"/><Relationship Id="rId2" Type="http://schemas.openxmlformats.org/officeDocument/2006/relationships/hyperlink" Target="https://wiki.hybris.com/display/release5/Type+System+Documentation" TargetMode="External"/><Relationship Id="rId1" Type="http://schemas.openxmlformats.org/officeDocument/2006/relationships/slideLayout" Target="../slideLayouts/slideLayout2.xml"/><Relationship Id="rId5" Type="http://schemas.openxmlformats.org/officeDocument/2006/relationships/hyperlink" Target="NULL" TargetMode="External"/><Relationship Id="rId4" Type="http://schemas.openxmlformats.org/officeDocument/2006/relationships/hyperlink" Target="https://wiki.hybris.com/display/release4/Specifying+a+Deployment+for+hybris+Platform+Type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8F82393D-E72A-45E7-BCBB-202BCAF830FB}" type="slidenum">
              <a:rPr lang="en-US" altLang="en-US" sz="800" smtClean="0">
                <a:solidFill>
                  <a:srgbClr val="000000"/>
                </a:solidFill>
                <a:latin typeface="Verdana" pitchFamily="34" charset="0"/>
              </a:rPr>
              <a:pPr/>
              <a:t>1</a:t>
            </a:fld>
            <a:endParaRPr lang="en-US" altLang="en-US" sz="800" smtClean="0">
              <a:solidFill>
                <a:srgbClr val="000000"/>
              </a:solidFill>
              <a:latin typeface="Verdana" pitchFamily="34" charset="0"/>
            </a:endParaRPr>
          </a:p>
        </p:txBody>
      </p:sp>
      <p:sp>
        <p:nvSpPr>
          <p:cNvPr id="4100" name="Rectangle 4"/>
          <p:cNvSpPr>
            <a:spLocks noChangeArrowheads="1"/>
          </p:cNvSpPr>
          <p:nvPr/>
        </p:nvSpPr>
        <p:spPr bwMode="auto">
          <a:xfrm>
            <a:off x="0" y="1692275"/>
            <a:ext cx="8101013" cy="2209800"/>
          </a:xfrm>
          <a:prstGeom prst="rect">
            <a:avLst/>
          </a:prstGeom>
          <a:solidFill>
            <a:srgbClr val="3187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r>
              <a:rPr lang="en-US" altLang="en-US" sz="4000">
                <a:solidFill>
                  <a:schemeClr val="bg1"/>
                </a:solidFill>
                <a:latin typeface="Trebuchet MS" pitchFamily="34" charset="0"/>
              </a:rPr>
              <a:t>	Hybris Data Modeling</a:t>
            </a:r>
            <a:endParaRPr lang="en-US" altLang="en-US" sz="3200">
              <a:solidFill>
                <a:schemeClr val="bg1"/>
              </a:solidFill>
              <a:latin typeface="Bodoni MT Black" pitchFamily="18" charset="0"/>
            </a:endParaRPr>
          </a:p>
        </p:txBody>
      </p:sp>
    </p:spTree>
    <p:extLst>
      <p:ext uri="{BB962C8B-B14F-4D97-AF65-F5344CB8AC3E}">
        <p14:creationId xmlns:p14="http://schemas.microsoft.com/office/powerpoint/2010/main" val="1777720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b="1" smtClean="0"/>
              <a:t>Composed Type vs Atomic Type</a:t>
            </a:r>
          </a:p>
        </p:txBody>
      </p:sp>
      <p:sp>
        <p:nvSpPr>
          <p:cNvPr id="13315" name="Content Placeholder 2"/>
          <p:cNvSpPr>
            <a:spLocks noGrp="1"/>
          </p:cNvSpPr>
          <p:nvPr>
            <p:ph idx="1"/>
          </p:nvPr>
        </p:nvSpPr>
        <p:spPr/>
        <p:txBody>
          <a:bodyPr/>
          <a:lstStyle/>
          <a:p>
            <a:r>
              <a:rPr lang="en-US" altLang="en-US" sz="2000" smtClean="0"/>
              <a:t>An atomic type is a value that has direct correspondence on the data base. For example, java.lang.String matched on to VARCHAR.</a:t>
            </a:r>
          </a:p>
          <a:p>
            <a:r>
              <a:rPr lang="en-US" altLang="en-US" sz="2000" smtClean="0"/>
              <a:t>Logically, a composed type in hybris consists of references to individual items. For example: products can reference pictures and categories etc.</a:t>
            </a:r>
          </a:p>
          <a:p>
            <a:r>
              <a:rPr lang="en-US" altLang="en-US" sz="2000" smtClean="0"/>
              <a:t>Technically, composed type indicates that the value is not stored as ”flat” value such as VARCHAR, but as primary key (PK) value.</a:t>
            </a:r>
          </a:p>
          <a:p>
            <a:r>
              <a:rPr lang="en-US" altLang="en-US" sz="2000" smtClean="0"/>
              <a:t>In practice, on the database an instance of  type Product will consists of a combination of PKs and /or atomic types. </a:t>
            </a:r>
          </a:p>
          <a:p>
            <a:endParaRPr lang="en-US" altLang="en-US" smtClean="0"/>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7ED8729A-5CD0-4009-87E6-047E1FC662A5}" type="slidenum">
              <a:rPr lang="en-US" altLang="en-US" sz="800" smtClean="0">
                <a:solidFill>
                  <a:srgbClr val="000000"/>
                </a:solidFill>
                <a:latin typeface="Verdana" pitchFamily="34" charset="0"/>
              </a:rPr>
              <a:pPr/>
              <a:t>10</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3900901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Item Modeling in Hybris</a:t>
            </a:r>
          </a:p>
        </p:txBody>
      </p:sp>
      <p:sp>
        <p:nvSpPr>
          <p:cNvPr id="14339" name="Content Placeholder 2"/>
          <p:cNvSpPr>
            <a:spLocks noGrp="1"/>
          </p:cNvSpPr>
          <p:nvPr>
            <p:ph idx="1"/>
          </p:nvPr>
        </p:nvSpPr>
        <p:spPr/>
        <p:txBody>
          <a:bodyPr/>
          <a:lstStyle/>
          <a:p>
            <a:endParaRPr lang="en-US" altLang="en-US" smtClean="0"/>
          </a:p>
        </p:txBody>
      </p:sp>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75B89178-C793-495B-A649-603D6283EE98}" type="slidenum">
              <a:rPr lang="en-US" altLang="en-US" sz="800" smtClean="0">
                <a:solidFill>
                  <a:srgbClr val="000000"/>
                </a:solidFill>
                <a:latin typeface="Verdana" pitchFamily="34" charset="0"/>
              </a:rPr>
              <a:pPr/>
              <a:t>11</a:t>
            </a:fld>
            <a:endParaRPr lang="en-US" altLang="en-US" sz="800" smtClean="0">
              <a:solidFill>
                <a:srgbClr val="000000"/>
              </a:solidFill>
              <a:latin typeface="Verdana" pitchFamily="34" charset="0"/>
            </a:endParaRPr>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86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991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altLang="en-US" smtClean="0"/>
              <a:t>Item Modeling in Hybris (Continued)</a:t>
            </a:r>
          </a:p>
        </p:txBody>
      </p:sp>
      <p:sp>
        <p:nvSpPr>
          <p:cNvPr id="15363" name="Content Placeholder 2"/>
          <p:cNvSpPr>
            <a:spLocks noGrp="1"/>
          </p:cNvSpPr>
          <p:nvPr>
            <p:ph idx="1"/>
          </p:nvPr>
        </p:nvSpPr>
        <p:spPr/>
        <p:txBody>
          <a:bodyPr/>
          <a:lstStyle/>
          <a:p>
            <a:endParaRPr lang="en-US" altLang="en-US" smtClean="0"/>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E9A9B4EE-DACA-49A4-A40F-1C73712880FD}" type="slidenum">
              <a:rPr lang="en-US" altLang="en-US" sz="800" smtClean="0">
                <a:solidFill>
                  <a:srgbClr val="000000"/>
                </a:solidFill>
                <a:latin typeface="Verdana" pitchFamily="34" charset="0"/>
              </a:rPr>
              <a:pPr/>
              <a:t>12</a:t>
            </a:fld>
            <a:endParaRPr lang="en-US" altLang="en-US" sz="800" smtClean="0">
              <a:solidFill>
                <a:srgbClr val="000000"/>
              </a:solidFill>
              <a:latin typeface="Verdana" pitchFamily="34" charset="0"/>
            </a:endParaRPr>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49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altLang="en-US" smtClean="0"/>
              <a:t>Item Modeling in Hybris (Continued)</a:t>
            </a:r>
          </a:p>
        </p:txBody>
      </p:sp>
      <p:sp>
        <p:nvSpPr>
          <p:cNvPr id="16387" name="Content Placeholder 2"/>
          <p:cNvSpPr>
            <a:spLocks noGrp="1"/>
          </p:cNvSpPr>
          <p:nvPr>
            <p:ph idx="1"/>
          </p:nvPr>
        </p:nvSpPr>
        <p:spPr/>
        <p:txBody>
          <a:bodyPr/>
          <a:lstStyle/>
          <a:p>
            <a:endParaRPr lang="en-US" altLang="en-US" smtClean="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AA3F3582-2498-442A-B6BB-45150F85D418}" type="slidenum">
              <a:rPr lang="en-US" altLang="en-US" sz="800" smtClean="0">
                <a:solidFill>
                  <a:srgbClr val="000000"/>
                </a:solidFill>
                <a:latin typeface="Verdana" pitchFamily="34" charset="0"/>
              </a:rPr>
              <a:pPr/>
              <a:t>13</a:t>
            </a:fld>
            <a:endParaRPr lang="en-US" altLang="en-US" sz="800" smtClean="0">
              <a:solidFill>
                <a:srgbClr val="000000"/>
              </a:solidFill>
              <a:latin typeface="Verdana" pitchFamily="34" charset="0"/>
            </a:endParaRP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86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768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US" altLang="en-US" smtClean="0"/>
              <a:t>Item Modeling in Hybris (Continued)</a:t>
            </a:r>
          </a:p>
        </p:txBody>
      </p:sp>
      <p:sp>
        <p:nvSpPr>
          <p:cNvPr id="1741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A7D5F2DB-8515-4C1C-9F3D-BB5318539815}" type="slidenum">
              <a:rPr lang="en-US" altLang="en-US" sz="800" smtClean="0">
                <a:solidFill>
                  <a:srgbClr val="000000"/>
                </a:solidFill>
                <a:latin typeface="Verdana" pitchFamily="34" charset="0"/>
              </a:rPr>
              <a:pPr/>
              <a:t>14</a:t>
            </a:fld>
            <a:endParaRPr lang="en-US" altLang="en-US" sz="800" smtClean="0">
              <a:solidFill>
                <a:srgbClr val="000000"/>
              </a:solidFill>
              <a:latin typeface="Verdana" pitchFamily="34" charset="0"/>
            </a:endParaRPr>
          </a:p>
        </p:txBody>
      </p:sp>
      <p:pic>
        <p:nvPicPr>
          <p:cNvPr id="17412"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336675"/>
            <a:ext cx="8686800" cy="49561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031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Summary</a:t>
            </a:r>
          </a:p>
        </p:txBody>
      </p:sp>
      <p:sp>
        <p:nvSpPr>
          <p:cNvPr id="18435" name="Content Placeholder 2"/>
          <p:cNvSpPr>
            <a:spLocks noGrp="1"/>
          </p:cNvSpPr>
          <p:nvPr>
            <p:ph idx="1"/>
          </p:nvPr>
        </p:nvSpPr>
        <p:spPr/>
        <p:txBody>
          <a:bodyPr/>
          <a:lstStyle/>
          <a:p>
            <a:endParaRPr lang="en-US" altLang="en-US" smtClean="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38AB1093-30DC-40F4-83E0-99FF852DA9AB}" type="slidenum">
              <a:rPr lang="en-US" altLang="en-US" sz="800" smtClean="0">
                <a:solidFill>
                  <a:srgbClr val="000000"/>
                </a:solidFill>
                <a:latin typeface="Verdana" pitchFamily="34" charset="0"/>
              </a:rPr>
              <a:pPr/>
              <a:t>15</a:t>
            </a:fld>
            <a:endParaRPr lang="en-US" altLang="en-US" sz="800" smtClean="0">
              <a:solidFill>
                <a:srgbClr val="000000"/>
              </a:solidFill>
              <a:latin typeface="Verdana" pitchFamily="34" charset="0"/>
            </a:endParaRPr>
          </a:p>
        </p:txBody>
      </p:sp>
      <p:pic>
        <p:nvPicPr>
          <p:cNvPr id="1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467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47800" y="228600"/>
            <a:ext cx="6858000" cy="533400"/>
          </a:xfrm>
        </p:spPr>
        <p:txBody>
          <a:bodyPr>
            <a:normAutofit fontScale="90000"/>
          </a:bodyPr>
          <a:lstStyle/>
          <a:p>
            <a:r>
              <a:rPr lang="en-US" altLang="en-US" smtClean="0"/>
              <a:t>Type System Automatic Generation </a:t>
            </a:r>
          </a:p>
        </p:txBody>
      </p:sp>
      <p:sp>
        <p:nvSpPr>
          <p:cNvPr id="32771" name="Content Placeholder 2"/>
          <p:cNvSpPr>
            <a:spLocks noGrp="1"/>
          </p:cNvSpPr>
          <p:nvPr>
            <p:ph idx="1"/>
          </p:nvPr>
        </p:nvSpPr>
        <p:spPr/>
        <p:txBody>
          <a:bodyPr/>
          <a:lstStyle/>
          <a:p>
            <a:pPr>
              <a:defRPr/>
            </a:pPr>
            <a:r>
              <a:rPr lang="en-US" sz="2000" dirty="0">
                <a:solidFill>
                  <a:srgbClr val="1A1A70"/>
                </a:solidFill>
              </a:rPr>
              <a:t>Hybris item definitions are </a:t>
            </a:r>
            <a:endParaRPr lang="en-US" sz="2000" dirty="0" smtClean="0">
              <a:solidFill>
                <a:srgbClr val="1A1A70"/>
              </a:solidFill>
            </a:endParaRPr>
          </a:p>
          <a:p>
            <a:pPr marL="0" indent="0">
              <a:buFont typeface="Wingdings" pitchFamily="2" charset="2"/>
              <a:buNone/>
              <a:defRPr/>
            </a:pPr>
            <a:r>
              <a:rPr lang="en-US" sz="2000" dirty="0">
                <a:solidFill>
                  <a:srgbClr val="1A1A70"/>
                </a:solidFill>
              </a:rPr>
              <a:t> </a:t>
            </a:r>
            <a:r>
              <a:rPr lang="en-US" sz="2000" dirty="0" smtClean="0">
                <a:solidFill>
                  <a:srgbClr val="1A1A70"/>
                </a:solidFill>
              </a:rPr>
              <a:t>      found </a:t>
            </a:r>
            <a:r>
              <a:rPr lang="en-US" sz="2000" dirty="0">
                <a:solidFill>
                  <a:srgbClr val="1A1A70"/>
                </a:solidFill>
              </a:rPr>
              <a:t>in each extension's </a:t>
            </a:r>
            <a:endParaRPr lang="en-US" sz="2000" dirty="0" smtClean="0">
              <a:solidFill>
                <a:srgbClr val="1A1A70"/>
              </a:solidFill>
            </a:endParaRPr>
          </a:p>
          <a:p>
            <a:pPr marL="0" indent="0">
              <a:buFont typeface="Wingdings" pitchFamily="2" charset="2"/>
              <a:buNone/>
              <a:defRPr/>
            </a:pPr>
            <a:r>
              <a:rPr lang="en-US" sz="2000" dirty="0">
                <a:solidFill>
                  <a:srgbClr val="1A1A70"/>
                </a:solidFill>
              </a:rPr>
              <a:t> </a:t>
            </a:r>
            <a:r>
              <a:rPr lang="en-US" sz="2000" dirty="0" smtClean="0">
                <a:solidFill>
                  <a:srgbClr val="1A1A70"/>
                </a:solidFill>
              </a:rPr>
              <a:t>      extensionName-items.xml </a:t>
            </a:r>
            <a:endParaRPr lang="en-US" sz="2000" dirty="0">
              <a:solidFill>
                <a:srgbClr val="1A1A70"/>
              </a:solidFill>
            </a:endParaRPr>
          </a:p>
          <a:p>
            <a:pPr>
              <a:defRPr/>
            </a:pPr>
            <a:r>
              <a:rPr lang="en-US" sz="2000" dirty="0">
                <a:solidFill>
                  <a:srgbClr val="1A1A70"/>
                </a:solidFill>
              </a:rPr>
              <a:t>The ant process assembles</a:t>
            </a:r>
          </a:p>
          <a:p>
            <a:pPr marL="0" indent="0">
              <a:buFont typeface="Wingdings" pitchFamily="2" charset="2"/>
              <a:buNone/>
              <a:defRPr/>
            </a:pPr>
            <a:r>
              <a:rPr lang="en-US" sz="2000" dirty="0">
                <a:solidFill>
                  <a:srgbClr val="1A1A70"/>
                </a:solidFill>
              </a:rPr>
              <a:t>     </a:t>
            </a:r>
            <a:r>
              <a:rPr lang="en-US" sz="2000" dirty="0" smtClean="0">
                <a:solidFill>
                  <a:srgbClr val="1A1A70"/>
                </a:solidFill>
              </a:rPr>
              <a:t> type </a:t>
            </a:r>
            <a:r>
              <a:rPr lang="en-US" sz="2000" dirty="0">
                <a:solidFill>
                  <a:srgbClr val="1A1A70"/>
                </a:solidFill>
              </a:rPr>
              <a:t>definitions and </a:t>
            </a:r>
          </a:p>
          <a:p>
            <a:pPr marL="0" indent="0">
              <a:buFont typeface="Wingdings" pitchFamily="2" charset="2"/>
              <a:buNone/>
              <a:defRPr/>
            </a:pPr>
            <a:r>
              <a:rPr lang="en-US" sz="2000" dirty="0">
                <a:solidFill>
                  <a:srgbClr val="1A1A70"/>
                </a:solidFill>
              </a:rPr>
              <a:t>     </a:t>
            </a:r>
            <a:r>
              <a:rPr lang="en-US" sz="2000" dirty="0" smtClean="0">
                <a:solidFill>
                  <a:srgbClr val="1A1A70"/>
                </a:solidFill>
              </a:rPr>
              <a:t> generates </a:t>
            </a:r>
            <a:r>
              <a:rPr lang="en-US" sz="2000" dirty="0">
                <a:solidFill>
                  <a:srgbClr val="1A1A70"/>
                </a:solidFill>
              </a:rPr>
              <a:t>Models, DTOs, </a:t>
            </a:r>
          </a:p>
          <a:p>
            <a:pPr marL="0" indent="0">
              <a:buFont typeface="Wingdings" pitchFamily="2" charset="2"/>
              <a:buNone/>
              <a:defRPr/>
            </a:pPr>
            <a:r>
              <a:rPr lang="en-US" sz="2000" dirty="0">
                <a:solidFill>
                  <a:srgbClr val="1A1A70"/>
                </a:solidFill>
              </a:rPr>
              <a:t>     and Resources.</a:t>
            </a:r>
          </a:p>
          <a:p>
            <a:pPr>
              <a:defRPr/>
            </a:pPr>
            <a:r>
              <a:rPr lang="en-US" sz="2000" dirty="0">
                <a:solidFill>
                  <a:srgbClr val="1A1A70"/>
                </a:solidFill>
              </a:rPr>
              <a:t>Hybris also creates the </a:t>
            </a:r>
          </a:p>
          <a:p>
            <a:pPr marL="0" indent="0">
              <a:buFont typeface="Wingdings" pitchFamily="2" charset="2"/>
              <a:buNone/>
              <a:defRPr/>
            </a:pPr>
            <a:r>
              <a:rPr lang="en-US" sz="2000" dirty="0">
                <a:solidFill>
                  <a:srgbClr val="1A1A70"/>
                </a:solidFill>
              </a:rPr>
              <a:t>     </a:t>
            </a:r>
            <a:r>
              <a:rPr lang="en-US" sz="2000" dirty="0" smtClean="0">
                <a:solidFill>
                  <a:srgbClr val="1A1A70"/>
                </a:solidFill>
              </a:rPr>
              <a:t> required </a:t>
            </a:r>
            <a:r>
              <a:rPr lang="en-US" sz="2000" dirty="0">
                <a:solidFill>
                  <a:srgbClr val="1A1A70"/>
                </a:solidFill>
              </a:rPr>
              <a:t>tables. </a:t>
            </a:r>
          </a:p>
          <a:p>
            <a:pPr>
              <a:defRPr/>
            </a:pPr>
            <a:r>
              <a:rPr lang="en-US" sz="2000" dirty="0">
                <a:solidFill>
                  <a:srgbClr val="1A1A70"/>
                </a:solidFill>
              </a:rPr>
              <a:t>Invoking initialize or </a:t>
            </a:r>
          </a:p>
          <a:p>
            <a:pPr marL="0" indent="0">
              <a:buFont typeface="Wingdings" pitchFamily="2" charset="2"/>
              <a:buNone/>
              <a:defRPr/>
            </a:pPr>
            <a:r>
              <a:rPr lang="en-US" sz="2000" dirty="0">
                <a:solidFill>
                  <a:srgbClr val="1A1A70"/>
                </a:solidFill>
              </a:rPr>
              <a:t>     </a:t>
            </a:r>
            <a:r>
              <a:rPr lang="en-US" sz="2000" dirty="0" smtClean="0">
                <a:solidFill>
                  <a:srgbClr val="1A1A70"/>
                </a:solidFill>
              </a:rPr>
              <a:t> update </a:t>
            </a:r>
            <a:r>
              <a:rPr lang="en-US" sz="2000" dirty="0">
                <a:solidFill>
                  <a:srgbClr val="1A1A70"/>
                </a:solidFill>
              </a:rPr>
              <a:t>creates the </a:t>
            </a:r>
          </a:p>
          <a:p>
            <a:pPr marL="0" indent="0">
              <a:buFont typeface="Wingdings" pitchFamily="2" charset="2"/>
              <a:buNone/>
              <a:defRPr/>
            </a:pPr>
            <a:r>
              <a:rPr lang="en-US" sz="2000" dirty="0">
                <a:solidFill>
                  <a:srgbClr val="1A1A70"/>
                </a:solidFill>
              </a:rPr>
              <a:t>     </a:t>
            </a:r>
            <a:r>
              <a:rPr lang="en-US" sz="2000" dirty="0" smtClean="0">
                <a:solidFill>
                  <a:srgbClr val="1A1A70"/>
                </a:solidFill>
              </a:rPr>
              <a:t> required </a:t>
            </a:r>
            <a:r>
              <a:rPr lang="en-US" sz="2000" dirty="0">
                <a:solidFill>
                  <a:srgbClr val="1A1A70"/>
                </a:solidFill>
              </a:rPr>
              <a:t>table. </a:t>
            </a:r>
          </a:p>
          <a:p>
            <a:pPr>
              <a:defRPr/>
            </a:pPr>
            <a:endParaRPr lang="en-US" altLang="en-US" dirty="0" smtClean="0"/>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0A7433B6-9816-4F8C-9ABE-1CC62BDD462D}" type="slidenum">
              <a:rPr lang="en-US" altLang="en-US" sz="800" smtClean="0">
                <a:solidFill>
                  <a:srgbClr val="000000"/>
                </a:solidFill>
                <a:latin typeface="Verdana" pitchFamily="34" charset="0"/>
              </a:rPr>
              <a:pPr/>
              <a:t>16</a:t>
            </a:fld>
            <a:endParaRPr lang="en-US" altLang="en-US" sz="800" smtClean="0">
              <a:solidFill>
                <a:srgbClr val="000000"/>
              </a:solidFill>
              <a:latin typeface="Verdana" pitchFamily="34" charset="0"/>
            </a:endParaRP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313" y="1389063"/>
            <a:ext cx="4611687" cy="409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250269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447800" y="228600"/>
            <a:ext cx="6858000" cy="533400"/>
          </a:xfrm>
        </p:spPr>
        <p:txBody>
          <a:bodyPr>
            <a:normAutofit fontScale="90000"/>
          </a:bodyPr>
          <a:lstStyle/>
          <a:p>
            <a:r>
              <a:rPr lang="en-US" altLang="en-US" smtClean="0"/>
              <a:t>Example of Item Modeling in Hybris</a:t>
            </a:r>
          </a:p>
        </p:txBody>
      </p:sp>
      <p:sp>
        <p:nvSpPr>
          <p:cNvPr id="32771" name="Content Placeholder 2"/>
          <p:cNvSpPr>
            <a:spLocks noGrp="1"/>
          </p:cNvSpPr>
          <p:nvPr>
            <p:ph idx="1"/>
          </p:nvPr>
        </p:nvSpPr>
        <p:spPr/>
        <p:txBody>
          <a:bodyPr/>
          <a:lstStyle/>
          <a:p>
            <a:pPr>
              <a:defRPr/>
            </a:pPr>
            <a:r>
              <a:rPr lang="en-US" sz="2000" dirty="0" smtClean="0"/>
              <a:t>Extending type</a:t>
            </a:r>
          </a:p>
          <a:p>
            <a:pPr marL="0" indent="0">
              <a:buFont typeface="Wingdings" pitchFamily="2" charset="2"/>
              <a:buNone/>
              <a:defRPr/>
            </a:pPr>
            <a:endParaRPr lang="en-US" altLang="en-US" dirty="0" smtClean="0"/>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DD2222C6-7E3A-4629-820F-6ECCEE3A2D9C}" type="slidenum">
              <a:rPr lang="en-US" altLang="en-US" sz="800" smtClean="0">
                <a:solidFill>
                  <a:srgbClr val="000000"/>
                </a:solidFill>
                <a:latin typeface="Verdana" pitchFamily="34" charset="0"/>
              </a:rPr>
              <a:pPr/>
              <a:t>17</a:t>
            </a:fld>
            <a:endParaRPr lang="en-US" altLang="en-US" sz="800" smtClean="0">
              <a:solidFill>
                <a:srgbClr val="000000"/>
              </a:solidFill>
              <a:latin typeface="Verdana" pitchFamily="34" charset="0"/>
            </a:endParaRPr>
          </a:p>
        </p:txBody>
      </p:sp>
      <p:pic>
        <p:nvPicPr>
          <p:cNvPr id="2048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5625"/>
            <a:ext cx="76358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139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447800" y="228600"/>
            <a:ext cx="7620000" cy="533400"/>
          </a:xfrm>
        </p:spPr>
        <p:txBody>
          <a:bodyPr>
            <a:normAutofit fontScale="90000"/>
          </a:bodyPr>
          <a:lstStyle/>
          <a:p>
            <a:pPr algn="l"/>
            <a:r>
              <a:rPr lang="en-US" altLang="en-US" sz="3600" smtClean="0"/>
              <a:t>Example of Item Modeling in Hybris Cont..</a:t>
            </a:r>
          </a:p>
        </p:txBody>
      </p:sp>
      <p:sp>
        <p:nvSpPr>
          <p:cNvPr id="32771" name="Content Placeholder 2"/>
          <p:cNvSpPr>
            <a:spLocks noGrp="1"/>
          </p:cNvSpPr>
          <p:nvPr>
            <p:ph idx="1"/>
          </p:nvPr>
        </p:nvSpPr>
        <p:spPr/>
        <p:txBody>
          <a:bodyPr/>
          <a:lstStyle/>
          <a:p>
            <a:pPr>
              <a:defRPr/>
            </a:pPr>
            <a:r>
              <a:rPr lang="en-US" sz="2000" dirty="0" smtClean="0"/>
              <a:t>Add Attributes </a:t>
            </a:r>
          </a:p>
          <a:p>
            <a:pPr marL="0" indent="0">
              <a:buFont typeface="Wingdings" pitchFamily="2" charset="2"/>
              <a:buNone/>
              <a:defRPr/>
            </a:pPr>
            <a:endParaRPr lang="en-US" altLang="en-US" dirty="0" smtClean="0"/>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8031BFEF-55E6-4D12-A1A4-96793B88C677}" type="slidenum">
              <a:rPr lang="en-US" altLang="en-US" sz="800" smtClean="0">
                <a:solidFill>
                  <a:srgbClr val="000000"/>
                </a:solidFill>
                <a:latin typeface="Verdana" pitchFamily="34" charset="0"/>
              </a:rPr>
              <a:pPr/>
              <a:t>18</a:t>
            </a:fld>
            <a:endParaRPr lang="en-US" altLang="en-US" sz="800" smtClean="0">
              <a:solidFill>
                <a:srgbClr val="000000"/>
              </a:solidFill>
              <a:latin typeface="Verdana" pitchFamily="34" charset="0"/>
            </a:endParaRPr>
          </a:p>
        </p:txBody>
      </p:sp>
      <p:pic>
        <p:nvPicPr>
          <p:cNvPr id="215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17700"/>
            <a:ext cx="81534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0820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447800" y="228600"/>
            <a:ext cx="7620000" cy="533400"/>
          </a:xfrm>
        </p:spPr>
        <p:txBody>
          <a:bodyPr>
            <a:normAutofit fontScale="90000"/>
          </a:bodyPr>
          <a:lstStyle/>
          <a:p>
            <a:pPr algn="l"/>
            <a:r>
              <a:rPr lang="en-US" altLang="en-US" sz="3600" smtClean="0"/>
              <a:t>Example of Item Modeling in Hybris Cont..</a:t>
            </a:r>
          </a:p>
        </p:txBody>
      </p:sp>
      <p:sp>
        <p:nvSpPr>
          <p:cNvPr id="32771" name="Content Placeholder 2"/>
          <p:cNvSpPr>
            <a:spLocks noGrp="1"/>
          </p:cNvSpPr>
          <p:nvPr>
            <p:ph idx="1"/>
          </p:nvPr>
        </p:nvSpPr>
        <p:spPr/>
        <p:txBody>
          <a:bodyPr/>
          <a:lstStyle/>
          <a:p>
            <a:pPr>
              <a:defRPr/>
            </a:pPr>
            <a:r>
              <a:rPr lang="en-US" sz="2000" dirty="0" smtClean="0"/>
              <a:t>Add Enumerated </a:t>
            </a:r>
            <a:r>
              <a:rPr lang="en-US" sz="2000" dirty="0"/>
              <a:t>types </a:t>
            </a:r>
            <a:endParaRPr lang="en-US" sz="2000" dirty="0" smtClean="0"/>
          </a:p>
          <a:p>
            <a:pPr marL="0" indent="0">
              <a:buFont typeface="Wingdings" pitchFamily="2" charset="2"/>
              <a:buNone/>
              <a:defRPr/>
            </a:pPr>
            <a:endParaRPr lang="en-US" altLang="en-US" dirty="0" smtClean="0"/>
          </a:p>
        </p:txBody>
      </p:sp>
      <p:sp>
        <p:nvSpPr>
          <p:cNvPr id="225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A871D9F0-9AA5-40EF-851C-4E338AC8D27D}" type="slidenum">
              <a:rPr lang="en-US" altLang="en-US" sz="800" smtClean="0">
                <a:solidFill>
                  <a:srgbClr val="000000"/>
                </a:solidFill>
                <a:latin typeface="Verdana" pitchFamily="34" charset="0"/>
              </a:rPr>
              <a:pPr/>
              <a:t>19</a:t>
            </a:fld>
            <a:endParaRPr lang="en-US" altLang="en-US" sz="800" smtClean="0">
              <a:solidFill>
                <a:srgbClr val="000000"/>
              </a:solidFill>
              <a:latin typeface="Verdana" pitchFamily="34" charset="0"/>
            </a:endParaRPr>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240713"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787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Agenda</a:t>
            </a:r>
          </a:p>
        </p:txBody>
      </p:sp>
      <p:sp>
        <p:nvSpPr>
          <p:cNvPr id="3" name="Content Placeholder 2"/>
          <p:cNvSpPr>
            <a:spLocks noGrp="1"/>
          </p:cNvSpPr>
          <p:nvPr>
            <p:ph idx="1"/>
          </p:nvPr>
        </p:nvSpPr>
        <p:spPr/>
        <p:txBody>
          <a:bodyPr/>
          <a:lstStyle/>
          <a:p>
            <a:pPr>
              <a:defRPr/>
            </a:pPr>
            <a:r>
              <a:rPr lang="en-US" altLang="en-US" sz="1800" dirty="0"/>
              <a:t>Java vs Hybris</a:t>
            </a:r>
            <a:endParaRPr lang="en-US" sz="1800" dirty="0"/>
          </a:p>
          <a:p>
            <a:pPr>
              <a:defRPr/>
            </a:pPr>
            <a:r>
              <a:rPr lang="en-US" sz="1800" dirty="0"/>
              <a:t>Introducing the Hybris Type System</a:t>
            </a:r>
          </a:p>
          <a:p>
            <a:pPr>
              <a:defRPr/>
            </a:pPr>
            <a:r>
              <a:rPr lang="en-US" altLang="en-US" sz="1800" dirty="0" smtClean="0"/>
              <a:t>Item Modeling in Hybris </a:t>
            </a:r>
          </a:p>
          <a:p>
            <a:pPr>
              <a:defRPr/>
            </a:pPr>
            <a:r>
              <a:rPr lang="en-US" sz="1800" dirty="0" smtClean="0"/>
              <a:t>Hybris Type System Automatic Generation </a:t>
            </a:r>
          </a:p>
          <a:p>
            <a:pPr>
              <a:defRPr/>
            </a:pPr>
            <a:r>
              <a:rPr lang="en-US" altLang="en-US" sz="1800" dirty="0" smtClean="0"/>
              <a:t>Example of Item Modeling in Hybris</a:t>
            </a:r>
            <a:endParaRPr lang="en-US" sz="1800" dirty="0" smtClean="0"/>
          </a:p>
          <a:p>
            <a:pPr>
              <a:defRPr/>
            </a:pPr>
            <a:r>
              <a:rPr lang="en-US" sz="1800" dirty="0" smtClean="0"/>
              <a:t>Collections </a:t>
            </a:r>
            <a:r>
              <a:rPr lang="en-US" sz="1800" dirty="0"/>
              <a:t>&amp; Relations </a:t>
            </a:r>
          </a:p>
          <a:p>
            <a:pPr>
              <a:defRPr/>
            </a:pPr>
            <a:r>
              <a:rPr lang="en-US" sz="1800" dirty="0"/>
              <a:t>Deployment </a:t>
            </a:r>
            <a:endParaRPr lang="en-US" sz="1800" dirty="0" smtClean="0"/>
          </a:p>
          <a:p>
            <a:pPr>
              <a:defRPr/>
            </a:pPr>
            <a:endParaRPr lang="en-US" sz="1800" dirty="0"/>
          </a:p>
          <a:p>
            <a:pPr>
              <a:defRPr/>
            </a:pPr>
            <a:endParaRPr lang="en-US" sz="1600" dirty="0" smtClean="0"/>
          </a:p>
          <a:p>
            <a:pPr eaLnBrk="1" hangingPunct="1">
              <a:spcAft>
                <a:spcPts val="600"/>
              </a:spcAft>
              <a:defRPr/>
            </a:pPr>
            <a:endParaRPr lang="en-US" sz="1600" dirty="0"/>
          </a:p>
          <a:p>
            <a:pPr marL="0" indent="0" eaLnBrk="1" hangingPunct="1">
              <a:spcAft>
                <a:spcPts val="600"/>
              </a:spcAft>
              <a:buFont typeface="Wingdings" pitchFamily="2" charset="2"/>
              <a:buNone/>
              <a:defRPr/>
            </a:pPr>
            <a:endParaRPr lang="en-US" sz="1600" dirty="0"/>
          </a:p>
        </p:txBody>
      </p:sp>
      <p:sp>
        <p:nvSpPr>
          <p:cNvPr id="51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D9C8EE5B-B9D6-4A9B-9A5B-433C83BB9CBE}" type="slidenum">
              <a:rPr lang="en-US" altLang="en-US" sz="800" smtClean="0">
                <a:solidFill>
                  <a:srgbClr val="000000"/>
                </a:solidFill>
                <a:latin typeface="Verdana" pitchFamily="34" charset="0"/>
              </a:rPr>
              <a:pPr/>
              <a:t>2</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430044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447800" y="228600"/>
            <a:ext cx="7620000" cy="533400"/>
          </a:xfrm>
        </p:spPr>
        <p:txBody>
          <a:bodyPr>
            <a:normAutofit fontScale="90000"/>
          </a:bodyPr>
          <a:lstStyle/>
          <a:p>
            <a:pPr algn="l"/>
            <a:r>
              <a:rPr lang="en-US" altLang="en-US" sz="3600" smtClean="0"/>
              <a:t>Example of Item Modeling in Hybris Cont..</a:t>
            </a:r>
          </a:p>
        </p:txBody>
      </p:sp>
      <p:sp>
        <p:nvSpPr>
          <p:cNvPr id="32771" name="Content Placeholder 2"/>
          <p:cNvSpPr>
            <a:spLocks noGrp="1"/>
          </p:cNvSpPr>
          <p:nvPr>
            <p:ph idx="1"/>
          </p:nvPr>
        </p:nvSpPr>
        <p:spPr/>
        <p:txBody>
          <a:bodyPr/>
          <a:lstStyle/>
          <a:p>
            <a:pPr>
              <a:defRPr/>
            </a:pPr>
            <a:r>
              <a:rPr lang="en-US" sz="2000" dirty="0" smtClean="0"/>
              <a:t>Composed </a:t>
            </a:r>
            <a:r>
              <a:rPr lang="en-US" sz="2000" dirty="0"/>
              <a:t>Type reference </a:t>
            </a:r>
            <a:endParaRPr lang="en-US" sz="2000" dirty="0" smtClean="0"/>
          </a:p>
          <a:p>
            <a:pPr marL="0" indent="0">
              <a:buFont typeface="Wingdings" pitchFamily="2" charset="2"/>
              <a:buNone/>
              <a:defRPr/>
            </a:pPr>
            <a:endParaRPr lang="en-US" altLang="en-US" dirty="0" smtClean="0"/>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BF24BD6A-F481-4648-A406-E49A6B6738FE}" type="slidenum">
              <a:rPr lang="en-US" altLang="en-US" sz="800" smtClean="0">
                <a:solidFill>
                  <a:srgbClr val="000000"/>
                </a:solidFill>
                <a:latin typeface="Verdana" pitchFamily="34" charset="0"/>
              </a:rPr>
              <a:pPr/>
              <a:t>20</a:t>
            </a:fld>
            <a:endParaRPr lang="en-US" altLang="en-US" sz="800" smtClean="0">
              <a:solidFill>
                <a:srgbClr val="000000"/>
              </a:solidFill>
              <a:latin typeface="Verdana" pitchFamily="34" charset="0"/>
            </a:endParaRPr>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60538"/>
            <a:ext cx="8458200" cy="4487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437686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447800" y="228600"/>
            <a:ext cx="7620000" cy="533400"/>
          </a:xfrm>
        </p:spPr>
        <p:txBody>
          <a:bodyPr>
            <a:normAutofit fontScale="90000"/>
          </a:bodyPr>
          <a:lstStyle/>
          <a:p>
            <a:pPr algn="l"/>
            <a:r>
              <a:rPr lang="en-US" altLang="en-US" sz="3600" smtClean="0"/>
              <a:t>Example of Item Modeling in Hybris Cont..</a:t>
            </a:r>
          </a:p>
        </p:txBody>
      </p:sp>
      <p:sp>
        <p:nvSpPr>
          <p:cNvPr id="32771" name="Content Placeholder 2"/>
          <p:cNvSpPr>
            <a:spLocks noGrp="1"/>
          </p:cNvSpPr>
          <p:nvPr>
            <p:ph idx="1"/>
          </p:nvPr>
        </p:nvSpPr>
        <p:spPr/>
        <p:txBody>
          <a:bodyPr/>
          <a:lstStyle/>
          <a:p>
            <a:pPr>
              <a:defRPr/>
            </a:pPr>
            <a:r>
              <a:rPr lang="en-US" sz="2000" dirty="0" smtClean="0"/>
              <a:t>Create Relations</a:t>
            </a:r>
          </a:p>
          <a:p>
            <a:pPr marL="0" indent="0">
              <a:buFont typeface="Wingdings" pitchFamily="2" charset="2"/>
              <a:buNone/>
              <a:defRPr/>
            </a:pPr>
            <a:endParaRPr lang="en-US" altLang="en-US" dirty="0" smtClean="0"/>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F94E8834-B5BF-4AB9-BC41-B745421CB609}" type="slidenum">
              <a:rPr lang="en-US" altLang="en-US" sz="800" smtClean="0">
                <a:solidFill>
                  <a:srgbClr val="000000"/>
                </a:solidFill>
                <a:latin typeface="Verdana" pitchFamily="34" charset="0"/>
              </a:rPr>
              <a:pPr/>
              <a:t>21</a:t>
            </a:fld>
            <a:endParaRPr lang="en-US" altLang="en-US" sz="800" smtClean="0">
              <a:solidFill>
                <a:srgbClr val="000000"/>
              </a:solidFill>
              <a:latin typeface="Verdana" pitchFamily="34" charset="0"/>
            </a:endParaRPr>
          </a:p>
        </p:txBody>
      </p:sp>
      <p:pic>
        <p:nvPicPr>
          <p:cNvPr id="24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79588"/>
            <a:ext cx="8305800" cy="4487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343361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Collection Types</a:t>
            </a:r>
          </a:p>
        </p:txBody>
      </p:sp>
      <p:sp>
        <p:nvSpPr>
          <p:cNvPr id="25603" name="Content Placeholder 2"/>
          <p:cNvSpPr>
            <a:spLocks noGrp="1"/>
          </p:cNvSpPr>
          <p:nvPr>
            <p:ph idx="1"/>
          </p:nvPr>
        </p:nvSpPr>
        <p:spPr/>
        <p:txBody>
          <a:bodyPr/>
          <a:lstStyle/>
          <a:p>
            <a:r>
              <a:rPr lang="en-US" altLang="en-US" sz="2000" smtClean="0"/>
              <a:t>A Collection Type contains a typed number of instances of types - a dozen Strings, for example. A CollectionType has a unique identifier (referred to as code) and a definition of the type of elements it contains (elementtype). This type definition may include any type of item within the hybris Commerce Suite - even other CollectionTypes.</a:t>
            </a:r>
          </a:p>
          <a:p>
            <a:r>
              <a:rPr lang="en-US" altLang="en-US" sz="2000" smtClean="0"/>
              <a:t>Can be used as attribute type of a ComposedType </a:t>
            </a:r>
          </a:p>
          <a:p>
            <a:r>
              <a:rPr lang="en-US" altLang="en-US" sz="2000" smtClean="0"/>
              <a:t>Allows you also to define AtomicTypes collections </a:t>
            </a:r>
          </a:p>
          <a:p>
            <a:r>
              <a:rPr lang="en-US" altLang="en-US" sz="2000" smtClean="0"/>
              <a:t>Performance considerations: Accessing, Searching </a:t>
            </a:r>
          </a:p>
          <a:p>
            <a:r>
              <a:rPr lang="en-US" altLang="en-US" sz="2000" smtClean="0"/>
              <a:t>Database integrity considerations </a:t>
            </a:r>
          </a:p>
          <a:p>
            <a:r>
              <a:rPr lang="en-US" altLang="en-US" sz="2000" smtClean="0"/>
              <a:t>CollectionTypes are based on the Java Collection class.</a:t>
            </a:r>
          </a:p>
          <a:p>
            <a:endParaRPr lang="en-US" altLang="en-US" smtClean="0"/>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9CD88B2E-F1EA-48EB-B509-CDE8CC00C904}" type="slidenum">
              <a:rPr lang="en-US" altLang="en-US" sz="800" smtClean="0">
                <a:solidFill>
                  <a:srgbClr val="000000"/>
                </a:solidFill>
                <a:latin typeface="Verdana" pitchFamily="34" charset="0"/>
              </a:rPr>
              <a:pPr/>
              <a:t>22</a:t>
            </a:fld>
            <a:endParaRPr lang="en-US" altLang="en-US" sz="800" smtClean="0">
              <a:solidFill>
                <a:srgbClr val="000000"/>
              </a:solidFill>
              <a:latin typeface="Verdana" pitchFamily="34" charset="0"/>
            </a:endParaRPr>
          </a:p>
        </p:txBody>
      </p:sp>
      <p:pic>
        <p:nvPicPr>
          <p:cNvPr id="256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800600"/>
            <a:ext cx="6629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624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Collection Types (Continued)</a:t>
            </a:r>
          </a:p>
        </p:txBody>
      </p:sp>
      <p:sp>
        <p:nvSpPr>
          <p:cNvPr id="16387" name="Content Placeholder 2"/>
          <p:cNvSpPr>
            <a:spLocks noGrp="1"/>
          </p:cNvSpPr>
          <p:nvPr>
            <p:ph idx="1"/>
          </p:nvPr>
        </p:nvSpPr>
        <p:spPr/>
        <p:txBody>
          <a:bodyPr/>
          <a:lstStyle/>
          <a:p>
            <a:pPr>
              <a:defRPr/>
            </a:pPr>
            <a:r>
              <a:rPr lang="en-US" altLang="en-US" sz="2000" dirty="0" smtClean="0"/>
              <a:t>There are two types of relations that you can build with </a:t>
            </a:r>
            <a:r>
              <a:rPr lang="en-US" altLang="en-US" sz="2000" dirty="0" err="1" smtClean="0"/>
              <a:t>CollectionTypes</a:t>
            </a:r>
            <a:r>
              <a:rPr lang="en-US" altLang="en-US" sz="2000" dirty="0" smtClean="0"/>
              <a:t>.</a:t>
            </a:r>
          </a:p>
          <a:p>
            <a:pPr lvl="2" indent="-342900">
              <a:buFont typeface="Wingdings" pitchFamily="2" charset="2"/>
              <a:buChar char="ü"/>
              <a:defRPr/>
            </a:pPr>
            <a:r>
              <a:rPr lang="en-US" altLang="en-US" sz="2000" dirty="0" smtClean="0"/>
              <a:t>one to many </a:t>
            </a:r>
            <a:endParaRPr lang="en-US" altLang="en-US" dirty="0" smtClean="0"/>
          </a:p>
          <a:p>
            <a:pPr lvl="2" indent="-342900">
              <a:buFont typeface="Wingdings" pitchFamily="2" charset="2"/>
              <a:buChar char="ü"/>
              <a:defRPr/>
            </a:pPr>
            <a:r>
              <a:rPr lang="en-US" altLang="en-US" sz="2000" dirty="0" smtClean="0"/>
              <a:t>many to one</a:t>
            </a:r>
            <a:endParaRPr lang="en-US" altLang="en-US" dirty="0" smtClean="0"/>
          </a:p>
          <a:p>
            <a:pPr>
              <a:defRPr/>
            </a:pPr>
            <a:r>
              <a:rPr lang="en-US" altLang="en-US" sz="2000" dirty="0"/>
              <a:t>One-to-many relations (1:n</a:t>
            </a:r>
            <a:r>
              <a:rPr lang="en-US" altLang="en-US" sz="2000" dirty="0" smtClean="0"/>
              <a:t>):</a:t>
            </a:r>
          </a:p>
          <a:p>
            <a:pPr lvl="1">
              <a:defRPr/>
            </a:pPr>
            <a:r>
              <a:rPr lang="en-US" altLang="en-US" sz="1800" dirty="0">
                <a:ea typeface="+mn-ea"/>
                <a:cs typeface="+mn-cs"/>
              </a:rPr>
              <a:t>keep links to the respective values via an attribute on the source item - via a list of Primary Keys, for example.</a:t>
            </a:r>
          </a:p>
          <a:p>
            <a:pPr marL="344488" lvl="1" indent="0">
              <a:buFont typeface="Wingdings 2" pitchFamily="18" charset="2"/>
              <a:buNone/>
              <a:defRPr/>
            </a:pPr>
            <a:endParaRPr lang="en-US" altLang="en-US" dirty="0" smtClean="0"/>
          </a:p>
          <a:p>
            <a:pPr marL="344488" lvl="1" indent="0">
              <a:buFont typeface="Wingdings 2" pitchFamily="18" charset="2"/>
              <a:buNone/>
              <a:defRPr/>
            </a:pPr>
            <a:endParaRPr lang="en-US" altLang="en-US" dirty="0" smtClean="0"/>
          </a:p>
        </p:txBody>
      </p:sp>
      <p:sp>
        <p:nvSpPr>
          <p:cNvPr id="266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0B3129CF-F45A-4395-87C3-FE14C312BBC2}" type="slidenum">
              <a:rPr lang="en-US" altLang="en-US" sz="800" smtClean="0">
                <a:solidFill>
                  <a:srgbClr val="000000"/>
                </a:solidFill>
                <a:latin typeface="Verdana" pitchFamily="34" charset="0"/>
              </a:rPr>
              <a:pPr/>
              <a:t>23</a:t>
            </a:fld>
            <a:endParaRPr lang="en-US" altLang="en-US" sz="800" smtClean="0">
              <a:solidFill>
                <a:srgbClr val="000000"/>
              </a:solidFill>
              <a:latin typeface="Verdana" pitchFamily="34" charset="0"/>
            </a:endParaRPr>
          </a:p>
        </p:txBody>
      </p:sp>
      <p:pic>
        <p:nvPicPr>
          <p:cNvPr id="2662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200400"/>
            <a:ext cx="4084638"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5526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Collection Types (Continued)</a:t>
            </a:r>
          </a:p>
        </p:txBody>
      </p:sp>
      <p:sp>
        <p:nvSpPr>
          <p:cNvPr id="27651" name="Content Placeholder 2"/>
          <p:cNvSpPr>
            <a:spLocks noGrp="1"/>
          </p:cNvSpPr>
          <p:nvPr>
            <p:ph idx="1"/>
          </p:nvPr>
        </p:nvSpPr>
        <p:spPr/>
        <p:txBody>
          <a:bodyPr/>
          <a:lstStyle/>
          <a:p>
            <a:r>
              <a:rPr lang="en-US" altLang="en-US" sz="2000" smtClean="0"/>
              <a:t>In the graphic, the Country type has an attribute regions that stores a list of the PKs of the regions. </a:t>
            </a:r>
          </a:p>
          <a:p>
            <a:r>
              <a:rPr lang="en-US" altLang="en-US" sz="2000" smtClean="0"/>
              <a:t>If the CollectionType contains AtomicTypes, the values are stored as binary fields in the database.</a:t>
            </a:r>
          </a:p>
          <a:p>
            <a:r>
              <a:rPr lang="en-US" altLang="en-US" sz="2000" smtClean="0"/>
              <a:t>If it stores a collection of items, then those items' Primary Keys (PKs) are stored in the database in string form - a list of PKs, basically.</a:t>
            </a:r>
          </a:p>
          <a:p>
            <a:r>
              <a:rPr lang="en-US" altLang="en-US" sz="2000" smtClean="0"/>
              <a:t>As all the values of one CollectionType instance are stored as one single field, reading in and writing the values is quite fast as it is done in a single database access (especially with caching). Processing them, however, is more delicate - for three reasons</a:t>
            </a:r>
            <a:br>
              <a:rPr lang="en-US" altLang="en-US" sz="2000" smtClean="0"/>
            </a:br>
            <a:endParaRPr lang="en-US" altLang="en-US" sz="2000" smtClean="0"/>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DB90F0A2-F33B-4556-B343-972C9824884D}" type="slidenum">
              <a:rPr lang="en-US" altLang="en-US" sz="800" smtClean="0">
                <a:solidFill>
                  <a:srgbClr val="000000"/>
                </a:solidFill>
                <a:latin typeface="Verdana" pitchFamily="34" charset="0"/>
              </a:rPr>
              <a:pPr/>
              <a:t>24</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3073200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Collection Types (Continued)</a:t>
            </a:r>
          </a:p>
        </p:txBody>
      </p:sp>
      <p:sp>
        <p:nvSpPr>
          <p:cNvPr id="28675" name="Content Placeholder 2"/>
          <p:cNvSpPr>
            <a:spLocks noGrp="1"/>
          </p:cNvSpPr>
          <p:nvPr>
            <p:ph idx="1"/>
          </p:nvPr>
        </p:nvSpPr>
        <p:spPr/>
        <p:txBody>
          <a:bodyPr/>
          <a:lstStyle/>
          <a:p>
            <a:r>
              <a:rPr lang="en-US" altLang="en-US" sz="2000" smtClean="0"/>
              <a:t>If a collection contains a lot of PKs, the field value may reach the maximum length of field for the database implementation and entries may get truncated. That means that you can only store values of a certain length in that database field and every bit on information beyond that length will get lost.</a:t>
            </a:r>
          </a:p>
          <a:p>
            <a:r>
              <a:rPr lang="en-US" altLang="en-US" sz="2000" smtClean="0"/>
              <a:t>As the database entry only contains the PKs (in other words: links to items) and not the items themselves, you cannot run database searches on the entries directly. Instead, you need to run searches in memory via Java, which is often slower than searching on the database directly. </a:t>
            </a:r>
          </a:p>
          <a:p>
            <a:r>
              <a:rPr lang="en-US" altLang="en-US" sz="2000" smtClean="0"/>
              <a:t>If a single CollectionType instance has several AtomicType entries that match a search query, you won't be able to detect the exact number of matches from the database directly.</a:t>
            </a:r>
          </a:p>
          <a:p>
            <a:endParaRPr lang="en-US" altLang="en-US" smtClean="0"/>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D1799361-FD68-49A3-AA5D-95F88EEACD47}" type="slidenum">
              <a:rPr lang="en-US" altLang="en-US" sz="800" smtClean="0">
                <a:solidFill>
                  <a:srgbClr val="000000"/>
                </a:solidFill>
                <a:latin typeface="Verdana" pitchFamily="34" charset="0"/>
              </a:rPr>
              <a:pPr/>
              <a:t>25</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2561343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Collection Types (Continued)</a:t>
            </a:r>
          </a:p>
        </p:txBody>
      </p:sp>
      <p:sp>
        <p:nvSpPr>
          <p:cNvPr id="3" name="Content Placeholder 2"/>
          <p:cNvSpPr>
            <a:spLocks noGrp="1"/>
          </p:cNvSpPr>
          <p:nvPr>
            <p:ph idx="1"/>
          </p:nvPr>
        </p:nvSpPr>
        <p:spPr/>
        <p:txBody>
          <a:bodyPr/>
          <a:lstStyle/>
          <a:p>
            <a:pPr>
              <a:defRPr/>
            </a:pPr>
            <a:r>
              <a:rPr lang="en-US" sz="2000" dirty="0" smtClean="0"/>
              <a:t>Many-to-one relations (n:1):</a:t>
            </a:r>
          </a:p>
          <a:p>
            <a:pPr lvl="1">
              <a:buFont typeface="Wingdings" pitchFamily="2" charset="2"/>
              <a:buChar char="ü"/>
              <a:defRPr/>
            </a:pPr>
            <a:r>
              <a:rPr lang="en-US" dirty="0" smtClean="0"/>
              <a:t>store the attribute values at the respective target items and have a getter method at the source type to retrieve the values. </a:t>
            </a:r>
          </a:p>
          <a:p>
            <a:pPr marL="457200" lvl="1" indent="0">
              <a:buFont typeface="Wingdings 2" pitchFamily="18" charset="2"/>
              <a:buNone/>
              <a:defRPr/>
            </a:pPr>
            <a:endParaRPr lang="en-US" dirty="0"/>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80883C9E-AAFD-4956-B5FE-F352096A55A4}" type="slidenum">
              <a:rPr lang="en-US" altLang="en-US" sz="800" smtClean="0">
                <a:solidFill>
                  <a:srgbClr val="000000"/>
                </a:solidFill>
                <a:latin typeface="Verdana" pitchFamily="34" charset="0"/>
              </a:rPr>
              <a:pPr/>
              <a:t>26</a:t>
            </a:fld>
            <a:endParaRPr lang="en-US" altLang="en-US" sz="800" smtClean="0">
              <a:solidFill>
                <a:srgbClr val="000000"/>
              </a:solidFill>
              <a:latin typeface="Verdana" pitchFamily="34" charset="0"/>
            </a:endParaRPr>
          </a:p>
        </p:txBody>
      </p:sp>
      <p:pic>
        <p:nvPicPr>
          <p:cNvPr id="2970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452688"/>
            <a:ext cx="4448175"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9032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Collection Types (Continued)</a:t>
            </a:r>
          </a:p>
        </p:txBody>
      </p:sp>
      <p:sp>
        <p:nvSpPr>
          <p:cNvPr id="3" name="Content Placeholder 2"/>
          <p:cNvSpPr>
            <a:spLocks noGrp="1"/>
          </p:cNvSpPr>
          <p:nvPr>
            <p:ph idx="1"/>
          </p:nvPr>
        </p:nvSpPr>
        <p:spPr/>
        <p:txBody>
          <a:bodyPr>
            <a:normAutofit fontScale="85000" lnSpcReduction="20000"/>
          </a:bodyPr>
          <a:lstStyle/>
          <a:p>
            <a:pPr>
              <a:defRPr/>
            </a:pPr>
            <a:r>
              <a:rPr lang="en-US" sz="2000" dirty="0"/>
              <a:t>In the graphic, Country has a getter method called </a:t>
            </a:r>
            <a:r>
              <a:rPr lang="en-US" sz="2000" dirty="0" err="1"/>
              <a:t>getAllRegions</a:t>
            </a:r>
            <a:r>
              <a:rPr lang="en-US" sz="2000" dirty="0"/>
              <a:t>() that runs a </a:t>
            </a:r>
            <a:r>
              <a:rPr lang="en-US" sz="2000" dirty="0" err="1"/>
              <a:t>FlexibleSearch</a:t>
            </a:r>
            <a:r>
              <a:rPr lang="en-US" sz="2000" dirty="0"/>
              <a:t> statement on the database to find all instances of </a:t>
            </a:r>
            <a:r>
              <a:rPr lang="en-US" sz="2000" dirty="0" smtClean="0"/>
              <a:t>Region.</a:t>
            </a:r>
          </a:p>
          <a:p>
            <a:pPr>
              <a:defRPr/>
            </a:pPr>
            <a:r>
              <a:rPr lang="en-US" sz="2000" dirty="0" smtClean="0"/>
              <a:t>Unlike </a:t>
            </a:r>
            <a:r>
              <a:rPr lang="en-US" sz="2000" dirty="0"/>
              <a:t>the one-to-many kind of relation represented by a </a:t>
            </a:r>
            <a:r>
              <a:rPr lang="en-US" sz="2000" dirty="0" err="1"/>
              <a:t>CollectionType</a:t>
            </a:r>
            <a:r>
              <a:rPr lang="en-US" sz="2000" dirty="0"/>
              <a:t>, this kind of </a:t>
            </a:r>
            <a:r>
              <a:rPr lang="en-US" sz="2000" dirty="0" smtClean="0"/>
              <a:t>relation</a:t>
            </a:r>
          </a:p>
          <a:p>
            <a:pPr lvl="1">
              <a:defRPr/>
            </a:pPr>
            <a:r>
              <a:rPr lang="en-US" dirty="0" smtClean="0">
                <a:ea typeface="+mn-ea"/>
                <a:cs typeface="+mn-cs"/>
              </a:rPr>
              <a:t>is </a:t>
            </a:r>
            <a:r>
              <a:rPr lang="en-US" dirty="0">
                <a:ea typeface="+mn-ea"/>
                <a:cs typeface="+mn-cs"/>
              </a:rPr>
              <a:t>better performance-wise as the results of </a:t>
            </a:r>
            <a:r>
              <a:rPr lang="en-US" dirty="0" err="1">
                <a:ea typeface="+mn-ea"/>
                <a:cs typeface="+mn-cs"/>
              </a:rPr>
              <a:t>FlexibleSearch</a:t>
            </a:r>
            <a:r>
              <a:rPr lang="en-US" dirty="0">
                <a:ea typeface="+mn-ea"/>
                <a:cs typeface="+mn-cs"/>
              </a:rPr>
              <a:t> statements are cached by the </a:t>
            </a:r>
            <a:r>
              <a:rPr lang="en-US" dirty="0" err="1">
                <a:ea typeface="+mn-ea"/>
                <a:cs typeface="+mn-cs"/>
              </a:rPr>
              <a:t>hybris</a:t>
            </a:r>
            <a:r>
              <a:rPr lang="en-US" dirty="0">
                <a:ea typeface="+mn-ea"/>
                <a:cs typeface="+mn-cs"/>
              </a:rPr>
              <a:t> Commerce </a:t>
            </a:r>
            <a:r>
              <a:rPr lang="en-US" dirty="0" smtClean="0">
                <a:ea typeface="+mn-ea"/>
                <a:cs typeface="+mn-cs"/>
              </a:rPr>
              <a:t>Suite.</a:t>
            </a:r>
          </a:p>
          <a:p>
            <a:pPr lvl="1">
              <a:defRPr/>
            </a:pPr>
            <a:r>
              <a:rPr lang="en-US" dirty="0" smtClean="0">
                <a:ea typeface="+mn-ea"/>
                <a:cs typeface="+mn-cs"/>
              </a:rPr>
              <a:t>does </a:t>
            </a:r>
            <a:r>
              <a:rPr lang="en-US" dirty="0">
                <a:ea typeface="+mn-ea"/>
                <a:cs typeface="+mn-cs"/>
              </a:rPr>
              <a:t>not suffer from a field length limitation as the relation is not established via an attribute and, therefore, no PKs are stored directly. </a:t>
            </a:r>
            <a:endParaRPr lang="en-US" dirty="0" smtClean="0">
              <a:ea typeface="+mn-ea"/>
              <a:cs typeface="+mn-cs"/>
            </a:endParaRPr>
          </a:p>
          <a:p>
            <a:pPr lvl="1">
              <a:defRPr/>
            </a:pPr>
            <a:r>
              <a:rPr lang="en-US" dirty="0" smtClean="0">
                <a:ea typeface="+mn-ea"/>
                <a:cs typeface="+mn-cs"/>
              </a:rPr>
              <a:t>requires </a:t>
            </a:r>
            <a:r>
              <a:rPr lang="en-US" dirty="0">
                <a:ea typeface="+mn-ea"/>
                <a:cs typeface="+mn-cs"/>
              </a:rPr>
              <a:t>implementing the getter method (via the </a:t>
            </a:r>
            <a:r>
              <a:rPr lang="en-US" dirty="0" err="1">
                <a:ea typeface="+mn-ea"/>
                <a:cs typeface="+mn-cs"/>
              </a:rPr>
              <a:t>FlexibleSearch</a:t>
            </a:r>
            <a:r>
              <a:rPr lang="en-US" dirty="0">
                <a:ea typeface="+mn-ea"/>
                <a:cs typeface="+mn-cs"/>
              </a:rPr>
              <a:t> statement</a:t>
            </a:r>
            <a:r>
              <a:rPr lang="en-US" dirty="0" smtClean="0">
                <a:ea typeface="+mn-ea"/>
                <a:cs typeface="+mn-cs"/>
              </a:rPr>
              <a:t>).</a:t>
            </a:r>
          </a:p>
          <a:p>
            <a:pPr lvl="1">
              <a:defRPr/>
            </a:pPr>
            <a:r>
              <a:rPr lang="en-US" dirty="0" smtClean="0">
                <a:ea typeface="+mn-ea"/>
                <a:cs typeface="+mn-cs"/>
              </a:rPr>
              <a:t>As </a:t>
            </a:r>
            <a:r>
              <a:rPr lang="en-US" dirty="0" err="1">
                <a:ea typeface="+mn-ea"/>
                <a:cs typeface="+mn-cs"/>
              </a:rPr>
              <a:t>CollectionTypes</a:t>
            </a:r>
            <a:r>
              <a:rPr lang="en-US" dirty="0">
                <a:ea typeface="+mn-ea"/>
                <a:cs typeface="+mn-cs"/>
              </a:rPr>
              <a:t> have technical limitations that make modelling n:m relations delicate, </a:t>
            </a:r>
            <a:r>
              <a:rPr lang="en-US" dirty="0" err="1">
                <a:ea typeface="+mn-ea"/>
                <a:cs typeface="+mn-cs"/>
              </a:rPr>
              <a:t>hybris</a:t>
            </a:r>
            <a:r>
              <a:rPr lang="en-US" dirty="0">
                <a:ea typeface="+mn-ea"/>
                <a:cs typeface="+mn-cs"/>
              </a:rPr>
              <a:t> recommends using </a:t>
            </a:r>
            <a:r>
              <a:rPr lang="en-US" dirty="0" err="1">
                <a:ea typeface="+mn-ea"/>
                <a:cs typeface="+mn-cs"/>
                <a:hlinkClick r:id="" action="ppaction://hlinkfile"/>
              </a:rPr>
              <a:t>RelationTypes</a:t>
            </a:r>
            <a:r>
              <a:rPr lang="en-US" dirty="0">
                <a:ea typeface="+mn-ea"/>
                <a:cs typeface="+mn-cs"/>
              </a:rPr>
              <a:t> to model complex correlations.</a:t>
            </a:r>
          </a:p>
          <a:p>
            <a:pPr marL="457200" lvl="1" indent="0">
              <a:buFont typeface="Wingdings 2" pitchFamily="18" charset="2"/>
              <a:buNone/>
              <a:defRPr/>
            </a:pPr>
            <a:endParaRPr lang="en-US" dirty="0" smtClean="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A606993E-68DD-4850-A190-AF09500B8DE2}" type="slidenum">
              <a:rPr lang="en-US" altLang="en-US" sz="800" smtClean="0">
                <a:solidFill>
                  <a:srgbClr val="000000"/>
                </a:solidFill>
                <a:latin typeface="Verdana" pitchFamily="34" charset="0"/>
              </a:rPr>
              <a:pPr/>
              <a:t>27</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4145537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Enumeration Types</a:t>
            </a:r>
          </a:p>
        </p:txBody>
      </p:sp>
      <p:sp>
        <p:nvSpPr>
          <p:cNvPr id="31747" name="Content Placeholder 2"/>
          <p:cNvSpPr>
            <a:spLocks noGrp="1"/>
          </p:cNvSpPr>
          <p:nvPr>
            <p:ph idx="1"/>
          </p:nvPr>
        </p:nvSpPr>
        <p:spPr/>
        <p:txBody>
          <a:bodyPr/>
          <a:lstStyle/>
          <a:p>
            <a:r>
              <a:rPr lang="en-US" altLang="en-US" sz="2000" smtClean="0"/>
              <a:t>EnumerationTypes (EnumTypes for short) map a pre-defined verbatim value to another, internal kind of value. These are Very much like the Enum concept in Java or C.</a:t>
            </a:r>
          </a:p>
          <a:p>
            <a:r>
              <a:rPr lang="en-US" altLang="en-US" sz="2000" smtClean="0"/>
              <a:t>EnumerationTypes are ComposedTypes and handle values in a special way: the values are also their instances.</a:t>
            </a:r>
          </a:p>
          <a:p>
            <a:r>
              <a:rPr lang="en-US" altLang="en-US" sz="2000" smtClean="0"/>
              <a:t>Therefore, an EnumerationType called color with the values red, green, and blue has three instances: red, green, and blue. This kind of type is useful for attributes whose values only have a limited number of choices (yes or no, for example).</a:t>
            </a:r>
          </a:p>
          <a:p>
            <a:r>
              <a:rPr lang="en-US" altLang="en-US" sz="2000" smtClean="0"/>
              <a:t>For more info, please check below url.</a:t>
            </a:r>
          </a:p>
          <a:p>
            <a:pPr marL="344488" lvl="1" indent="0">
              <a:buFont typeface="Wingdings 2" pitchFamily="18" charset="2"/>
              <a:buNone/>
            </a:pPr>
            <a:r>
              <a:rPr lang="en-US" altLang="en-US" smtClean="0">
                <a:hlinkClick r:id="rId2"/>
              </a:rPr>
              <a:t>https://wiki.hybris.com/display/release5/Working+with+Enumerations</a:t>
            </a:r>
            <a:endParaRPr lang="en-US" altLang="en-US" smtClean="0"/>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DADDEC64-9895-475E-9451-7B7D635F0612}" type="slidenum">
              <a:rPr lang="en-US" altLang="en-US" sz="800" smtClean="0">
                <a:solidFill>
                  <a:srgbClr val="000000"/>
                </a:solidFill>
                <a:latin typeface="Verdana" pitchFamily="34" charset="0"/>
              </a:rPr>
              <a:pPr/>
              <a:t>28</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1058892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Map Types</a:t>
            </a:r>
          </a:p>
        </p:txBody>
      </p:sp>
      <p:sp>
        <p:nvSpPr>
          <p:cNvPr id="3" name="Content Placeholder 2"/>
          <p:cNvSpPr>
            <a:spLocks noGrp="1"/>
          </p:cNvSpPr>
          <p:nvPr>
            <p:ph idx="1"/>
          </p:nvPr>
        </p:nvSpPr>
        <p:spPr/>
        <p:txBody>
          <a:bodyPr/>
          <a:lstStyle/>
          <a:p>
            <a:pPr>
              <a:defRPr/>
            </a:pPr>
            <a:r>
              <a:rPr lang="en-US" sz="2000" dirty="0"/>
              <a:t>A </a:t>
            </a:r>
            <a:r>
              <a:rPr lang="en-US" sz="2000" dirty="0" smtClean="0"/>
              <a:t>Map Type </a:t>
            </a:r>
            <a:r>
              <a:rPr lang="en-US" sz="2000" dirty="0"/>
              <a:t>is a typed collection of key/value pairs. For each key (referred to as argument), there is a corresponding value (referred to as return type). The direction of mapping is always argument -&gt; return </a:t>
            </a:r>
            <a:r>
              <a:rPr lang="en-US" sz="2000" dirty="0" smtClean="0"/>
              <a:t>value.</a:t>
            </a:r>
          </a:p>
          <a:p>
            <a:pPr>
              <a:defRPr/>
            </a:pPr>
            <a:r>
              <a:rPr lang="en-US" sz="2000" dirty="0" smtClean="0"/>
              <a:t>A </a:t>
            </a:r>
            <a:r>
              <a:rPr lang="en-US" sz="2000" dirty="0"/>
              <a:t>very common use of </a:t>
            </a:r>
            <a:r>
              <a:rPr lang="en-US" sz="2000" dirty="0" err="1"/>
              <a:t>MapTypes</a:t>
            </a:r>
            <a:r>
              <a:rPr lang="en-US" sz="2000" dirty="0"/>
              <a:t> is localized values - values that may differ in every language available in the system, like product descriptions in German and English. </a:t>
            </a:r>
            <a:endParaRPr lang="en-US" sz="2000" dirty="0" smtClean="0"/>
          </a:p>
          <a:p>
            <a:pPr>
              <a:defRPr/>
            </a:pPr>
            <a:r>
              <a:rPr lang="en-US" sz="2000" dirty="0" smtClean="0"/>
              <a:t>For </a:t>
            </a:r>
            <a:r>
              <a:rPr lang="en-US" sz="2000" dirty="0"/>
              <a:t>details on specifying </a:t>
            </a:r>
            <a:r>
              <a:rPr lang="en-US" sz="2000" dirty="0" err="1"/>
              <a:t>MapTypes</a:t>
            </a:r>
            <a:r>
              <a:rPr lang="en-US" sz="2000" dirty="0"/>
              <a:t>, please refer to the </a:t>
            </a:r>
            <a:r>
              <a:rPr lang="en-US" sz="2000" dirty="0" err="1" smtClean="0">
                <a:hlinkClick r:id="rId2" action="ppaction://hlinkfile"/>
              </a:rPr>
              <a:t>MapType</a:t>
            </a:r>
            <a:r>
              <a:rPr lang="en-US" sz="2000" dirty="0" smtClean="0">
                <a:hlinkClick r:id="rId2" action="ppaction://hlinkfile"/>
              </a:rPr>
              <a:t> section of the items.xml documentation</a:t>
            </a:r>
            <a:r>
              <a:rPr lang="en-US" sz="2000" dirty="0" smtClean="0"/>
              <a:t>.</a:t>
            </a:r>
            <a:endParaRPr lang="en-US" dirty="0" smtClean="0"/>
          </a:p>
          <a:p>
            <a:pPr marL="0" indent="0">
              <a:buFont typeface="Wingdings" pitchFamily="2" charset="2"/>
              <a:buNone/>
              <a:defRPr/>
            </a:pPr>
            <a:endParaRPr lang="en-US" dirty="0"/>
          </a:p>
        </p:txBody>
      </p:sp>
      <p:sp>
        <p:nvSpPr>
          <p:cNvPr id="327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9248C357-2CFA-445E-97D8-EC70D068C6D2}" type="slidenum">
              <a:rPr lang="en-US" altLang="en-US" sz="800" smtClean="0">
                <a:solidFill>
                  <a:srgbClr val="000000"/>
                </a:solidFill>
                <a:latin typeface="Verdana" pitchFamily="34" charset="0"/>
              </a:rPr>
              <a:pPr/>
              <a:t>29</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2846443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447800" y="206375"/>
            <a:ext cx="7467600" cy="1089025"/>
          </a:xfrm>
        </p:spPr>
        <p:txBody>
          <a:bodyPr>
            <a:normAutofit fontScale="90000"/>
          </a:bodyPr>
          <a:lstStyle/>
          <a:p>
            <a:r>
              <a:rPr lang="en-US" altLang="en-US" smtClean="0"/>
              <a:t>Java vs Hybris</a:t>
            </a:r>
            <a:br>
              <a:rPr lang="en-US" altLang="en-US" smtClean="0"/>
            </a:br>
            <a:endParaRPr lang="en-US" altLang="en-US" smtClean="0"/>
          </a:p>
        </p:txBody>
      </p:sp>
      <p:sp>
        <p:nvSpPr>
          <p:cNvPr id="61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6725A5AA-1E87-4AEC-94AD-A26D8037C6E8}" type="slidenum">
              <a:rPr lang="en-US" altLang="en-US" sz="800" smtClean="0">
                <a:solidFill>
                  <a:srgbClr val="000000"/>
                </a:solidFill>
                <a:latin typeface="Verdana" pitchFamily="34" charset="0"/>
              </a:rPr>
              <a:pPr/>
              <a:t>3</a:t>
            </a:fld>
            <a:endParaRPr lang="en-US" altLang="en-US" sz="800" smtClean="0">
              <a:solidFill>
                <a:srgbClr val="000000"/>
              </a:solidFill>
              <a:latin typeface="Verdana" pitchFamily="34" charset="0"/>
            </a:endParaRPr>
          </a:p>
        </p:txBody>
      </p:sp>
      <p:pic>
        <p:nvPicPr>
          <p:cNvPr id="6148"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481138"/>
            <a:ext cx="8534400" cy="4724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534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Relations</a:t>
            </a:r>
          </a:p>
        </p:txBody>
      </p:sp>
      <p:sp>
        <p:nvSpPr>
          <p:cNvPr id="33795" name="Content Placeholder 2"/>
          <p:cNvSpPr>
            <a:spLocks noGrp="1"/>
          </p:cNvSpPr>
          <p:nvPr>
            <p:ph idx="1"/>
          </p:nvPr>
        </p:nvSpPr>
        <p:spPr/>
        <p:txBody>
          <a:bodyPr/>
          <a:lstStyle/>
          <a:p>
            <a:endParaRPr lang="en-US" altLang="en-US" smtClean="0"/>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B950BF7C-4130-4F93-A275-1CDC97A78833}" type="slidenum">
              <a:rPr lang="en-US" altLang="en-US" sz="800" smtClean="0">
                <a:solidFill>
                  <a:srgbClr val="000000"/>
                </a:solidFill>
                <a:latin typeface="Verdana" pitchFamily="34" charset="0"/>
              </a:rPr>
              <a:pPr/>
              <a:t>30</a:t>
            </a:fld>
            <a:endParaRPr lang="en-US" altLang="en-US" sz="800" smtClean="0">
              <a:solidFill>
                <a:srgbClr val="000000"/>
              </a:solidFill>
              <a:latin typeface="Verdana" pitchFamily="34" charset="0"/>
            </a:endParaRPr>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382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4746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Relations (Continued)</a:t>
            </a:r>
          </a:p>
        </p:txBody>
      </p:sp>
      <p:sp>
        <p:nvSpPr>
          <p:cNvPr id="34819" name="Content Placeholder 2"/>
          <p:cNvSpPr>
            <a:spLocks noGrp="1"/>
          </p:cNvSpPr>
          <p:nvPr>
            <p:ph idx="1"/>
          </p:nvPr>
        </p:nvSpPr>
        <p:spPr/>
        <p:txBody>
          <a:bodyPr/>
          <a:lstStyle/>
          <a:p>
            <a:r>
              <a:rPr lang="en-US" altLang="en-US" sz="2000" smtClean="0"/>
              <a:t>To model dependencies between various numbers of items on both dependency sides, RelationTypes are the way to go. </a:t>
            </a:r>
          </a:p>
          <a:p>
            <a:r>
              <a:rPr lang="en-US" altLang="en-US" sz="2000" smtClean="0"/>
              <a:t>They represent n:m relations in the hybris Commerce Suite. RelationTypes allow you to reflect scenarios like various products belonging into several categories and vice versa (as in the graphic).</a:t>
            </a:r>
          </a:p>
          <a:p>
            <a:r>
              <a:rPr lang="en-US" altLang="en-US" sz="2000" smtClean="0"/>
              <a:t>Internally, the elements on both sides of the relation are linked together via instances of a helper type called LinkItem. LinkItems hold two attributes, SourceItem and TargetItem, that hold references to the respective item (as in the graphic).</a:t>
            </a:r>
          </a:p>
          <a:p>
            <a:r>
              <a:rPr lang="en-US" altLang="en-US" sz="2000" smtClean="0"/>
              <a:t>For each entry within a relation (in other words, for each link from one item to another), there is a LinkItem instance that stores the PKs of the related items</a:t>
            </a:r>
          </a:p>
          <a:p>
            <a:pPr>
              <a:buFont typeface="Wingdings" pitchFamily="2" charset="2"/>
              <a:buChar char="q"/>
            </a:pPr>
            <a:endParaRPr lang="en-US" altLang="en-US" smtClean="0"/>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01CC8592-89FC-4AEC-99DA-5BA779070918}" type="slidenum">
              <a:rPr lang="en-US" altLang="en-US" sz="800" smtClean="0">
                <a:solidFill>
                  <a:srgbClr val="000000"/>
                </a:solidFill>
                <a:latin typeface="Verdana" pitchFamily="34" charset="0"/>
              </a:rPr>
              <a:pPr/>
              <a:t>31</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3307655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Relations (Continued)</a:t>
            </a:r>
          </a:p>
        </p:txBody>
      </p:sp>
      <p:sp>
        <p:nvSpPr>
          <p:cNvPr id="35843" name="Content Placeholder 2"/>
          <p:cNvSpPr>
            <a:spLocks noGrp="1"/>
          </p:cNvSpPr>
          <p:nvPr>
            <p:ph idx="1"/>
          </p:nvPr>
        </p:nvSpPr>
        <p:spPr/>
        <p:txBody>
          <a:bodyPr/>
          <a:lstStyle/>
          <a:p>
            <a:r>
              <a:rPr lang="en-US" altLang="en-US" sz="2000" smtClean="0"/>
              <a:t>LinkItem instances are handled transparently and automatically by the platform: On the API level, you only need to use the respective getter and setter methods. </a:t>
            </a:r>
          </a:p>
          <a:p>
            <a:r>
              <a:rPr lang="en-US" altLang="en-US" sz="2000" smtClean="0"/>
              <a:t>If you delete an item from a relation, neither the item you seem to delete nor its related item is deleted, only the LinkItem is removed.</a:t>
            </a:r>
          </a:p>
          <a:p>
            <a:r>
              <a:rPr lang="en-US" altLang="en-US" sz="2000" smtClean="0"/>
              <a:t>In other words, both the source item and the target item remain, only the link between them is removed.</a:t>
            </a:r>
          </a:p>
          <a:p>
            <a:r>
              <a:rPr lang="en-US" altLang="en-US" sz="2000" smtClean="0"/>
              <a:t>When the platform runs a search for either side of a RelationType, it runs through all the relation's LinkItem instances and returns a Java Collection that contains the values.</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78C7DBCB-A327-4C00-9DB9-1CBE16E2A187}" type="slidenum">
              <a:rPr lang="en-US" altLang="en-US" sz="800" smtClean="0">
                <a:solidFill>
                  <a:srgbClr val="000000"/>
                </a:solidFill>
                <a:latin typeface="Verdana" pitchFamily="34" charset="0"/>
              </a:rPr>
              <a:pPr/>
              <a:t>32</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3174057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Relations (Continued)</a:t>
            </a:r>
          </a:p>
        </p:txBody>
      </p:sp>
      <p:sp>
        <p:nvSpPr>
          <p:cNvPr id="3" name="Content Placeholder 2"/>
          <p:cNvSpPr>
            <a:spLocks noGrp="1"/>
          </p:cNvSpPr>
          <p:nvPr>
            <p:ph idx="1"/>
          </p:nvPr>
        </p:nvSpPr>
        <p:spPr>
          <a:xfrm>
            <a:off x="152400" y="1295400"/>
            <a:ext cx="8686800" cy="4943475"/>
          </a:xfrm>
        </p:spPr>
        <p:txBody>
          <a:bodyPr/>
          <a:lstStyle/>
          <a:p>
            <a:pPr>
              <a:defRPr/>
            </a:pPr>
            <a:r>
              <a:rPr lang="en-US" sz="2000" dirty="0"/>
              <a:t>The </a:t>
            </a:r>
            <a:r>
              <a:rPr lang="en-US" sz="2000" dirty="0" err="1"/>
              <a:t>hybris</a:t>
            </a:r>
            <a:r>
              <a:rPr lang="en-US" sz="2000" dirty="0"/>
              <a:t> Commerce Suite sorts </a:t>
            </a:r>
            <a:r>
              <a:rPr lang="en-US" sz="2000" dirty="0" err="1"/>
              <a:t>RelationType</a:t>
            </a:r>
            <a:r>
              <a:rPr lang="en-US" sz="2000" dirty="0"/>
              <a:t> instances in source-to-target direction by the order the individual relation entries were </a:t>
            </a:r>
            <a:r>
              <a:rPr lang="en-US" sz="2000" dirty="0" smtClean="0"/>
              <a:t>created.</a:t>
            </a:r>
          </a:p>
          <a:p>
            <a:pPr>
              <a:defRPr/>
            </a:pPr>
            <a:r>
              <a:rPr lang="en-US" sz="2000" dirty="0" smtClean="0"/>
              <a:t>The </a:t>
            </a:r>
            <a:r>
              <a:rPr lang="en-US" sz="2000" dirty="0"/>
              <a:t>target-to-source direction is not sorted by the platform, therefore the order of its results may vary depending on the database you use (that is, without any sorting by your web application or the SQL statements).</a:t>
            </a:r>
            <a:endParaRPr lang="en-US" sz="1800" dirty="0"/>
          </a:p>
          <a:p>
            <a:pPr marL="0" indent="0">
              <a:buFont typeface="Wingdings" pitchFamily="2" charset="2"/>
              <a:buNone/>
              <a:defRPr/>
            </a:pPr>
            <a:r>
              <a:rPr lang="en-US" dirty="0"/>
              <a:t> </a:t>
            </a:r>
            <a:r>
              <a:rPr lang="en-US" dirty="0" smtClean="0"/>
              <a:t>    </a:t>
            </a:r>
            <a:r>
              <a:rPr lang="en-US" sz="2000" dirty="0" err="1">
                <a:hlinkClick r:id="rId2" action="ppaction://hlinkfile"/>
              </a:rPr>
              <a:t>RelationType</a:t>
            </a:r>
            <a:r>
              <a:rPr lang="en-US" sz="2000" dirty="0">
                <a:hlinkClick r:id="rId2" action="ppaction://hlinkfile"/>
              </a:rPr>
              <a:t> section of the items.xml documentation</a:t>
            </a:r>
            <a:r>
              <a:rPr lang="en-US" sz="2000" dirty="0"/>
              <a:t>.</a:t>
            </a:r>
          </a:p>
          <a:p>
            <a:pPr marL="0" indent="0">
              <a:buFont typeface="Wingdings" pitchFamily="2" charset="2"/>
              <a:buNone/>
              <a:defRPr/>
            </a:pPr>
            <a:endParaRPr lang="en-US" sz="2000" dirty="0"/>
          </a:p>
          <a:p>
            <a:pPr marL="0" indent="0">
              <a:buFont typeface="Wingdings" pitchFamily="2" charset="2"/>
              <a:buNone/>
              <a:defRPr/>
            </a:pPr>
            <a:endParaRPr lang="en-US" dirty="0"/>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E5722BF5-A4E5-46B3-91B0-1E7A8745FBD3}" type="slidenum">
              <a:rPr lang="en-US" altLang="en-US" sz="800" smtClean="0">
                <a:solidFill>
                  <a:srgbClr val="000000"/>
                </a:solidFill>
                <a:latin typeface="Verdana" pitchFamily="34" charset="0"/>
              </a:rPr>
              <a:pPr/>
              <a:t>33</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22924905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Relations (Continued)</a:t>
            </a:r>
          </a:p>
        </p:txBody>
      </p:sp>
      <p:sp>
        <p:nvSpPr>
          <p:cNvPr id="37891" name="Content Placeholder 2"/>
          <p:cNvSpPr>
            <a:spLocks noGrp="1"/>
          </p:cNvSpPr>
          <p:nvPr>
            <p:ph idx="1"/>
          </p:nvPr>
        </p:nvSpPr>
        <p:spPr/>
        <p:txBody>
          <a:bodyPr/>
          <a:lstStyle/>
          <a:p>
            <a:endParaRPr lang="en-US" altLang="en-US" smtClean="0"/>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116CBBBA-0C1D-41F1-B9D5-DE4AD49DE0F6}" type="slidenum">
              <a:rPr lang="en-US" altLang="en-US" sz="800" smtClean="0">
                <a:solidFill>
                  <a:srgbClr val="000000"/>
                </a:solidFill>
                <a:latin typeface="Verdana" pitchFamily="34" charset="0"/>
              </a:rPr>
              <a:pPr/>
              <a:t>34</a:t>
            </a:fld>
            <a:endParaRPr lang="en-US" altLang="en-US" sz="800" smtClean="0">
              <a:solidFill>
                <a:srgbClr val="000000"/>
              </a:solidFill>
              <a:latin typeface="Verdana" pitchFamily="34" charset="0"/>
            </a:endParaRPr>
          </a:p>
        </p:txBody>
      </p:sp>
      <p:pic>
        <p:nvPicPr>
          <p:cNvPr id="378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411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Deployment</a:t>
            </a:r>
          </a:p>
        </p:txBody>
      </p:sp>
      <p:sp>
        <p:nvSpPr>
          <p:cNvPr id="37891" name="Content Placeholder 2"/>
          <p:cNvSpPr>
            <a:spLocks noGrp="1"/>
          </p:cNvSpPr>
          <p:nvPr>
            <p:ph idx="1"/>
          </p:nvPr>
        </p:nvSpPr>
        <p:spPr/>
        <p:txBody>
          <a:bodyPr/>
          <a:lstStyle/>
          <a:p>
            <a:pPr>
              <a:defRPr/>
            </a:pPr>
            <a:r>
              <a:rPr lang="en-US" sz="1800" dirty="0" smtClean="0"/>
              <a:t>Object </a:t>
            </a:r>
            <a:r>
              <a:rPr lang="en-US" sz="1800" dirty="0"/>
              <a:t>Relational Mapping </a:t>
            </a:r>
            <a:r>
              <a:rPr lang="en-US" sz="1800" dirty="0" smtClean="0"/>
              <a:t> - Storing </a:t>
            </a:r>
            <a:r>
              <a:rPr lang="en-US" sz="1800" dirty="0"/>
              <a:t>objects in the DB</a:t>
            </a:r>
            <a:r>
              <a:rPr lang="en-US" sz="2000" dirty="0"/>
              <a:t> </a:t>
            </a:r>
            <a:endParaRPr lang="en-US" sz="2000" dirty="0" smtClean="0"/>
          </a:p>
          <a:p>
            <a:pPr lvl="1">
              <a:defRPr/>
            </a:pPr>
            <a:r>
              <a:rPr lang="en-US" sz="1800" dirty="0" smtClean="0"/>
              <a:t>By </a:t>
            </a:r>
            <a:r>
              <a:rPr lang="en-US" sz="1800" dirty="0"/>
              <a:t>default, items for a given type are stored in the same database tables as its </a:t>
            </a:r>
            <a:r>
              <a:rPr lang="en-US" sz="1800" dirty="0" err="1"/>
              <a:t>supertype</a:t>
            </a:r>
            <a:r>
              <a:rPr lang="en-US" sz="1800" dirty="0"/>
              <a:t> </a:t>
            </a:r>
          </a:p>
          <a:p>
            <a:pPr lvl="1">
              <a:defRPr/>
            </a:pPr>
            <a:r>
              <a:rPr lang="en-US" sz="1800" dirty="0"/>
              <a:t>Specify any item type's </a:t>
            </a:r>
            <a:r>
              <a:rPr lang="en-US" sz="1800" i="1" dirty="0"/>
              <a:t>deployment </a:t>
            </a:r>
            <a:r>
              <a:rPr lang="en-US" sz="1800" dirty="0"/>
              <a:t>to store its items in its own </a:t>
            </a:r>
            <a:r>
              <a:rPr lang="en-US" sz="1800" dirty="0" err="1"/>
              <a:t>db</a:t>
            </a:r>
            <a:r>
              <a:rPr lang="en-US" sz="1800" dirty="0"/>
              <a:t> tables. </a:t>
            </a:r>
          </a:p>
          <a:p>
            <a:pPr lvl="1">
              <a:defRPr/>
            </a:pPr>
            <a:r>
              <a:rPr lang="en-US" sz="1800" dirty="0" err="1"/>
              <a:t>hybris</a:t>
            </a:r>
            <a:r>
              <a:rPr lang="en-US" sz="1800" dirty="0"/>
              <a:t> recommends that deployment be specified for the first layer of </a:t>
            </a:r>
            <a:r>
              <a:rPr lang="en-US" sz="1800" dirty="0" err="1"/>
              <a:t>GenericItem</a:t>
            </a:r>
            <a:r>
              <a:rPr lang="en-US" sz="1800" dirty="0"/>
              <a:t> subtypes </a:t>
            </a:r>
          </a:p>
          <a:p>
            <a:pPr lvl="2">
              <a:defRPr/>
            </a:pPr>
            <a:r>
              <a:rPr lang="en-US" sz="1700" dirty="0"/>
              <a:t>Consider carefully the performance implications of specifying deployment for other item types </a:t>
            </a:r>
          </a:p>
          <a:p>
            <a:pPr lvl="2">
              <a:defRPr/>
            </a:pPr>
            <a:r>
              <a:rPr lang="en-US" sz="1700" dirty="0"/>
              <a:t>Set </a:t>
            </a:r>
            <a:r>
              <a:rPr lang="en-US" sz="1700" dirty="0" err="1"/>
              <a:t>build.development.mode</a:t>
            </a:r>
            <a:r>
              <a:rPr lang="en-US" sz="1700" dirty="0"/>
              <a:t> = true in </a:t>
            </a:r>
            <a:r>
              <a:rPr lang="en-US" sz="1700" dirty="0" err="1"/>
              <a:t>local.properties</a:t>
            </a:r>
            <a:r>
              <a:rPr lang="en-US" sz="1700" dirty="0"/>
              <a:t> to mandate that all direct children of </a:t>
            </a:r>
            <a:r>
              <a:rPr lang="en-US" sz="1700" dirty="0" err="1"/>
              <a:t>GenericItem</a:t>
            </a:r>
            <a:r>
              <a:rPr lang="en-US" sz="1700" dirty="0"/>
              <a:t> have deployment specified. </a:t>
            </a:r>
          </a:p>
          <a:p>
            <a:pPr marL="0" indent="0">
              <a:buFont typeface="Wingdings" pitchFamily="2" charset="2"/>
              <a:buNone/>
              <a:defRPr/>
            </a:pPr>
            <a:endParaRPr lang="en-US" altLang="en-US" sz="1700" dirty="0" smtClean="0"/>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2098D502-DBB9-4535-BD7D-CBF26E0226F8}" type="slidenum">
              <a:rPr lang="en-US" altLang="en-US" sz="800" smtClean="0">
                <a:solidFill>
                  <a:srgbClr val="000000"/>
                </a:solidFill>
                <a:latin typeface="Verdana" pitchFamily="34" charset="0"/>
              </a:rPr>
              <a:pPr/>
              <a:t>35</a:t>
            </a:fld>
            <a:endParaRPr lang="en-US" altLang="en-US" sz="800" smtClean="0">
              <a:solidFill>
                <a:srgbClr val="000000"/>
              </a:solidFill>
              <a:latin typeface="Verdana" pitchFamily="34" charset="0"/>
            </a:endParaRPr>
          </a:p>
        </p:txBody>
      </p:sp>
      <p:pic>
        <p:nvPicPr>
          <p:cNvPr id="389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419600"/>
            <a:ext cx="71247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8713344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Deployment Cont..</a:t>
            </a:r>
          </a:p>
        </p:txBody>
      </p:sp>
      <p:sp>
        <p:nvSpPr>
          <p:cNvPr id="37891" name="Content Placeholder 2"/>
          <p:cNvSpPr>
            <a:spLocks noGrp="1"/>
          </p:cNvSpPr>
          <p:nvPr>
            <p:ph idx="1"/>
          </p:nvPr>
        </p:nvSpPr>
        <p:spPr/>
        <p:txBody>
          <a:bodyPr/>
          <a:lstStyle/>
          <a:p>
            <a:pPr>
              <a:defRPr/>
            </a:pPr>
            <a:r>
              <a:rPr lang="en-US" sz="1800" dirty="0" smtClean="0"/>
              <a:t>Object Relational Mapping </a:t>
            </a:r>
            <a:r>
              <a:rPr lang="en-US" sz="1800" dirty="0"/>
              <a:t>– Deployment Example </a:t>
            </a:r>
            <a:endParaRPr lang="en-US" sz="1700" dirty="0"/>
          </a:p>
          <a:p>
            <a:pPr marL="0" indent="0">
              <a:buFont typeface="Wingdings" pitchFamily="2" charset="2"/>
              <a:buNone/>
              <a:defRPr/>
            </a:pPr>
            <a:endParaRPr lang="en-US" altLang="en-US" sz="1700" dirty="0" smtClean="0"/>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D98685A7-2261-44FD-874C-DE8CE110F82C}" type="slidenum">
              <a:rPr lang="en-US" altLang="en-US" sz="800" smtClean="0">
                <a:solidFill>
                  <a:srgbClr val="000000"/>
                </a:solidFill>
                <a:latin typeface="Verdana" pitchFamily="34" charset="0"/>
              </a:rPr>
              <a:pPr/>
              <a:t>36</a:t>
            </a:fld>
            <a:endParaRPr lang="en-US" altLang="en-US" sz="800" smtClean="0">
              <a:solidFill>
                <a:srgbClr val="000000"/>
              </a:solidFill>
              <a:latin typeface="Verdana" pitchFamily="34" charset="0"/>
            </a:endParaRPr>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752600"/>
            <a:ext cx="74104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5780944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Deployment Cont..</a:t>
            </a:r>
          </a:p>
        </p:txBody>
      </p:sp>
      <p:sp>
        <p:nvSpPr>
          <p:cNvPr id="40963" name="Content Placeholder 2"/>
          <p:cNvSpPr>
            <a:spLocks noGrp="1"/>
          </p:cNvSpPr>
          <p:nvPr>
            <p:ph idx="1"/>
          </p:nvPr>
        </p:nvSpPr>
        <p:spPr/>
        <p:txBody>
          <a:bodyPr/>
          <a:lstStyle/>
          <a:p>
            <a:r>
              <a:rPr lang="en-US" altLang="en-US" sz="1800" smtClean="0"/>
              <a:t>Object Relational Mapping – Table Structure </a:t>
            </a:r>
            <a:endParaRPr lang="en-US" altLang="en-US" sz="1700" smtClean="0"/>
          </a:p>
        </p:txBody>
      </p:sp>
      <p:sp>
        <p:nvSpPr>
          <p:cNvPr id="409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798947ED-91F6-486F-BDD9-688935A99BEF}" type="slidenum">
              <a:rPr lang="en-US" altLang="en-US" sz="800" smtClean="0">
                <a:solidFill>
                  <a:srgbClr val="000000"/>
                </a:solidFill>
                <a:latin typeface="Verdana" pitchFamily="34" charset="0"/>
              </a:rPr>
              <a:pPr/>
              <a:t>37</a:t>
            </a:fld>
            <a:endParaRPr lang="en-US" altLang="en-US" sz="800" smtClean="0">
              <a:solidFill>
                <a:srgbClr val="000000"/>
              </a:solidFill>
              <a:latin typeface="Verdana" pitchFamily="34" charset="0"/>
            </a:endParaRPr>
          </a:p>
        </p:txBody>
      </p:sp>
      <p:pic>
        <p:nvPicPr>
          <p:cNvPr id="409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847850"/>
            <a:ext cx="7762875"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929291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Deployment Cont..</a:t>
            </a:r>
          </a:p>
        </p:txBody>
      </p:sp>
      <p:sp>
        <p:nvSpPr>
          <p:cNvPr id="41987" name="Content Placeholder 2"/>
          <p:cNvSpPr>
            <a:spLocks noGrp="1"/>
          </p:cNvSpPr>
          <p:nvPr>
            <p:ph idx="1"/>
          </p:nvPr>
        </p:nvSpPr>
        <p:spPr/>
        <p:txBody>
          <a:bodyPr/>
          <a:lstStyle/>
          <a:p>
            <a:r>
              <a:rPr lang="en-US" altLang="en-US" sz="1800" smtClean="0"/>
              <a:t>Object Relational Mapping –  Attributes of a (Composed) Type </a:t>
            </a:r>
            <a:endParaRPr lang="en-US" altLang="en-US" sz="1700" smtClean="0"/>
          </a:p>
        </p:txBody>
      </p:sp>
      <p:sp>
        <p:nvSpPr>
          <p:cNvPr id="419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D942F53A-5ACB-456D-AF3A-312594DF2638}" type="slidenum">
              <a:rPr lang="en-US" altLang="en-US" sz="800" smtClean="0">
                <a:solidFill>
                  <a:srgbClr val="000000"/>
                </a:solidFill>
                <a:latin typeface="Verdana" pitchFamily="34" charset="0"/>
              </a:rPr>
              <a:pPr/>
              <a:t>38</a:t>
            </a:fld>
            <a:endParaRPr lang="en-US" altLang="en-US" sz="800" smtClean="0">
              <a:solidFill>
                <a:srgbClr val="000000"/>
              </a:solidFill>
              <a:latin typeface="Verdana" pitchFamily="34" charset="0"/>
            </a:endParaRPr>
          </a:p>
        </p:txBody>
      </p:sp>
      <p:pic>
        <p:nvPicPr>
          <p:cNvPr id="419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743075"/>
            <a:ext cx="7943850"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379708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Deployment Cont..</a:t>
            </a:r>
          </a:p>
        </p:txBody>
      </p:sp>
      <p:sp>
        <p:nvSpPr>
          <p:cNvPr id="37891" name="Content Placeholder 2"/>
          <p:cNvSpPr>
            <a:spLocks noGrp="1"/>
          </p:cNvSpPr>
          <p:nvPr>
            <p:ph idx="1"/>
          </p:nvPr>
        </p:nvSpPr>
        <p:spPr/>
        <p:txBody>
          <a:bodyPr/>
          <a:lstStyle/>
          <a:p>
            <a:pPr>
              <a:defRPr/>
            </a:pPr>
            <a:r>
              <a:rPr lang="en-US" sz="1800" dirty="0" smtClean="0"/>
              <a:t>Object Relational Mapping </a:t>
            </a:r>
            <a:r>
              <a:rPr lang="en-US" sz="1800" dirty="0"/>
              <a:t>– </a:t>
            </a:r>
            <a:r>
              <a:rPr lang="en-US" sz="1800" dirty="0" smtClean="0"/>
              <a:t> Deployment </a:t>
            </a:r>
            <a:r>
              <a:rPr lang="en-US" sz="1800" dirty="0"/>
              <a:t>of Relations  </a:t>
            </a:r>
            <a:r>
              <a:rPr lang="en-US" sz="1800" dirty="0" smtClean="0"/>
              <a:t>One – Many</a:t>
            </a:r>
          </a:p>
          <a:p>
            <a:pPr lvl="1">
              <a:defRPr/>
            </a:pPr>
            <a:r>
              <a:rPr lang="en-US" sz="1600" dirty="0" smtClean="0"/>
              <a:t>Additional </a:t>
            </a:r>
            <a:r>
              <a:rPr lang="en-US" sz="1600" dirty="0"/>
              <a:t>column at the many side which holds the PK of the One </a:t>
            </a:r>
            <a:r>
              <a:rPr lang="en-US" sz="1600" dirty="0" smtClean="0"/>
              <a:t>side</a:t>
            </a:r>
          </a:p>
          <a:p>
            <a:pPr lvl="1">
              <a:defRPr/>
            </a:pPr>
            <a:r>
              <a:rPr lang="en-US" sz="1600" dirty="0" smtClean="0"/>
              <a:t>Users </a:t>
            </a:r>
            <a:r>
              <a:rPr lang="en-US" sz="1600" dirty="0"/>
              <a:t>table from the example below would have an additional column </a:t>
            </a:r>
            <a:r>
              <a:rPr lang="en-US" sz="1600" b="1" dirty="0"/>
              <a:t>car </a:t>
            </a:r>
            <a:endParaRPr lang="en-US" sz="1600" dirty="0"/>
          </a:p>
          <a:p>
            <a:pPr marL="0" indent="0">
              <a:buFont typeface="Wingdings" pitchFamily="2" charset="2"/>
              <a:buNone/>
              <a:defRPr/>
            </a:pPr>
            <a:r>
              <a:rPr lang="en-US" sz="2000" dirty="0" smtClean="0"/>
              <a:t> </a:t>
            </a:r>
            <a:endParaRPr lang="en-US" sz="1800" dirty="0"/>
          </a:p>
          <a:p>
            <a:pPr>
              <a:defRPr/>
            </a:pPr>
            <a:endParaRPr lang="en-US" altLang="en-US" sz="1700" dirty="0" smtClean="0"/>
          </a:p>
        </p:txBody>
      </p:sp>
      <p:sp>
        <p:nvSpPr>
          <p:cNvPr id="430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A2D79E87-9DD7-4DCF-9562-0F2C674D9D59}" type="slidenum">
              <a:rPr lang="en-US" altLang="en-US" sz="800" smtClean="0">
                <a:solidFill>
                  <a:srgbClr val="000000"/>
                </a:solidFill>
                <a:latin typeface="Verdana" pitchFamily="34" charset="0"/>
              </a:rPr>
              <a:pPr/>
              <a:t>39</a:t>
            </a:fld>
            <a:endParaRPr lang="en-US" altLang="en-US" sz="800" smtClean="0">
              <a:solidFill>
                <a:srgbClr val="000000"/>
              </a:solidFill>
              <a:latin typeface="Verdana" pitchFamily="34" charset="0"/>
            </a:endParaRPr>
          </a:p>
        </p:txBody>
      </p:sp>
      <p:pic>
        <p:nvPicPr>
          <p:cNvPr id="430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2486025"/>
            <a:ext cx="763905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2207962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47800" y="206375"/>
            <a:ext cx="6819900" cy="708025"/>
          </a:xfrm>
        </p:spPr>
        <p:txBody>
          <a:bodyPr/>
          <a:lstStyle/>
          <a:p>
            <a:r>
              <a:rPr lang="en-US" altLang="en-US" sz="3600" smtClean="0"/>
              <a:t>Java vs Hybris (Continued)</a:t>
            </a:r>
          </a:p>
        </p:txBody>
      </p:sp>
      <p:sp>
        <p:nvSpPr>
          <p:cNvPr id="7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CBC7656A-98C8-4738-A976-CE71B798D7E0}" type="slidenum">
              <a:rPr lang="en-US" altLang="en-US" sz="800" smtClean="0">
                <a:solidFill>
                  <a:srgbClr val="000000"/>
                </a:solidFill>
                <a:latin typeface="Verdana" pitchFamily="34" charset="0"/>
              </a:rPr>
              <a:pPr/>
              <a:t>4</a:t>
            </a:fld>
            <a:endParaRPr lang="en-US" altLang="en-US" sz="800" smtClean="0">
              <a:solidFill>
                <a:srgbClr val="000000"/>
              </a:solidFill>
              <a:latin typeface="Verdana" pitchFamily="34" charset="0"/>
            </a:endParaRPr>
          </a:p>
        </p:txBody>
      </p:sp>
      <p:pic>
        <p:nvPicPr>
          <p:cNvPr id="7172"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4775"/>
            <a:ext cx="853440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3629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Deployment Cont..</a:t>
            </a:r>
          </a:p>
        </p:txBody>
      </p:sp>
      <p:sp>
        <p:nvSpPr>
          <p:cNvPr id="37891" name="Content Placeholder 2"/>
          <p:cNvSpPr>
            <a:spLocks noGrp="1"/>
          </p:cNvSpPr>
          <p:nvPr>
            <p:ph idx="1"/>
          </p:nvPr>
        </p:nvSpPr>
        <p:spPr/>
        <p:txBody>
          <a:bodyPr/>
          <a:lstStyle/>
          <a:p>
            <a:pPr>
              <a:defRPr/>
            </a:pPr>
            <a:r>
              <a:rPr lang="en-US" sz="1800" dirty="0" smtClean="0"/>
              <a:t>Object Relational Mapping </a:t>
            </a:r>
            <a:r>
              <a:rPr lang="en-US" sz="1800" dirty="0"/>
              <a:t>– </a:t>
            </a:r>
            <a:r>
              <a:rPr lang="en-US" sz="1800" dirty="0" smtClean="0"/>
              <a:t> Deployment </a:t>
            </a:r>
            <a:r>
              <a:rPr lang="en-US" sz="1800" dirty="0"/>
              <a:t>of Relations  </a:t>
            </a:r>
            <a:r>
              <a:rPr lang="en-US" sz="1800" dirty="0" smtClean="0"/>
              <a:t>Many– Many</a:t>
            </a:r>
          </a:p>
          <a:p>
            <a:pPr lvl="1">
              <a:defRPr/>
            </a:pPr>
            <a:r>
              <a:rPr lang="en-US" dirty="0" smtClean="0"/>
              <a:t>New </a:t>
            </a:r>
            <a:r>
              <a:rPr lang="en-US" dirty="0"/>
              <a:t>database table which holds the </a:t>
            </a:r>
            <a:r>
              <a:rPr lang="en-US" b="1" dirty="0"/>
              <a:t>source </a:t>
            </a:r>
            <a:r>
              <a:rPr lang="en-US" dirty="0"/>
              <a:t>and </a:t>
            </a:r>
            <a:r>
              <a:rPr lang="en-US" b="1" dirty="0"/>
              <a:t>target </a:t>
            </a:r>
            <a:r>
              <a:rPr lang="en-US" dirty="0"/>
              <a:t>PKs </a:t>
            </a:r>
          </a:p>
          <a:p>
            <a:pPr marL="0" indent="0">
              <a:buFont typeface="Wingdings" pitchFamily="2" charset="2"/>
              <a:buNone/>
              <a:defRPr/>
            </a:pPr>
            <a:endParaRPr lang="en-US" sz="1800" dirty="0"/>
          </a:p>
          <a:p>
            <a:pPr>
              <a:defRPr/>
            </a:pPr>
            <a:endParaRPr lang="en-US" altLang="en-US" sz="1700" dirty="0" smtClean="0"/>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6EA593C4-A3CC-4B9F-BE77-C0495A8BCF99}" type="slidenum">
              <a:rPr lang="en-US" altLang="en-US" sz="800" smtClean="0">
                <a:solidFill>
                  <a:srgbClr val="000000"/>
                </a:solidFill>
                <a:latin typeface="Verdana" pitchFamily="34" charset="0"/>
              </a:rPr>
              <a:pPr/>
              <a:t>40</a:t>
            </a:fld>
            <a:endParaRPr lang="en-US" altLang="en-US" sz="800" smtClean="0">
              <a:solidFill>
                <a:srgbClr val="000000"/>
              </a:solidFill>
              <a:latin typeface="Verdana" pitchFamily="34" charset="0"/>
            </a:endParaRPr>
          </a:p>
        </p:txBody>
      </p:sp>
      <p:pic>
        <p:nvPicPr>
          <p:cNvPr id="440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7620000" cy="417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8972880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Deployment Cont..</a:t>
            </a:r>
          </a:p>
        </p:txBody>
      </p:sp>
      <p:sp>
        <p:nvSpPr>
          <p:cNvPr id="37891" name="Content Placeholder 2"/>
          <p:cNvSpPr>
            <a:spLocks noGrp="1"/>
          </p:cNvSpPr>
          <p:nvPr>
            <p:ph idx="1"/>
          </p:nvPr>
        </p:nvSpPr>
        <p:spPr/>
        <p:txBody>
          <a:bodyPr/>
          <a:lstStyle/>
          <a:p>
            <a:pPr>
              <a:defRPr/>
            </a:pPr>
            <a:r>
              <a:rPr lang="en-US" sz="1800" dirty="0" smtClean="0"/>
              <a:t>Object Relational Mapping </a:t>
            </a:r>
            <a:r>
              <a:rPr lang="en-US" sz="1800" dirty="0"/>
              <a:t>– </a:t>
            </a:r>
            <a:r>
              <a:rPr lang="en-US" sz="1800" dirty="0" smtClean="0"/>
              <a:t> Deployment </a:t>
            </a:r>
            <a:r>
              <a:rPr lang="en-US" sz="1800" dirty="0"/>
              <a:t>of </a:t>
            </a:r>
            <a:r>
              <a:rPr lang="en-US" sz="1800" dirty="0" smtClean="0"/>
              <a:t>Collections</a:t>
            </a:r>
          </a:p>
          <a:p>
            <a:pPr lvl="1">
              <a:defRPr/>
            </a:pPr>
            <a:r>
              <a:rPr lang="en-US" sz="1600" dirty="0" smtClean="0"/>
              <a:t>Stored </a:t>
            </a:r>
            <a:r>
              <a:rPr lang="en-US" sz="1600" dirty="0"/>
              <a:t>in one database column </a:t>
            </a:r>
            <a:endParaRPr lang="en-US" sz="1600" dirty="0" smtClean="0"/>
          </a:p>
          <a:p>
            <a:pPr lvl="1">
              <a:defRPr/>
            </a:pPr>
            <a:r>
              <a:rPr lang="en-US" sz="1600" dirty="0"/>
              <a:t>Comma separated list of PKs or Atomic Values </a:t>
            </a:r>
            <a:endParaRPr lang="en-US" sz="1400" dirty="0"/>
          </a:p>
          <a:p>
            <a:pPr lvl="1">
              <a:defRPr/>
            </a:pPr>
            <a:endParaRPr lang="en-US" sz="1400" dirty="0"/>
          </a:p>
          <a:p>
            <a:pPr>
              <a:defRPr/>
            </a:pPr>
            <a:endParaRPr lang="en-US" sz="1800" dirty="0" smtClean="0"/>
          </a:p>
          <a:p>
            <a:pPr marL="0" indent="0">
              <a:buFont typeface="Wingdings" pitchFamily="2" charset="2"/>
              <a:buNone/>
              <a:defRPr/>
            </a:pPr>
            <a:endParaRPr lang="en-US" sz="1800" dirty="0"/>
          </a:p>
          <a:p>
            <a:pPr>
              <a:defRPr/>
            </a:pPr>
            <a:endParaRPr lang="en-US" altLang="en-US" sz="1700" dirty="0" smtClean="0"/>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1855B7D5-E2EB-4B10-B189-DF1024ABAC6C}" type="slidenum">
              <a:rPr lang="en-US" altLang="en-US" sz="800" smtClean="0">
                <a:solidFill>
                  <a:srgbClr val="000000"/>
                </a:solidFill>
                <a:latin typeface="Verdana" pitchFamily="34" charset="0"/>
              </a:rPr>
              <a:pPr/>
              <a:t>41</a:t>
            </a:fld>
            <a:endParaRPr lang="en-US" altLang="en-US" sz="800" smtClean="0">
              <a:solidFill>
                <a:srgbClr val="000000"/>
              </a:solidFill>
              <a:latin typeface="Verdana" pitchFamily="34" charset="0"/>
            </a:endParaRPr>
          </a:p>
        </p:txBody>
      </p:sp>
      <p:pic>
        <p:nvPicPr>
          <p:cNvPr id="450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7913688"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5489274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References</a:t>
            </a:r>
          </a:p>
        </p:txBody>
      </p:sp>
      <p:sp>
        <p:nvSpPr>
          <p:cNvPr id="3" name="Content Placeholder 2"/>
          <p:cNvSpPr>
            <a:spLocks noGrp="1"/>
          </p:cNvSpPr>
          <p:nvPr>
            <p:ph idx="1"/>
          </p:nvPr>
        </p:nvSpPr>
        <p:spPr/>
        <p:txBody>
          <a:bodyPr>
            <a:normAutofit fontScale="92500"/>
          </a:bodyPr>
          <a:lstStyle/>
          <a:p>
            <a:pPr>
              <a:buFont typeface="Wingdings" pitchFamily="2" charset="2"/>
              <a:buChar char="ü"/>
              <a:defRPr/>
            </a:pPr>
            <a:r>
              <a:rPr lang="en-US" dirty="0" smtClean="0">
                <a:hlinkClick r:id="rId2"/>
              </a:rPr>
              <a:t>https://wiki.hybris.com/display/release5/Type+System+Documentation</a:t>
            </a:r>
            <a:endParaRPr lang="en-US" dirty="0" smtClean="0"/>
          </a:p>
          <a:p>
            <a:pPr>
              <a:buFont typeface="Wingdings" pitchFamily="2" charset="2"/>
              <a:buChar char="ü"/>
              <a:defRPr/>
            </a:pPr>
            <a:r>
              <a:rPr lang="en-US" dirty="0" smtClean="0">
                <a:hlinkClick r:id="rId3"/>
              </a:rPr>
              <a:t>https://wiki.hybris.com/display/release5/items.xml</a:t>
            </a:r>
            <a:endParaRPr lang="en-US" dirty="0" smtClean="0"/>
          </a:p>
          <a:p>
            <a:pPr>
              <a:buFont typeface="Wingdings" pitchFamily="2" charset="2"/>
              <a:buChar char="ü"/>
              <a:defRPr/>
            </a:pPr>
            <a:r>
              <a:rPr lang="en-US" dirty="0" smtClean="0">
                <a:hlinkClick r:id="rId4"/>
              </a:rPr>
              <a:t>https://wiki.hybris.com/display/release4/Specifying+a+Deployment+for+hybris+Platform+Types</a:t>
            </a:r>
            <a:endParaRPr lang="en-US" dirty="0" smtClean="0"/>
          </a:p>
          <a:p>
            <a:pPr>
              <a:buFont typeface="Wingdings" pitchFamily="2" charset="2"/>
              <a:buChar char="ü"/>
              <a:defRPr/>
            </a:pPr>
            <a:r>
              <a:rPr lang="en-US" dirty="0" smtClean="0">
                <a:hlinkClick r:id="rId5" invalidUrl="https:///"/>
              </a:rPr>
              <a:t>https://</a:t>
            </a:r>
            <a:r>
              <a:rPr lang="en-US" dirty="0">
                <a:solidFill>
                  <a:srgbClr val="92D050"/>
                </a:solidFill>
              </a:rPr>
              <a:t>wiki.hybris.com/display/release5/ </a:t>
            </a:r>
            <a:r>
              <a:rPr lang="en-US" dirty="0" err="1">
                <a:solidFill>
                  <a:srgbClr val="92D050"/>
                </a:solidFill>
              </a:rPr>
              <a:t>Specifying+a+Deployment+for+hybris+Platform+Types</a:t>
            </a:r>
            <a:r>
              <a:rPr lang="en-US" dirty="0">
                <a:solidFill>
                  <a:srgbClr val="92D050"/>
                </a:solidFill>
              </a:rPr>
              <a:t> </a:t>
            </a:r>
          </a:p>
          <a:p>
            <a:pPr>
              <a:buFont typeface="Wingdings" pitchFamily="2" charset="2"/>
              <a:buChar char="ü"/>
              <a:defRPr/>
            </a:pPr>
            <a:endParaRPr lang="en-US" dirty="0"/>
          </a:p>
          <a:p>
            <a:pPr marL="0" indent="0">
              <a:buFont typeface="Wingdings" pitchFamily="2" charset="2"/>
              <a:buNone/>
              <a:defRPr/>
            </a:pPr>
            <a:endParaRPr lang="en-US" dirty="0"/>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91B47F43-6069-45B1-B650-469588C8F68B}" type="slidenum">
              <a:rPr lang="en-US" altLang="en-US" sz="800" smtClean="0">
                <a:solidFill>
                  <a:srgbClr val="000000"/>
                </a:solidFill>
                <a:latin typeface="Verdana" pitchFamily="34" charset="0"/>
              </a:rPr>
              <a:pPr/>
              <a:t>42</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3027784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p:txBody>
          <a:bodyPr/>
          <a:lstStyle/>
          <a:p>
            <a:pPr algn="ctr">
              <a:buFont typeface="Wingdings" pitchFamily="2" charset="2"/>
              <a:buNone/>
            </a:pPr>
            <a:endParaRPr lang="en-IN" altLang="en-US" smtClean="0"/>
          </a:p>
          <a:p>
            <a:pPr algn="ctr">
              <a:buFont typeface="Wingdings" pitchFamily="2" charset="2"/>
              <a:buNone/>
            </a:pPr>
            <a:endParaRPr lang="en-IN" altLang="en-US" smtClean="0"/>
          </a:p>
          <a:p>
            <a:pPr algn="ctr">
              <a:buFont typeface="Wingdings" pitchFamily="2" charset="2"/>
              <a:buNone/>
            </a:pPr>
            <a:endParaRPr lang="en-IN" altLang="en-US" smtClean="0"/>
          </a:p>
          <a:p>
            <a:pPr algn="ctr">
              <a:buFont typeface="Wingdings" pitchFamily="2" charset="2"/>
              <a:buNone/>
            </a:pPr>
            <a:r>
              <a:rPr lang="en-IN" altLang="en-US" sz="4800" i="1" smtClean="0"/>
              <a:t>Thank You</a:t>
            </a:r>
          </a:p>
        </p:txBody>
      </p:sp>
      <p:sp>
        <p:nvSpPr>
          <p:cNvPr id="4710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EE7A646C-FA71-4437-8037-63A58C6E59E8}" type="slidenum">
              <a:rPr lang="en-US" altLang="en-US" sz="800" smtClean="0">
                <a:solidFill>
                  <a:srgbClr val="000000"/>
                </a:solidFill>
                <a:latin typeface="Verdana" pitchFamily="34" charset="0"/>
              </a:rPr>
              <a:pPr/>
              <a:t>43</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3062189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Java Vs Hybris (continued)</a:t>
            </a:r>
          </a:p>
        </p:txBody>
      </p:sp>
      <p:sp>
        <p:nvSpPr>
          <p:cNvPr id="819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1F23B44E-E8C2-4D10-AE56-4CC2AC3E7C78}" type="slidenum">
              <a:rPr lang="en-US" altLang="en-US" sz="800" smtClean="0">
                <a:solidFill>
                  <a:srgbClr val="000000"/>
                </a:solidFill>
                <a:latin typeface="Verdana" pitchFamily="34" charset="0"/>
              </a:rPr>
              <a:pPr/>
              <a:t>5</a:t>
            </a:fld>
            <a:endParaRPr lang="en-US" altLang="en-US" sz="800" smtClean="0">
              <a:solidFill>
                <a:srgbClr val="000000"/>
              </a:solidFill>
              <a:latin typeface="Verdana" pitchFamily="34" charset="0"/>
            </a:endParaRPr>
          </a:p>
        </p:txBody>
      </p:sp>
      <p:pic>
        <p:nvPicPr>
          <p:cNvPr id="819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267200"/>
            <a:ext cx="1447800" cy="1436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8197"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9713" y="1371600"/>
            <a:ext cx="8664575" cy="49434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040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Introducing the Hybris Type System</a:t>
            </a:r>
          </a:p>
        </p:txBody>
      </p:sp>
      <p:sp>
        <p:nvSpPr>
          <p:cNvPr id="9219" name="Content Placeholder 2"/>
          <p:cNvSpPr>
            <a:spLocks noGrp="1"/>
          </p:cNvSpPr>
          <p:nvPr>
            <p:ph idx="1"/>
          </p:nvPr>
        </p:nvSpPr>
        <p:spPr/>
        <p:txBody>
          <a:bodyPr/>
          <a:lstStyle/>
          <a:p>
            <a:pPr marL="0" indent="0">
              <a:buFont typeface="Wingdings" pitchFamily="2" charset="2"/>
              <a:buNone/>
              <a:defRPr/>
            </a:pPr>
            <a:r>
              <a:rPr lang="en-US" sz="2000" dirty="0" smtClean="0"/>
              <a:t>The </a:t>
            </a:r>
            <a:r>
              <a:rPr lang="en-US" sz="2000" dirty="0"/>
              <a:t>Type System is one of the most important concepts of the </a:t>
            </a:r>
            <a:r>
              <a:rPr lang="en-US" sz="2000" dirty="0" err="1"/>
              <a:t>hybris</a:t>
            </a:r>
            <a:r>
              <a:rPr lang="en-US" sz="2000" dirty="0"/>
              <a:t> Commerce Suite. Every object stored in the platform is one type or another, depending on the kind of object. A type is a template for objects, it defines the product data the object may carry and what other objects the object is related to. Types also make product data persistent by categorizing the data and relating it to database fields.</a:t>
            </a:r>
          </a:p>
          <a:p>
            <a:pPr>
              <a:defRPr/>
            </a:pPr>
            <a:r>
              <a:rPr lang="en-US" sz="2000" dirty="0"/>
              <a:t>The </a:t>
            </a:r>
            <a:r>
              <a:rPr lang="en-US" sz="2000" dirty="0" err="1"/>
              <a:t>hybris</a:t>
            </a:r>
            <a:r>
              <a:rPr lang="en-US" sz="2000" dirty="0"/>
              <a:t> Commerce Suite makes use of a system of so-called types to organize the data it holds - be it product information, customer data, addresses, or </a:t>
            </a:r>
            <a:r>
              <a:rPr lang="en-US" sz="2000" dirty="0" smtClean="0"/>
              <a:t>orders.</a:t>
            </a:r>
          </a:p>
          <a:p>
            <a:pPr>
              <a:defRPr/>
            </a:pPr>
            <a:r>
              <a:rPr lang="en-US" sz="2000" dirty="0" smtClean="0"/>
              <a:t>Items </a:t>
            </a:r>
            <a:r>
              <a:rPr lang="en-US" sz="2000" dirty="0"/>
              <a:t>within the </a:t>
            </a:r>
            <a:r>
              <a:rPr lang="en-US" sz="2000" dirty="0" err="1"/>
              <a:t>hybris</a:t>
            </a:r>
            <a:r>
              <a:rPr lang="en-US" sz="2000" dirty="0"/>
              <a:t> Commerce Suite are made persistent by writing values into a database. Within the database, the values are stored in tables</a:t>
            </a:r>
            <a:endParaRPr lang="en-US" altLang="en-US" dirty="0" smtClean="0"/>
          </a:p>
        </p:txBody>
      </p:sp>
      <p:sp>
        <p:nvSpPr>
          <p:cNvPr id="92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3EDED30F-2F57-4DDD-B585-392802205D8B}" type="slidenum">
              <a:rPr lang="en-US" altLang="en-US" sz="800" smtClean="0">
                <a:solidFill>
                  <a:srgbClr val="000000"/>
                </a:solidFill>
                <a:latin typeface="Verdana" pitchFamily="34" charset="0"/>
              </a:rPr>
              <a:pPr/>
              <a:t>6</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2518097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Type System (continued)</a:t>
            </a:r>
          </a:p>
        </p:txBody>
      </p:sp>
      <p:sp>
        <p:nvSpPr>
          <p:cNvPr id="10243" name="Content Placeholder 2"/>
          <p:cNvSpPr>
            <a:spLocks noGrp="1"/>
          </p:cNvSpPr>
          <p:nvPr>
            <p:ph idx="1"/>
          </p:nvPr>
        </p:nvSpPr>
        <p:spPr>
          <a:xfrm>
            <a:off x="228600" y="1219200"/>
            <a:ext cx="8686800" cy="5095875"/>
          </a:xfrm>
        </p:spPr>
        <p:txBody>
          <a:bodyPr/>
          <a:lstStyle/>
          <a:p>
            <a:pPr eaLnBrk="1" hangingPunct="1"/>
            <a:r>
              <a:rPr lang="en-US" altLang="en-US" sz="2000" smtClean="0">
                <a:solidFill>
                  <a:srgbClr val="1A1A70"/>
                </a:solidFill>
              </a:rPr>
              <a:t>The hybris Commerce Suite allows to explicitly define the database tables in which the values of instances of a given type will be written. This process is referred to as deployment.</a:t>
            </a:r>
          </a:p>
          <a:p>
            <a:pPr eaLnBrk="1" hangingPunct="1"/>
            <a:r>
              <a:rPr lang="en-US" altLang="en-US" sz="2000" smtClean="0">
                <a:solidFill>
                  <a:srgbClr val="1A1A70"/>
                </a:solidFill>
              </a:rPr>
              <a:t>Deployment is inherited from a type to its subtypes. The deployment that is active for a given type is the deployment specified closest to the type in the type's hierarchy</a:t>
            </a:r>
          </a:p>
          <a:p>
            <a:pPr eaLnBrk="1" hangingPunct="1"/>
            <a:r>
              <a:rPr lang="en-US" altLang="en-US" sz="2000" smtClean="0">
                <a:solidFill>
                  <a:srgbClr val="1A1A70"/>
                </a:solidFill>
              </a:rPr>
              <a:t>The topmost deployment is GenericItem, which is therefore the default deployment. That means that if a type has no explicit specification of deployment, that type's instances will be deployed in the same table as GenericItem.</a:t>
            </a:r>
          </a:p>
          <a:p>
            <a:pPr eaLnBrk="1" hangingPunct="1"/>
            <a:r>
              <a:rPr lang="en-US" altLang="en-US" sz="2000" smtClean="0">
                <a:solidFill>
                  <a:srgbClr val="1A1A70"/>
                </a:solidFill>
              </a:rPr>
              <a:t>To specify a deployment, add a </a:t>
            </a:r>
            <a:r>
              <a:rPr lang="en-US" altLang="en-US" sz="1800" b="1" smtClean="0">
                <a:solidFill>
                  <a:srgbClr val="1A1A70"/>
                </a:solidFill>
                <a:latin typeface="Monotype Corsiva" pitchFamily="66" charset="0"/>
              </a:rPr>
              <a:t>&lt;deployment table="tablename" typecode="typecode_number"/&gt;</a:t>
            </a:r>
            <a:r>
              <a:rPr lang="en-US" altLang="en-US" sz="2000" smtClean="0">
                <a:solidFill>
                  <a:srgbClr val="1A1A70"/>
                </a:solidFill>
              </a:rPr>
              <a:t>  tag to the type definition in the items.xml</a:t>
            </a:r>
            <a:endParaRPr lang="en-US" altLang="en-US" sz="2000" smtClean="0"/>
          </a:p>
        </p:txBody>
      </p:sp>
      <p:sp>
        <p:nvSpPr>
          <p:cNvPr id="102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892E1856-6CAF-420D-8522-82F722A5B935}" type="slidenum">
              <a:rPr lang="en-US" altLang="en-US" sz="800" smtClean="0">
                <a:solidFill>
                  <a:srgbClr val="000000"/>
                </a:solidFill>
                <a:latin typeface="Verdana" pitchFamily="34" charset="0"/>
              </a:rPr>
              <a:pPr/>
              <a:t>7</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646197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19200" y="152400"/>
            <a:ext cx="7848600" cy="533400"/>
          </a:xfrm>
        </p:spPr>
        <p:txBody>
          <a:bodyPr>
            <a:normAutofit fontScale="90000"/>
          </a:bodyPr>
          <a:lstStyle/>
          <a:p>
            <a:r>
              <a:rPr lang="en-US" altLang="en-US" smtClean="0"/>
              <a:t>Types used in hybris</a:t>
            </a:r>
          </a:p>
        </p:txBody>
      </p:sp>
      <p:sp>
        <p:nvSpPr>
          <p:cNvPr id="11267" name="Content Placeholder 2"/>
          <p:cNvSpPr>
            <a:spLocks noGrp="1"/>
          </p:cNvSpPr>
          <p:nvPr>
            <p:ph idx="1"/>
          </p:nvPr>
        </p:nvSpPr>
        <p:spPr>
          <a:xfrm>
            <a:off x="228600" y="1219200"/>
            <a:ext cx="8686800" cy="5181600"/>
          </a:xfrm>
        </p:spPr>
        <p:txBody>
          <a:bodyPr>
            <a:normAutofit lnSpcReduction="10000"/>
          </a:bodyPr>
          <a:lstStyle/>
          <a:p>
            <a:r>
              <a:rPr lang="en-US" altLang="en-US" sz="2000" smtClean="0"/>
              <a:t>Automiuc Types: </a:t>
            </a:r>
          </a:p>
          <a:p>
            <a:pPr lvl="1"/>
            <a:r>
              <a:rPr lang="en-US" altLang="en-US" sz="1600" smtClean="0"/>
              <a:t>Represents Java value objects which are mapped to database types </a:t>
            </a:r>
          </a:p>
          <a:p>
            <a:pPr lvl="1"/>
            <a:r>
              <a:rPr lang="en-US" altLang="en-US" sz="1600" smtClean="0"/>
              <a:t>Java Primitives: int </a:t>
            </a:r>
          </a:p>
          <a:p>
            <a:pPr lvl="1"/>
            <a:r>
              <a:rPr lang="en-US" altLang="en-US" sz="1600" smtClean="0"/>
              <a:t>Wrapper: Integer </a:t>
            </a:r>
          </a:p>
          <a:p>
            <a:pPr lvl="1"/>
            <a:r>
              <a:rPr lang="en-US" altLang="en-US" sz="1600" smtClean="0"/>
              <a:t>Some Reference types: java.util.Date </a:t>
            </a:r>
          </a:p>
          <a:p>
            <a:r>
              <a:rPr lang="en-US" altLang="en-US" sz="2000" smtClean="0"/>
              <a:t>CollectionType:</a:t>
            </a:r>
          </a:p>
          <a:p>
            <a:pPr lvl="1"/>
            <a:r>
              <a:rPr lang="en-US" altLang="en-US" sz="1600" smtClean="0"/>
              <a:t>Represents a typed collection </a:t>
            </a:r>
          </a:p>
          <a:p>
            <a:pPr lvl="1"/>
            <a:r>
              <a:rPr lang="en-US" altLang="en-US" sz="1600" smtClean="0"/>
              <a:t>CollectionTypes are based on the Java Collection class. Via the type attribute in a CollectionType's definition</a:t>
            </a:r>
            <a:r>
              <a:rPr lang="en-US" altLang="en-US" sz="1800" smtClean="0"/>
              <a:t>.</a:t>
            </a:r>
            <a:endParaRPr lang="en-US" altLang="en-US" smtClean="0"/>
          </a:p>
          <a:p>
            <a:r>
              <a:rPr lang="en-US" altLang="en-US" sz="2000" smtClean="0"/>
              <a:t>MapType:  </a:t>
            </a:r>
          </a:p>
          <a:p>
            <a:pPr lvl="1"/>
            <a:r>
              <a:rPr lang="en-US" altLang="en-US" sz="1400" smtClean="0"/>
              <a:t>Represents a typed Map </a:t>
            </a:r>
          </a:p>
          <a:p>
            <a:r>
              <a:rPr lang="en-US" altLang="en-US" sz="1800" smtClean="0"/>
              <a:t>ComposedType:</a:t>
            </a:r>
          </a:p>
          <a:p>
            <a:pPr lvl="1"/>
            <a:r>
              <a:rPr lang="en-US" altLang="en-US" sz="1600" smtClean="0"/>
              <a:t>Composed object of other hybris types</a:t>
            </a:r>
          </a:p>
          <a:p>
            <a:pPr lvl="1"/>
            <a:r>
              <a:rPr lang="en-US" altLang="en-US" sz="1600" smtClean="0"/>
              <a:t>Java Primitives: int Wrapper: Integer Some Reference types: java.util.Date</a:t>
            </a:r>
            <a:endParaRPr lang="en-US" altLang="en-US" sz="1800" smtClean="0"/>
          </a:p>
          <a:p>
            <a:r>
              <a:rPr lang="en-US" altLang="en-US" sz="1800" smtClean="0"/>
              <a:t>EnumerationMetaType : </a:t>
            </a:r>
          </a:p>
          <a:p>
            <a:pPr lvl="1"/>
            <a:r>
              <a:rPr lang="en-US" altLang="en-US" sz="1400" smtClean="0"/>
              <a:t>ComposedType which describes enumerations</a:t>
            </a:r>
          </a:p>
          <a:p>
            <a:r>
              <a:rPr lang="en-US" altLang="en-US" sz="1800" smtClean="0"/>
              <a:t>RelationType:   </a:t>
            </a:r>
            <a:r>
              <a:rPr lang="en-US" altLang="en-US" sz="1400" smtClean="0"/>
              <a:t>ComposedType which describes binary relations between items </a:t>
            </a:r>
          </a:p>
          <a:p>
            <a:endParaRPr lang="en-US" altLang="en-US" sz="1800" smtClean="0"/>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117A1A2B-6ADE-438C-A5C8-5256EA73A3A9}" type="slidenum">
              <a:rPr lang="en-US" altLang="en-US" sz="800" smtClean="0">
                <a:solidFill>
                  <a:srgbClr val="000000"/>
                </a:solidFill>
                <a:latin typeface="Verdana" pitchFamily="34" charset="0"/>
              </a:rPr>
              <a:pPr/>
              <a:t>8</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770750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b="1" smtClean="0"/>
              <a:t>Attributes of Composed type</a:t>
            </a:r>
          </a:p>
        </p:txBody>
      </p:sp>
      <p:sp>
        <p:nvSpPr>
          <p:cNvPr id="13315" name="Content Placeholder 2"/>
          <p:cNvSpPr>
            <a:spLocks noGrp="1"/>
          </p:cNvSpPr>
          <p:nvPr>
            <p:ph idx="1"/>
          </p:nvPr>
        </p:nvSpPr>
        <p:spPr/>
        <p:txBody>
          <a:bodyPr/>
          <a:lstStyle/>
          <a:p>
            <a:pPr>
              <a:defRPr/>
            </a:pPr>
            <a:r>
              <a:rPr lang="en-US" sz="2000" dirty="0"/>
              <a:t>An attribute in </a:t>
            </a:r>
            <a:r>
              <a:rPr lang="en-US" sz="2000" dirty="0" err="1"/>
              <a:t>hybris</a:t>
            </a:r>
            <a:r>
              <a:rPr lang="en-US" sz="2000" dirty="0"/>
              <a:t> multichannel suite can be reference to any of the below mentioned </a:t>
            </a:r>
            <a:r>
              <a:rPr lang="en-US" sz="2000" dirty="0" smtClean="0"/>
              <a:t>ones.</a:t>
            </a:r>
          </a:p>
          <a:p>
            <a:pPr lvl="1">
              <a:defRPr/>
            </a:pPr>
            <a:r>
              <a:rPr lang="en-US" sz="1800" dirty="0" smtClean="0">
                <a:ea typeface="+mn-ea"/>
                <a:cs typeface="+mn-cs"/>
              </a:rPr>
              <a:t>A </a:t>
            </a:r>
            <a:r>
              <a:rPr lang="en-US" sz="1800" dirty="0">
                <a:ea typeface="+mn-ea"/>
                <a:cs typeface="+mn-cs"/>
              </a:rPr>
              <a:t>composed type.  (for example the picture attribute is of type Media</a:t>
            </a:r>
            <a:r>
              <a:rPr lang="en-US" sz="1800" dirty="0" smtClean="0">
                <a:ea typeface="+mn-ea"/>
                <a:cs typeface="+mn-cs"/>
              </a:rPr>
              <a:t>.)</a:t>
            </a:r>
          </a:p>
          <a:p>
            <a:pPr lvl="1">
              <a:defRPr/>
            </a:pPr>
            <a:r>
              <a:rPr lang="en-US" sz="1800" dirty="0" smtClean="0">
                <a:ea typeface="+mn-ea"/>
                <a:cs typeface="+mn-cs"/>
              </a:rPr>
              <a:t>A </a:t>
            </a:r>
            <a:r>
              <a:rPr lang="en-US" sz="1800" dirty="0">
                <a:ea typeface="+mn-ea"/>
                <a:cs typeface="+mn-cs"/>
              </a:rPr>
              <a:t>basic java type, called an “atomic type” (for example,  the code attribute is of type </a:t>
            </a:r>
            <a:r>
              <a:rPr lang="en-US" sz="1800" dirty="0" err="1">
                <a:ea typeface="+mn-ea"/>
                <a:cs typeface="+mn-cs"/>
              </a:rPr>
              <a:t>java.lang.String</a:t>
            </a:r>
            <a:r>
              <a:rPr lang="en-US" sz="1800" dirty="0">
                <a:ea typeface="+mn-ea"/>
                <a:cs typeface="+mn-cs"/>
              </a:rPr>
              <a:t>)</a:t>
            </a:r>
          </a:p>
          <a:p>
            <a:pPr>
              <a:defRPr/>
            </a:pPr>
            <a:r>
              <a:rPr lang="en-US" sz="2000" dirty="0"/>
              <a:t>It can have localized name and </a:t>
            </a:r>
            <a:r>
              <a:rPr lang="en-US" sz="2000" dirty="0" smtClean="0"/>
              <a:t>description.</a:t>
            </a:r>
          </a:p>
          <a:p>
            <a:pPr>
              <a:defRPr/>
            </a:pPr>
            <a:r>
              <a:rPr lang="en-US" sz="2000" dirty="0" smtClean="0"/>
              <a:t>It </a:t>
            </a:r>
            <a:r>
              <a:rPr lang="en-US" sz="2000" dirty="0"/>
              <a:t>can have default value</a:t>
            </a:r>
            <a:r>
              <a:rPr lang="en-US" sz="2000" dirty="0" smtClean="0"/>
              <a:t>.</a:t>
            </a:r>
            <a:endParaRPr lang="en-US" sz="2000" dirty="0"/>
          </a:p>
          <a:p>
            <a:pPr marL="0" indent="0">
              <a:buFont typeface="Wingdings" pitchFamily="2" charset="2"/>
              <a:buNone/>
              <a:defRPr/>
            </a:pPr>
            <a:r>
              <a:rPr lang="en-US" sz="2000" dirty="0" smtClean="0"/>
              <a:t>Note</a:t>
            </a:r>
            <a:r>
              <a:rPr lang="en-US" sz="2000" dirty="0"/>
              <a:t>: All these types and its attribute should be defined in the &lt;extension&gt;-items.xml file only. This is because </a:t>
            </a:r>
            <a:r>
              <a:rPr lang="en-US" sz="2000" dirty="0" err="1"/>
              <a:t>hybris</a:t>
            </a:r>
            <a:r>
              <a:rPr lang="en-US" sz="2000" dirty="0"/>
              <a:t> reads only extension specific items.xml for the data model creation. </a:t>
            </a:r>
            <a:endParaRPr lang="en-US" altLang="en-US" sz="2000" dirty="0"/>
          </a:p>
          <a:p>
            <a:pPr>
              <a:defRPr/>
            </a:pPr>
            <a:endParaRPr lang="en-US" altLang="en-US" dirty="0" smtClean="0"/>
          </a:p>
        </p:txBody>
      </p:sp>
      <p:sp>
        <p:nvSpPr>
          <p:cNvPr id="122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729132F0-622F-4FB9-88ED-432A4B22FFF5}" type="slidenum">
              <a:rPr lang="en-US" altLang="en-US" sz="800" smtClean="0">
                <a:solidFill>
                  <a:srgbClr val="000000"/>
                </a:solidFill>
                <a:latin typeface="Verdana" pitchFamily="34" charset="0"/>
              </a:rPr>
              <a:pPr/>
              <a:t>9</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3482254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FD06CF6DEBA94695C8BA990B3FF368" ma:contentTypeVersion="0" ma:contentTypeDescription="Create a new document." ma:contentTypeScope="" ma:versionID="97cfe1b8b7cf3f63a0bedb077cf8335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9FDDCD-685D-47B9-8712-1C64C5819431}"/>
</file>

<file path=customXml/itemProps2.xml><?xml version="1.0" encoding="utf-8"?>
<ds:datastoreItem xmlns:ds="http://schemas.openxmlformats.org/officeDocument/2006/customXml" ds:itemID="{6D2F8AAB-D40E-457B-BF55-EBBD9900770A}"/>
</file>

<file path=docProps/app.xml><?xml version="1.0" encoding="utf-8"?>
<Properties xmlns="http://schemas.openxmlformats.org/officeDocument/2006/extended-properties" xmlns:vt="http://schemas.openxmlformats.org/officeDocument/2006/docPropsVTypes">
  <TotalTime>0</TotalTime>
  <Words>2136</Words>
  <Application>Microsoft Office PowerPoint</Application>
  <PresentationFormat>On-screen Show (4:3)</PresentationFormat>
  <Paragraphs>219</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Agenda</vt:lpstr>
      <vt:lpstr>Java vs Hybris </vt:lpstr>
      <vt:lpstr>Java vs Hybris (Continued)</vt:lpstr>
      <vt:lpstr>Java Vs Hybris (continued)</vt:lpstr>
      <vt:lpstr>Introducing the Hybris Type System</vt:lpstr>
      <vt:lpstr>Type System (continued)</vt:lpstr>
      <vt:lpstr>Types used in hybris</vt:lpstr>
      <vt:lpstr>Attributes of Composed type</vt:lpstr>
      <vt:lpstr>Composed Type vs Atomic Type</vt:lpstr>
      <vt:lpstr>Item Modeling in Hybris</vt:lpstr>
      <vt:lpstr>Item Modeling in Hybris (Continued)</vt:lpstr>
      <vt:lpstr>Item Modeling in Hybris (Continued)</vt:lpstr>
      <vt:lpstr>Item Modeling in Hybris (Continued)</vt:lpstr>
      <vt:lpstr>Summary</vt:lpstr>
      <vt:lpstr>Type System Automatic Generation </vt:lpstr>
      <vt:lpstr>Example of Item Modeling in Hybris</vt:lpstr>
      <vt:lpstr>Example of Item Modeling in Hybris Cont..</vt:lpstr>
      <vt:lpstr>Example of Item Modeling in Hybris Cont..</vt:lpstr>
      <vt:lpstr>Example of Item Modeling in Hybris Cont..</vt:lpstr>
      <vt:lpstr>Example of Item Modeling in Hybris Cont..</vt:lpstr>
      <vt:lpstr>Collection Types</vt:lpstr>
      <vt:lpstr>Collection Types (Continued)</vt:lpstr>
      <vt:lpstr>Collection Types (Continued)</vt:lpstr>
      <vt:lpstr>Collection Types (Continued)</vt:lpstr>
      <vt:lpstr>Collection Types (Continued)</vt:lpstr>
      <vt:lpstr>Collection Types (Continued)</vt:lpstr>
      <vt:lpstr>Enumeration Types</vt:lpstr>
      <vt:lpstr>Map Types</vt:lpstr>
      <vt:lpstr>Relations</vt:lpstr>
      <vt:lpstr>Relations (Continued)</vt:lpstr>
      <vt:lpstr>Relations (Continued)</vt:lpstr>
      <vt:lpstr>Relations (Continued)</vt:lpstr>
      <vt:lpstr>Relations (Continued)</vt:lpstr>
      <vt:lpstr>Deployment</vt:lpstr>
      <vt:lpstr>Deployment Cont..</vt:lpstr>
      <vt:lpstr>Deployment Cont..</vt:lpstr>
      <vt:lpstr>Deployment Cont..</vt:lpstr>
      <vt:lpstr>Deployment Cont..</vt:lpstr>
      <vt:lpstr>Deployment Cont..</vt:lpstr>
      <vt:lpstr>Deployment Cont..</vt:lpstr>
      <vt:lpstr>References</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cp:revision>
  <dcterms:created xsi:type="dcterms:W3CDTF">2015-07-10T12:19:06Z</dcterms:created>
  <dcterms:modified xsi:type="dcterms:W3CDTF">2015-07-10T12:19:31Z</dcterms:modified>
</cp:coreProperties>
</file>