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slides/slide6.xml" ContentType="application/vnd.openxmlformats-officedocument.presentationml.slide+xml"/>
  <Override PartName="/ppt/presentation.xml" ContentType="application/vnd.openxmlformats-officedocument.presentationml.presentation.main+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theme/theme3.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customXml/itemProps2.xml" ContentType="application/vnd.openxmlformats-officedocument.customXmlProperties+xml"/>
  <Override PartName="/docProps/core.xml" ContentType="application/vnd.openxmlformats-package.core-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42" r:id="rId3"/>
  </p:sldMasterIdLst>
  <p:notesMasterIdLst>
    <p:notesMasterId r:id="rId10"/>
  </p:notesMasterIdLst>
  <p:handoutMasterIdLst>
    <p:handoutMasterId r:id="rId11"/>
  </p:handoutMasterIdLst>
  <p:sldIdLst>
    <p:sldId id="256" r:id="rId4"/>
    <p:sldId id="257" r:id="rId5"/>
    <p:sldId id="306" r:id="rId6"/>
    <p:sldId id="288" r:id="rId7"/>
    <p:sldId id="307" r:id="rId8"/>
    <p:sldId id="273" r:id="rId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6FB4"/>
    <a:srgbClr val="D8D484"/>
    <a:srgbClr val="CEB08E"/>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51" autoAdjust="0"/>
    <p:restoredTop sz="86380" autoAdjust="0"/>
  </p:normalViewPr>
  <p:slideViewPr>
    <p:cSldViewPr snapToGrid="0" snapToObjects="1">
      <p:cViewPr varScale="1">
        <p:scale>
          <a:sx n="74" d="100"/>
          <a:sy n="74" d="100"/>
        </p:scale>
        <p:origin x="1374" y="60"/>
      </p:cViewPr>
      <p:guideLst>
        <p:guide orient="horz" pos="2160"/>
        <p:guide pos="2880"/>
      </p:guideLst>
    </p:cSldViewPr>
  </p:slideViewPr>
  <p:outlineViewPr>
    <p:cViewPr>
      <p:scale>
        <a:sx n="33" d="100"/>
        <a:sy n="33" d="100"/>
      </p:scale>
      <p:origin x="0" y="6984"/>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13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ustomXml" Target="../customXml/item3.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D10061C4-26E6-9041-B049-553AB872179F}" type="datetime1">
              <a:rPr lang="en-US" smtClean="0"/>
              <a:t>2/9/2016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mn-ea"/>
              </a:defRPr>
            </a:lvl1pPr>
          </a:lstStyle>
          <a:p>
            <a:pPr>
              <a:defRPr/>
            </a:pPr>
            <a:r>
              <a:rPr lang="en-US" dirty="0" smtClean="0"/>
              <a:t>© 2011 Amazon.com, Inc. and its affiliates.  All rights reserved.  May not be copied, modified or distributed in whole or in part without the express consent of Amazon.com, Inc.</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787FD86-C34D-D542-A087-AB47A2A03730}" type="slidenum">
              <a:rPr lang="en-US"/>
              <a:pPr/>
              <a:t>‹#›</a:t>
            </a:fld>
            <a:endParaRPr lang="en-US" dirty="0"/>
          </a:p>
        </p:txBody>
      </p:sp>
    </p:spTree>
    <p:extLst>
      <p:ext uri="{BB962C8B-B14F-4D97-AF65-F5344CB8AC3E}">
        <p14:creationId xmlns:p14="http://schemas.microsoft.com/office/powerpoint/2010/main" val="9041326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mn-ea"/>
                <a:cs typeface="Arial" pitchFamily="34"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8E94E7AE-6421-E847-82BD-FD5E5812E83B}" type="datetime1">
              <a:rPr lang="en-US" smtClean="0"/>
              <a:t>2/9/2016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mn-ea"/>
                <a:cs typeface="Arial" pitchFamily="34" charset="0"/>
              </a:defRPr>
            </a:lvl1pPr>
          </a:lstStyle>
          <a:p>
            <a:pPr>
              <a:defRPr/>
            </a:pPr>
            <a:r>
              <a:rPr lang="en-US" dirty="0" smtClean="0"/>
              <a:t>© 2011 Amazon.com, Inc. and its affiliates.  All rights reserved.  May not be copied, modified or distributed in whole or in part without the express consent of Amazon.com, Inc.</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A3EB779-FF25-4A48-AB1A-193AFBC41E9F}" type="slidenum">
              <a:rPr lang="en-US"/>
              <a:pPr/>
              <a:t>‹#›</a:t>
            </a:fld>
            <a:endParaRPr lang="en-US" dirty="0"/>
          </a:p>
        </p:txBody>
      </p:sp>
    </p:spTree>
    <p:extLst>
      <p:ext uri="{BB962C8B-B14F-4D97-AF65-F5344CB8AC3E}">
        <p14:creationId xmlns:p14="http://schemas.microsoft.com/office/powerpoint/2010/main" val="956610877"/>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1" dirty="0">
                <a:latin typeface="Calibri" charset="0"/>
              </a:rPr>
              <a:t>Amazon Simple Storage Service (S3)</a:t>
            </a:r>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A722BB31-3636-F141-B170-4C38EE912C4B}" type="slidenum">
              <a:rPr lang="en-US"/>
              <a:pPr eaLnBrk="1" hangingPunct="1"/>
              <a:t>1</a:t>
            </a:fld>
            <a:endParaRPr lang="en-US" dirty="0"/>
          </a:p>
        </p:txBody>
      </p:sp>
      <p:sp>
        <p:nvSpPr>
          <p:cNvPr id="2" name="Date Placeholder 1"/>
          <p:cNvSpPr>
            <a:spLocks noGrp="1"/>
          </p:cNvSpPr>
          <p:nvPr>
            <p:ph type="dt" idx="10"/>
          </p:nvPr>
        </p:nvSpPr>
        <p:spPr/>
        <p:txBody>
          <a:bodyPr/>
          <a:lstStyle/>
          <a:p>
            <a:fld id="{FAE80543-359B-E04F-A649-743A29820892}" type="datetime1">
              <a:rPr lang="en-US" smtClean="0"/>
              <a:t>2/9/2016</a:t>
            </a:fld>
            <a:endParaRPr lang="en-US" dirty="0"/>
          </a:p>
        </p:txBody>
      </p:sp>
      <p:sp>
        <p:nvSpPr>
          <p:cNvPr id="3" name="Footer Placeholder 2"/>
          <p:cNvSpPr>
            <a:spLocks noGrp="1"/>
          </p:cNvSpPr>
          <p:nvPr>
            <p:ph type="ftr" sz="quarter" idx="11"/>
          </p:nvPr>
        </p:nvSpPr>
        <p:spPr/>
        <p:txBody>
          <a:bodyPr/>
          <a:lstStyle/>
          <a:p>
            <a:pPr>
              <a:defRPr/>
            </a:pPr>
            <a:r>
              <a:rPr lang="en-US" dirty="0" smtClean="0"/>
              <a:t>© 2011 Amazon.com, Inc. and its affiliates.  All rights reserved.  May not be copied, modified or distributed in whole or in part without the express consent of Amazon.com, Inc.</a:t>
            </a:r>
            <a:endParaRPr lang="en-US" dirty="0"/>
          </a:p>
        </p:txBody>
      </p:sp>
    </p:spTree>
    <p:extLst>
      <p:ext uri="{BB962C8B-B14F-4D97-AF65-F5344CB8AC3E}">
        <p14:creationId xmlns:p14="http://schemas.microsoft.com/office/powerpoint/2010/main" val="1702157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363" name="Notes Placeholder 2"/>
          <p:cNvSpPr>
            <a:spLocks noGrp="1"/>
          </p:cNvSpPr>
          <p:nvPr>
            <p:ph type="body" idx="1"/>
          </p:nvPr>
        </p:nvSpPr>
        <p:spPr bwMode="auto"/>
        <p:txBody>
          <a:bodyPr wrap="square" numCol="1" anchor="t" anchorCtr="0" compatLnSpc="1">
            <a:prstTxWarp prst="textNoShape">
              <a:avLst/>
            </a:prstTxWarp>
          </a:bodyPr>
          <a:lstStyle/>
          <a:p>
            <a:pPr eaLnBrk="1" hangingPunct="1">
              <a:spcBef>
                <a:spcPct val="0"/>
              </a:spcBef>
            </a:pPr>
            <a:endParaRPr lang="en-US" sz="1100" dirty="0">
              <a:latin typeface="Calibri" charset="0"/>
            </a:endParaRPr>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AA4A6DD8-1F9F-B546-8A91-70C9E98DB2A5}" type="slidenum">
              <a:rPr lang="en-US"/>
              <a:pPr eaLnBrk="1" hangingPunct="1"/>
              <a:t>2</a:t>
            </a:fld>
            <a:endParaRPr lang="en-US" dirty="0"/>
          </a:p>
        </p:txBody>
      </p:sp>
      <p:sp>
        <p:nvSpPr>
          <p:cNvPr id="2" name="Date Placeholder 1"/>
          <p:cNvSpPr>
            <a:spLocks noGrp="1"/>
          </p:cNvSpPr>
          <p:nvPr>
            <p:ph type="dt" idx="10"/>
          </p:nvPr>
        </p:nvSpPr>
        <p:spPr/>
        <p:txBody>
          <a:bodyPr/>
          <a:lstStyle/>
          <a:p>
            <a:fld id="{5FB023DD-9343-E048-ABE0-AAA291BA5ED6}" type="datetime1">
              <a:rPr lang="en-US" smtClean="0"/>
              <a:t>2/9/2016</a:t>
            </a:fld>
            <a:endParaRPr lang="en-US" dirty="0"/>
          </a:p>
        </p:txBody>
      </p:sp>
      <p:sp>
        <p:nvSpPr>
          <p:cNvPr id="3" name="Footer Placeholder 2"/>
          <p:cNvSpPr>
            <a:spLocks noGrp="1"/>
          </p:cNvSpPr>
          <p:nvPr>
            <p:ph type="ftr" sz="quarter" idx="11"/>
          </p:nvPr>
        </p:nvSpPr>
        <p:spPr/>
        <p:txBody>
          <a:bodyPr/>
          <a:lstStyle/>
          <a:p>
            <a:pPr>
              <a:defRPr/>
            </a:pPr>
            <a:r>
              <a:rPr lang="en-US" dirty="0" smtClean="0"/>
              <a:t>© 2011 Amazon.com, Inc. and its affiliates.  All rights reserved.  May not be copied, modified or distributed in whole or in part without the express consent of Amazon.com, Inc.</a:t>
            </a:r>
            <a:endParaRPr lang="en-US" dirty="0"/>
          </a:p>
        </p:txBody>
      </p:sp>
    </p:spTree>
    <p:extLst>
      <p:ext uri="{BB962C8B-B14F-4D97-AF65-F5344CB8AC3E}">
        <p14:creationId xmlns:p14="http://schemas.microsoft.com/office/powerpoint/2010/main" val="2711243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363" name="Notes Placeholder 2"/>
          <p:cNvSpPr>
            <a:spLocks noGrp="1"/>
          </p:cNvSpPr>
          <p:nvPr>
            <p:ph type="body" idx="1"/>
          </p:nvPr>
        </p:nvSpPr>
        <p:spPr bwMode="auto"/>
        <p:txBody>
          <a:bodyPr wrap="square" numCol="1" anchor="t" anchorCtr="0" compatLnSpc="1">
            <a:prstTxWarp prst="textNoShape">
              <a:avLst/>
            </a:prstTxWarp>
          </a:bodyPr>
          <a:lstStyle/>
          <a:p>
            <a:pPr eaLnBrk="1" hangingPunct="1">
              <a:spcBef>
                <a:spcPct val="0"/>
              </a:spcBef>
            </a:pPr>
            <a:r>
              <a:rPr lang="en-US" sz="1100" b="1" dirty="0" smtClean="0">
                <a:latin typeface="Calibri" charset="0"/>
              </a:rPr>
              <a:t>Talking Points</a:t>
            </a:r>
          </a:p>
          <a:p>
            <a:pPr eaLnBrk="1" hangingPunct="1">
              <a:spcBef>
                <a:spcPct val="0"/>
              </a:spcBef>
            </a:pPr>
            <a:endParaRPr lang="en-US" sz="1100" b="1" dirty="0" smtClean="0">
              <a:latin typeface="Calibri" charset="0"/>
            </a:endParaRPr>
          </a:p>
          <a:p>
            <a:pPr marL="171450" indent="-171450" eaLnBrk="1" hangingPunct="1">
              <a:spcBef>
                <a:spcPct val="0"/>
              </a:spcBef>
              <a:buFont typeface="Arial"/>
              <a:buChar char="•"/>
            </a:pPr>
            <a:r>
              <a:rPr lang="en-US" sz="1100" b="0" dirty="0" smtClean="0">
                <a:latin typeface="Calibri" charset="0"/>
              </a:rPr>
              <a:t>S3</a:t>
            </a:r>
            <a:r>
              <a:rPr lang="en-US" sz="1100" b="0" baseline="0" dirty="0" smtClean="0">
                <a:latin typeface="Calibri" charset="0"/>
              </a:rPr>
              <a:t> is storage for the Internet</a:t>
            </a:r>
            <a:br>
              <a:rPr lang="en-US" sz="1100" b="0" baseline="0" dirty="0" smtClean="0">
                <a:latin typeface="Calibri" charset="0"/>
              </a:rPr>
            </a:br>
            <a:endParaRPr lang="en-US" sz="1100" b="0" baseline="0" dirty="0" smtClean="0">
              <a:latin typeface="Calibri" charset="0"/>
            </a:endParaRPr>
          </a:p>
          <a:p>
            <a:pPr marL="171450" lvl="0" indent="-171450" eaLnBrk="1" hangingPunct="1">
              <a:spcBef>
                <a:spcPct val="0"/>
              </a:spcBef>
              <a:buFont typeface="Arial"/>
              <a:buChar char="•"/>
            </a:pPr>
            <a:r>
              <a:rPr lang="en-US" sz="1100" b="0" baseline="0" dirty="0" smtClean="0">
                <a:latin typeface="Calibri" charset="0"/>
              </a:rPr>
              <a:t>Simple web service that lets you:</a:t>
            </a:r>
            <a:br>
              <a:rPr lang="en-US" sz="1100" b="0" baseline="0" dirty="0" smtClean="0">
                <a:latin typeface="Calibri" charset="0"/>
              </a:rPr>
            </a:br>
            <a:endParaRPr lang="en-US" sz="1100" b="0" baseline="0" dirty="0" smtClean="0">
              <a:latin typeface="Calibri" charset="0"/>
            </a:endParaRPr>
          </a:p>
          <a:p>
            <a:pPr marL="628650" lvl="1" indent="-171450" eaLnBrk="1" hangingPunct="1">
              <a:spcBef>
                <a:spcPct val="0"/>
              </a:spcBef>
              <a:buFont typeface="Arial"/>
              <a:buChar char="•"/>
            </a:pPr>
            <a:r>
              <a:rPr lang="en-US" sz="1100" b="0" baseline="0" dirty="0" smtClean="0">
                <a:latin typeface="Calibri" charset="0"/>
              </a:rPr>
              <a:t>Store and retrieve any amount of data</a:t>
            </a:r>
            <a:br>
              <a:rPr lang="en-US" sz="1100" b="0" baseline="0" dirty="0" smtClean="0">
                <a:latin typeface="Calibri" charset="0"/>
              </a:rPr>
            </a:br>
            <a:endParaRPr lang="en-US" sz="1100" b="0" baseline="0" dirty="0" smtClean="0">
              <a:latin typeface="Calibri" charset="0"/>
            </a:endParaRPr>
          </a:p>
          <a:p>
            <a:pPr marL="628650" lvl="1" indent="-171450" eaLnBrk="1" hangingPunct="1">
              <a:spcBef>
                <a:spcPct val="0"/>
              </a:spcBef>
              <a:buFont typeface="Arial"/>
              <a:buChar char="•"/>
            </a:pPr>
            <a:r>
              <a:rPr lang="en-US" sz="1100" b="0" baseline="0" dirty="0" smtClean="0">
                <a:latin typeface="Calibri" charset="0"/>
              </a:rPr>
              <a:t>Store and retrieve from anywhere on the web</a:t>
            </a:r>
            <a:endParaRPr lang="en-US" sz="1100" b="0" dirty="0" smtClean="0">
              <a:latin typeface="Calibri" charset="0"/>
            </a:endParaRPr>
          </a:p>
          <a:p>
            <a:pPr eaLnBrk="1" hangingPunct="1">
              <a:spcBef>
                <a:spcPct val="0"/>
              </a:spcBef>
            </a:pPr>
            <a:endParaRPr lang="en-US" sz="1100" b="1" dirty="0" smtClean="0">
              <a:latin typeface="Calibri" charset="0"/>
            </a:endParaRPr>
          </a:p>
          <a:p>
            <a:pPr eaLnBrk="1" hangingPunct="1">
              <a:spcBef>
                <a:spcPct val="0"/>
              </a:spcBef>
            </a:pPr>
            <a:r>
              <a:rPr lang="en-US" sz="1100" b="1" dirty="0" smtClean="0">
                <a:latin typeface="Calibri" charset="0"/>
              </a:rPr>
              <a:t>Narrative</a:t>
            </a:r>
          </a:p>
          <a:p>
            <a:pPr eaLnBrk="1" hangingPunct="1">
              <a:spcBef>
                <a:spcPct val="0"/>
              </a:spcBef>
            </a:pPr>
            <a:r>
              <a:rPr lang="en-US" sz="1100" i="1" dirty="0" smtClean="0">
                <a:latin typeface="Calibri" charset="0"/>
              </a:rPr>
              <a:t>S</a:t>
            </a:r>
            <a:r>
              <a:rPr lang="en-US" sz="1100" dirty="0" smtClean="0">
                <a:latin typeface="Calibri" charset="0"/>
              </a:rPr>
              <a:t>3 stands for Simple Storage Service. Amazon S3 is storage for the Internet. It</a:t>
            </a:r>
            <a:r>
              <a:rPr lang="ja-JP" altLang="en-US" sz="1100" dirty="0" smtClean="0">
                <a:latin typeface="Calibri" charset="0"/>
              </a:rPr>
              <a:t>’</a:t>
            </a:r>
            <a:r>
              <a:rPr lang="en-US" sz="1100" dirty="0" smtClean="0">
                <a:latin typeface="Calibri" charset="0"/>
              </a:rPr>
              <a:t>s a simple storage service that offers software developers a  highly-scalable, reliable, and low-latency data storage infrastructure at very low costs.  All data is stored redundantly to guard against problems brought on by temporary connectivity issues or permanent hardware failures.  S3 can handle vast amounts of data and deal with a very large number of concurrent accesses. Amazon S3 provides a simple web services interface that can be used to store and retrieve any amount of data, at any time, from anywhere on the web. It gives any developer access to the same highly scalable, reliable, secure, fast, inexpensive infrastructure that Amazon uses to run its own global network of web sites. The service aims to maximize benefits of scale and to pass those benefits on to developers.</a:t>
            </a:r>
            <a:endParaRPr lang="en-US" sz="1100" dirty="0">
              <a:latin typeface="Calibri" charset="0"/>
            </a:endParaRPr>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AA4A6DD8-1F9F-B546-8A91-70C9E98DB2A5}" type="slidenum">
              <a:rPr lang="en-US"/>
              <a:pPr eaLnBrk="1" hangingPunct="1"/>
              <a:t>3</a:t>
            </a:fld>
            <a:endParaRPr lang="en-US" dirty="0"/>
          </a:p>
        </p:txBody>
      </p:sp>
      <p:sp>
        <p:nvSpPr>
          <p:cNvPr id="2" name="Date Placeholder 1"/>
          <p:cNvSpPr>
            <a:spLocks noGrp="1"/>
          </p:cNvSpPr>
          <p:nvPr>
            <p:ph type="dt" idx="10"/>
          </p:nvPr>
        </p:nvSpPr>
        <p:spPr/>
        <p:txBody>
          <a:bodyPr/>
          <a:lstStyle/>
          <a:p>
            <a:fld id="{5FB023DD-9343-E048-ABE0-AAA291BA5ED6}" type="datetime1">
              <a:rPr lang="en-US" smtClean="0"/>
              <a:t>2/9/2016</a:t>
            </a:fld>
            <a:endParaRPr lang="en-US" dirty="0"/>
          </a:p>
        </p:txBody>
      </p:sp>
      <p:sp>
        <p:nvSpPr>
          <p:cNvPr id="3" name="Footer Placeholder 2"/>
          <p:cNvSpPr>
            <a:spLocks noGrp="1"/>
          </p:cNvSpPr>
          <p:nvPr>
            <p:ph type="ftr" sz="quarter" idx="11"/>
          </p:nvPr>
        </p:nvSpPr>
        <p:spPr/>
        <p:txBody>
          <a:bodyPr/>
          <a:lstStyle/>
          <a:p>
            <a:pPr>
              <a:defRPr/>
            </a:pPr>
            <a:r>
              <a:rPr lang="en-US" dirty="0" smtClean="0"/>
              <a:t>© 2011 Amazon.com, Inc. and its affiliates.  All rights reserved.  May not be copied, modified or distributed in whole or in part without the express consent of Amazon.com, Inc.</a:t>
            </a:r>
            <a:endParaRPr lang="en-US" dirty="0"/>
          </a:p>
        </p:txBody>
      </p:sp>
    </p:spTree>
    <p:extLst>
      <p:ext uri="{BB962C8B-B14F-4D97-AF65-F5344CB8AC3E}">
        <p14:creationId xmlns:p14="http://schemas.microsoft.com/office/powerpoint/2010/main" val="2670130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363" name="Notes Placeholder 2"/>
          <p:cNvSpPr>
            <a:spLocks noGrp="1"/>
          </p:cNvSpPr>
          <p:nvPr>
            <p:ph type="body" idx="1"/>
          </p:nvPr>
        </p:nvSpPr>
        <p:spPr bwMode="auto"/>
        <p:txBody>
          <a:bodyPr wrap="square" numCol="1" anchor="t" anchorCtr="0" compatLnSpc="1">
            <a:prstTxWarp prst="textNoShape">
              <a:avLst/>
            </a:prstTxWarp>
          </a:bodyPr>
          <a:lstStyle/>
          <a:p>
            <a:pPr eaLnBrk="1" hangingPunct="1">
              <a:spcBef>
                <a:spcPct val="0"/>
              </a:spcBef>
            </a:pPr>
            <a:r>
              <a:rPr lang="en-US" sz="1100" b="1" dirty="0" smtClean="0">
                <a:latin typeface="Calibri" charset="0"/>
              </a:rPr>
              <a:t>Talking Points</a:t>
            </a:r>
          </a:p>
          <a:p>
            <a:pPr eaLnBrk="1" hangingPunct="1">
              <a:spcBef>
                <a:spcPct val="0"/>
              </a:spcBef>
            </a:pPr>
            <a:endParaRPr lang="en-US" sz="1100" b="1" dirty="0" smtClean="0">
              <a:latin typeface="Calibri" charset="0"/>
            </a:endParaRPr>
          </a:p>
          <a:p>
            <a:pPr marL="171450" indent="-171450" eaLnBrk="1" hangingPunct="1">
              <a:spcBef>
                <a:spcPct val="0"/>
              </a:spcBef>
              <a:buFont typeface="Arial"/>
              <a:buChar char="•"/>
            </a:pPr>
            <a:r>
              <a:rPr lang="en-US" sz="1100" b="0" dirty="0" smtClean="0">
                <a:latin typeface="Calibri" charset="0"/>
              </a:rPr>
              <a:t>S3</a:t>
            </a:r>
            <a:r>
              <a:rPr lang="en-US" sz="1100" b="0" baseline="0" dirty="0" smtClean="0">
                <a:latin typeface="Calibri" charset="0"/>
              </a:rPr>
              <a:t> is storage for the Internet</a:t>
            </a:r>
            <a:br>
              <a:rPr lang="en-US" sz="1100" b="0" baseline="0" dirty="0" smtClean="0">
                <a:latin typeface="Calibri" charset="0"/>
              </a:rPr>
            </a:br>
            <a:endParaRPr lang="en-US" sz="1100" b="0" baseline="0" dirty="0" smtClean="0">
              <a:latin typeface="Calibri" charset="0"/>
            </a:endParaRPr>
          </a:p>
          <a:p>
            <a:pPr marL="171450" lvl="0" indent="-171450" eaLnBrk="1" hangingPunct="1">
              <a:spcBef>
                <a:spcPct val="0"/>
              </a:spcBef>
              <a:buFont typeface="Arial"/>
              <a:buChar char="•"/>
            </a:pPr>
            <a:r>
              <a:rPr lang="en-US" sz="1100" b="0" baseline="0" dirty="0" smtClean="0">
                <a:latin typeface="Calibri" charset="0"/>
              </a:rPr>
              <a:t>Simple web service that lets you:</a:t>
            </a:r>
            <a:br>
              <a:rPr lang="en-US" sz="1100" b="0" baseline="0" dirty="0" smtClean="0">
                <a:latin typeface="Calibri" charset="0"/>
              </a:rPr>
            </a:br>
            <a:endParaRPr lang="en-US" sz="1100" b="0" baseline="0" dirty="0" smtClean="0">
              <a:latin typeface="Calibri" charset="0"/>
            </a:endParaRPr>
          </a:p>
          <a:p>
            <a:pPr marL="628650" lvl="1" indent="-171450" eaLnBrk="1" hangingPunct="1">
              <a:spcBef>
                <a:spcPct val="0"/>
              </a:spcBef>
              <a:buFont typeface="Arial"/>
              <a:buChar char="•"/>
            </a:pPr>
            <a:r>
              <a:rPr lang="en-US" sz="1100" b="0" baseline="0" dirty="0" smtClean="0">
                <a:latin typeface="Calibri" charset="0"/>
              </a:rPr>
              <a:t>Store and retrieve any amount of data</a:t>
            </a:r>
            <a:br>
              <a:rPr lang="en-US" sz="1100" b="0" baseline="0" dirty="0" smtClean="0">
                <a:latin typeface="Calibri" charset="0"/>
              </a:rPr>
            </a:br>
            <a:endParaRPr lang="en-US" sz="1100" b="0" baseline="0" dirty="0" smtClean="0">
              <a:latin typeface="Calibri" charset="0"/>
            </a:endParaRPr>
          </a:p>
          <a:p>
            <a:pPr marL="628650" lvl="1" indent="-171450" eaLnBrk="1" hangingPunct="1">
              <a:spcBef>
                <a:spcPct val="0"/>
              </a:spcBef>
              <a:buFont typeface="Arial"/>
              <a:buChar char="•"/>
            </a:pPr>
            <a:r>
              <a:rPr lang="en-US" sz="1100" b="0" baseline="0" dirty="0" smtClean="0">
                <a:latin typeface="Calibri" charset="0"/>
              </a:rPr>
              <a:t>Store and retrieve from anywhere on the web</a:t>
            </a:r>
            <a:endParaRPr lang="en-US" sz="1100" b="0" dirty="0" smtClean="0">
              <a:latin typeface="Calibri" charset="0"/>
            </a:endParaRPr>
          </a:p>
          <a:p>
            <a:pPr eaLnBrk="1" hangingPunct="1">
              <a:spcBef>
                <a:spcPct val="0"/>
              </a:spcBef>
            </a:pPr>
            <a:endParaRPr lang="en-US" sz="1100" b="1" dirty="0" smtClean="0">
              <a:latin typeface="Calibri" charset="0"/>
            </a:endParaRPr>
          </a:p>
          <a:p>
            <a:pPr eaLnBrk="1" hangingPunct="1">
              <a:spcBef>
                <a:spcPct val="0"/>
              </a:spcBef>
            </a:pPr>
            <a:r>
              <a:rPr lang="en-US" sz="1100" b="1" dirty="0" smtClean="0">
                <a:latin typeface="Calibri" charset="0"/>
              </a:rPr>
              <a:t>Narrative</a:t>
            </a:r>
          </a:p>
          <a:p>
            <a:pPr eaLnBrk="1" hangingPunct="1">
              <a:spcBef>
                <a:spcPct val="0"/>
              </a:spcBef>
            </a:pPr>
            <a:r>
              <a:rPr lang="en-US" sz="1100" i="1" dirty="0" smtClean="0">
                <a:latin typeface="Calibri" charset="0"/>
              </a:rPr>
              <a:t>S</a:t>
            </a:r>
            <a:r>
              <a:rPr lang="en-US" sz="1100" dirty="0" smtClean="0">
                <a:latin typeface="Calibri" charset="0"/>
              </a:rPr>
              <a:t>3 stands for Simple Storage Service. Amazon S3 is storage for the Internet. It</a:t>
            </a:r>
            <a:r>
              <a:rPr lang="ja-JP" altLang="en-US" sz="1100" dirty="0" smtClean="0">
                <a:latin typeface="Calibri" charset="0"/>
              </a:rPr>
              <a:t>’</a:t>
            </a:r>
            <a:r>
              <a:rPr lang="en-US" sz="1100" dirty="0" smtClean="0">
                <a:latin typeface="Calibri" charset="0"/>
              </a:rPr>
              <a:t>s a simple storage service that offers software developers a  highly-scalable, reliable, and low-latency data storage infrastructure at very low costs.  All data is stored redundantly to guard against problems brought on by temporary connectivity issues or permanent hardware failures.  S3 can handle vast amounts of data and deal with a very large number of concurrent accesses. Amazon S3 provides a simple web services interface that can be used to store and retrieve any amount of data, at any time, from anywhere on the web. It gives any developer access to the same highly scalable, reliable, secure, fast, inexpensive infrastructure that Amazon uses to run its own global network of web sites. The service aims to maximize benefits of scale and to pass those benefits on to developers.</a:t>
            </a:r>
            <a:endParaRPr lang="en-US" sz="1100" dirty="0">
              <a:latin typeface="Calibri" charset="0"/>
            </a:endParaRPr>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AA4A6DD8-1F9F-B546-8A91-70C9E98DB2A5}" type="slidenum">
              <a:rPr lang="en-US"/>
              <a:pPr eaLnBrk="1" hangingPunct="1"/>
              <a:t>4</a:t>
            </a:fld>
            <a:endParaRPr lang="en-US" dirty="0"/>
          </a:p>
        </p:txBody>
      </p:sp>
      <p:sp>
        <p:nvSpPr>
          <p:cNvPr id="2" name="Date Placeholder 1"/>
          <p:cNvSpPr>
            <a:spLocks noGrp="1"/>
          </p:cNvSpPr>
          <p:nvPr>
            <p:ph type="dt" idx="10"/>
          </p:nvPr>
        </p:nvSpPr>
        <p:spPr/>
        <p:txBody>
          <a:bodyPr/>
          <a:lstStyle/>
          <a:p>
            <a:fld id="{5FB023DD-9343-E048-ABE0-AAA291BA5ED6}" type="datetime1">
              <a:rPr lang="en-US" smtClean="0"/>
              <a:t>2/9/2016</a:t>
            </a:fld>
            <a:endParaRPr lang="en-US" dirty="0"/>
          </a:p>
        </p:txBody>
      </p:sp>
      <p:sp>
        <p:nvSpPr>
          <p:cNvPr id="3" name="Footer Placeholder 2"/>
          <p:cNvSpPr>
            <a:spLocks noGrp="1"/>
          </p:cNvSpPr>
          <p:nvPr>
            <p:ph type="ftr" sz="quarter" idx="11"/>
          </p:nvPr>
        </p:nvSpPr>
        <p:spPr/>
        <p:txBody>
          <a:bodyPr/>
          <a:lstStyle/>
          <a:p>
            <a:pPr>
              <a:defRPr/>
            </a:pPr>
            <a:r>
              <a:rPr lang="en-US" dirty="0" smtClean="0"/>
              <a:t>© 2011 Amazon.com, Inc. and its affiliates.  All rights reserved.  May not be copied, modified or distributed in whole or in part without the express consent of Amazon.com, Inc.</a:t>
            </a:r>
            <a:endParaRPr lang="en-US" dirty="0"/>
          </a:p>
        </p:txBody>
      </p:sp>
    </p:spTree>
    <p:extLst>
      <p:ext uri="{BB962C8B-B14F-4D97-AF65-F5344CB8AC3E}">
        <p14:creationId xmlns:p14="http://schemas.microsoft.com/office/powerpoint/2010/main" val="3072494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363" name="Notes Placeholder 2"/>
          <p:cNvSpPr>
            <a:spLocks noGrp="1"/>
          </p:cNvSpPr>
          <p:nvPr>
            <p:ph type="body" idx="1"/>
          </p:nvPr>
        </p:nvSpPr>
        <p:spPr bwMode="auto"/>
        <p:txBody>
          <a:bodyPr wrap="square" numCol="1" anchor="t" anchorCtr="0" compatLnSpc="1">
            <a:prstTxWarp prst="textNoShape">
              <a:avLst/>
            </a:prstTxWarp>
          </a:bodyPr>
          <a:lstStyle/>
          <a:p>
            <a:pPr eaLnBrk="1" hangingPunct="1">
              <a:spcBef>
                <a:spcPct val="0"/>
              </a:spcBef>
            </a:pPr>
            <a:r>
              <a:rPr lang="en-US" sz="1100" b="1" dirty="0" smtClean="0">
                <a:latin typeface="Calibri" charset="0"/>
              </a:rPr>
              <a:t>Talking Points</a:t>
            </a:r>
          </a:p>
          <a:p>
            <a:pPr eaLnBrk="1" hangingPunct="1">
              <a:spcBef>
                <a:spcPct val="0"/>
              </a:spcBef>
            </a:pPr>
            <a:endParaRPr lang="en-US" sz="1100" b="1" dirty="0" smtClean="0">
              <a:latin typeface="Calibri" charset="0"/>
            </a:endParaRPr>
          </a:p>
          <a:p>
            <a:pPr marL="171450" indent="-171450" eaLnBrk="1" hangingPunct="1">
              <a:spcBef>
                <a:spcPct val="0"/>
              </a:spcBef>
              <a:buFont typeface="Arial"/>
              <a:buChar char="•"/>
            </a:pPr>
            <a:r>
              <a:rPr lang="en-US" sz="1100" b="0" dirty="0" smtClean="0">
                <a:latin typeface="Calibri" charset="0"/>
              </a:rPr>
              <a:t>S3</a:t>
            </a:r>
            <a:r>
              <a:rPr lang="en-US" sz="1100" b="0" baseline="0" dirty="0" smtClean="0">
                <a:latin typeface="Calibri" charset="0"/>
              </a:rPr>
              <a:t> is storage for the Internet</a:t>
            </a:r>
            <a:br>
              <a:rPr lang="en-US" sz="1100" b="0" baseline="0" dirty="0" smtClean="0">
                <a:latin typeface="Calibri" charset="0"/>
              </a:rPr>
            </a:br>
            <a:endParaRPr lang="en-US" sz="1100" b="0" baseline="0" dirty="0" smtClean="0">
              <a:latin typeface="Calibri" charset="0"/>
            </a:endParaRPr>
          </a:p>
          <a:p>
            <a:pPr marL="171450" lvl="0" indent="-171450" eaLnBrk="1" hangingPunct="1">
              <a:spcBef>
                <a:spcPct val="0"/>
              </a:spcBef>
              <a:buFont typeface="Arial"/>
              <a:buChar char="•"/>
            </a:pPr>
            <a:r>
              <a:rPr lang="en-US" sz="1100" b="0" baseline="0" dirty="0" smtClean="0">
                <a:latin typeface="Calibri" charset="0"/>
              </a:rPr>
              <a:t>Simple web service that lets you:</a:t>
            </a:r>
            <a:br>
              <a:rPr lang="en-US" sz="1100" b="0" baseline="0" dirty="0" smtClean="0">
                <a:latin typeface="Calibri" charset="0"/>
              </a:rPr>
            </a:br>
            <a:endParaRPr lang="en-US" sz="1100" b="0" baseline="0" dirty="0" smtClean="0">
              <a:latin typeface="Calibri" charset="0"/>
            </a:endParaRPr>
          </a:p>
          <a:p>
            <a:pPr marL="628650" lvl="1" indent="-171450" eaLnBrk="1" hangingPunct="1">
              <a:spcBef>
                <a:spcPct val="0"/>
              </a:spcBef>
              <a:buFont typeface="Arial"/>
              <a:buChar char="•"/>
            </a:pPr>
            <a:r>
              <a:rPr lang="en-US" sz="1100" b="0" baseline="0" dirty="0" smtClean="0">
                <a:latin typeface="Calibri" charset="0"/>
              </a:rPr>
              <a:t>Store and retrieve any amount of data</a:t>
            </a:r>
            <a:br>
              <a:rPr lang="en-US" sz="1100" b="0" baseline="0" dirty="0" smtClean="0">
                <a:latin typeface="Calibri" charset="0"/>
              </a:rPr>
            </a:br>
            <a:endParaRPr lang="en-US" sz="1100" b="0" baseline="0" dirty="0" smtClean="0">
              <a:latin typeface="Calibri" charset="0"/>
            </a:endParaRPr>
          </a:p>
          <a:p>
            <a:pPr marL="628650" lvl="1" indent="-171450" eaLnBrk="1" hangingPunct="1">
              <a:spcBef>
                <a:spcPct val="0"/>
              </a:spcBef>
              <a:buFont typeface="Arial"/>
              <a:buChar char="•"/>
            </a:pPr>
            <a:r>
              <a:rPr lang="en-US" sz="1100" b="0" baseline="0" dirty="0" smtClean="0">
                <a:latin typeface="Calibri" charset="0"/>
              </a:rPr>
              <a:t>Store and retrieve from anywhere on the web</a:t>
            </a:r>
            <a:endParaRPr lang="en-US" sz="1100" b="0" dirty="0" smtClean="0">
              <a:latin typeface="Calibri" charset="0"/>
            </a:endParaRPr>
          </a:p>
          <a:p>
            <a:pPr eaLnBrk="1" hangingPunct="1">
              <a:spcBef>
                <a:spcPct val="0"/>
              </a:spcBef>
            </a:pPr>
            <a:endParaRPr lang="en-US" sz="1100" b="1" dirty="0" smtClean="0">
              <a:latin typeface="Calibri" charset="0"/>
            </a:endParaRPr>
          </a:p>
          <a:p>
            <a:pPr eaLnBrk="1" hangingPunct="1">
              <a:spcBef>
                <a:spcPct val="0"/>
              </a:spcBef>
            </a:pPr>
            <a:r>
              <a:rPr lang="en-US" sz="1100" b="1" dirty="0" smtClean="0">
                <a:latin typeface="Calibri" charset="0"/>
              </a:rPr>
              <a:t>Narrative</a:t>
            </a:r>
          </a:p>
          <a:p>
            <a:pPr eaLnBrk="1" hangingPunct="1">
              <a:spcBef>
                <a:spcPct val="0"/>
              </a:spcBef>
            </a:pPr>
            <a:r>
              <a:rPr lang="en-US" sz="1100" i="1" dirty="0" smtClean="0">
                <a:latin typeface="Calibri" charset="0"/>
              </a:rPr>
              <a:t>S</a:t>
            </a:r>
            <a:r>
              <a:rPr lang="en-US" sz="1100" dirty="0" smtClean="0">
                <a:latin typeface="Calibri" charset="0"/>
              </a:rPr>
              <a:t>3 stands for Simple Storage Service. Amazon S3 is storage for the Internet. It</a:t>
            </a:r>
            <a:r>
              <a:rPr lang="ja-JP" altLang="en-US" sz="1100" dirty="0" smtClean="0">
                <a:latin typeface="Calibri" charset="0"/>
              </a:rPr>
              <a:t>’</a:t>
            </a:r>
            <a:r>
              <a:rPr lang="en-US" sz="1100" dirty="0" smtClean="0">
                <a:latin typeface="Calibri" charset="0"/>
              </a:rPr>
              <a:t>s a simple storage service that offers software developers a  highly-scalable, reliable, and low-latency data storage infrastructure at very low costs.  All data is stored redundantly to guard against problems brought on by temporary connectivity issues or permanent hardware failures.  S3 can handle vast amounts of data and deal with a very large number of concurrent accesses. Amazon S3 provides a simple web services interface that can be used to store and retrieve any amount of data, at any time, from anywhere on the web. It gives any developer access to the same highly scalable, reliable, secure, fast, inexpensive infrastructure that Amazon uses to run its own global network of web sites. The service aims to maximize benefits of scale and to pass those benefits on to developers.</a:t>
            </a:r>
            <a:endParaRPr lang="en-US" sz="1100" dirty="0">
              <a:latin typeface="Calibri" charset="0"/>
            </a:endParaRPr>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AA4A6DD8-1F9F-B546-8A91-70C9E98DB2A5}" type="slidenum">
              <a:rPr lang="en-US"/>
              <a:pPr eaLnBrk="1" hangingPunct="1"/>
              <a:t>5</a:t>
            </a:fld>
            <a:endParaRPr lang="en-US" dirty="0"/>
          </a:p>
        </p:txBody>
      </p:sp>
      <p:sp>
        <p:nvSpPr>
          <p:cNvPr id="2" name="Date Placeholder 1"/>
          <p:cNvSpPr>
            <a:spLocks noGrp="1"/>
          </p:cNvSpPr>
          <p:nvPr>
            <p:ph type="dt" idx="10"/>
          </p:nvPr>
        </p:nvSpPr>
        <p:spPr/>
        <p:txBody>
          <a:bodyPr/>
          <a:lstStyle/>
          <a:p>
            <a:fld id="{5FB023DD-9343-E048-ABE0-AAA291BA5ED6}" type="datetime1">
              <a:rPr lang="en-US" smtClean="0"/>
              <a:t>2/9/2016</a:t>
            </a:fld>
            <a:endParaRPr lang="en-US" dirty="0"/>
          </a:p>
        </p:txBody>
      </p:sp>
      <p:sp>
        <p:nvSpPr>
          <p:cNvPr id="3" name="Footer Placeholder 2"/>
          <p:cNvSpPr>
            <a:spLocks noGrp="1"/>
          </p:cNvSpPr>
          <p:nvPr>
            <p:ph type="ftr" sz="quarter" idx="11"/>
          </p:nvPr>
        </p:nvSpPr>
        <p:spPr/>
        <p:txBody>
          <a:bodyPr/>
          <a:lstStyle/>
          <a:p>
            <a:pPr>
              <a:defRPr/>
            </a:pPr>
            <a:r>
              <a:rPr lang="en-US" dirty="0" smtClean="0"/>
              <a:t>© 2011 Amazon.com, Inc. and its affiliates.  All rights reserved.  May not be copied, modified or distributed in whole or in part without the express consent of Amazon.com, Inc.</a:t>
            </a:r>
            <a:endParaRPr lang="en-US" dirty="0"/>
          </a:p>
        </p:txBody>
      </p:sp>
    </p:spTree>
    <p:extLst>
      <p:ext uri="{BB962C8B-B14F-4D97-AF65-F5344CB8AC3E}">
        <p14:creationId xmlns:p14="http://schemas.microsoft.com/office/powerpoint/2010/main" val="2248191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602325D-23C5-C548-AD31-BB110B49EFEA}" type="slidenum">
              <a:rPr lang="en-US"/>
              <a:pPr eaLnBrk="1" hangingPunct="1"/>
              <a:t>6</a:t>
            </a:fld>
            <a:endParaRPr lang="en-US" dirty="0"/>
          </a:p>
        </p:txBody>
      </p:sp>
      <p:sp>
        <p:nvSpPr>
          <p:cNvPr id="2" name="Date Placeholder 1"/>
          <p:cNvSpPr>
            <a:spLocks noGrp="1"/>
          </p:cNvSpPr>
          <p:nvPr>
            <p:ph type="dt" idx="10"/>
          </p:nvPr>
        </p:nvSpPr>
        <p:spPr/>
        <p:txBody>
          <a:bodyPr/>
          <a:lstStyle/>
          <a:p>
            <a:fld id="{9B9D86A7-AAA8-BE4E-B5C6-90775FBFF946}" type="datetime1">
              <a:rPr lang="en-US" smtClean="0"/>
              <a:t>2/9/2016</a:t>
            </a:fld>
            <a:endParaRPr lang="en-US" dirty="0"/>
          </a:p>
        </p:txBody>
      </p:sp>
      <p:sp>
        <p:nvSpPr>
          <p:cNvPr id="3" name="Footer Placeholder 2"/>
          <p:cNvSpPr>
            <a:spLocks noGrp="1"/>
          </p:cNvSpPr>
          <p:nvPr>
            <p:ph type="ftr" sz="quarter" idx="11"/>
          </p:nvPr>
        </p:nvSpPr>
        <p:spPr/>
        <p:txBody>
          <a:bodyPr/>
          <a:lstStyle/>
          <a:p>
            <a:pPr>
              <a:defRPr/>
            </a:pPr>
            <a:r>
              <a:rPr lang="en-US" dirty="0" smtClean="0"/>
              <a:t>© 2011 Amazon.com, Inc. and its affiliates.  All rights reserved.  May not be copied, modified or distributed in whole or in part without the express consent of Amazon.com, Inc.</a:t>
            </a:r>
            <a:endParaRPr lang="en-US" dirty="0"/>
          </a:p>
        </p:txBody>
      </p:sp>
    </p:spTree>
    <p:extLst>
      <p:ext uri="{BB962C8B-B14F-4D97-AF65-F5344CB8AC3E}">
        <p14:creationId xmlns:p14="http://schemas.microsoft.com/office/powerpoint/2010/main" val="45468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1" descr="sm_aws.png"/>
          <p:cNvPicPr>
            <a:picLocks noChangeAspect="1"/>
          </p:cNvPicPr>
          <p:nvPr/>
        </p:nvPicPr>
        <p:blipFill>
          <a:blip r:embed="rId3"/>
          <a:srcRect/>
          <a:stretch>
            <a:fillRect/>
          </a:stretch>
        </p:blipFill>
        <p:spPr bwMode="auto">
          <a:xfrm>
            <a:off x="5805488" y="239713"/>
            <a:ext cx="3168650" cy="1163637"/>
          </a:xfrm>
          <a:prstGeom prst="rect">
            <a:avLst/>
          </a:prstGeom>
          <a:noFill/>
          <a:ln w="9525">
            <a:noFill/>
            <a:miter lim="800000"/>
            <a:headEnd/>
            <a:tailEnd/>
          </a:ln>
        </p:spPr>
      </p:pic>
      <p:sp>
        <p:nvSpPr>
          <p:cNvPr id="2" name="Title 1"/>
          <p:cNvSpPr>
            <a:spLocks noGrp="1"/>
          </p:cNvSpPr>
          <p:nvPr>
            <p:ph type="ctrTitle" hasCustomPrompt="1"/>
          </p:nvPr>
        </p:nvSpPr>
        <p:spPr>
          <a:xfrm>
            <a:off x="858187" y="2132422"/>
            <a:ext cx="7119426" cy="581027"/>
          </a:xfrm>
          <a:prstGeom prst="rect">
            <a:avLst/>
          </a:prstGeom>
        </p:spPr>
        <p:txBody>
          <a:bodyPr/>
          <a:lstStyle>
            <a:lvl1pPr algn="l">
              <a:defRPr sz="3200" b="0"/>
            </a:lvl1pPr>
          </a:lstStyle>
          <a:p>
            <a:r>
              <a:rPr lang="en-US" dirty="0" smtClean="0"/>
              <a:t>Presentation Title Here</a:t>
            </a:r>
            <a:endParaRPr lang="en-US" dirty="0"/>
          </a:p>
        </p:txBody>
      </p:sp>
      <p:sp>
        <p:nvSpPr>
          <p:cNvPr id="3" name="Subtitle 2"/>
          <p:cNvSpPr>
            <a:spLocks noGrp="1"/>
          </p:cNvSpPr>
          <p:nvPr>
            <p:ph type="subTitle" idx="1" hasCustomPrompt="1"/>
          </p:nvPr>
        </p:nvSpPr>
        <p:spPr>
          <a:xfrm>
            <a:off x="2281278" y="2739071"/>
            <a:ext cx="5202125" cy="524200"/>
          </a:xfrm>
          <a:prstGeom prst="rect">
            <a:avLst/>
          </a:prstGeom>
        </p:spPr>
        <p:txBody>
          <a:bodyPr/>
          <a:lstStyle>
            <a:lvl1pPr marL="0" indent="0" algn="ctr">
              <a:buNone/>
              <a:defRPr sz="32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 Name | Date</a:t>
            </a:r>
            <a:endParaRPr lang="en-US" dirty="0"/>
          </a:p>
        </p:txBody>
      </p:sp>
      <p:sp>
        <p:nvSpPr>
          <p:cNvPr id="5" name="Rectangle 4"/>
          <p:cNvSpPr/>
          <p:nvPr/>
        </p:nvSpPr>
        <p:spPr>
          <a:xfrm>
            <a:off x="0" y="6665268"/>
            <a:ext cx="9144000" cy="230832"/>
          </a:xfrm>
          <a:prstGeom prst="rect">
            <a:avLst/>
          </a:prstGeom>
        </p:spPr>
        <p:txBody>
          <a:bodyPr wrap="squar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pPr algn="ctr"/>
            <a:r>
              <a:rPr lang="en-US" sz="900" kern="1200" dirty="0" smtClean="0">
                <a:solidFill>
                  <a:schemeClr val="tx1"/>
                </a:solidFill>
                <a:latin typeface="Arial" charset="0"/>
                <a:ea typeface="ＭＳ Ｐゴシック" charset="0"/>
                <a:cs typeface="Arial" charset="0"/>
              </a:rPr>
              <a:t>© 2011 Amazon.com, Inc. and its affiliates.  All rights reserved. </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May not</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be copied, modified or distributed in whole or in part</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without the express</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consent of Amazon.com, Inc.</a:t>
            </a:r>
            <a:endParaRPr lang="en-US" sz="9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57200" y="457847"/>
            <a:ext cx="8229600" cy="695071"/>
          </a:xfrm>
          <a:prstGeom prst="rect">
            <a:avLst/>
          </a:prstGeom>
        </p:spPr>
        <p:txBody>
          <a:bodyPr/>
          <a:lstStyle>
            <a:lvl1pPr algn="l">
              <a:defRPr sz="3200"/>
            </a:lvl1pPr>
          </a:lstStyle>
          <a:p>
            <a:r>
              <a:rPr lang="en-US" smtClean="0"/>
              <a:t>Click to edit Master title style</a:t>
            </a:r>
            <a:endParaRPr lang="en-US" dirty="0"/>
          </a:p>
        </p:txBody>
      </p:sp>
      <p:sp>
        <p:nvSpPr>
          <p:cNvPr id="5" name="Content Placeholder 2"/>
          <p:cNvSpPr>
            <a:spLocks noGrp="1"/>
          </p:cNvSpPr>
          <p:nvPr>
            <p:ph idx="1"/>
          </p:nvPr>
        </p:nvSpPr>
        <p:spPr>
          <a:xfrm>
            <a:off x="457200" y="1600200"/>
            <a:ext cx="8229600" cy="4525963"/>
          </a:xfrm>
          <a:prstGeom prst="rect">
            <a:avLst/>
          </a:prstGeom>
        </p:spPr>
        <p:txBody>
          <a:bodyPr/>
          <a:lstStyle>
            <a:lvl1pPr marL="342900" indent="-342900">
              <a:buSzPct val="100000"/>
              <a:buFontTx/>
              <a:buBlip>
                <a:blip r:embed="rId3"/>
              </a:buBlip>
              <a:defRPr sz="2200" baseline="0">
                <a:latin typeface="Verdana"/>
                <a:cs typeface="Verdana"/>
              </a:defRPr>
            </a:lvl1pPr>
            <a:lvl2pPr marL="742950" indent="-285750">
              <a:buFont typeface="Wingdings" charset="2"/>
              <a:buChar char="§"/>
              <a:defRPr sz="2000">
                <a:latin typeface="Verdana"/>
                <a:cs typeface="Verdana"/>
              </a:defRPr>
            </a:lvl2pPr>
          </a:lstStyle>
          <a:p>
            <a:pPr lvl="0"/>
            <a:r>
              <a:rPr lang="en-US" smtClean="0"/>
              <a:t>Click to edit Master text styles</a:t>
            </a:r>
          </a:p>
          <a:p>
            <a:pPr lvl="1"/>
            <a:r>
              <a:rPr lang="en-US" smtClean="0"/>
              <a:t>Second level</a:t>
            </a:r>
          </a:p>
        </p:txBody>
      </p:sp>
      <p:sp>
        <p:nvSpPr>
          <p:cNvPr id="6" name="Rectangle 5"/>
          <p:cNvSpPr/>
          <p:nvPr/>
        </p:nvSpPr>
        <p:spPr>
          <a:xfrm>
            <a:off x="0" y="6665268"/>
            <a:ext cx="9144000" cy="230832"/>
          </a:xfrm>
          <a:prstGeom prst="rect">
            <a:avLst/>
          </a:prstGeom>
        </p:spPr>
        <p:txBody>
          <a:bodyPr wrap="squar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pPr algn="ctr"/>
            <a:r>
              <a:rPr lang="en-US" sz="900" kern="1200" dirty="0" smtClean="0">
                <a:solidFill>
                  <a:schemeClr val="tx1"/>
                </a:solidFill>
                <a:latin typeface="Arial" charset="0"/>
                <a:ea typeface="ＭＳ Ｐゴシック" charset="0"/>
                <a:cs typeface="Arial" charset="0"/>
              </a:rPr>
              <a:t>© 2011 Amazon.com, Inc. and its affiliates.  All rights reserved. </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May not</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be copied, modified or distributed in whole or in part</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without the express</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consent of Amazon.com, Inc.</a:t>
            </a:r>
            <a:endParaRPr lang="en-US" sz="9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57847"/>
            <a:ext cx="8229600" cy="695071"/>
          </a:xfrm>
          <a:prstGeom prst="rect">
            <a:avLst/>
          </a:prstGeom>
        </p:spPr>
        <p:txBody>
          <a:bodyPr/>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3651093"/>
          </a:xfrm>
          <a:prstGeom prst="rect">
            <a:avLst/>
          </a:prstGeom>
        </p:spPr>
        <p:txBody>
          <a:bodyPr/>
          <a:lstStyle>
            <a:lvl1pPr marL="0" indent="0">
              <a:buSzPct val="80000"/>
              <a:buFontTx/>
              <a:buNone/>
              <a:defRPr sz="2200" baseline="0">
                <a:latin typeface="Verdana"/>
                <a:cs typeface="Verdana"/>
              </a:defRPr>
            </a:lvl1pPr>
            <a:lvl2pPr marL="742950" indent="-285750">
              <a:buFont typeface="Wingdings" charset="2"/>
              <a:buChar char="§"/>
              <a:defRPr sz="2000">
                <a:latin typeface="Verdana"/>
                <a:cs typeface="Verdana"/>
              </a:defRPr>
            </a:lvl2pPr>
          </a:lstStyle>
          <a:p>
            <a:pPr lvl="0"/>
            <a:r>
              <a:rPr lang="en-US" smtClean="0"/>
              <a:t>Click to edit Master text styles</a:t>
            </a:r>
          </a:p>
        </p:txBody>
      </p:sp>
      <p:sp>
        <p:nvSpPr>
          <p:cNvPr id="4" name="Content Placeholder 2"/>
          <p:cNvSpPr>
            <a:spLocks noGrp="1"/>
          </p:cNvSpPr>
          <p:nvPr>
            <p:ph idx="10"/>
          </p:nvPr>
        </p:nvSpPr>
        <p:spPr>
          <a:xfrm>
            <a:off x="457200" y="5373590"/>
            <a:ext cx="8229600" cy="838724"/>
          </a:xfrm>
          <a:prstGeom prst="rect">
            <a:avLst/>
          </a:prstGeom>
        </p:spPr>
        <p:txBody>
          <a:bodyPr/>
          <a:lstStyle>
            <a:lvl1pPr marL="0" indent="0">
              <a:buSzPct val="80000"/>
              <a:buFontTx/>
              <a:buNone/>
              <a:defRPr sz="1800" baseline="0">
                <a:latin typeface="Verdana"/>
                <a:cs typeface="Verdana"/>
              </a:defRPr>
            </a:lvl1pPr>
            <a:lvl2pPr marL="742950" indent="-285750">
              <a:buFont typeface="Wingdings" charset="2"/>
              <a:buChar char="§"/>
              <a:defRPr sz="2000">
                <a:latin typeface="Verdana"/>
                <a:cs typeface="Verdana"/>
              </a:defRPr>
            </a:lvl2pPr>
          </a:lstStyle>
          <a:p>
            <a:pPr lvl="0"/>
            <a:r>
              <a:rPr lang="en-US" smtClean="0"/>
              <a:t>Click to edit Master text styles</a:t>
            </a:r>
          </a:p>
        </p:txBody>
      </p:sp>
      <p:sp>
        <p:nvSpPr>
          <p:cNvPr id="5" name="Rectangle 4"/>
          <p:cNvSpPr/>
          <p:nvPr/>
        </p:nvSpPr>
        <p:spPr>
          <a:xfrm>
            <a:off x="0" y="6665268"/>
            <a:ext cx="9144000" cy="230832"/>
          </a:xfrm>
          <a:prstGeom prst="rect">
            <a:avLst/>
          </a:prstGeom>
        </p:spPr>
        <p:txBody>
          <a:bodyPr wrap="squar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pPr algn="ctr"/>
            <a:r>
              <a:rPr lang="en-US" sz="900" kern="1200" dirty="0" smtClean="0">
                <a:solidFill>
                  <a:schemeClr val="tx1"/>
                </a:solidFill>
                <a:latin typeface="Arial" charset="0"/>
                <a:ea typeface="ＭＳ Ｐゴシック" charset="0"/>
                <a:cs typeface="Arial" charset="0"/>
              </a:rPr>
              <a:t>© 2011 Amazon.com, Inc. and its affiliates.  All rights reserved. </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May not</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be copied, modified or distributed in whole or in part</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without the express</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consent of Amazon.com, Inc.</a:t>
            </a:r>
            <a:endParaRPr lang="en-US" sz="9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map layout">
    <p:spTree>
      <p:nvGrpSpPr>
        <p:cNvPr id="1" name=""/>
        <p:cNvGrpSpPr/>
        <p:nvPr/>
      </p:nvGrpSpPr>
      <p:grpSpPr>
        <a:xfrm>
          <a:off x="0" y="0"/>
          <a:ext cx="0" cy="0"/>
          <a:chOff x="0" y="0"/>
          <a:chExt cx="0" cy="0"/>
        </a:xfrm>
      </p:grpSpPr>
      <p:pic>
        <p:nvPicPr>
          <p:cNvPr id="2" name="Picture 1" descr="master_slide_backgroun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s3_blu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5750" y="1381125"/>
            <a:ext cx="8524875" cy="426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6455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US region map">
    <p:spTree>
      <p:nvGrpSpPr>
        <p:cNvPr id="1" name=""/>
        <p:cNvGrpSpPr/>
        <p:nvPr/>
      </p:nvGrpSpPr>
      <p:grpSpPr>
        <a:xfrm>
          <a:off x="0" y="0"/>
          <a:ext cx="0" cy="0"/>
          <a:chOff x="0" y="0"/>
          <a:chExt cx="0" cy="0"/>
        </a:xfrm>
      </p:grpSpPr>
      <p:sp>
        <p:nvSpPr>
          <p:cNvPr id="2" name="AutoShape 2"/>
          <p:cNvSpPr>
            <a:spLocks noChangeAspect="1" noChangeArrowheads="1"/>
          </p:cNvSpPr>
          <p:nvPr/>
        </p:nvSpPr>
        <p:spPr bwMode="auto">
          <a:xfrm>
            <a:off x="-885825" y="-2171700"/>
            <a:ext cx="31594425" cy="15630525"/>
          </a:xfrm>
          <a:prstGeom prst="rect">
            <a:avLst/>
          </a:prstGeom>
          <a:noFill/>
        </p:spPr>
        <p:txBody>
          <a:bodyPr/>
          <a:lstStyle/>
          <a:p>
            <a:pPr>
              <a:defRPr/>
            </a:pPr>
            <a:endParaRPr lang="en-US" dirty="0">
              <a:ea typeface="+mn-ea"/>
            </a:endParaRPr>
          </a:p>
        </p:txBody>
      </p:sp>
      <p:sp>
        <p:nvSpPr>
          <p:cNvPr id="3" name="AutoShape 10055"/>
          <p:cNvSpPr>
            <a:spLocks noChangeAspect="1" noChangeArrowheads="1"/>
          </p:cNvSpPr>
          <p:nvPr/>
        </p:nvSpPr>
        <p:spPr bwMode="auto">
          <a:xfrm>
            <a:off x="-1362075" y="-2171700"/>
            <a:ext cx="31594425" cy="15630525"/>
          </a:xfrm>
          <a:prstGeom prst="rect">
            <a:avLst/>
          </a:prstGeom>
          <a:noFill/>
        </p:spPr>
        <p:txBody>
          <a:bodyPr/>
          <a:lstStyle/>
          <a:p>
            <a:pPr>
              <a:defRPr/>
            </a:pPr>
            <a:endParaRPr lang="en-US" dirty="0">
              <a:ea typeface="+mn-ea"/>
            </a:endParaRPr>
          </a:p>
        </p:txBody>
      </p:sp>
    </p:spTree>
    <p:extLst>
      <p:ext uri="{BB962C8B-B14F-4D97-AF65-F5344CB8AC3E}">
        <p14:creationId xmlns:p14="http://schemas.microsoft.com/office/powerpoint/2010/main" val="41898964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1" r:id="rId5"/>
  </p:sldLayoutIdLst>
  <p:hf sldNum="0" hdr="0" ftr="0" dt="0"/>
  <p:txStyles>
    <p:titleStyle>
      <a:lvl1pPr algn="ctr" defTabSz="457200" rtl="0" eaLnBrk="1" fontAlgn="base" hangingPunct="1">
        <a:spcBef>
          <a:spcPct val="0"/>
        </a:spcBef>
        <a:spcAft>
          <a:spcPct val="0"/>
        </a:spcAft>
        <a:defRPr sz="4400" kern="1200">
          <a:solidFill>
            <a:schemeClr val="tx1"/>
          </a:solidFill>
          <a:latin typeface="+mj-lt"/>
          <a:ea typeface="+mj-ea"/>
          <a:cs typeface="+mj-cs"/>
        </a:defRPr>
      </a:lvl1pPr>
      <a:lvl2pPr algn="ctr" defTabSz="457200" rtl="0" eaLnBrk="1" fontAlgn="base" hangingPunct="1">
        <a:spcBef>
          <a:spcPct val="0"/>
        </a:spcBef>
        <a:spcAft>
          <a:spcPct val="0"/>
        </a:spcAft>
        <a:defRPr sz="4400">
          <a:solidFill>
            <a:schemeClr val="tx1"/>
          </a:solidFill>
          <a:latin typeface="Arial" pitchFamily="34" charset="0"/>
        </a:defRPr>
      </a:lvl2pPr>
      <a:lvl3pPr algn="ctr" defTabSz="457200" rtl="0" eaLnBrk="1" fontAlgn="base" hangingPunct="1">
        <a:spcBef>
          <a:spcPct val="0"/>
        </a:spcBef>
        <a:spcAft>
          <a:spcPct val="0"/>
        </a:spcAft>
        <a:defRPr sz="4400">
          <a:solidFill>
            <a:schemeClr val="tx1"/>
          </a:solidFill>
          <a:latin typeface="Arial" pitchFamily="34" charset="0"/>
        </a:defRPr>
      </a:lvl3pPr>
      <a:lvl4pPr algn="ctr" defTabSz="457200" rtl="0" eaLnBrk="1" fontAlgn="base" hangingPunct="1">
        <a:spcBef>
          <a:spcPct val="0"/>
        </a:spcBef>
        <a:spcAft>
          <a:spcPct val="0"/>
        </a:spcAft>
        <a:defRPr sz="4400">
          <a:solidFill>
            <a:schemeClr val="tx1"/>
          </a:solidFill>
          <a:latin typeface="Arial" pitchFamily="34" charset="0"/>
        </a:defRPr>
      </a:lvl4pPr>
      <a:lvl5pPr algn="ctr" defTabSz="457200" rtl="0" eaLnBrk="1" fontAlgn="base" hangingPunct="1">
        <a:spcBef>
          <a:spcPct val="0"/>
        </a:spcBef>
        <a:spcAft>
          <a:spcPct val="0"/>
        </a:spcAft>
        <a:defRPr sz="4400">
          <a:solidFill>
            <a:schemeClr val="tx1"/>
          </a:solidFill>
          <a:latin typeface="Arial" pitchFamily="34" charset="0"/>
        </a:defRPr>
      </a:lvl5pPr>
      <a:lvl6pPr marL="457200" algn="ctr" defTabSz="457200" rtl="0" eaLnBrk="1" fontAlgn="base" hangingPunct="1">
        <a:spcBef>
          <a:spcPct val="0"/>
        </a:spcBef>
        <a:spcAft>
          <a:spcPct val="0"/>
        </a:spcAft>
        <a:defRPr sz="4400">
          <a:solidFill>
            <a:schemeClr val="tx1"/>
          </a:solidFill>
          <a:latin typeface="Arial" pitchFamily="34" charset="0"/>
        </a:defRPr>
      </a:lvl6pPr>
      <a:lvl7pPr marL="914400" algn="ctr" defTabSz="457200" rtl="0" eaLnBrk="1" fontAlgn="base" hangingPunct="1">
        <a:spcBef>
          <a:spcPct val="0"/>
        </a:spcBef>
        <a:spcAft>
          <a:spcPct val="0"/>
        </a:spcAft>
        <a:defRPr sz="4400">
          <a:solidFill>
            <a:schemeClr val="tx1"/>
          </a:solidFill>
          <a:latin typeface="Arial" pitchFamily="34" charset="0"/>
        </a:defRPr>
      </a:lvl7pPr>
      <a:lvl8pPr marL="1371600" algn="ctr" defTabSz="457200" rtl="0" eaLnBrk="1" fontAlgn="base" hangingPunct="1">
        <a:spcBef>
          <a:spcPct val="0"/>
        </a:spcBef>
        <a:spcAft>
          <a:spcPct val="0"/>
        </a:spcAft>
        <a:defRPr sz="4400">
          <a:solidFill>
            <a:schemeClr val="tx1"/>
          </a:solidFill>
          <a:latin typeface="Arial" pitchFamily="34" charset="0"/>
        </a:defRPr>
      </a:lvl8pPr>
      <a:lvl9pPr marL="1828800" algn="ctr" defTabSz="457200" rtl="0" eaLnBrk="1" fontAlgn="base" hangingPunct="1">
        <a:spcBef>
          <a:spcPct val="0"/>
        </a:spcBef>
        <a:spcAft>
          <a:spcPct val="0"/>
        </a:spcAft>
        <a:defRPr sz="4400">
          <a:solidFill>
            <a:schemeClr val="tx1"/>
          </a:solidFill>
          <a:latin typeface="Arial" pitchFamily="34"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docs.aws.amazon.com/amazonglacier/latest/dev/introduction.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bwMode="auto">
          <a:xfrm>
            <a:off x="1152525" y="1728788"/>
            <a:ext cx="7118350" cy="581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800" b="1" dirty="0">
                <a:latin typeface="Arial" charset="0"/>
              </a:rPr>
              <a:t>Amazon </a:t>
            </a:r>
            <a:r>
              <a:rPr lang="en-US" sz="2800" b="1" dirty="0" smtClean="0"/>
              <a:t>Glacier</a:t>
            </a:r>
            <a:endParaRPr lang="en-US" sz="2800" b="1" dirty="0"/>
          </a:p>
        </p:txBody>
      </p:sp>
      <p:grpSp>
        <p:nvGrpSpPr>
          <p:cNvPr id="2" name="Group 16"/>
          <p:cNvGrpSpPr/>
          <p:nvPr/>
        </p:nvGrpSpPr>
        <p:grpSpPr>
          <a:xfrm>
            <a:off x="8348663" y="5832476"/>
            <a:ext cx="428624" cy="369887"/>
            <a:chOff x="8348663" y="5832476"/>
            <a:chExt cx="428624" cy="369887"/>
          </a:xfrm>
          <a:solidFill>
            <a:schemeClr val="tx2">
              <a:lumMod val="20000"/>
              <a:lumOff val="80000"/>
            </a:schemeClr>
          </a:solidFill>
        </p:grpSpPr>
        <p:sp>
          <p:nvSpPr>
            <p:cNvPr id="4" name="Freeform 12"/>
            <p:cNvSpPr>
              <a:spLocks/>
            </p:cNvSpPr>
            <p:nvPr/>
          </p:nvSpPr>
          <p:spPr bwMode="auto">
            <a:xfrm>
              <a:off x="8408988" y="5894388"/>
              <a:ext cx="247650" cy="247650"/>
            </a:xfrm>
            <a:custGeom>
              <a:avLst/>
              <a:gdLst/>
              <a:ahLst/>
              <a:cxnLst>
                <a:cxn ang="0">
                  <a:pos x="1160" y="375"/>
                </a:cxn>
                <a:cxn ang="0">
                  <a:pos x="1135" y="298"/>
                </a:cxn>
                <a:cxn ang="0">
                  <a:pos x="1004" y="155"/>
                </a:cxn>
                <a:cxn ang="0">
                  <a:pos x="862" y="24"/>
                </a:cxn>
                <a:cxn ang="0">
                  <a:pos x="785" y="0"/>
                </a:cxn>
                <a:cxn ang="0">
                  <a:pos x="5" y="389"/>
                </a:cxn>
                <a:cxn ang="0">
                  <a:pos x="0" y="394"/>
                </a:cxn>
                <a:cxn ang="0">
                  <a:pos x="284" y="678"/>
                </a:cxn>
                <a:cxn ang="0">
                  <a:pos x="344" y="617"/>
                </a:cxn>
                <a:cxn ang="0">
                  <a:pos x="542" y="617"/>
                </a:cxn>
                <a:cxn ang="0">
                  <a:pos x="542" y="815"/>
                </a:cxn>
                <a:cxn ang="0">
                  <a:pos x="482" y="876"/>
                </a:cxn>
                <a:cxn ang="0">
                  <a:pos x="766" y="1160"/>
                </a:cxn>
                <a:cxn ang="0">
                  <a:pos x="771" y="1155"/>
                </a:cxn>
                <a:cxn ang="0">
                  <a:pos x="1160" y="375"/>
                </a:cxn>
              </a:cxnLst>
              <a:rect l="0" t="0" r="r" b="b"/>
              <a:pathLst>
                <a:path w="1160" h="1160">
                  <a:moveTo>
                    <a:pt x="1160" y="375"/>
                  </a:moveTo>
                  <a:cubicBezTo>
                    <a:pt x="1160" y="345"/>
                    <a:pt x="1153" y="319"/>
                    <a:pt x="1135" y="298"/>
                  </a:cubicBezTo>
                  <a:cubicBezTo>
                    <a:pt x="1106" y="260"/>
                    <a:pt x="1042" y="192"/>
                    <a:pt x="1004" y="155"/>
                  </a:cubicBezTo>
                  <a:cubicBezTo>
                    <a:pt x="967" y="118"/>
                    <a:pt x="900" y="54"/>
                    <a:pt x="862" y="24"/>
                  </a:cubicBezTo>
                  <a:cubicBezTo>
                    <a:pt x="841" y="7"/>
                    <a:pt x="814" y="0"/>
                    <a:pt x="785" y="0"/>
                  </a:cubicBezTo>
                  <a:cubicBezTo>
                    <a:pt x="551" y="0"/>
                    <a:pt x="254" y="139"/>
                    <a:pt x="5" y="389"/>
                  </a:cubicBezTo>
                  <a:cubicBezTo>
                    <a:pt x="3" y="390"/>
                    <a:pt x="1" y="392"/>
                    <a:pt x="0" y="394"/>
                  </a:cubicBezTo>
                  <a:cubicBezTo>
                    <a:pt x="284" y="678"/>
                    <a:pt x="284" y="678"/>
                    <a:pt x="284" y="678"/>
                  </a:cubicBezTo>
                  <a:cubicBezTo>
                    <a:pt x="344" y="617"/>
                    <a:pt x="344" y="617"/>
                    <a:pt x="344" y="617"/>
                  </a:cubicBezTo>
                  <a:cubicBezTo>
                    <a:pt x="399" y="563"/>
                    <a:pt x="488" y="563"/>
                    <a:pt x="542" y="617"/>
                  </a:cubicBezTo>
                  <a:cubicBezTo>
                    <a:pt x="597" y="672"/>
                    <a:pt x="597" y="760"/>
                    <a:pt x="542" y="815"/>
                  </a:cubicBezTo>
                  <a:cubicBezTo>
                    <a:pt x="482" y="876"/>
                    <a:pt x="482" y="876"/>
                    <a:pt x="482" y="876"/>
                  </a:cubicBezTo>
                  <a:cubicBezTo>
                    <a:pt x="766" y="1160"/>
                    <a:pt x="766" y="1160"/>
                    <a:pt x="766" y="1160"/>
                  </a:cubicBezTo>
                  <a:cubicBezTo>
                    <a:pt x="767" y="1158"/>
                    <a:pt x="769" y="1157"/>
                    <a:pt x="771" y="1155"/>
                  </a:cubicBezTo>
                  <a:cubicBezTo>
                    <a:pt x="1020" y="905"/>
                    <a:pt x="1160" y="609"/>
                    <a:pt x="1160" y="375"/>
                  </a:cubicBezTo>
                  <a:close/>
                </a:path>
              </a:pathLst>
            </a:custGeom>
            <a:grpFill/>
            <a:ln w="9525">
              <a:noFill/>
              <a:round/>
              <a:headEnd/>
              <a:tailEnd/>
            </a:ln>
          </p:spPr>
          <p:txBody>
            <a:bodyPr/>
            <a:lstStyle/>
            <a:p>
              <a:pPr>
                <a:defRPr/>
              </a:pPr>
              <a:endParaRPr lang="en-US" dirty="0">
                <a:ea typeface="+mn-ea"/>
              </a:endParaRPr>
            </a:p>
          </p:txBody>
        </p:sp>
        <p:sp>
          <p:nvSpPr>
            <p:cNvPr id="5" name="Freeform 13"/>
            <p:cNvSpPr>
              <a:spLocks/>
            </p:cNvSpPr>
            <p:nvPr/>
          </p:nvSpPr>
          <p:spPr bwMode="auto">
            <a:xfrm>
              <a:off x="8401050" y="6097588"/>
              <a:ext cx="155575" cy="104775"/>
            </a:xfrm>
            <a:custGeom>
              <a:avLst/>
              <a:gdLst/>
              <a:ahLst/>
              <a:cxnLst>
                <a:cxn ang="0">
                  <a:pos x="368" y="79"/>
                </a:cxn>
                <a:cxn ang="0">
                  <a:pos x="211" y="107"/>
                </a:cxn>
                <a:cxn ang="0">
                  <a:pos x="201" y="122"/>
                </a:cxn>
                <a:cxn ang="0">
                  <a:pos x="0" y="323"/>
                </a:cxn>
                <a:cxn ang="0">
                  <a:pos x="667" y="332"/>
                </a:cxn>
                <a:cxn ang="0">
                  <a:pos x="728" y="281"/>
                </a:cxn>
                <a:cxn ang="0">
                  <a:pos x="447" y="0"/>
                </a:cxn>
                <a:cxn ang="0">
                  <a:pos x="368" y="79"/>
                </a:cxn>
              </a:cxnLst>
              <a:rect l="0" t="0" r="r" b="b"/>
              <a:pathLst>
                <a:path w="728" h="490">
                  <a:moveTo>
                    <a:pt x="368" y="79"/>
                  </a:moveTo>
                  <a:cubicBezTo>
                    <a:pt x="325" y="121"/>
                    <a:pt x="263" y="130"/>
                    <a:pt x="211" y="107"/>
                  </a:cubicBezTo>
                  <a:cubicBezTo>
                    <a:pt x="209" y="112"/>
                    <a:pt x="206" y="118"/>
                    <a:pt x="201" y="122"/>
                  </a:cubicBezTo>
                  <a:cubicBezTo>
                    <a:pt x="0" y="323"/>
                    <a:pt x="0" y="323"/>
                    <a:pt x="0" y="323"/>
                  </a:cubicBezTo>
                  <a:cubicBezTo>
                    <a:pt x="195" y="484"/>
                    <a:pt x="471" y="490"/>
                    <a:pt x="667" y="332"/>
                  </a:cubicBezTo>
                  <a:cubicBezTo>
                    <a:pt x="688" y="315"/>
                    <a:pt x="708" y="298"/>
                    <a:pt x="728" y="281"/>
                  </a:cubicBezTo>
                  <a:cubicBezTo>
                    <a:pt x="447" y="0"/>
                    <a:pt x="447" y="0"/>
                    <a:pt x="447" y="0"/>
                  </a:cubicBezTo>
                  <a:lnTo>
                    <a:pt x="368" y="79"/>
                  </a:lnTo>
                  <a:close/>
                </a:path>
              </a:pathLst>
            </a:custGeom>
            <a:grpFill/>
            <a:ln w="9525">
              <a:noFill/>
              <a:round/>
              <a:headEnd/>
              <a:tailEnd/>
            </a:ln>
          </p:spPr>
          <p:txBody>
            <a:bodyPr/>
            <a:lstStyle/>
            <a:p>
              <a:pPr>
                <a:defRPr/>
              </a:pPr>
              <a:endParaRPr lang="en-US" dirty="0">
                <a:ea typeface="+mn-ea"/>
              </a:endParaRPr>
            </a:p>
          </p:txBody>
        </p:sp>
        <p:sp>
          <p:nvSpPr>
            <p:cNvPr id="6" name="Freeform 14"/>
            <p:cNvSpPr>
              <a:spLocks/>
            </p:cNvSpPr>
            <p:nvPr/>
          </p:nvSpPr>
          <p:spPr bwMode="auto">
            <a:xfrm>
              <a:off x="8348663" y="5994401"/>
              <a:ext cx="104775" cy="155575"/>
            </a:xfrm>
            <a:custGeom>
              <a:avLst/>
              <a:gdLst/>
              <a:ahLst/>
              <a:cxnLst>
                <a:cxn ang="0">
                  <a:pos x="383" y="516"/>
                </a:cxn>
                <a:cxn ang="0">
                  <a:pos x="411" y="360"/>
                </a:cxn>
                <a:cxn ang="0">
                  <a:pos x="490" y="281"/>
                </a:cxn>
                <a:cxn ang="0">
                  <a:pos x="209" y="0"/>
                </a:cxn>
                <a:cxn ang="0">
                  <a:pos x="158" y="60"/>
                </a:cxn>
                <a:cxn ang="0">
                  <a:pos x="167" y="727"/>
                </a:cxn>
                <a:cxn ang="0">
                  <a:pos x="367" y="527"/>
                </a:cxn>
                <a:cxn ang="0">
                  <a:pos x="383" y="516"/>
                </a:cxn>
              </a:cxnLst>
              <a:rect l="0" t="0" r="r" b="b"/>
              <a:pathLst>
                <a:path w="490" h="727">
                  <a:moveTo>
                    <a:pt x="383" y="516"/>
                  </a:moveTo>
                  <a:cubicBezTo>
                    <a:pt x="359" y="465"/>
                    <a:pt x="369" y="402"/>
                    <a:pt x="411" y="360"/>
                  </a:cubicBezTo>
                  <a:cubicBezTo>
                    <a:pt x="490" y="281"/>
                    <a:pt x="490" y="281"/>
                    <a:pt x="490" y="281"/>
                  </a:cubicBezTo>
                  <a:cubicBezTo>
                    <a:pt x="209" y="0"/>
                    <a:pt x="209" y="0"/>
                    <a:pt x="209" y="0"/>
                  </a:cubicBezTo>
                  <a:cubicBezTo>
                    <a:pt x="191" y="20"/>
                    <a:pt x="174" y="40"/>
                    <a:pt x="158" y="60"/>
                  </a:cubicBezTo>
                  <a:cubicBezTo>
                    <a:pt x="0" y="257"/>
                    <a:pt x="6" y="533"/>
                    <a:pt x="167" y="727"/>
                  </a:cubicBezTo>
                  <a:cubicBezTo>
                    <a:pt x="367" y="527"/>
                    <a:pt x="367" y="527"/>
                    <a:pt x="367" y="527"/>
                  </a:cubicBezTo>
                  <a:cubicBezTo>
                    <a:pt x="372" y="522"/>
                    <a:pt x="377" y="519"/>
                    <a:pt x="383" y="516"/>
                  </a:cubicBezTo>
                  <a:close/>
                </a:path>
              </a:pathLst>
            </a:custGeom>
            <a:grpFill/>
            <a:ln w="9525">
              <a:noFill/>
              <a:round/>
              <a:headEnd/>
              <a:tailEnd/>
            </a:ln>
          </p:spPr>
          <p:txBody>
            <a:bodyPr/>
            <a:lstStyle/>
            <a:p>
              <a:pPr>
                <a:defRPr/>
              </a:pPr>
              <a:endParaRPr lang="en-US" dirty="0">
                <a:ea typeface="+mn-ea"/>
              </a:endParaRPr>
            </a:p>
          </p:txBody>
        </p:sp>
        <p:sp>
          <p:nvSpPr>
            <p:cNvPr id="7" name="Freeform 15"/>
            <p:cNvSpPr>
              <a:spLocks/>
            </p:cNvSpPr>
            <p:nvPr/>
          </p:nvSpPr>
          <p:spPr bwMode="auto">
            <a:xfrm>
              <a:off x="8632825" y="5832476"/>
              <a:ext cx="144462" cy="222250"/>
            </a:xfrm>
            <a:custGeom>
              <a:avLst/>
              <a:gdLst/>
              <a:ahLst/>
              <a:cxnLst>
                <a:cxn ang="0">
                  <a:pos x="564" y="868"/>
                </a:cxn>
                <a:cxn ang="0">
                  <a:pos x="363" y="868"/>
                </a:cxn>
                <a:cxn ang="0">
                  <a:pos x="364" y="667"/>
                </a:cxn>
                <a:cxn ang="0">
                  <a:pos x="583" y="447"/>
                </a:cxn>
                <a:cxn ang="0">
                  <a:pos x="583" y="97"/>
                </a:cxn>
                <a:cxn ang="0">
                  <a:pos x="232" y="97"/>
                </a:cxn>
                <a:cxn ang="0">
                  <a:pos x="21" y="308"/>
                </a:cxn>
                <a:cxn ang="0">
                  <a:pos x="21" y="383"/>
                </a:cxn>
                <a:cxn ang="0">
                  <a:pos x="96" y="383"/>
                </a:cxn>
                <a:cxn ang="0">
                  <a:pos x="307" y="171"/>
                </a:cxn>
                <a:cxn ang="0">
                  <a:pos x="508" y="172"/>
                </a:cxn>
                <a:cxn ang="0">
                  <a:pos x="508" y="373"/>
                </a:cxn>
                <a:cxn ang="0">
                  <a:pos x="289" y="592"/>
                </a:cxn>
                <a:cxn ang="0">
                  <a:pos x="289" y="942"/>
                </a:cxn>
                <a:cxn ang="0">
                  <a:pos x="639" y="942"/>
                </a:cxn>
                <a:cxn ang="0">
                  <a:pos x="639" y="868"/>
                </a:cxn>
                <a:cxn ang="0">
                  <a:pos x="564" y="868"/>
                </a:cxn>
              </a:cxnLst>
              <a:rect l="0" t="0" r="r" b="b"/>
              <a:pathLst>
                <a:path w="679" h="1039">
                  <a:moveTo>
                    <a:pt x="564" y="868"/>
                  </a:moveTo>
                  <a:cubicBezTo>
                    <a:pt x="509" y="923"/>
                    <a:pt x="419" y="923"/>
                    <a:pt x="363" y="868"/>
                  </a:cubicBezTo>
                  <a:cubicBezTo>
                    <a:pt x="308" y="812"/>
                    <a:pt x="308" y="722"/>
                    <a:pt x="364" y="667"/>
                  </a:cubicBezTo>
                  <a:cubicBezTo>
                    <a:pt x="363" y="667"/>
                    <a:pt x="583" y="447"/>
                    <a:pt x="583" y="447"/>
                  </a:cubicBezTo>
                  <a:cubicBezTo>
                    <a:pt x="679" y="351"/>
                    <a:pt x="679" y="194"/>
                    <a:pt x="583" y="97"/>
                  </a:cubicBezTo>
                  <a:cubicBezTo>
                    <a:pt x="486" y="0"/>
                    <a:pt x="329" y="0"/>
                    <a:pt x="232" y="97"/>
                  </a:cubicBezTo>
                  <a:cubicBezTo>
                    <a:pt x="232" y="97"/>
                    <a:pt x="21" y="308"/>
                    <a:pt x="21" y="308"/>
                  </a:cubicBezTo>
                  <a:cubicBezTo>
                    <a:pt x="0" y="329"/>
                    <a:pt x="0" y="362"/>
                    <a:pt x="21" y="383"/>
                  </a:cubicBezTo>
                  <a:cubicBezTo>
                    <a:pt x="41" y="403"/>
                    <a:pt x="75" y="403"/>
                    <a:pt x="96" y="383"/>
                  </a:cubicBezTo>
                  <a:cubicBezTo>
                    <a:pt x="307" y="171"/>
                    <a:pt x="307" y="171"/>
                    <a:pt x="307" y="171"/>
                  </a:cubicBezTo>
                  <a:cubicBezTo>
                    <a:pt x="362" y="116"/>
                    <a:pt x="453" y="116"/>
                    <a:pt x="508" y="172"/>
                  </a:cubicBezTo>
                  <a:cubicBezTo>
                    <a:pt x="563" y="227"/>
                    <a:pt x="563" y="317"/>
                    <a:pt x="508" y="373"/>
                  </a:cubicBezTo>
                  <a:cubicBezTo>
                    <a:pt x="508" y="373"/>
                    <a:pt x="289" y="592"/>
                    <a:pt x="289" y="592"/>
                  </a:cubicBezTo>
                  <a:cubicBezTo>
                    <a:pt x="192" y="689"/>
                    <a:pt x="192" y="846"/>
                    <a:pt x="289" y="942"/>
                  </a:cubicBezTo>
                  <a:cubicBezTo>
                    <a:pt x="385" y="1039"/>
                    <a:pt x="542" y="1039"/>
                    <a:pt x="639" y="942"/>
                  </a:cubicBezTo>
                  <a:cubicBezTo>
                    <a:pt x="660" y="922"/>
                    <a:pt x="660" y="888"/>
                    <a:pt x="639" y="868"/>
                  </a:cubicBezTo>
                  <a:cubicBezTo>
                    <a:pt x="618" y="847"/>
                    <a:pt x="585" y="847"/>
                    <a:pt x="564" y="868"/>
                  </a:cubicBezTo>
                  <a:close/>
                </a:path>
              </a:pathLst>
            </a:custGeom>
            <a:grpFill/>
            <a:ln w="9525">
              <a:noFill/>
              <a:round/>
              <a:headEnd/>
              <a:tailEnd/>
            </a:ln>
          </p:spPr>
          <p:txBody>
            <a:bodyPr/>
            <a:lstStyle/>
            <a:p>
              <a:pPr>
                <a:defRPr/>
              </a:pPr>
              <a:endParaRPr lang="en-US" dirty="0">
                <a:ea typeface="+mn-ea"/>
              </a:endParaRPr>
            </a:p>
          </p:txBody>
        </p:sp>
        <p:sp>
          <p:nvSpPr>
            <p:cNvPr id="8" name="Freeform 16"/>
            <p:cNvSpPr>
              <a:spLocks/>
            </p:cNvSpPr>
            <p:nvPr/>
          </p:nvSpPr>
          <p:spPr bwMode="auto">
            <a:xfrm>
              <a:off x="8447088" y="6035676"/>
              <a:ext cx="66675" cy="68263"/>
            </a:xfrm>
            <a:custGeom>
              <a:avLst/>
              <a:gdLst/>
              <a:ahLst/>
              <a:cxnLst>
                <a:cxn ang="0">
                  <a:pos x="295" y="21"/>
                </a:cxn>
                <a:cxn ang="0">
                  <a:pos x="220" y="21"/>
                </a:cxn>
                <a:cxn ang="0">
                  <a:pos x="166" y="75"/>
                </a:cxn>
                <a:cxn ang="0">
                  <a:pos x="92" y="149"/>
                </a:cxn>
                <a:cxn ang="0">
                  <a:pos x="21" y="220"/>
                </a:cxn>
                <a:cxn ang="0">
                  <a:pos x="21" y="295"/>
                </a:cxn>
                <a:cxn ang="0">
                  <a:pos x="96" y="295"/>
                </a:cxn>
                <a:cxn ang="0">
                  <a:pos x="166" y="224"/>
                </a:cxn>
                <a:cxn ang="0">
                  <a:pos x="241" y="149"/>
                </a:cxn>
                <a:cxn ang="0">
                  <a:pos x="295" y="95"/>
                </a:cxn>
                <a:cxn ang="0">
                  <a:pos x="295" y="21"/>
                </a:cxn>
              </a:cxnLst>
              <a:rect l="0" t="0" r="r" b="b"/>
              <a:pathLst>
                <a:path w="315" h="315">
                  <a:moveTo>
                    <a:pt x="295" y="21"/>
                  </a:moveTo>
                  <a:cubicBezTo>
                    <a:pt x="274" y="0"/>
                    <a:pt x="241" y="0"/>
                    <a:pt x="220" y="21"/>
                  </a:cubicBezTo>
                  <a:cubicBezTo>
                    <a:pt x="166" y="75"/>
                    <a:pt x="166" y="75"/>
                    <a:pt x="166" y="75"/>
                  </a:cubicBezTo>
                  <a:cubicBezTo>
                    <a:pt x="92" y="149"/>
                    <a:pt x="92" y="149"/>
                    <a:pt x="92" y="149"/>
                  </a:cubicBezTo>
                  <a:cubicBezTo>
                    <a:pt x="21" y="220"/>
                    <a:pt x="21" y="220"/>
                    <a:pt x="21" y="220"/>
                  </a:cubicBezTo>
                  <a:cubicBezTo>
                    <a:pt x="0" y="241"/>
                    <a:pt x="0" y="274"/>
                    <a:pt x="21" y="295"/>
                  </a:cubicBezTo>
                  <a:cubicBezTo>
                    <a:pt x="41" y="315"/>
                    <a:pt x="75" y="315"/>
                    <a:pt x="96" y="295"/>
                  </a:cubicBezTo>
                  <a:cubicBezTo>
                    <a:pt x="166" y="224"/>
                    <a:pt x="166" y="224"/>
                    <a:pt x="166" y="224"/>
                  </a:cubicBezTo>
                  <a:cubicBezTo>
                    <a:pt x="241" y="149"/>
                    <a:pt x="241" y="149"/>
                    <a:pt x="241" y="149"/>
                  </a:cubicBezTo>
                  <a:cubicBezTo>
                    <a:pt x="295" y="95"/>
                    <a:pt x="295" y="95"/>
                    <a:pt x="295" y="95"/>
                  </a:cubicBezTo>
                  <a:cubicBezTo>
                    <a:pt x="315" y="75"/>
                    <a:pt x="315" y="41"/>
                    <a:pt x="295" y="21"/>
                  </a:cubicBezTo>
                  <a:close/>
                </a:path>
              </a:pathLst>
            </a:custGeom>
            <a:grpFill/>
            <a:ln w="9525">
              <a:noFill/>
              <a:round/>
              <a:headEnd/>
              <a:tailEnd/>
            </a:ln>
          </p:spPr>
          <p:txBody>
            <a:bodyPr/>
            <a:lstStyle/>
            <a:p>
              <a:pPr>
                <a:defRPr/>
              </a:pPr>
              <a:endParaRPr lang="en-US" dirty="0">
                <a:ea typeface="+mn-ea"/>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a:latin typeface="Arial" charset="0"/>
              </a:rPr>
              <a:t>What is Amazon </a:t>
            </a:r>
            <a:r>
              <a:rPr lang="en-US" b="1" dirty="0" smtClean="0">
                <a:latin typeface="Arial" charset="0"/>
              </a:rPr>
              <a:t>Glacier?</a:t>
            </a:r>
            <a:endParaRPr lang="en-US" b="1" dirty="0">
              <a:latin typeface="Arial" charset="0"/>
            </a:endParaRPr>
          </a:p>
        </p:txBody>
      </p:sp>
      <p:sp>
        <p:nvSpPr>
          <p:cNvPr id="5128" name="AutoShape 10"/>
          <p:cNvSpPr>
            <a:spLocks noChangeAspect="1" noChangeArrowheads="1" noTextEdit="1"/>
          </p:cNvSpPr>
          <p:nvPr/>
        </p:nvSpPr>
        <p:spPr bwMode="auto">
          <a:xfrm>
            <a:off x="8358188" y="5837238"/>
            <a:ext cx="41433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 name="Rectangle 1"/>
          <p:cNvSpPr/>
          <p:nvPr/>
        </p:nvSpPr>
        <p:spPr>
          <a:xfrm>
            <a:off x="600074" y="1451065"/>
            <a:ext cx="7965281" cy="1754326"/>
          </a:xfrm>
          <a:prstGeom prst="rect">
            <a:avLst/>
          </a:prstGeom>
        </p:spPr>
        <p:txBody>
          <a:bodyPr wrap="square">
            <a:spAutoFit/>
          </a:bodyPr>
          <a:lstStyle/>
          <a:p>
            <a:pPr marL="285750" indent="-285750">
              <a:buFont typeface="Arial" pitchFamily="34" charset="0"/>
              <a:buChar char="•"/>
            </a:pPr>
            <a:r>
              <a:rPr lang="en-US" dirty="0"/>
              <a:t>Amazon Glacier is an extremely low-cost storage </a:t>
            </a:r>
            <a:r>
              <a:rPr lang="en-US" dirty="0" smtClean="0"/>
              <a:t>service. </a:t>
            </a:r>
          </a:p>
          <a:p>
            <a:pPr marL="285750" indent="-285750">
              <a:buFont typeface="Arial" pitchFamily="34" charset="0"/>
              <a:buChar char="•"/>
            </a:pPr>
            <a:endParaRPr lang="en-US" dirty="0" smtClean="0"/>
          </a:p>
          <a:p>
            <a:pPr marL="285750" indent="-285750">
              <a:buFont typeface="Arial" pitchFamily="34" charset="0"/>
              <a:buChar char="•"/>
            </a:pPr>
            <a:r>
              <a:rPr lang="en-US" dirty="0"/>
              <a:t>P</a:t>
            </a:r>
            <a:r>
              <a:rPr lang="en-US" dirty="0" smtClean="0"/>
              <a:t>rovides </a:t>
            </a:r>
            <a:r>
              <a:rPr lang="en-US" dirty="0"/>
              <a:t>secure and durable storage for data archiving and </a:t>
            </a:r>
            <a:r>
              <a:rPr lang="en-US" dirty="0" smtClean="0"/>
              <a:t>backup.</a:t>
            </a:r>
          </a:p>
          <a:p>
            <a:pPr marL="285750" indent="-285750">
              <a:buFont typeface="Arial" pitchFamily="34" charset="0"/>
              <a:buChar char="•"/>
            </a:pPr>
            <a:endParaRPr lang="en-US" dirty="0" smtClean="0"/>
          </a:p>
          <a:p>
            <a:pPr marL="285750" indent="-285750">
              <a:buFont typeface="Arial" pitchFamily="34" charset="0"/>
              <a:buChar char="•"/>
            </a:pPr>
            <a:r>
              <a:rPr lang="en-US" dirty="0"/>
              <a:t>R</a:t>
            </a:r>
            <a:r>
              <a:rPr lang="en-US" dirty="0" smtClean="0"/>
              <a:t>eliably </a:t>
            </a:r>
            <a:r>
              <a:rPr lang="en-US" dirty="0"/>
              <a:t>store large or small amounts of data for as little as $</a:t>
            </a:r>
            <a:r>
              <a:rPr lang="en-US" dirty="0" smtClean="0"/>
              <a:t>0.007 </a:t>
            </a:r>
            <a:r>
              <a:rPr lang="en-US" dirty="0"/>
              <a:t>per gigabyte per </a:t>
            </a:r>
            <a:r>
              <a:rPr lang="en-US" dirty="0" smtClean="0"/>
              <a:t>month.</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Arial" charset="0"/>
              </a:rPr>
              <a:t>Glacier Concept</a:t>
            </a:r>
            <a:endParaRPr lang="en-US" b="1" dirty="0">
              <a:latin typeface="Arial" charset="0"/>
            </a:endParaRPr>
          </a:p>
        </p:txBody>
      </p:sp>
      <p:sp>
        <p:nvSpPr>
          <p:cNvPr id="2" name="Content Placeholder 1"/>
          <p:cNvSpPr>
            <a:spLocks noGrp="1"/>
          </p:cNvSpPr>
          <p:nvPr>
            <p:ph idx="1"/>
          </p:nvPr>
        </p:nvSpPr>
        <p:spPr/>
        <p:txBody>
          <a:bodyPr/>
          <a:lstStyle/>
          <a:p>
            <a:pPr marL="342900" indent="-342900">
              <a:buFont typeface="Arial" pitchFamily="34" charset="0"/>
              <a:buChar char="•"/>
            </a:pPr>
            <a:r>
              <a:rPr lang="en-US" sz="1800" dirty="0">
                <a:latin typeface="+mn-lt"/>
              </a:rPr>
              <a:t>Create a </a:t>
            </a:r>
            <a:r>
              <a:rPr lang="en-US" sz="1800" dirty="0" smtClean="0">
                <a:latin typeface="+mn-lt"/>
              </a:rPr>
              <a:t>Vault</a:t>
            </a:r>
          </a:p>
          <a:p>
            <a:endParaRPr lang="en-US" sz="1800" dirty="0" smtClean="0">
              <a:latin typeface="+mn-lt"/>
            </a:endParaRPr>
          </a:p>
          <a:p>
            <a:pPr marL="1085850" lvl="1" indent="-342900">
              <a:buFont typeface="Arial" pitchFamily="34" charset="0"/>
              <a:buChar char="•"/>
            </a:pPr>
            <a:r>
              <a:rPr lang="en-US" sz="1600" dirty="0"/>
              <a:t>Creating a vault adds a vault to the set of vaults in your </a:t>
            </a:r>
            <a:r>
              <a:rPr lang="en-US" sz="1600" dirty="0" smtClean="0"/>
              <a:t>account</a:t>
            </a:r>
          </a:p>
          <a:p>
            <a:pPr marL="1085850" lvl="1" indent="-342900">
              <a:buFont typeface="Arial" pitchFamily="34" charset="0"/>
              <a:buChar char="•"/>
            </a:pPr>
            <a:r>
              <a:rPr lang="en-US" sz="1600" dirty="0"/>
              <a:t>An AWS account can create up to 1,000 vaults per </a:t>
            </a:r>
            <a:r>
              <a:rPr lang="en-US" sz="1600" dirty="0" smtClean="0"/>
              <a:t>region.</a:t>
            </a:r>
          </a:p>
          <a:p>
            <a:pPr lvl="1" indent="0">
              <a:buNone/>
            </a:pPr>
            <a:endParaRPr lang="en-US" sz="1600" dirty="0" smtClean="0">
              <a:latin typeface="+mn-lt"/>
            </a:endParaRPr>
          </a:p>
          <a:p>
            <a:pPr marL="342900" indent="-342900">
              <a:buFont typeface="Arial" pitchFamily="34" charset="0"/>
              <a:buChar char="•"/>
            </a:pPr>
            <a:r>
              <a:rPr lang="en-US" sz="1800" dirty="0">
                <a:latin typeface="+mn-lt"/>
              </a:rPr>
              <a:t>Retrieving Vault Metadata </a:t>
            </a:r>
            <a:endParaRPr lang="en-US" sz="1800" dirty="0" smtClean="0">
              <a:latin typeface="+mn-lt"/>
            </a:endParaRPr>
          </a:p>
          <a:p>
            <a:pPr marL="342900" indent="-342900">
              <a:buFont typeface="Arial" pitchFamily="34" charset="0"/>
              <a:buChar char="•"/>
            </a:pPr>
            <a:endParaRPr lang="en-US" sz="1800" dirty="0" smtClean="0">
              <a:latin typeface="+mn-lt"/>
            </a:endParaRPr>
          </a:p>
          <a:p>
            <a:pPr marL="1085850" lvl="1" indent="-342900">
              <a:buFont typeface="Arial" pitchFamily="34" charset="0"/>
              <a:buChar char="•"/>
            </a:pPr>
            <a:r>
              <a:rPr lang="en-US" sz="1600" dirty="0" smtClean="0"/>
              <a:t>vault </a:t>
            </a:r>
            <a:r>
              <a:rPr lang="en-US" sz="1600" dirty="0"/>
              <a:t>creation date, number of archives in the vault, and the total size of all the archives in the </a:t>
            </a:r>
            <a:r>
              <a:rPr lang="en-US" sz="1600" dirty="0" smtClean="0"/>
              <a:t>vault.</a:t>
            </a:r>
            <a:endParaRPr lang="en-US" sz="1600" b="1" dirty="0"/>
          </a:p>
          <a:p>
            <a:pPr lvl="1" indent="0">
              <a:buNone/>
            </a:pPr>
            <a:endParaRPr lang="en-US" sz="1800" dirty="0" smtClean="0">
              <a:latin typeface="+mn-lt"/>
            </a:endParaRPr>
          </a:p>
          <a:p>
            <a:pPr marL="342900" indent="-342900">
              <a:buFont typeface="Arial" pitchFamily="34" charset="0"/>
              <a:buChar char="•"/>
            </a:pPr>
            <a:endParaRPr lang="en-US" b="1" dirty="0" smtClean="0"/>
          </a:p>
          <a:p>
            <a:endParaRPr lang="en-US" dirty="0"/>
          </a:p>
        </p:txBody>
      </p:sp>
      <p:sp>
        <p:nvSpPr>
          <p:cNvPr id="5128" name="AutoShape 10"/>
          <p:cNvSpPr>
            <a:spLocks noChangeAspect="1" noChangeArrowheads="1" noTextEdit="1"/>
          </p:cNvSpPr>
          <p:nvPr/>
        </p:nvSpPr>
        <p:spPr bwMode="auto">
          <a:xfrm>
            <a:off x="8358188" y="5837238"/>
            <a:ext cx="41433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15029745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Arial" charset="0"/>
              </a:rPr>
              <a:t>Glacier Concept</a:t>
            </a:r>
            <a:endParaRPr lang="en-US" b="1" dirty="0">
              <a:latin typeface="Arial" charset="0"/>
            </a:endParaRPr>
          </a:p>
        </p:txBody>
      </p:sp>
      <p:sp>
        <p:nvSpPr>
          <p:cNvPr id="2" name="Content Placeholder 1"/>
          <p:cNvSpPr>
            <a:spLocks noGrp="1"/>
          </p:cNvSpPr>
          <p:nvPr>
            <p:ph idx="1"/>
          </p:nvPr>
        </p:nvSpPr>
        <p:spPr>
          <a:xfrm>
            <a:off x="457200" y="1600200"/>
            <a:ext cx="8229600" cy="4237038"/>
          </a:xfrm>
        </p:spPr>
        <p:txBody>
          <a:bodyPr/>
          <a:lstStyle/>
          <a:p>
            <a:pPr marL="342900" indent="-342900">
              <a:buFont typeface="Arial" pitchFamily="34" charset="0"/>
              <a:buChar char="•"/>
            </a:pPr>
            <a:r>
              <a:rPr lang="en-US" sz="1800" dirty="0"/>
              <a:t>Upload an Archive to a </a:t>
            </a:r>
            <a:r>
              <a:rPr lang="en-US" sz="1800" dirty="0" smtClean="0"/>
              <a:t>Vault</a:t>
            </a:r>
          </a:p>
          <a:p>
            <a:endParaRPr lang="en-US" sz="1800" dirty="0"/>
          </a:p>
          <a:p>
            <a:pPr marL="1085850" lvl="1" indent="-342900">
              <a:buFont typeface="Arial" pitchFamily="34" charset="0"/>
              <a:buChar char="•"/>
            </a:pPr>
            <a:r>
              <a:rPr lang="en-US" sz="1600" dirty="0"/>
              <a:t>Low-Level API</a:t>
            </a:r>
          </a:p>
          <a:p>
            <a:pPr marL="1085850" lvl="1" indent="-342900">
              <a:buFont typeface="Arial" pitchFamily="34" charset="0"/>
              <a:buChar char="•"/>
            </a:pPr>
            <a:r>
              <a:rPr lang="en-US" sz="1600" dirty="0"/>
              <a:t>High-Level API</a:t>
            </a:r>
          </a:p>
          <a:p>
            <a:pPr marL="1085850" lvl="1" indent="-342900">
              <a:buFont typeface="Arial" pitchFamily="34" charset="0"/>
              <a:buChar char="•"/>
            </a:pPr>
            <a:r>
              <a:rPr lang="en-US" sz="1600" dirty="0" smtClean="0"/>
              <a:t>Depending </a:t>
            </a:r>
            <a:r>
              <a:rPr lang="en-US" sz="1600" dirty="0"/>
              <a:t>on the archive size ,</a:t>
            </a:r>
            <a:r>
              <a:rPr lang="en-US" sz="1600" dirty="0" smtClean="0"/>
              <a:t>it determines whether </a:t>
            </a:r>
            <a:r>
              <a:rPr lang="en-US" sz="1600" dirty="0"/>
              <a:t>a single operation or </a:t>
            </a:r>
            <a:r>
              <a:rPr lang="en-US" sz="1600" dirty="0" smtClean="0"/>
              <a:t>to use multipart upload.</a:t>
            </a:r>
          </a:p>
          <a:p>
            <a:pPr marL="1085850" lvl="1" indent="-342900">
              <a:buFont typeface="Arial" pitchFamily="34" charset="0"/>
              <a:buChar char="•"/>
            </a:pPr>
            <a:endParaRPr lang="en-US" sz="1600" dirty="0"/>
          </a:p>
          <a:p>
            <a:pPr marL="342900" indent="-342900">
              <a:buFont typeface="Arial" pitchFamily="34" charset="0"/>
              <a:buChar char="•"/>
            </a:pPr>
            <a:r>
              <a:rPr lang="en-US" sz="1800" dirty="0">
                <a:latin typeface="+mn-lt"/>
              </a:rPr>
              <a:t>Downloading a Vault </a:t>
            </a:r>
            <a:r>
              <a:rPr lang="en-US" sz="1800" dirty="0" smtClean="0">
                <a:latin typeface="+mn-lt"/>
              </a:rPr>
              <a:t>Inventory</a:t>
            </a:r>
          </a:p>
          <a:p>
            <a:pPr marL="1085850" lvl="1" indent="-342900">
              <a:buFont typeface="Arial" pitchFamily="34" charset="0"/>
              <a:buChar char="•"/>
            </a:pPr>
            <a:r>
              <a:rPr lang="en-US" sz="1600" dirty="0"/>
              <a:t>T</a:t>
            </a:r>
            <a:r>
              <a:rPr lang="en-US" sz="1600" dirty="0" smtClean="0"/>
              <a:t>he </a:t>
            </a:r>
            <a:r>
              <a:rPr lang="en-US" sz="1600" dirty="0"/>
              <a:t>size, creation date and the archive </a:t>
            </a:r>
            <a:r>
              <a:rPr lang="en-US" sz="1600" dirty="0" smtClean="0"/>
              <a:t>description(if mention while uploading).</a:t>
            </a:r>
            <a:r>
              <a:rPr lang="en-US" sz="1600" dirty="0"/>
              <a:t> </a:t>
            </a:r>
            <a:endParaRPr lang="en-US" sz="1600" dirty="0">
              <a:latin typeface="+mn-lt"/>
            </a:endParaRPr>
          </a:p>
          <a:p>
            <a:pPr marL="1085850" lvl="1" indent="-342900">
              <a:buFont typeface="Arial" pitchFamily="34" charset="0"/>
              <a:buChar char="•"/>
            </a:pPr>
            <a:r>
              <a:rPr lang="en-US" sz="1600" dirty="0"/>
              <a:t>Amazon Glacier automatically creates a vault inventory and then updates it approximately once a </a:t>
            </a:r>
            <a:r>
              <a:rPr lang="en-US" sz="1600" dirty="0" smtClean="0"/>
              <a:t>day.</a:t>
            </a:r>
          </a:p>
          <a:p>
            <a:pPr lvl="1" indent="0">
              <a:buNone/>
            </a:pPr>
            <a:endParaRPr lang="en-US" sz="1600" dirty="0" smtClean="0">
              <a:latin typeface="+mn-lt"/>
            </a:endParaRPr>
          </a:p>
          <a:p>
            <a:pPr marL="342900" indent="-342900">
              <a:buFont typeface="Arial" pitchFamily="34" charset="0"/>
              <a:buChar char="•"/>
            </a:pPr>
            <a:endParaRPr lang="en-US" b="1" dirty="0"/>
          </a:p>
          <a:p>
            <a:endParaRPr lang="en-US" dirty="0"/>
          </a:p>
        </p:txBody>
      </p:sp>
      <p:sp>
        <p:nvSpPr>
          <p:cNvPr id="5128" name="AutoShape 10"/>
          <p:cNvSpPr>
            <a:spLocks noChangeAspect="1" noChangeArrowheads="1" noTextEdit="1"/>
          </p:cNvSpPr>
          <p:nvPr/>
        </p:nvSpPr>
        <p:spPr bwMode="auto">
          <a:xfrm>
            <a:off x="8358188" y="5837238"/>
            <a:ext cx="41433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368506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Arial" charset="0"/>
              </a:rPr>
              <a:t>Glacier Concept</a:t>
            </a:r>
            <a:endParaRPr lang="en-US" b="1" dirty="0">
              <a:latin typeface="Arial" charset="0"/>
            </a:endParaRPr>
          </a:p>
        </p:txBody>
      </p:sp>
      <p:sp>
        <p:nvSpPr>
          <p:cNvPr id="2" name="Content Placeholder 1"/>
          <p:cNvSpPr>
            <a:spLocks noGrp="1"/>
          </p:cNvSpPr>
          <p:nvPr>
            <p:ph idx="1"/>
          </p:nvPr>
        </p:nvSpPr>
        <p:spPr>
          <a:xfrm>
            <a:off x="457200" y="1600200"/>
            <a:ext cx="8229600" cy="4414838"/>
          </a:xfrm>
        </p:spPr>
        <p:txBody>
          <a:bodyPr/>
          <a:lstStyle/>
          <a:p>
            <a:pPr lvl="1" indent="0">
              <a:buNone/>
            </a:pPr>
            <a:endParaRPr lang="en-US" sz="1600" dirty="0" smtClean="0">
              <a:latin typeface="+mn-lt"/>
            </a:endParaRPr>
          </a:p>
          <a:p>
            <a:pPr marL="342900" indent="-342900">
              <a:buFont typeface="Arial" pitchFamily="34" charset="0"/>
              <a:buChar char="•"/>
            </a:pPr>
            <a:r>
              <a:rPr lang="en-US" sz="1800" dirty="0"/>
              <a:t> </a:t>
            </a:r>
            <a:r>
              <a:rPr lang="en-US" sz="1800" dirty="0" smtClean="0"/>
              <a:t>Retrieve </a:t>
            </a:r>
            <a:r>
              <a:rPr lang="en-US" sz="1800" dirty="0"/>
              <a:t>a vault </a:t>
            </a:r>
            <a:r>
              <a:rPr lang="en-US" sz="1800" dirty="0" smtClean="0"/>
              <a:t>inventory</a:t>
            </a:r>
          </a:p>
          <a:p>
            <a:pPr marL="1085850" lvl="1" indent="-342900">
              <a:buFont typeface="Arial" pitchFamily="34" charset="0"/>
              <a:buChar char="•"/>
            </a:pPr>
            <a:r>
              <a:rPr lang="en-US" sz="1600" dirty="0"/>
              <a:t>Initiate a retrieval job.</a:t>
            </a:r>
          </a:p>
          <a:p>
            <a:pPr marL="1085850" lvl="1" indent="-342900">
              <a:buFont typeface="Arial" pitchFamily="34" charset="0"/>
              <a:buChar char="•"/>
            </a:pPr>
            <a:r>
              <a:rPr lang="en-US" sz="1600" dirty="0"/>
              <a:t>After the job completes, download the </a:t>
            </a:r>
            <a:r>
              <a:rPr lang="en-US" sz="1600" dirty="0" smtClean="0"/>
              <a:t>bytes.</a:t>
            </a:r>
          </a:p>
          <a:p>
            <a:pPr lvl="1" indent="0">
              <a:buNone/>
            </a:pPr>
            <a:endParaRPr lang="en-US" sz="1600" dirty="0" smtClean="0"/>
          </a:p>
          <a:p>
            <a:pPr marL="342900" indent="-342900">
              <a:buFont typeface="Arial" pitchFamily="34" charset="0"/>
              <a:buChar char="•"/>
            </a:pPr>
            <a:r>
              <a:rPr lang="en-US" sz="1800" dirty="0" smtClean="0"/>
              <a:t>Download </a:t>
            </a:r>
            <a:r>
              <a:rPr lang="en-US" sz="1800" dirty="0"/>
              <a:t>an Archive from a Vault</a:t>
            </a:r>
          </a:p>
          <a:p>
            <a:pPr marL="1085850" lvl="1" indent="-342900">
              <a:buFont typeface="Arial" pitchFamily="34" charset="0"/>
              <a:buChar char="•"/>
            </a:pPr>
            <a:r>
              <a:rPr lang="en-US" sz="1600" dirty="0"/>
              <a:t>Low-Level API</a:t>
            </a:r>
          </a:p>
          <a:p>
            <a:pPr marL="1085850" lvl="1" indent="-342900">
              <a:buFont typeface="Arial" pitchFamily="34" charset="0"/>
              <a:buChar char="•"/>
            </a:pPr>
            <a:r>
              <a:rPr lang="en-US" sz="1600" dirty="0"/>
              <a:t>High-Level API</a:t>
            </a:r>
          </a:p>
          <a:p>
            <a:pPr lvl="1" indent="0">
              <a:buNone/>
            </a:pPr>
            <a:endParaRPr lang="en-US" sz="1600" dirty="0"/>
          </a:p>
          <a:p>
            <a:pPr marL="342900" indent="-342900">
              <a:buFont typeface="Arial" pitchFamily="34" charset="0"/>
              <a:buChar char="•"/>
            </a:pPr>
            <a:r>
              <a:rPr lang="en-US" sz="1800" dirty="0"/>
              <a:t>Delete an Archive</a:t>
            </a:r>
          </a:p>
          <a:p>
            <a:pPr marL="1085850" lvl="1" indent="-342900">
              <a:buFont typeface="Arial" pitchFamily="34" charset="0"/>
              <a:buChar char="•"/>
            </a:pPr>
            <a:r>
              <a:rPr lang="en-US" sz="1800" dirty="0" smtClean="0">
                <a:latin typeface="+mn-lt"/>
              </a:rPr>
              <a:t>Delete one </a:t>
            </a:r>
            <a:r>
              <a:rPr lang="en-US" sz="1800" dirty="0">
                <a:latin typeface="+mn-lt"/>
              </a:rPr>
              <a:t>archive at a time from a </a:t>
            </a:r>
            <a:r>
              <a:rPr lang="en-US" sz="1800" dirty="0" smtClean="0">
                <a:latin typeface="+mn-lt"/>
              </a:rPr>
              <a:t>vault.</a:t>
            </a:r>
          </a:p>
          <a:p>
            <a:pPr marL="1085850" lvl="1" indent="-342900">
              <a:buFont typeface="Arial" pitchFamily="34" charset="0"/>
              <a:buChar char="•"/>
            </a:pPr>
            <a:r>
              <a:rPr lang="en-US" sz="1800" dirty="0">
                <a:latin typeface="+mn-lt"/>
              </a:rPr>
              <a:t>P</a:t>
            </a:r>
            <a:r>
              <a:rPr lang="en-US" sz="1800" dirty="0" smtClean="0">
                <a:latin typeface="+mn-lt"/>
              </a:rPr>
              <a:t>rovide </a:t>
            </a:r>
            <a:r>
              <a:rPr lang="en-US" sz="1800" dirty="0">
                <a:latin typeface="+mn-lt"/>
              </a:rPr>
              <a:t>the archive ID in your </a:t>
            </a:r>
            <a:r>
              <a:rPr lang="en-US" sz="1800" dirty="0" smtClean="0">
                <a:latin typeface="+mn-lt"/>
              </a:rPr>
              <a:t>request.</a:t>
            </a:r>
            <a:endParaRPr lang="en-US" sz="1800" b="1" dirty="0">
              <a:latin typeface="+mn-lt"/>
            </a:endParaRPr>
          </a:p>
          <a:p>
            <a:endParaRPr lang="en-US" dirty="0"/>
          </a:p>
        </p:txBody>
      </p:sp>
      <p:sp>
        <p:nvSpPr>
          <p:cNvPr id="5128" name="AutoShape 10"/>
          <p:cNvSpPr>
            <a:spLocks noChangeAspect="1" noChangeArrowheads="1" noTextEdit="1"/>
          </p:cNvSpPr>
          <p:nvPr/>
        </p:nvSpPr>
        <p:spPr bwMode="auto">
          <a:xfrm>
            <a:off x="8358188" y="5837238"/>
            <a:ext cx="41433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38767443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7"/>
          <p:cNvSpPr txBox="1">
            <a:spLocks noChangeArrowheads="1"/>
          </p:cNvSpPr>
          <p:nvPr/>
        </p:nvSpPr>
        <p:spPr bwMode="auto">
          <a:xfrm>
            <a:off x="627063" y="603250"/>
            <a:ext cx="59513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2400" dirty="0"/>
              <a:t>For more information about </a:t>
            </a:r>
            <a:r>
              <a:rPr lang="en-US" sz="2400" dirty="0" smtClean="0"/>
              <a:t>Glacier, </a:t>
            </a:r>
            <a:r>
              <a:rPr lang="en-US" sz="2400" dirty="0"/>
              <a:t>visit…</a:t>
            </a:r>
          </a:p>
        </p:txBody>
      </p:sp>
      <p:sp>
        <p:nvSpPr>
          <p:cNvPr id="19459" name="TextBox 8"/>
          <p:cNvSpPr txBox="1">
            <a:spLocks noChangeArrowheads="1"/>
          </p:cNvSpPr>
          <p:nvPr/>
        </p:nvSpPr>
        <p:spPr bwMode="auto">
          <a:xfrm>
            <a:off x="627063" y="2212975"/>
            <a:ext cx="74815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dirty="0" smtClean="0">
                <a:hlinkClick r:id="rId3"/>
              </a:rPr>
              <a:t>http</a:t>
            </a:r>
            <a:r>
              <a:rPr lang="en-US" dirty="0">
                <a:hlinkClick r:id="rId3"/>
              </a:rPr>
              <a:t>://docs.aws.amazon.com/amazonglacier/latest/dev/introduction.html</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WS_Blue_3x4_Copyrigh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WS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EFD06CF6DEBA94695C8BA990B3FF368" ma:contentTypeVersion="0" ma:contentTypeDescription="Create a new document." ma:contentTypeScope="" ma:versionID="97cfe1b8b7cf3f63a0bedb077cf8335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31C3CB9-6A79-4E8A-AB6D-E24118BA5A8C}"/>
</file>

<file path=customXml/itemProps2.xml><?xml version="1.0" encoding="utf-8"?>
<ds:datastoreItem xmlns:ds="http://schemas.openxmlformats.org/officeDocument/2006/customXml" ds:itemID="{27DF5F05-77DC-45D7-8162-D2EF075A63BD}"/>
</file>

<file path=customXml/itemProps3.xml><?xml version="1.0" encoding="utf-8"?>
<ds:datastoreItem xmlns:ds="http://schemas.openxmlformats.org/officeDocument/2006/customXml" ds:itemID="{991E97A2-A588-4792-AB9E-017D33A27745}"/>
</file>

<file path=docProps/app.xml><?xml version="1.0" encoding="utf-8"?>
<Properties xmlns="http://schemas.openxmlformats.org/officeDocument/2006/extended-properties" xmlns:vt="http://schemas.openxmlformats.org/officeDocument/2006/docPropsVTypes">
  <Template>AWS_Blue_3x4_Copyright.thmx</Template>
  <TotalTime>20298</TotalTime>
  <Words>399</Words>
  <Application>Microsoft Office PowerPoint</Application>
  <PresentationFormat>On-screen Show (4:3)</PresentationFormat>
  <Paragraphs>89</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ＭＳ Ｐゴシック</vt:lpstr>
      <vt:lpstr>Arial</vt:lpstr>
      <vt:lpstr>Calibri</vt:lpstr>
      <vt:lpstr>Verdana</vt:lpstr>
      <vt:lpstr>Wingdings</vt:lpstr>
      <vt:lpstr>AWS_Blue_3x4_Copyright</vt:lpstr>
      <vt:lpstr>Amazon Glacier</vt:lpstr>
      <vt:lpstr>What is Amazon Glacier?</vt:lpstr>
      <vt:lpstr>Glacier Concept</vt:lpstr>
      <vt:lpstr>Glacier Concept</vt:lpstr>
      <vt:lpstr>Glacier Concept</vt:lpstr>
      <vt:lpstr>PowerPoint Presentation</vt:lpstr>
    </vt:vector>
  </TitlesOfParts>
  <Company>Duffco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Aiden Duffy</dc:creator>
  <cp:lastModifiedBy>Windows User</cp:lastModifiedBy>
  <cp:revision>314</cp:revision>
  <cp:lastPrinted>2011-07-03T00:35:44Z</cp:lastPrinted>
  <dcterms:created xsi:type="dcterms:W3CDTF">2010-10-28T22:01:05Z</dcterms:created>
  <dcterms:modified xsi:type="dcterms:W3CDTF">2016-02-09T06:03:17Z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0x010100AEFD06CF6DEBA94695C8BA990B3FF368</vt:lpwstr>
  </property>
</Properties>
</file>