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slides/slide14.xml" ContentType="application/vnd.openxmlformats-officedocument.presentationml.slide+xml"/>
  <Override PartName="/ppt/presentation.xml" ContentType="application/vnd.openxmlformats-officedocument.presentationml.presentation.main+xml"/>
  <Override PartName="/ppt/slides/slide1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notesSlides/notesSlide14.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2" r:id="rId3"/>
  </p:sldMasterIdLst>
  <p:notesMasterIdLst>
    <p:notesMasterId r:id="rId18"/>
  </p:notesMasterIdLst>
  <p:handoutMasterIdLst>
    <p:handoutMasterId r:id="rId19"/>
  </p:handoutMasterIdLst>
  <p:sldIdLst>
    <p:sldId id="256" r:id="rId4"/>
    <p:sldId id="288" r:id="rId5"/>
    <p:sldId id="322" r:id="rId6"/>
    <p:sldId id="323" r:id="rId7"/>
    <p:sldId id="324" r:id="rId8"/>
    <p:sldId id="325" r:id="rId9"/>
    <p:sldId id="331" r:id="rId10"/>
    <p:sldId id="319" r:id="rId11"/>
    <p:sldId id="275" r:id="rId12"/>
    <p:sldId id="261" r:id="rId13"/>
    <p:sldId id="284" r:id="rId14"/>
    <p:sldId id="285" r:id="rId15"/>
    <p:sldId id="333" r:id="rId16"/>
    <p:sldId id="273" r:id="rId1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6FB4"/>
    <a:srgbClr val="D8D484"/>
    <a:srgbClr val="CEB08E"/>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34" autoAdjust="0"/>
    <p:restoredTop sz="65521" autoAdjust="0"/>
  </p:normalViewPr>
  <p:slideViewPr>
    <p:cSldViewPr snapToGrid="0" snapToObjects="1">
      <p:cViewPr varScale="1">
        <p:scale>
          <a:sx n="74" d="100"/>
          <a:sy n="74" d="100"/>
        </p:scale>
        <p:origin x="137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1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ustomXml" Target="../customXml/item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10061C4-26E6-9041-B049-553AB872179F}" type="datetime1">
              <a:rPr lang="en-US" smtClean="0"/>
              <a:t>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r>
              <a:rPr lang="en-US" smtClean="0"/>
              <a:t>© 2011 Amazon.com, Inc. and its affiliates.  All rights reserved.  May not be copied, modified or distributed in whole or in part without the express consent of Amazon.com, Inc.</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787FD86-C34D-D542-A087-AB47A2A03730}" type="slidenum">
              <a:rPr lang="en-US"/>
              <a:pPr/>
              <a:t>‹#›</a:t>
            </a:fld>
            <a:endParaRPr lang="en-US"/>
          </a:p>
        </p:txBody>
      </p:sp>
    </p:spTree>
    <p:extLst>
      <p:ext uri="{BB962C8B-B14F-4D97-AF65-F5344CB8AC3E}">
        <p14:creationId xmlns:p14="http://schemas.microsoft.com/office/powerpoint/2010/main" val="9041326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E94E7AE-6421-E847-82BD-FD5E5812E83B}" type="datetime1">
              <a:rPr lang="en-US" smtClean="0"/>
              <a:t>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r>
              <a:rPr lang="en-US" smtClean="0"/>
              <a:t>© 2011 Amazon.com, Inc. and its affiliates.  All rights reserved.  May not be copied, modified or distributed in whole or in part without the express consent of Amazon.com, Inc.</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A3EB779-FF25-4A48-AB1A-193AFBC41E9F}" type="slidenum">
              <a:rPr lang="en-US"/>
              <a:pPr/>
              <a:t>‹#›</a:t>
            </a:fld>
            <a:endParaRPr lang="en-US"/>
          </a:p>
        </p:txBody>
      </p:sp>
    </p:spTree>
    <p:extLst>
      <p:ext uri="{BB962C8B-B14F-4D97-AF65-F5344CB8AC3E}">
        <p14:creationId xmlns:p14="http://schemas.microsoft.com/office/powerpoint/2010/main" val="95661087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aws.amazon.com/agreemen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a:latin typeface="Calibri" charset="0"/>
              </a:rPr>
              <a:t>Amazon Simple Storage Service (S3)</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722BB31-3636-F141-B170-4C38EE912C4B}" type="slidenum">
              <a:rPr lang="en-US"/>
              <a:pPr eaLnBrk="1" hangingPunct="1"/>
              <a:t>1</a:t>
            </a:fld>
            <a:endParaRPr lang="en-US"/>
          </a:p>
        </p:txBody>
      </p:sp>
      <p:sp>
        <p:nvSpPr>
          <p:cNvPr id="2" name="Date Placeholder 1"/>
          <p:cNvSpPr>
            <a:spLocks noGrp="1"/>
          </p:cNvSpPr>
          <p:nvPr>
            <p:ph type="dt" idx="10"/>
          </p:nvPr>
        </p:nvSpPr>
        <p:spPr/>
        <p:txBody>
          <a:bodyPr/>
          <a:lstStyle/>
          <a:p>
            <a:fld id="{FAE80543-359B-E04F-A649-743A29820892}"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711959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lnSpc>
                <a:spcPct val="80000"/>
              </a:lnSpc>
              <a:spcBef>
                <a:spcPct val="0"/>
              </a:spcBef>
            </a:pPr>
            <a:r>
              <a:rPr lang="en-US" sz="800" b="1">
                <a:latin typeface="Calibri" charset="0"/>
              </a:rPr>
              <a:t>Security</a:t>
            </a:r>
            <a:endParaRPr lang="en-US" sz="800">
              <a:latin typeface="Calibri" charset="0"/>
            </a:endParaRPr>
          </a:p>
          <a:p>
            <a:pPr eaLnBrk="1" hangingPunct="1">
              <a:lnSpc>
                <a:spcPct val="80000"/>
              </a:lnSpc>
              <a:spcBef>
                <a:spcPct val="0"/>
              </a:spcBef>
            </a:pPr>
            <a:r>
              <a:rPr lang="en-US" sz="800">
                <a:latin typeface="Calibri" charset="0"/>
              </a:rPr>
              <a:t>Amazon S3 provides authentication mechanisms to secure data stored in Amazon S3 against unauthorized</a:t>
            </a:r>
          </a:p>
          <a:p>
            <a:pPr eaLnBrk="1" hangingPunct="1">
              <a:lnSpc>
                <a:spcPct val="80000"/>
              </a:lnSpc>
              <a:spcBef>
                <a:spcPct val="0"/>
              </a:spcBef>
            </a:pPr>
            <a:r>
              <a:rPr lang="en-US" sz="800">
                <a:latin typeface="Calibri" charset="0"/>
              </a:rPr>
              <a:t>access. Amazon S3 uses proven cryptographic methods to authenticate users. It is your choice to keep your data private, or to make it publicly accessible by third parties. If you would like extra security, there is no restriction on encrypting your data before storing it in Amazon S3. Unless you specify otherwise, only the AWS account owner can access data uploaded to Amazon S3.</a:t>
            </a:r>
          </a:p>
          <a:p>
            <a:pPr eaLnBrk="1" hangingPunct="1">
              <a:lnSpc>
                <a:spcPct val="80000"/>
              </a:lnSpc>
              <a:spcBef>
                <a:spcPct val="0"/>
              </a:spcBef>
            </a:pPr>
            <a:endParaRPr lang="en-US" sz="800" i="1">
              <a:latin typeface="Calibri" charset="0"/>
            </a:endParaRPr>
          </a:p>
          <a:p>
            <a:pPr eaLnBrk="1" hangingPunct="1">
              <a:lnSpc>
                <a:spcPct val="80000"/>
              </a:lnSpc>
              <a:spcBef>
                <a:spcPct val="0"/>
              </a:spcBef>
            </a:pPr>
            <a:r>
              <a:rPr lang="en-US" sz="800">
                <a:latin typeface="Calibri" charset="0"/>
              </a:rPr>
              <a:t>Customers may use three mechanisms for controlling access to Amazon S3 resources: </a:t>
            </a:r>
          </a:p>
          <a:p>
            <a:pPr eaLnBrk="1" hangingPunct="1">
              <a:lnSpc>
                <a:spcPct val="80000"/>
              </a:lnSpc>
              <a:spcBef>
                <a:spcPct val="0"/>
              </a:spcBef>
            </a:pPr>
            <a:endParaRPr lang="en-US" sz="800">
              <a:latin typeface="Calibri" charset="0"/>
            </a:endParaRPr>
          </a:p>
          <a:p>
            <a:pPr eaLnBrk="1" hangingPunct="1">
              <a:lnSpc>
                <a:spcPct val="80000"/>
              </a:lnSpc>
              <a:spcBef>
                <a:spcPct val="0"/>
              </a:spcBef>
            </a:pPr>
            <a:r>
              <a:rPr lang="en-US" sz="800">
                <a:latin typeface="Calibri" charset="0"/>
              </a:rPr>
              <a:t>bucket policies</a:t>
            </a:r>
          </a:p>
          <a:p>
            <a:pPr eaLnBrk="1" hangingPunct="1">
              <a:lnSpc>
                <a:spcPct val="80000"/>
              </a:lnSpc>
              <a:spcBef>
                <a:spcPct val="0"/>
              </a:spcBef>
            </a:pPr>
            <a:r>
              <a:rPr lang="en-US" sz="800">
                <a:latin typeface="Calibri" charset="0"/>
              </a:rPr>
              <a:t>Access Control Lists (ACLs) and</a:t>
            </a:r>
          </a:p>
          <a:p>
            <a:pPr eaLnBrk="1" hangingPunct="1">
              <a:lnSpc>
                <a:spcPct val="80000"/>
              </a:lnSpc>
              <a:spcBef>
                <a:spcPct val="0"/>
              </a:spcBef>
            </a:pPr>
            <a:r>
              <a:rPr lang="en-US" sz="800">
                <a:latin typeface="Calibri" charset="0"/>
              </a:rPr>
              <a:t>query string authentication. </a:t>
            </a:r>
          </a:p>
          <a:p>
            <a:pPr eaLnBrk="1" hangingPunct="1">
              <a:lnSpc>
                <a:spcPct val="80000"/>
              </a:lnSpc>
              <a:spcBef>
                <a:spcPct val="0"/>
              </a:spcBef>
            </a:pPr>
            <a:endParaRPr lang="en-US" sz="800" i="1">
              <a:latin typeface="Calibri" charset="0"/>
            </a:endParaRPr>
          </a:p>
          <a:p>
            <a:pPr eaLnBrk="1" hangingPunct="1">
              <a:lnSpc>
                <a:spcPct val="80000"/>
              </a:lnSpc>
              <a:spcBef>
                <a:spcPct val="0"/>
              </a:spcBef>
            </a:pPr>
            <a:r>
              <a:rPr lang="en-US" sz="800">
                <a:latin typeface="Calibri" charset="0"/>
              </a:rPr>
              <a:t>With bucket policies, companies can define rules which apply broadly across all requests to their Amazon S3 resources, such as granting write privileges to a subset of Amazon S3 resources. Customers can also restrict access based on an aspect of the request, such as HTTP referrer and IP address.</a:t>
            </a:r>
          </a:p>
          <a:p>
            <a:pPr eaLnBrk="1" hangingPunct="1">
              <a:lnSpc>
                <a:spcPct val="80000"/>
              </a:lnSpc>
              <a:spcBef>
                <a:spcPct val="0"/>
              </a:spcBef>
            </a:pPr>
            <a:endParaRPr lang="en-US" sz="800">
              <a:latin typeface="Calibri" charset="0"/>
            </a:endParaRPr>
          </a:p>
          <a:p>
            <a:pPr eaLnBrk="1" hangingPunct="1">
              <a:lnSpc>
                <a:spcPct val="80000"/>
              </a:lnSpc>
              <a:spcBef>
                <a:spcPct val="0"/>
              </a:spcBef>
            </a:pPr>
            <a:r>
              <a:rPr lang="en-US" sz="800">
                <a:latin typeface="Calibri" charset="0"/>
              </a:rPr>
              <a:t>With ACLs, customers can grant specific permissions (i.e. READ, WRITE, FULL_CONTROL) to specific users for an individual bucket or object. </a:t>
            </a:r>
          </a:p>
          <a:p>
            <a:pPr eaLnBrk="1" hangingPunct="1">
              <a:lnSpc>
                <a:spcPct val="80000"/>
              </a:lnSpc>
              <a:spcBef>
                <a:spcPct val="0"/>
              </a:spcBef>
            </a:pPr>
            <a:endParaRPr lang="en-US" sz="800">
              <a:latin typeface="Calibri" charset="0"/>
            </a:endParaRPr>
          </a:p>
          <a:p>
            <a:pPr eaLnBrk="1" hangingPunct="1">
              <a:lnSpc>
                <a:spcPct val="80000"/>
              </a:lnSpc>
              <a:spcBef>
                <a:spcPct val="0"/>
              </a:spcBef>
            </a:pPr>
            <a:r>
              <a:rPr lang="en-US" sz="800">
                <a:latin typeface="Calibri" charset="0"/>
              </a:rPr>
              <a:t>With query string authentication, customers can create a URL to an Amazon S3 object which is only valid for a limited time.</a:t>
            </a:r>
          </a:p>
          <a:p>
            <a:pPr eaLnBrk="1" hangingPunct="1">
              <a:lnSpc>
                <a:spcPct val="80000"/>
              </a:lnSpc>
              <a:spcBef>
                <a:spcPct val="0"/>
              </a:spcBef>
            </a:pPr>
            <a:endParaRPr lang="en-US" sz="800">
              <a:latin typeface="Calibri"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246D30D-7542-FA4A-9EBC-34862096768F}" type="slidenum">
              <a:rPr lang="en-US"/>
              <a:pPr eaLnBrk="1" hangingPunct="1"/>
              <a:t>10</a:t>
            </a:fld>
            <a:endParaRPr lang="en-US"/>
          </a:p>
        </p:txBody>
      </p:sp>
      <p:sp>
        <p:nvSpPr>
          <p:cNvPr id="2" name="Date Placeholder 1"/>
          <p:cNvSpPr>
            <a:spLocks noGrp="1"/>
          </p:cNvSpPr>
          <p:nvPr>
            <p:ph type="dt" idx="10"/>
          </p:nvPr>
        </p:nvSpPr>
        <p:spPr/>
        <p:txBody>
          <a:bodyPr/>
          <a:lstStyle/>
          <a:p>
            <a:fld id="{08745037-591C-4B47-97C8-58D6DBCF6A27}" type="datetime1">
              <a:rPr lang="en-US" smtClean="0"/>
              <a:t>2/9/2016</a:t>
            </a:fld>
            <a:endParaRPr lang="en-US"/>
          </a:p>
        </p:txBody>
      </p:sp>
      <p:sp>
        <p:nvSpPr>
          <p:cNvPr id="4" name="Footer Placeholder 3"/>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484483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lnSpc>
                <a:spcPct val="80000"/>
              </a:lnSpc>
              <a:spcBef>
                <a:spcPct val="0"/>
              </a:spcBef>
            </a:pPr>
            <a:r>
              <a:rPr lang="en-US" sz="800" b="1" dirty="0" smtClean="0">
                <a:latin typeface="Calibri" charset="0"/>
              </a:rPr>
              <a:t>Talking Points</a:t>
            </a:r>
          </a:p>
          <a:p>
            <a:pPr eaLnBrk="1" hangingPunct="1">
              <a:lnSpc>
                <a:spcPct val="80000"/>
              </a:lnSpc>
              <a:spcBef>
                <a:spcPct val="0"/>
              </a:spcBef>
            </a:pPr>
            <a:endParaRPr lang="en-US" sz="800" b="1" dirty="0" smtClean="0">
              <a:latin typeface="Calibri" charset="0"/>
            </a:endParaRPr>
          </a:p>
          <a:p>
            <a:pPr marL="171450" indent="-171450" eaLnBrk="1" hangingPunct="1">
              <a:lnSpc>
                <a:spcPct val="80000"/>
              </a:lnSpc>
              <a:spcBef>
                <a:spcPct val="0"/>
              </a:spcBef>
              <a:buFont typeface="Arial"/>
              <a:buChar char="•"/>
            </a:pPr>
            <a:r>
              <a:rPr lang="en-US" sz="800" b="0" dirty="0" smtClean="0">
                <a:latin typeface="Calibri" charset="0"/>
              </a:rPr>
              <a:t>Both</a:t>
            </a:r>
            <a:r>
              <a:rPr lang="en-US" sz="800" b="0" baseline="0" dirty="0" smtClean="0">
                <a:latin typeface="Calibri" charset="0"/>
              </a:rPr>
              <a:t> Grant and Deny permissions</a:t>
            </a:r>
            <a:br>
              <a:rPr lang="en-US" sz="800" b="0" baseline="0" dirty="0" smtClean="0">
                <a:latin typeface="Calibri" charset="0"/>
              </a:rPr>
            </a:br>
            <a:endParaRPr lang="en-US" sz="800" b="0" baseline="0" dirty="0" smtClean="0">
              <a:latin typeface="Calibri" charset="0"/>
            </a:endParaRPr>
          </a:p>
          <a:p>
            <a:pPr marL="171450" indent="-171450" eaLnBrk="1" hangingPunct="1">
              <a:lnSpc>
                <a:spcPct val="80000"/>
              </a:lnSpc>
              <a:spcBef>
                <a:spcPct val="0"/>
              </a:spcBef>
              <a:buFont typeface="Arial"/>
              <a:buChar char="•"/>
            </a:pPr>
            <a:r>
              <a:rPr lang="en-US" sz="800" b="0" baseline="0" dirty="0" smtClean="0">
                <a:latin typeface="Calibri" charset="0"/>
              </a:rPr>
              <a:t>Very granular control: grant or deny based on:</a:t>
            </a:r>
          </a:p>
          <a:p>
            <a:pPr marL="628650" lvl="1" indent="-171450" eaLnBrk="1" hangingPunct="1">
              <a:lnSpc>
                <a:spcPct val="80000"/>
              </a:lnSpc>
              <a:spcBef>
                <a:spcPct val="0"/>
              </a:spcBef>
              <a:buFont typeface="Arial"/>
              <a:buChar char="•"/>
            </a:pPr>
            <a:r>
              <a:rPr lang="en-US" sz="800" b="0" dirty="0" smtClean="0">
                <a:latin typeface="Calibri" charset="0"/>
              </a:rPr>
              <a:t>Actions (i.e., </a:t>
            </a:r>
            <a:r>
              <a:rPr lang="en-US" sz="800" b="0" dirty="0" err="1" smtClean="0">
                <a:latin typeface="Calibri" charset="0"/>
              </a:rPr>
              <a:t>GetObject</a:t>
            </a:r>
            <a:r>
              <a:rPr lang="en-US" sz="800" b="0" dirty="0" smtClean="0">
                <a:latin typeface="Calibri" charset="0"/>
              </a:rPr>
              <a:t>, </a:t>
            </a:r>
            <a:r>
              <a:rPr lang="en-US" sz="800" b="0" dirty="0" err="1" smtClean="0">
                <a:latin typeface="Calibri" charset="0"/>
              </a:rPr>
              <a:t>ListBucket</a:t>
            </a:r>
            <a:r>
              <a:rPr lang="en-US" sz="800" b="0" dirty="0" smtClean="0">
                <a:latin typeface="Calibri" charset="0"/>
              </a:rPr>
              <a:t>)</a:t>
            </a:r>
          </a:p>
          <a:p>
            <a:pPr marL="628650" lvl="1" indent="-171450" eaLnBrk="1" hangingPunct="1">
              <a:lnSpc>
                <a:spcPct val="80000"/>
              </a:lnSpc>
              <a:spcBef>
                <a:spcPct val="0"/>
              </a:spcBef>
              <a:buFont typeface="Arial"/>
              <a:buChar char="•"/>
            </a:pPr>
            <a:r>
              <a:rPr lang="en-US" sz="800" b="0" dirty="0" smtClean="0">
                <a:latin typeface="Calibri" charset="0"/>
              </a:rPr>
              <a:t>Object name (including wildcards)</a:t>
            </a:r>
          </a:p>
          <a:p>
            <a:pPr marL="628650" lvl="1" indent="-171450" eaLnBrk="1" hangingPunct="1">
              <a:lnSpc>
                <a:spcPct val="80000"/>
              </a:lnSpc>
              <a:spcBef>
                <a:spcPct val="0"/>
              </a:spcBef>
              <a:buFont typeface="Arial"/>
              <a:buChar char="•"/>
            </a:pPr>
            <a:r>
              <a:rPr lang="en-US" sz="800" b="0" dirty="0" smtClean="0">
                <a:latin typeface="Calibri" charset="0"/>
              </a:rPr>
              <a:t>AWS account</a:t>
            </a:r>
          </a:p>
          <a:p>
            <a:pPr marL="628650" marR="0" lvl="1" indent="-171450" algn="l" defTabSz="914400" rtl="0" eaLnBrk="1" fontAlgn="base" latinLnBrk="0" hangingPunct="1">
              <a:lnSpc>
                <a:spcPct val="80000"/>
              </a:lnSpc>
              <a:spcBef>
                <a:spcPct val="0"/>
              </a:spcBef>
              <a:spcAft>
                <a:spcPct val="0"/>
              </a:spcAft>
              <a:buClrTx/>
              <a:buSzTx/>
              <a:buFont typeface="Arial"/>
              <a:buChar char="•"/>
              <a:tabLst/>
              <a:defRPr/>
            </a:pPr>
            <a:r>
              <a:rPr lang="en-US" sz="800" b="0" baseline="0" dirty="0" smtClean="0">
                <a:latin typeface="Calibri" charset="0"/>
              </a:rPr>
              <a:t>IAM users or groups</a:t>
            </a:r>
            <a:endParaRPr lang="en-US" sz="800" b="0" dirty="0" smtClean="0">
              <a:latin typeface="Calibri" charset="0"/>
            </a:endParaRPr>
          </a:p>
          <a:p>
            <a:pPr marL="628650" lvl="1" indent="-171450" eaLnBrk="1" hangingPunct="1">
              <a:lnSpc>
                <a:spcPct val="80000"/>
              </a:lnSpc>
              <a:spcBef>
                <a:spcPct val="0"/>
              </a:spcBef>
              <a:buFont typeface="Arial"/>
              <a:buChar char="•"/>
            </a:pPr>
            <a:r>
              <a:rPr lang="en-US" sz="800" b="0" dirty="0" smtClean="0">
                <a:latin typeface="Calibri" charset="0"/>
              </a:rPr>
              <a:t>IP</a:t>
            </a:r>
            <a:r>
              <a:rPr lang="en-US" sz="800" b="0" baseline="0" dirty="0" smtClean="0">
                <a:latin typeface="Calibri" charset="0"/>
              </a:rPr>
              <a:t> address</a:t>
            </a:r>
          </a:p>
          <a:p>
            <a:pPr marL="628650" lvl="1" indent="-171450" eaLnBrk="1" hangingPunct="1">
              <a:lnSpc>
                <a:spcPct val="80000"/>
              </a:lnSpc>
              <a:spcBef>
                <a:spcPct val="0"/>
              </a:spcBef>
              <a:buFont typeface="Arial"/>
              <a:buChar char="•"/>
            </a:pPr>
            <a:r>
              <a:rPr lang="en-US" sz="800" b="0" baseline="0" dirty="0" smtClean="0">
                <a:latin typeface="Calibri" charset="0"/>
              </a:rPr>
              <a:t>HTTP referrer</a:t>
            </a:r>
          </a:p>
          <a:p>
            <a:pPr marL="628650" lvl="1" indent="-171450" eaLnBrk="1" hangingPunct="1">
              <a:lnSpc>
                <a:spcPct val="80000"/>
              </a:lnSpc>
              <a:spcBef>
                <a:spcPct val="0"/>
              </a:spcBef>
              <a:buFont typeface="Arial"/>
              <a:buChar char="•"/>
            </a:pPr>
            <a:r>
              <a:rPr lang="en-US" sz="800" b="0" baseline="0" dirty="0" err="1" smtClean="0">
                <a:latin typeface="Calibri" charset="0"/>
              </a:rPr>
              <a:t>Etc</a:t>
            </a:r>
            <a:r>
              <a:rPr lang="en-US" sz="800" b="0" baseline="0" dirty="0" smtClean="0">
                <a:latin typeface="Calibri" charset="0"/>
              </a:rPr>
              <a:t/>
            </a:r>
            <a:br>
              <a:rPr lang="en-US" sz="800" b="0" baseline="0" dirty="0" smtClean="0">
                <a:latin typeface="Calibri" charset="0"/>
              </a:rPr>
            </a:br>
            <a:endParaRPr lang="en-US" sz="800" b="0" baseline="0" dirty="0" smtClean="0">
              <a:latin typeface="Calibri" charset="0"/>
            </a:endParaRPr>
          </a:p>
          <a:p>
            <a:pPr marL="171450" lvl="0" indent="-171450" eaLnBrk="1" hangingPunct="1">
              <a:lnSpc>
                <a:spcPct val="80000"/>
              </a:lnSpc>
              <a:spcBef>
                <a:spcPct val="0"/>
              </a:spcBef>
              <a:buFont typeface="Arial"/>
              <a:buChar char="•"/>
            </a:pPr>
            <a:r>
              <a:rPr lang="en-US" sz="800" b="0" baseline="0" dirty="0" smtClean="0">
                <a:latin typeface="Calibri" charset="0"/>
              </a:rPr>
              <a:t>Policy is attached to bucket (and applies to all objects) or IAM user or group</a:t>
            </a:r>
            <a:endParaRPr lang="en-US" sz="800" b="0" dirty="0" smtClean="0">
              <a:latin typeface="Calibri" charset="0"/>
            </a:endParaRPr>
          </a:p>
          <a:p>
            <a:pPr eaLnBrk="1" hangingPunct="1">
              <a:lnSpc>
                <a:spcPct val="80000"/>
              </a:lnSpc>
              <a:spcBef>
                <a:spcPct val="0"/>
              </a:spcBef>
            </a:pPr>
            <a:endParaRPr lang="en-US" sz="800" b="1" dirty="0" smtClean="0">
              <a:latin typeface="Calibri" charset="0"/>
            </a:endParaRPr>
          </a:p>
          <a:p>
            <a:pPr eaLnBrk="1" hangingPunct="1">
              <a:lnSpc>
                <a:spcPct val="80000"/>
              </a:lnSpc>
              <a:spcBef>
                <a:spcPct val="0"/>
              </a:spcBef>
            </a:pPr>
            <a:r>
              <a:rPr lang="en-US" sz="800" b="1" dirty="0" smtClean="0">
                <a:latin typeface="Calibri" charset="0"/>
              </a:rPr>
              <a:t>Narrative</a:t>
            </a:r>
            <a:endParaRPr lang="en-US" sz="800" dirty="0">
              <a:latin typeface="Calibri" charset="0"/>
            </a:endParaRPr>
          </a:p>
          <a:p>
            <a:pPr eaLnBrk="1" hangingPunct="1">
              <a:lnSpc>
                <a:spcPct val="80000"/>
              </a:lnSpc>
              <a:spcBef>
                <a:spcPct val="0"/>
              </a:spcBef>
            </a:pPr>
            <a:r>
              <a:rPr lang="en-US" sz="800" dirty="0">
                <a:latin typeface="Calibri" charset="0"/>
              </a:rPr>
              <a:t>Amazon S3 provides authentication mechanisms to secure data stored in Amazon S3 against unauthorized</a:t>
            </a:r>
          </a:p>
          <a:p>
            <a:pPr eaLnBrk="1" hangingPunct="1">
              <a:lnSpc>
                <a:spcPct val="80000"/>
              </a:lnSpc>
              <a:spcBef>
                <a:spcPct val="0"/>
              </a:spcBef>
            </a:pPr>
            <a:r>
              <a:rPr lang="en-US" sz="800" dirty="0">
                <a:latin typeface="Calibri" charset="0"/>
              </a:rPr>
              <a:t>access. Amazon S3 uses proven cryptographic methods to authenticate users. It is your choice to keep your data private, or to make it publicly accessible by third parties. If you would like extra security, there is no restriction on encrypting your data before storing it in Amazon S3. Unless you specify otherwise, only the AWS account owner can access data uploaded to Amazon S3.</a:t>
            </a:r>
          </a:p>
          <a:p>
            <a:pPr eaLnBrk="1" hangingPunct="1">
              <a:lnSpc>
                <a:spcPct val="80000"/>
              </a:lnSpc>
              <a:spcBef>
                <a:spcPct val="0"/>
              </a:spcBef>
            </a:pPr>
            <a:endParaRPr lang="en-US" sz="800" i="1" dirty="0">
              <a:latin typeface="Calibri" charset="0"/>
            </a:endParaRPr>
          </a:p>
          <a:p>
            <a:pPr eaLnBrk="1" hangingPunct="1">
              <a:lnSpc>
                <a:spcPct val="80000"/>
              </a:lnSpc>
              <a:spcBef>
                <a:spcPct val="0"/>
              </a:spcBef>
            </a:pPr>
            <a:r>
              <a:rPr lang="en-US" sz="800" dirty="0">
                <a:latin typeface="Calibri" charset="0"/>
              </a:rPr>
              <a:t>Customers may use three mechanisms for controlling access to Amazon S3 resources: </a:t>
            </a:r>
          </a:p>
          <a:p>
            <a:pPr eaLnBrk="1" hangingPunct="1">
              <a:lnSpc>
                <a:spcPct val="80000"/>
              </a:lnSpc>
              <a:spcBef>
                <a:spcPct val="0"/>
              </a:spcBef>
            </a:pPr>
            <a:endParaRPr lang="en-US" sz="800" dirty="0">
              <a:latin typeface="Calibri" charset="0"/>
            </a:endParaRPr>
          </a:p>
          <a:p>
            <a:pPr eaLnBrk="1" hangingPunct="1">
              <a:lnSpc>
                <a:spcPct val="80000"/>
              </a:lnSpc>
              <a:spcBef>
                <a:spcPct val="0"/>
              </a:spcBef>
            </a:pPr>
            <a:r>
              <a:rPr lang="en-US" sz="800" dirty="0">
                <a:latin typeface="Calibri" charset="0"/>
              </a:rPr>
              <a:t>bucket policies</a:t>
            </a:r>
          </a:p>
          <a:p>
            <a:pPr eaLnBrk="1" hangingPunct="1">
              <a:lnSpc>
                <a:spcPct val="80000"/>
              </a:lnSpc>
              <a:spcBef>
                <a:spcPct val="0"/>
              </a:spcBef>
            </a:pPr>
            <a:r>
              <a:rPr lang="en-US" sz="800" dirty="0">
                <a:latin typeface="Calibri" charset="0"/>
              </a:rPr>
              <a:t>Access Control Lists (ACLs) and</a:t>
            </a:r>
          </a:p>
          <a:p>
            <a:pPr eaLnBrk="1" hangingPunct="1">
              <a:lnSpc>
                <a:spcPct val="80000"/>
              </a:lnSpc>
              <a:spcBef>
                <a:spcPct val="0"/>
              </a:spcBef>
            </a:pPr>
            <a:r>
              <a:rPr lang="en-US" sz="800" dirty="0">
                <a:latin typeface="Calibri" charset="0"/>
              </a:rPr>
              <a:t>query string authentication. </a:t>
            </a:r>
          </a:p>
          <a:p>
            <a:pPr eaLnBrk="1" hangingPunct="1">
              <a:lnSpc>
                <a:spcPct val="80000"/>
              </a:lnSpc>
              <a:spcBef>
                <a:spcPct val="0"/>
              </a:spcBef>
            </a:pPr>
            <a:endParaRPr lang="en-US" sz="800" i="1" dirty="0">
              <a:latin typeface="Calibri" charset="0"/>
            </a:endParaRPr>
          </a:p>
          <a:p>
            <a:pPr eaLnBrk="1" hangingPunct="1">
              <a:lnSpc>
                <a:spcPct val="80000"/>
              </a:lnSpc>
              <a:spcBef>
                <a:spcPct val="0"/>
              </a:spcBef>
            </a:pPr>
            <a:r>
              <a:rPr lang="en-US" sz="800" dirty="0">
                <a:latin typeface="Calibri" charset="0"/>
              </a:rPr>
              <a:t>With bucket policies, companies can define rules which apply broadly across all requests to their Amazon S3 resources, such as granting write privileges to a subset of Amazon S3 resources. Customers can also restrict access based on an aspect of the request, such as HTTP referrer and IP address.</a:t>
            </a:r>
          </a:p>
          <a:p>
            <a:pPr eaLnBrk="1" hangingPunct="1">
              <a:lnSpc>
                <a:spcPct val="80000"/>
              </a:lnSpc>
              <a:spcBef>
                <a:spcPct val="0"/>
              </a:spcBef>
            </a:pPr>
            <a:endParaRPr lang="en-US" sz="800" dirty="0">
              <a:latin typeface="Calibri" charset="0"/>
            </a:endParaRPr>
          </a:p>
          <a:p>
            <a:pPr eaLnBrk="1" hangingPunct="1">
              <a:lnSpc>
                <a:spcPct val="80000"/>
              </a:lnSpc>
              <a:spcBef>
                <a:spcPct val="0"/>
              </a:spcBef>
            </a:pPr>
            <a:r>
              <a:rPr lang="en-US" sz="800" dirty="0">
                <a:latin typeface="Calibri" charset="0"/>
              </a:rPr>
              <a:t>With ACLs, customers can grant specific permissions (i.e. READ, WRITE, FULL_CONTROL) to specific users for an individual bucket or object. </a:t>
            </a:r>
          </a:p>
          <a:p>
            <a:pPr eaLnBrk="1" hangingPunct="1">
              <a:lnSpc>
                <a:spcPct val="80000"/>
              </a:lnSpc>
              <a:spcBef>
                <a:spcPct val="0"/>
              </a:spcBef>
            </a:pPr>
            <a:endParaRPr lang="en-US" sz="800" dirty="0">
              <a:latin typeface="Calibri" charset="0"/>
            </a:endParaRPr>
          </a:p>
          <a:p>
            <a:pPr eaLnBrk="1" hangingPunct="1">
              <a:lnSpc>
                <a:spcPct val="80000"/>
              </a:lnSpc>
              <a:spcBef>
                <a:spcPct val="0"/>
              </a:spcBef>
            </a:pPr>
            <a:r>
              <a:rPr lang="en-US" sz="800" dirty="0">
                <a:latin typeface="Calibri" charset="0"/>
              </a:rPr>
              <a:t>With query string authentication, customers can create a URL to an Amazon S3 object which is only valid for a limited time.</a:t>
            </a:r>
          </a:p>
          <a:p>
            <a:pPr eaLnBrk="1" hangingPunct="1">
              <a:lnSpc>
                <a:spcPct val="80000"/>
              </a:lnSpc>
              <a:spcBef>
                <a:spcPct val="0"/>
              </a:spcBef>
            </a:pPr>
            <a:endParaRPr lang="en-US" sz="800" dirty="0">
              <a:latin typeface="Calibri"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246D30D-7542-FA4A-9EBC-34862096768F}" type="slidenum">
              <a:rPr lang="en-US"/>
              <a:pPr eaLnBrk="1" hangingPunct="1"/>
              <a:t>11</a:t>
            </a:fld>
            <a:endParaRPr lang="en-US"/>
          </a:p>
        </p:txBody>
      </p:sp>
      <p:sp>
        <p:nvSpPr>
          <p:cNvPr id="2" name="Date Placeholder 1"/>
          <p:cNvSpPr>
            <a:spLocks noGrp="1"/>
          </p:cNvSpPr>
          <p:nvPr>
            <p:ph type="dt" idx="10"/>
          </p:nvPr>
        </p:nvSpPr>
        <p:spPr/>
        <p:txBody>
          <a:bodyPr/>
          <a:lstStyle/>
          <a:p>
            <a:fld id="{08745037-591C-4B47-97C8-58D6DBCF6A27}" type="datetime1">
              <a:rPr lang="en-US" smtClean="0"/>
              <a:t>2/9/2016</a:t>
            </a:fld>
            <a:endParaRPr lang="en-US"/>
          </a:p>
        </p:txBody>
      </p:sp>
      <p:sp>
        <p:nvSpPr>
          <p:cNvPr id="4" name="Footer Placeholder 3"/>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3681282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lnSpc>
                <a:spcPct val="80000"/>
              </a:lnSpc>
              <a:spcBef>
                <a:spcPct val="0"/>
              </a:spcBef>
            </a:pPr>
            <a:r>
              <a:rPr lang="en-US" sz="800" b="1" dirty="0" smtClean="0">
                <a:latin typeface="Calibri" charset="0"/>
              </a:rPr>
              <a:t>Talking Points</a:t>
            </a:r>
            <a:endParaRPr lang="en-US" sz="800" b="0" dirty="0" smtClean="0">
              <a:latin typeface="Calibri" charset="0"/>
            </a:endParaRPr>
          </a:p>
          <a:p>
            <a:pPr eaLnBrk="1" hangingPunct="1">
              <a:lnSpc>
                <a:spcPct val="80000"/>
              </a:lnSpc>
              <a:spcBef>
                <a:spcPct val="0"/>
              </a:spcBef>
            </a:pPr>
            <a:endParaRPr lang="en-US" sz="800" b="0" dirty="0" smtClean="0">
              <a:latin typeface="Calibri" charset="0"/>
            </a:endParaRPr>
          </a:p>
          <a:p>
            <a:pPr marL="171450" indent="-171450" eaLnBrk="1" hangingPunct="1">
              <a:lnSpc>
                <a:spcPct val="80000"/>
              </a:lnSpc>
              <a:spcBef>
                <a:spcPct val="0"/>
              </a:spcBef>
              <a:buFontTx/>
              <a:buChar char="•"/>
            </a:pPr>
            <a:r>
              <a:rPr lang="en-US" sz="800" b="0" dirty="0" smtClean="0">
                <a:latin typeface="Calibri" charset="0"/>
              </a:rPr>
              <a:t>ACLs used to grant permission to buckets and objects</a:t>
            </a:r>
            <a:br>
              <a:rPr lang="en-US" sz="800" b="0" dirty="0" smtClean="0">
                <a:latin typeface="Calibri" charset="0"/>
              </a:rPr>
            </a:br>
            <a:endParaRPr lang="en-US" sz="800" b="0" dirty="0" smtClean="0">
              <a:latin typeface="Calibri" charset="0"/>
            </a:endParaRPr>
          </a:p>
          <a:p>
            <a:pPr marL="171450" indent="-171450" eaLnBrk="1" hangingPunct="1">
              <a:lnSpc>
                <a:spcPct val="80000"/>
              </a:lnSpc>
              <a:spcBef>
                <a:spcPct val="0"/>
              </a:spcBef>
              <a:buFontTx/>
              <a:buChar char="•"/>
            </a:pPr>
            <a:r>
              <a:rPr lang="en-US" sz="800" b="0" dirty="0" smtClean="0">
                <a:latin typeface="Calibri" charset="0"/>
              </a:rPr>
              <a:t>Can’t deny access</a:t>
            </a:r>
            <a:br>
              <a:rPr lang="en-US" sz="800" b="0" dirty="0" smtClean="0">
                <a:latin typeface="Calibri" charset="0"/>
              </a:rPr>
            </a:br>
            <a:endParaRPr lang="en-US" sz="800" b="0" dirty="0" smtClean="0">
              <a:latin typeface="Calibri" charset="0"/>
            </a:endParaRPr>
          </a:p>
          <a:p>
            <a:pPr marL="171450" indent="-171450" eaLnBrk="1" hangingPunct="1">
              <a:lnSpc>
                <a:spcPct val="80000"/>
              </a:lnSpc>
              <a:spcBef>
                <a:spcPct val="0"/>
              </a:spcBef>
              <a:buFontTx/>
              <a:buChar char="•"/>
            </a:pPr>
            <a:r>
              <a:rPr lang="en-US" sz="800" b="0" dirty="0" smtClean="0">
                <a:latin typeface="Calibri" charset="0"/>
              </a:rPr>
              <a:t>Grant to AWS</a:t>
            </a:r>
            <a:r>
              <a:rPr lang="en-US" sz="800" b="0" baseline="0" dirty="0" smtClean="0">
                <a:latin typeface="Calibri" charset="0"/>
              </a:rPr>
              <a:t> account OR one of three pre-defined groups:</a:t>
            </a:r>
            <a:br>
              <a:rPr lang="en-US" sz="800" b="0" baseline="0" dirty="0" smtClean="0">
                <a:latin typeface="Calibri" charset="0"/>
              </a:rPr>
            </a:br>
            <a:endParaRPr lang="en-US" sz="800" b="0" baseline="0" dirty="0" smtClean="0">
              <a:latin typeface="Calibri" charset="0"/>
            </a:endParaRPr>
          </a:p>
          <a:p>
            <a:pPr marL="628650" lvl="1" indent="-171450" eaLnBrk="1" hangingPunct="1">
              <a:lnSpc>
                <a:spcPct val="80000"/>
              </a:lnSpc>
              <a:spcBef>
                <a:spcPct val="0"/>
              </a:spcBef>
              <a:buFontTx/>
              <a:buChar char="•"/>
            </a:pPr>
            <a:r>
              <a:rPr lang="en-US" sz="800" b="0" i="1" baseline="0" dirty="0" err="1" smtClean="0">
                <a:latin typeface="Calibri" charset="0"/>
              </a:rPr>
              <a:t>AuthenticatedUsers</a:t>
            </a:r>
            <a:r>
              <a:rPr lang="en-US" sz="800" b="0" baseline="0" dirty="0" smtClean="0">
                <a:latin typeface="Calibri" charset="0"/>
              </a:rPr>
              <a:t> – Any AWS Account</a:t>
            </a:r>
          </a:p>
          <a:p>
            <a:pPr marL="628650" lvl="1" indent="-171450" eaLnBrk="1" hangingPunct="1">
              <a:lnSpc>
                <a:spcPct val="80000"/>
              </a:lnSpc>
              <a:spcBef>
                <a:spcPct val="0"/>
              </a:spcBef>
              <a:buFontTx/>
              <a:buChar char="•"/>
            </a:pPr>
            <a:r>
              <a:rPr lang="en-US" sz="800" b="0" i="1" baseline="0" dirty="0" err="1" smtClean="0">
                <a:latin typeface="Calibri" charset="0"/>
              </a:rPr>
              <a:t>AllUsers</a:t>
            </a:r>
            <a:r>
              <a:rPr lang="en-US" sz="800" b="0" i="1" baseline="0" dirty="0" smtClean="0">
                <a:latin typeface="Calibri" charset="0"/>
              </a:rPr>
              <a:t> </a:t>
            </a:r>
            <a:r>
              <a:rPr lang="en-US" sz="800" b="0" baseline="0" dirty="0" smtClean="0">
                <a:latin typeface="Calibri" charset="0"/>
              </a:rPr>
              <a:t>– Anyone</a:t>
            </a:r>
          </a:p>
          <a:p>
            <a:pPr marL="628650" lvl="1" indent="-171450" eaLnBrk="1" hangingPunct="1">
              <a:lnSpc>
                <a:spcPct val="80000"/>
              </a:lnSpc>
              <a:spcBef>
                <a:spcPct val="0"/>
              </a:spcBef>
              <a:buFontTx/>
              <a:buChar char="•"/>
            </a:pPr>
            <a:r>
              <a:rPr lang="en-US" sz="800" b="0" i="1" baseline="0" dirty="0" err="1" smtClean="0">
                <a:latin typeface="Calibri" charset="0"/>
              </a:rPr>
              <a:t>LogDelivery</a:t>
            </a:r>
            <a:r>
              <a:rPr lang="en-US" sz="800" b="0" baseline="0" dirty="0" smtClean="0">
                <a:latin typeface="Calibri" charset="0"/>
              </a:rPr>
              <a:t> – Write access allows access logs to be written to bucket</a:t>
            </a:r>
            <a:br>
              <a:rPr lang="en-US" sz="800" b="0" baseline="0" dirty="0" smtClean="0">
                <a:latin typeface="Calibri" charset="0"/>
              </a:rPr>
            </a:br>
            <a:endParaRPr lang="en-US" sz="800" b="0" baseline="0" dirty="0" smtClean="0">
              <a:latin typeface="Calibri" charset="0"/>
            </a:endParaRPr>
          </a:p>
          <a:p>
            <a:pPr marL="171450" lvl="0" indent="-171450" eaLnBrk="1" hangingPunct="1">
              <a:lnSpc>
                <a:spcPct val="80000"/>
              </a:lnSpc>
              <a:spcBef>
                <a:spcPct val="0"/>
              </a:spcBef>
              <a:buFontTx/>
              <a:buChar char="•"/>
            </a:pPr>
            <a:r>
              <a:rPr lang="en-US" sz="800" b="0" dirty="0" smtClean="0">
                <a:latin typeface="Calibri" charset="0"/>
              </a:rPr>
              <a:t>Set</a:t>
            </a:r>
            <a:r>
              <a:rPr lang="en-US" sz="800" b="0" baseline="0" dirty="0" smtClean="0">
                <a:latin typeface="Calibri" charset="0"/>
              </a:rPr>
              <a:t> ACL when </a:t>
            </a:r>
            <a:r>
              <a:rPr lang="en-US" sz="800" b="0" baseline="0" dirty="0" err="1" smtClean="0">
                <a:latin typeface="Calibri" charset="0"/>
              </a:rPr>
              <a:t>PUTting</a:t>
            </a:r>
            <a:r>
              <a:rPr lang="en-US" sz="800" b="0" baseline="0" dirty="0" smtClean="0">
                <a:latin typeface="Calibri" charset="0"/>
              </a:rPr>
              <a:t> new object by specifying a ‘Canned ACL’ in the x-</a:t>
            </a:r>
            <a:r>
              <a:rPr lang="en-US" sz="800" b="0" baseline="0" dirty="0" err="1" smtClean="0">
                <a:latin typeface="Calibri" charset="0"/>
              </a:rPr>
              <a:t>amz</a:t>
            </a:r>
            <a:r>
              <a:rPr lang="en-US" sz="800" b="0" baseline="0" dirty="0" smtClean="0">
                <a:latin typeface="Calibri" charset="0"/>
              </a:rPr>
              <a:t>-</a:t>
            </a:r>
            <a:r>
              <a:rPr lang="en-US" sz="800" b="0" baseline="0" dirty="0" err="1" smtClean="0">
                <a:latin typeface="Calibri" charset="0"/>
              </a:rPr>
              <a:t>acl</a:t>
            </a:r>
            <a:r>
              <a:rPr lang="en-US" sz="800" b="0" baseline="0" dirty="0" smtClean="0">
                <a:latin typeface="Calibri" charset="0"/>
              </a:rPr>
              <a:t> request header. Valid options:</a:t>
            </a:r>
          </a:p>
          <a:p>
            <a:pPr marL="628650" lvl="1" indent="-171450" eaLnBrk="1" hangingPunct="1">
              <a:lnSpc>
                <a:spcPct val="80000"/>
              </a:lnSpc>
              <a:spcBef>
                <a:spcPct val="0"/>
              </a:spcBef>
              <a:buFontTx/>
              <a:buChar char="•"/>
            </a:pPr>
            <a:r>
              <a:rPr lang="en-US" sz="800" b="0" i="1" baseline="0" dirty="0" smtClean="0">
                <a:latin typeface="Calibri" charset="0"/>
              </a:rPr>
              <a:t>private</a:t>
            </a:r>
          </a:p>
          <a:p>
            <a:pPr marL="628650" lvl="1" indent="-171450" eaLnBrk="1" hangingPunct="1">
              <a:lnSpc>
                <a:spcPct val="80000"/>
              </a:lnSpc>
              <a:spcBef>
                <a:spcPct val="0"/>
              </a:spcBef>
              <a:buFontTx/>
              <a:buChar char="•"/>
            </a:pPr>
            <a:r>
              <a:rPr lang="en-US" sz="800" b="0" i="1" baseline="0" dirty="0" smtClean="0">
                <a:latin typeface="Calibri" charset="0"/>
              </a:rPr>
              <a:t>public-read</a:t>
            </a:r>
          </a:p>
          <a:p>
            <a:pPr marL="628650" lvl="1" indent="-171450" eaLnBrk="1" hangingPunct="1">
              <a:lnSpc>
                <a:spcPct val="80000"/>
              </a:lnSpc>
              <a:spcBef>
                <a:spcPct val="0"/>
              </a:spcBef>
              <a:buFontTx/>
              <a:buChar char="•"/>
            </a:pPr>
            <a:r>
              <a:rPr lang="en-US" sz="800" b="0" i="1" baseline="0" dirty="0" smtClean="0">
                <a:latin typeface="Calibri" charset="0"/>
              </a:rPr>
              <a:t>public-read-write</a:t>
            </a:r>
          </a:p>
          <a:p>
            <a:pPr marL="628650" lvl="1" indent="-171450" eaLnBrk="1" hangingPunct="1">
              <a:lnSpc>
                <a:spcPct val="80000"/>
              </a:lnSpc>
              <a:spcBef>
                <a:spcPct val="0"/>
              </a:spcBef>
              <a:buFontTx/>
              <a:buChar char="•"/>
            </a:pPr>
            <a:r>
              <a:rPr lang="en-US" sz="800" b="0" i="1" baseline="0" dirty="0" smtClean="0">
                <a:latin typeface="Calibri" charset="0"/>
              </a:rPr>
              <a:t>authenticated-read</a:t>
            </a:r>
          </a:p>
          <a:p>
            <a:pPr marL="628650" lvl="1" indent="-171450" eaLnBrk="1" hangingPunct="1">
              <a:lnSpc>
                <a:spcPct val="80000"/>
              </a:lnSpc>
              <a:spcBef>
                <a:spcPct val="0"/>
              </a:spcBef>
              <a:buFontTx/>
              <a:buChar char="•"/>
            </a:pPr>
            <a:r>
              <a:rPr lang="en-US" sz="800" b="0" i="1" baseline="0" dirty="0" smtClean="0">
                <a:latin typeface="Calibri" charset="0"/>
              </a:rPr>
              <a:t>bucket-owner-read</a:t>
            </a:r>
          </a:p>
          <a:p>
            <a:pPr marL="628650" lvl="1" indent="-171450" eaLnBrk="1" hangingPunct="1">
              <a:lnSpc>
                <a:spcPct val="80000"/>
              </a:lnSpc>
              <a:spcBef>
                <a:spcPct val="0"/>
              </a:spcBef>
              <a:buFontTx/>
              <a:buChar char="•"/>
            </a:pPr>
            <a:r>
              <a:rPr lang="en-US" sz="800" b="0" i="1" baseline="0" dirty="0" smtClean="0">
                <a:latin typeface="Calibri" charset="0"/>
              </a:rPr>
              <a:t>bucket-owner-full-control</a:t>
            </a:r>
          </a:p>
          <a:p>
            <a:pPr marL="628650" lvl="1" indent="-171450" eaLnBrk="1" hangingPunct="1">
              <a:lnSpc>
                <a:spcPct val="80000"/>
              </a:lnSpc>
              <a:spcBef>
                <a:spcPct val="0"/>
              </a:spcBef>
              <a:buFontTx/>
              <a:buChar char="•"/>
            </a:pPr>
            <a:r>
              <a:rPr lang="en-US" sz="800" b="0" i="1" baseline="0" dirty="0" smtClean="0">
                <a:latin typeface="Calibri" charset="0"/>
              </a:rPr>
              <a:t>log-delivery-write</a:t>
            </a:r>
          </a:p>
          <a:p>
            <a:pPr eaLnBrk="1" hangingPunct="1">
              <a:lnSpc>
                <a:spcPct val="80000"/>
              </a:lnSpc>
              <a:spcBef>
                <a:spcPct val="0"/>
              </a:spcBef>
            </a:pPr>
            <a:endParaRPr lang="en-US" sz="800" b="1" dirty="0" smtClean="0">
              <a:latin typeface="Calibri" charset="0"/>
            </a:endParaRPr>
          </a:p>
          <a:p>
            <a:pPr eaLnBrk="1" hangingPunct="1">
              <a:lnSpc>
                <a:spcPct val="80000"/>
              </a:lnSpc>
              <a:spcBef>
                <a:spcPct val="0"/>
              </a:spcBef>
            </a:pPr>
            <a:r>
              <a:rPr lang="en-US" sz="800" b="1" dirty="0" smtClean="0">
                <a:latin typeface="Calibri" charset="0"/>
              </a:rPr>
              <a:t>Narrative</a:t>
            </a:r>
            <a:endParaRPr lang="en-US" sz="800" dirty="0">
              <a:latin typeface="Calibri" charset="0"/>
            </a:endParaRPr>
          </a:p>
          <a:p>
            <a:pPr eaLnBrk="1" hangingPunct="1">
              <a:lnSpc>
                <a:spcPct val="80000"/>
              </a:lnSpc>
              <a:spcBef>
                <a:spcPct val="0"/>
              </a:spcBef>
            </a:pPr>
            <a:r>
              <a:rPr lang="en-US" sz="800" dirty="0">
                <a:latin typeface="Calibri" charset="0"/>
              </a:rPr>
              <a:t>Amazon S3 provides authentication mechanisms to secure data stored in Amazon S3 against unauthorized</a:t>
            </a:r>
          </a:p>
          <a:p>
            <a:pPr eaLnBrk="1" hangingPunct="1">
              <a:lnSpc>
                <a:spcPct val="80000"/>
              </a:lnSpc>
              <a:spcBef>
                <a:spcPct val="0"/>
              </a:spcBef>
            </a:pPr>
            <a:r>
              <a:rPr lang="en-US" sz="800" dirty="0">
                <a:latin typeface="Calibri" charset="0"/>
              </a:rPr>
              <a:t>access. Amazon S3 uses proven cryptographic methods to authenticate users. It is your choice to keep your data private, or to make it publicly accessible by third parties. If you would like extra security, there is no restriction on encrypting your data before storing it in Amazon S3. Unless you specify otherwise, only the AWS account owner can access data uploaded to Amazon S3.</a:t>
            </a:r>
          </a:p>
          <a:p>
            <a:pPr eaLnBrk="1" hangingPunct="1">
              <a:lnSpc>
                <a:spcPct val="80000"/>
              </a:lnSpc>
              <a:spcBef>
                <a:spcPct val="0"/>
              </a:spcBef>
            </a:pPr>
            <a:endParaRPr lang="en-US" sz="800" i="1" dirty="0">
              <a:latin typeface="Calibri" charset="0"/>
            </a:endParaRPr>
          </a:p>
          <a:p>
            <a:pPr eaLnBrk="1" hangingPunct="1">
              <a:lnSpc>
                <a:spcPct val="80000"/>
              </a:lnSpc>
              <a:spcBef>
                <a:spcPct val="0"/>
              </a:spcBef>
            </a:pPr>
            <a:r>
              <a:rPr lang="en-US" sz="800" dirty="0">
                <a:latin typeface="Calibri" charset="0"/>
              </a:rPr>
              <a:t>Customers may use three mechanisms for controlling access to Amazon S3 resources: </a:t>
            </a:r>
          </a:p>
          <a:p>
            <a:pPr eaLnBrk="1" hangingPunct="1">
              <a:lnSpc>
                <a:spcPct val="80000"/>
              </a:lnSpc>
              <a:spcBef>
                <a:spcPct val="0"/>
              </a:spcBef>
            </a:pPr>
            <a:endParaRPr lang="en-US" sz="800" dirty="0">
              <a:latin typeface="Calibri" charset="0"/>
            </a:endParaRPr>
          </a:p>
          <a:p>
            <a:pPr eaLnBrk="1" hangingPunct="1">
              <a:lnSpc>
                <a:spcPct val="80000"/>
              </a:lnSpc>
              <a:spcBef>
                <a:spcPct val="0"/>
              </a:spcBef>
            </a:pPr>
            <a:r>
              <a:rPr lang="en-US" sz="800" dirty="0">
                <a:latin typeface="Calibri" charset="0"/>
              </a:rPr>
              <a:t>bucket policies</a:t>
            </a:r>
          </a:p>
          <a:p>
            <a:pPr eaLnBrk="1" hangingPunct="1">
              <a:lnSpc>
                <a:spcPct val="80000"/>
              </a:lnSpc>
              <a:spcBef>
                <a:spcPct val="0"/>
              </a:spcBef>
            </a:pPr>
            <a:r>
              <a:rPr lang="en-US" sz="800" dirty="0">
                <a:latin typeface="Calibri" charset="0"/>
              </a:rPr>
              <a:t>Access Control Lists (ACLs) and</a:t>
            </a:r>
          </a:p>
          <a:p>
            <a:pPr eaLnBrk="1" hangingPunct="1">
              <a:lnSpc>
                <a:spcPct val="80000"/>
              </a:lnSpc>
              <a:spcBef>
                <a:spcPct val="0"/>
              </a:spcBef>
            </a:pPr>
            <a:r>
              <a:rPr lang="en-US" sz="800" dirty="0">
                <a:latin typeface="Calibri" charset="0"/>
              </a:rPr>
              <a:t>query string authentication. </a:t>
            </a:r>
          </a:p>
          <a:p>
            <a:pPr eaLnBrk="1" hangingPunct="1">
              <a:lnSpc>
                <a:spcPct val="80000"/>
              </a:lnSpc>
              <a:spcBef>
                <a:spcPct val="0"/>
              </a:spcBef>
            </a:pPr>
            <a:endParaRPr lang="en-US" sz="800" i="1" dirty="0">
              <a:latin typeface="Calibri" charset="0"/>
            </a:endParaRPr>
          </a:p>
          <a:p>
            <a:pPr eaLnBrk="1" hangingPunct="1">
              <a:lnSpc>
                <a:spcPct val="80000"/>
              </a:lnSpc>
              <a:spcBef>
                <a:spcPct val="0"/>
              </a:spcBef>
            </a:pPr>
            <a:r>
              <a:rPr lang="en-US" sz="800" dirty="0">
                <a:latin typeface="Calibri" charset="0"/>
              </a:rPr>
              <a:t>With bucket policies, companies can define rules which apply broadly across all requests to their Amazon S3 resources, such as granting write privileges to a subset of Amazon S3 resources. Customers can also restrict access based on an aspect of the request, such as HTTP referrer and IP address.</a:t>
            </a:r>
          </a:p>
          <a:p>
            <a:pPr eaLnBrk="1" hangingPunct="1">
              <a:lnSpc>
                <a:spcPct val="80000"/>
              </a:lnSpc>
              <a:spcBef>
                <a:spcPct val="0"/>
              </a:spcBef>
            </a:pPr>
            <a:endParaRPr lang="en-US" sz="800" dirty="0">
              <a:latin typeface="Calibri" charset="0"/>
            </a:endParaRPr>
          </a:p>
          <a:p>
            <a:pPr eaLnBrk="1" hangingPunct="1">
              <a:lnSpc>
                <a:spcPct val="80000"/>
              </a:lnSpc>
              <a:spcBef>
                <a:spcPct val="0"/>
              </a:spcBef>
            </a:pPr>
            <a:r>
              <a:rPr lang="en-US" sz="800" dirty="0">
                <a:latin typeface="Calibri" charset="0"/>
              </a:rPr>
              <a:t>With ACLs, customers can grant specific permissions (i.e. READ, WRITE, FULL_CONTROL) to specific users for an individual bucket or object. </a:t>
            </a:r>
          </a:p>
          <a:p>
            <a:pPr eaLnBrk="1" hangingPunct="1">
              <a:lnSpc>
                <a:spcPct val="80000"/>
              </a:lnSpc>
              <a:spcBef>
                <a:spcPct val="0"/>
              </a:spcBef>
            </a:pPr>
            <a:endParaRPr lang="en-US" sz="800" dirty="0">
              <a:latin typeface="Calibri" charset="0"/>
            </a:endParaRPr>
          </a:p>
          <a:p>
            <a:pPr eaLnBrk="1" hangingPunct="1">
              <a:lnSpc>
                <a:spcPct val="80000"/>
              </a:lnSpc>
              <a:spcBef>
                <a:spcPct val="0"/>
              </a:spcBef>
            </a:pPr>
            <a:r>
              <a:rPr lang="en-US" sz="800" dirty="0">
                <a:latin typeface="Calibri" charset="0"/>
              </a:rPr>
              <a:t>With query string authentication, customers can create a URL to an Amazon S3 object which is only valid for a limited time.</a:t>
            </a:r>
          </a:p>
          <a:p>
            <a:pPr eaLnBrk="1" hangingPunct="1">
              <a:lnSpc>
                <a:spcPct val="80000"/>
              </a:lnSpc>
              <a:spcBef>
                <a:spcPct val="0"/>
              </a:spcBef>
            </a:pPr>
            <a:endParaRPr lang="en-US" sz="800" dirty="0">
              <a:latin typeface="Calibri"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246D30D-7542-FA4A-9EBC-34862096768F}" type="slidenum">
              <a:rPr lang="en-US"/>
              <a:pPr eaLnBrk="1" hangingPunct="1"/>
              <a:t>12</a:t>
            </a:fld>
            <a:endParaRPr lang="en-US"/>
          </a:p>
        </p:txBody>
      </p:sp>
      <p:sp>
        <p:nvSpPr>
          <p:cNvPr id="2" name="Date Placeholder 1"/>
          <p:cNvSpPr>
            <a:spLocks noGrp="1"/>
          </p:cNvSpPr>
          <p:nvPr>
            <p:ph type="dt" idx="10"/>
          </p:nvPr>
        </p:nvSpPr>
        <p:spPr/>
        <p:txBody>
          <a:bodyPr/>
          <a:lstStyle/>
          <a:p>
            <a:fld id="{08745037-591C-4B47-97C8-58D6DBCF6A27}" type="datetime1">
              <a:rPr lang="en-US" smtClean="0"/>
              <a:t>2/9/2016</a:t>
            </a:fld>
            <a:endParaRPr lang="en-US"/>
          </a:p>
        </p:txBody>
      </p:sp>
      <p:sp>
        <p:nvSpPr>
          <p:cNvPr id="4" name="Footer Placeholder 3"/>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65823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lnSpc>
                <a:spcPct val="80000"/>
              </a:lnSpc>
              <a:spcBef>
                <a:spcPct val="0"/>
              </a:spcBef>
            </a:pPr>
            <a:r>
              <a:rPr lang="en-US" sz="800" b="1" dirty="0" smtClean="0">
                <a:latin typeface="Calibri" charset="0"/>
              </a:rPr>
              <a:t>Talking Points</a:t>
            </a:r>
          </a:p>
          <a:p>
            <a:pPr eaLnBrk="1" hangingPunct="1">
              <a:lnSpc>
                <a:spcPct val="80000"/>
              </a:lnSpc>
              <a:spcBef>
                <a:spcPct val="0"/>
              </a:spcBef>
            </a:pPr>
            <a:endParaRPr lang="en-US" sz="800" b="0" dirty="0" smtClean="0">
              <a:latin typeface="Calibri" charset="0"/>
            </a:endParaRPr>
          </a:p>
          <a:p>
            <a:pPr eaLnBrk="1" hangingPunct="1">
              <a:lnSpc>
                <a:spcPct val="80000"/>
              </a:lnSpc>
              <a:spcBef>
                <a:spcPct val="0"/>
              </a:spcBef>
            </a:pPr>
            <a:r>
              <a:rPr lang="en-US" sz="800" b="1" dirty="0" smtClean="0">
                <a:latin typeface="Arial" charset="0"/>
              </a:rPr>
              <a:t>Lifecycle</a:t>
            </a:r>
            <a:endParaRPr lang="en-US" sz="800" b="0" dirty="0" smtClean="0">
              <a:latin typeface="Calibri" charset="0"/>
            </a:endParaRPr>
          </a:p>
          <a:p>
            <a:pPr marL="0" marR="0" indent="0" algn="l" defTabSz="914400" rtl="0" eaLnBrk="1" fontAlgn="base" latinLnBrk="0" hangingPunct="1">
              <a:lnSpc>
                <a:spcPct val="80000"/>
              </a:lnSpc>
              <a:spcBef>
                <a:spcPct val="0"/>
              </a:spcBef>
              <a:spcAft>
                <a:spcPct val="0"/>
              </a:spcAft>
              <a:buClrTx/>
              <a:buSzTx/>
              <a:buFontTx/>
              <a:buNone/>
              <a:tabLst/>
              <a:defRPr/>
            </a:pPr>
            <a:r>
              <a:rPr lang="en-US" sz="800" dirty="0" smtClean="0"/>
              <a:t>Lifecycle configuration rule identifies objects and actions that you want Amazon S3 to perform when the objects reach a specific date or a time interval since their creation</a:t>
            </a:r>
          </a:p>
          <a:p>
            <a:pPr marL="0" marR="0" indent="0" algn="l" defTabSz="914400" rtl="0" eaLnBrk="1" fontAlgn="base" latinLnBrk="0" hangingPunct="1">
              <a:lnSpc>
                <a:spcPct val="80000"/>
              </a:lnSpc>
              <a:spcBef>
                <a:spcPct val="0"/>
              </a:spcBef>
              <a:spcAft>
                <a:spcPct val="0"/>
              </a:spcAft>
              <a:buClrTx/>
              <a:buSzTx/>
              <a:buFontTx/>
              <a:buNone/>
              <a:tabLst/>
              <a:defRPr/>
            </a:pPr>
            <a:endParaRPr lang="en-US" sz="800" dirty="0" smtClean="0"/>
          </a:p>
          <a:p>
            <a:r>
              <a:rPr lang="en-US" sz="1200" b="1" i="0" kern="1200" dirty="0" smtClean="0">
                <a:solidFill>
                  <a:schemeClr val="tx1"/>
                </a:solidFill>
                <a:effectLst/>
                <a:latin typeface="+mn-lt"/>
                <a:ea typeface="ＭＳ Ｐゴシック" charset="0"/>
                <a:cs typeface="+mn-cs"/>
              </a:rPr>
              <a:t>Tagging</a:t>
            </a:r>
          </a:p>
          <a:p>
            <a:r>
              <a:rPr lang="en-US" sz="1200" b="0" i="0" kern="1200" dirty="0" smtClean="0">
                <a:solidFill>
                  <a:schemeClr val="tx1"/>
                </a:solidFill>
                <a:effectLst/>
                <a:latin typeface="+mn-lt"/>
                <a:ea typeface="ＭＳ Ｐゴシック" charset="0"/>
                <a:cs typeface="+mn-cs"/>
              </a:rPr>
              <a:t>With AWS cost allocation, you can use tags to annotate billing for your use of a bucket. A tag is a key-value pair that represents a label that you assign to a bucket. In your AWS bill, costs are organized by tags that you define.</a:t>
            </a:r>
          </a:p>
          <a:p>
            <a:endParaRPr lang="en-US" sz="1200" b="0" i="0" kern="1200" dirty="0" smtClean="0">
              <a:solidFill>
                <a:schemeClr val="tx1"/>
              </a:solidFill>
              <a:effectLst/>
              <a:latin typeface="+mn-lt"/>
              <a:ea typeface="ＭＳ Ｐゴシック" charset="0"/>
              <a:cs typeface="+mn-cs"/>
            </a:endParaRPr>
          </a:p>
          <a:p>
            <a:r>
              <a:rPr lang="en-US" b="1" dirty="0" smtClean="0"/>
              <a:t>Notification </a:t>
            </a:r>
            <a:endParaRPr lang="en-US" sz="1200" b="1" i="0" kern="1200" dirty="0" smtClean="0">
              <a:solidFill>
                <a:schemeClr val="tx1"/>
              </a:solidFill>
              <a:effectLst/>
              <a:latin typeface="+mn-lt"/>
              <a:ea typeface="ＭＳ Ｐゴシック" charset="0"/>
              <a:cs typeface="+mn-cs"/>
            </a:endParaRPr>
          </a:p>
          <a:p>
            <a:pPr marL="0" marR="0" indent="0" algn="l" defTabSz="914400" rtl="0" eaLnBrk="1" fontAlgn="base" latinLnBrk="0" hangingPunct="1">
              <a:lnSpc>
                <a:spcPct val="80000"/>
              </a:lnSpc>
              <a:spcBef>
                <a:spcPct val="0"/>
              </a:spcBef>
              <a:spcAft>
                <a:spcPct val="0"/>
              </a:spcAft>
              <a:buClrTx/>
              <a:buSzTx/>
              <a:buFontTx/>
              <a:buNone/>
              <a:tabLst/>
              <a:defRPr/>
            </a:pPr>
            <a:r>
              <a:rPr lang="en-US" sz="1200" b="0" i="0" kern="1200" dirty="0" smtClean="0">
                <a:solidFill>
                  <a:schemeClr val="tx1"/>
                </a:solidFill>
                <a:effectLst/>
                <a:latin typeface="+mn-lt"/>
                <a:ea typeface="ＭＳ Ｐゴシック" charset="0"/>
                <a:cs typeface="+mn-cs"/>
              </a:rPr>
              <a:t>You can enable event notifications, which are sent to an Amazon Simple Notification Service (SNS) topic. Currently Amazon S3 sends a notification only when Amazon S3 detects that a Reduced Redundancy Storage (RRS) object has been lost.</a:t>
            </a:r>
            <a:endParaRPr lang="en-US" sz="800" dirty="0" smtClean="0"/>
          </a:p>
          <a:p>
            <a:pPr eaLnBrk="1" hangingPunct="1">
              <a:lnSpc>
                <a:spcPct val="80000"/>
              </a:lnSpc>
              <a:spcBef>
                <a:spcPct val="0"/>
              </a:spcBef>
            </a:pPr>
            <a:endParaRPr lang="en-US" sz="800" b="0" dirty="0" smtClean="0">
              <a:latin typeface="Calibri" charset="0"/>
            </a:endParaRPr>
          </a:p>
          <a:p>
            <a:pPr marL="0" marR="0" indent="0" algn="l" defTabSz="914400" rtl="0" eaLnBrk="1" fontAlgn="base" latinLnBrk="0" hangingPunct="1">
              <a:lnSpc>
                <a:spcPct val="80000"/>
              </a:lnSpc>
              <a:spcBef>
                <a:spcPct val="0"/>
              </a:spcBef>
              <a:spcAft>
                <a:spcPct val="0"/>
              </a:spcAft>
              <a:buClrTx/>
              <a:buSzTx/>
              <a:buFontTx/>
              <a:buNone/>
              <a:tabLst/>
              <a:defRPr/>
            </a:pPr>
            <a:r>
              <a:rPr lang="en-US" sz="1200" b="1" i="0" kern="1200" dirty="0" smtClean="0">
                <a:solidFill>
                  <a:schemeClr val="tx1"/>
                </a:solidFill>
                <a:effectLst/>
                <a:latin typeface="+mn-lt"/>
                <a:ea typeface="ＭＳ Ｐゴシック" charset="0"/>
                <a:cs typeface="+mn-cs"/>
              </a:rPr>
              <a:t>Bucket for Website Hosting</a:t>
            </a:r>
          </a:p>
          <a:p>
            <a:pPr eaLnBrk="1" hangingPunct="1">
              <a:lnSpc>
                <a:spcPct val="80000"/>
              </a:lnSpc>
              <a:spcBef>
                <a:spcPct val="0"/>
              </a:spcBef>
            </a:pPr>
            <a:endParaRPr lang="en-US" sz="800" b="0" dirty="0" smtClean="0">
              <a:latin typeface="Calibri" charset="0"/>
            </a:endParaRPr>
          </a:p>
          <a:p>
            <a:pPr eaLnBrk="1" hangingPunct="1">
              <a:lnSpc>
                <a:spcPct val="80000"/>
              </a:lnSpc>
              <a:spcBef>
                <a:spcPct val="0"/>
              </a:spcBef>
            </a:pPr>
            <a:r>
              <a:rPr lang="en-US" sz="1200" b="0" i="0" kern="1200" dirty="0" smtClean="0">
                <a:solidFill>
                  <a:schemeClr val="tx1"/>
                </a:solidFill>
                <a:effectLst/>
                <a:latin typeface="+mn-lt"/>
                <a:ea typeface="ＭＳ Ｐゴシック" charset="0"/>
                <a:cs typeface="+mn-cs"/>
              </a:rPr>
              <a:t>You can host a static website on Amazon S3. On a static website, individual web pages include static content. They may also contain client-side scripts. By contrast, a dynamic website relies on server-side processing, including server-side scripts such as PHP, JSP, or ASP.NET. Amazon S3 does not support server-side scripting.</a:t>
            </a:r>
            <a:endParaRPr lang="en-US" sz="800" b="0" dirty="0" smtClean="0">
              <a:latin typeface="Calibri"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246D30D-7542-FA4A-9EBC-34862096768F}" type="slidenum">
              <a:rPr lang="en-US"/>
              <a:pPr eaLnBrk="1" hangingPunct="1"/>
              <a:t>13</a:t>
            </a:fld>
            <a:endParaRPr lang="en-US"/>
          </a:p>
        </p:txBody>
      </p:sp>
      <p:sp>
        <p:nvSpPr>
          <p:cNvPr id="2" name="Date Placeholder 1"/>
          <p:cNvSpPr>
            <a:spLocks noGrp="1"/>
          </p:cNvSpPr>
          <p:nvPr>
            <p:ph type="dt" idx="10"/>
          </p:nvPr>
        </p:nvSpPr>
        <p:spPr/>
        <p:txBody>
          <a:bodyPr/>
          <a:lstStyle/>
          <a:p>
            <a:fld id="{08745037-591C-4B47-97C8-58D6DBCF6A27}" type="datetime1">
              <a:rPr lang="en-US" smtClean="0"/>
              <a:t>2/9/2016</a:t>
            </a:fld>
            <a:endParaRPr lang="en-US"/>
          </a:p>
        </p:txBody>
      </p:sp>
      <p:sp>
        <p:nvSpPr>
          <p:cNvPr id="4" name="Footer Placeholder 3"/>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973503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602325D-23C5-C548-AD31-BB110B49EFEA}" type="slidenum">
              <a:rPr lang="en-US"/>
              <a:pPr eaLnBrk="1" hangingPunct="1"/>
              <a:t>14</a:t>
            </a:fld>
            <a:endParaRPr lang="en-US"/>
          </a:p>
        </p:txBody>
      </p:sp>
      <p:sp>
        <p:nvSpPr>
          <p:cNvPr id="2" name="Date Placeholder 1"/>
          <p:cNvSpPr>
            <a:spLocks noGrp="1"/>
          </p:cNvSpPr>
          <p:nvPr>
            <p:ph type="dt" idx="10"/>
          </p:nvPr>
        </p:nvSpPr>
        <p:spPr/>
        <p:txBody>
          <a:bodyPr/>
          <a:lstStyle/>
          <a:p>
            <a:fld id="{9B9D86A7-AAA8-BE4E-B5C6-90775FBFF946}"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116600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r>
              <a:rPr lang="en-US" sz="1100" b="1" dirty="0" smtClean="0">
                <a:latin typeface="Calibri" charset="0"/>
              </a:rPr>
              <a:t>Talking Points</a:t>
            </a:r>
          </a:p>
          <a:p>
            <a:pPr eaLnBrk="1" hangingPunct="1">
              <a:spcBef>
                <a:spcPct val="0"/>
              </a:spcBef>
            </a:pPr>
            <a:endParaRPr lang="en-US" sz="1100" b="1" dirty="0" smtClean="0">
              <a:latin typeface="Calibri" charset="0"/>
            </a:endParaRPr>
          </a:p>
          <a:p>
            <a:pPr marL="171450" indent="-171450" eaLnBrk="1" hangingPunct="1">
              <a:spcBef>
                <a:spcPct val="0"/>
              </a:spcBef>
              <a:buFont typeface="Arial"/>
              <a:buChar char="•"/>
            </a:pPr>
            <a:r>
              <a:rPr lang="en-US" sz="1100" b="0" dirty="0" smtClean="0">
                <a:latin typeface="Calibri" charset="0"/>
              </a:rPr>
              <a:t>S3</a:t>
            </a:r>
            <a:r>
              <a:rPr lang="en-US" sz="1100" b="0" baseline="0" dirty="0" smtClean="0">
                <a:latin typeface="Calibri" charset="0"/>
              </a:rPr>
              <a:t> is storage for the Internet</a:t>
            </a:r>
            <a:br>
              <a:rPr lang="en-US" sz="1100" b="0" baseline="0" dirty="0" smtClean="0">
                <a:latin typeface="Calibri" charset="0"/>
              </a:rPr>
            </a:br>
            <a:endParaRPr lang="en-US" sz="1100" b="0" baseline="0" dirty="0" smtClean="0">
              <a:latin typeface="Calibri" charset="0"/>
            </a:endParaRPr>
          </a:p>
          <a:p>
            <a:pPr marL="171450" lvl="0" indent="-171450" eaLnBrk="1" hangingPunct="1">
              <a:spcBef>
                <a:spcPct val="0"/>
              </a:spcBef>
              <a:buFont typeface="Arial"/>
              <a:buChar char="•"/>
            </a:pPr>
            <a:r>
              <a:rPr lang="en-US" sz="1100" b="0" baseline="0" dirty="0" smtClean="0">
                <a:latin typeface="Calibri" charset="0"/>
              </a:rPr>
              <a:t>Simple web service that lets you:</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any amount of data</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from anywhere on the web</a:t>
            </a:r>
            <a:endParaRPr lang="en-US" sz="1100" b="0" dirty="0" smtClean="0">
              <a:latin typeface="Calibri" charset="0"/>
            </a:endParaRPr>
          </a:p>
          <a:p>
            <a:pPr eaLnBrk="1" hangingPunct="1">
              <a:spcBef>
                <a:spcPct val="0"/>
              </a:spcBef>
            </a:pPr>
            <a:endParaRPr lang="en-US" sz="1100" b="1" dirty="0" smtClean="0">
              <a:latin typeface="Calibri" charset="0"/>
            </a:endParaRPr>
          </a:p>
          <a:p>
            <a:pPr eaLnBrk="1" hangingPunct="1">
              <a:spcBef>
                <a:spcPct val="0"/>
              </a:spcBef>
            </a:pPr>
            <a:r>
              <a:rPr lang="en-US" sz="1100" b="1" dirty="0" smtClean="0">
                <a:latin typeface="Calibri" charset="0"/>
              </a:rPr>
              <a:t>Narrative</a:t>
            </a:r>
          </a:p>
          <a:p>
            <a:pPr eaLnBrk="1" hangingPunct="1">
              <a:spcBef>
                <a:spcPct val="0"/>
              </a:spcBef>
            </a:pPr>
            <a:r>
              <a:rPr lang="en-US" sz="1100" i="1" dirty="0" smtClean="0">
                <a:latin typeface="Calibri" charset="0"/>
              </a:rPr>
              <a:t>S</a:t>
            </a:r>
            <a:r>
              <a:rPr lang="en-US" sz="1100" dirty="0" smtClean="0">
                <a:latin typeface="Calibri" charset="0"/>
              </a:rPr>
              <a:t>3 stands for Simple Storage Service. Amazon S3 is storage for the Internet. It</a:t>
            </a:r>
            <a:r>
              <a:rPr lang="ja-JP" altLang="en-US" sz="1100" dirty="0" smtClean="0">
                <a:latin typeface="Calibri" charset="0"/>
              </a:rPr>
              <a:t>’</a:t>
            </a:r>
            <a:r>
              <a:rPr lang="en-US" sz="1100" dirty="0" smtClean="0">
                <a:latin typeface="Calibri" charset="0"/>
              </a:rPr>
              <a:t>s a simple storage service that offers software developers a  highly-scalable, reliable, and low-latency data storage infrastructure at very low costs.  All data is stored redundantly to guard against problems brought on by temporary connectivity issues or permanent hardware failures.  S3 can handle vast amounts of data and deal with a very large number of concurrent accesses. Amazon S3 provides a simple web services interface that can be used to store and retrieve any amount of data, at any time, from anywhere on the web. It gives any developer access to the same highly scalable, reliable, secure, fast, inexpensive infrastructure that Amazon uses to run its own global network of web sites. The service aims to maximize benefits of scale and to pass those benefits on to developers.</a:t>
            </a: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2</a:t>
            </a:fld>
            <a:endParaRPr lang="en-US"/>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3653286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r>
              <a:rPr lang="en-US" sz="1100" b="1" dirty="0" smtClean="0">
                <a:latin typeface="Calibri" charset="0"/>
              </a:rPr>
              <a:t>Talking Points</a:t>
            </a:r>
          </a:p>
          <a:p>
            <a:pPr eaLnBrk="1" hangingPunct="1">
              <a:spcBef>
                <a:spcPct val="0"/>
              </a:spcBef>
            </a:pPr>
            <a:endParaRPr lang="en-US" sz="1100" b="1" dirty="0" smtClean="0">
              <a:latin typeface="Calibri" charset="0"/>
            </a:endParaRPr>
          </a:p>
          <a:p>
            <a:pPr marL="171450" indent="-171450" eaLnBrk="1" hangingPunct="1">
              <a:spcBef>
                <a:spcPct val="0"/>
              </a:spcBef>
              <a:buFont typeface="Arial"/>
              <a:buChar char="•"/>
            </a:pPr>
            <a:r>
              <a:rPr lang="en-US" sz="1100" b="0" dirty="0" smtClean="0">
                <a:latin typeface="Calibri" charset="0"/>
              </a:rPr>
              <a:t>S3</a:t>
            </a:r>
            <a:r>
              <a:rPr lang="en-US" sz="1100" b="0" baseline="0" dirty="0" smtClean="0">
                <a:latin typeface="Calibri" charset="0"/>
              </a:rPr>
              <a:t> is storage for the Internet</a:t>
            </a:r>
            <a:br>
              <a:rPr lang="en-US" sz="1100" b="0" baseline="0" dirty="0" smtClean="0">
                <a:latin typeface="Calibri" charset="0"/>
              </a:rPr>
            </a:br>
            <a:endParaRPr lang="en-US" sz="1100" b="0" baseline="0" dirty="0" smtClean="0">
              <a:latin typeface="Calibri" charset="0"/>
            </a:endParaRPr>
          </a:p>
          <a:p>
            <a:pPr marL="171450" lvl="0" indent="-171450" eaLnBrk="1" hangingPunct="1">
              <a:spcBef>
                <a:spcPct val="0"/>
              </a:spcBef>
              <a:buFont typeface="Arial"/>
              <a:buChar char="•"/>
            </a:pPr>
            <a:r>
              <a:rPr lang="en-US" sz="1100" b="0" baseline="0" dirty="0" smtClean="0">
                <a:latin typeface="Calibri" charset="0"/>
              </a:rPr>
              <a:t>Simple web service that lets you:</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any amount of data</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from anywhere on the web</a:t>
            </a:r>
            <a:endParaRPr lang="en-US" sz="1100" b="0" dirty="0" smtClean="0">
              <a:latin typeface="Calibri" charset="0"/>
            </a:endParaRPr>
          </a:p>
          <a:p>
            <a:pPr eaLnBrk="1" hangingPunct="1">
              <a:spcBef>
                <a:spcPct val="0"/>
              </a:spcBef>
            </a:pPr>
            <a:endParaRPr lang="en-US" sz="1100" b="1" dirty="0" smtClean="0">
              <a:latin typeface="Calibri" charset="0"/>
            </a:endParaRPr>
          </a:p>
          <a:p>
            <a:pPr eaLnBrk="1" hangingPunct="1">
              <a:spcBef>
                <a:spcPct val="0"/>
              </a:spcBef>
            </a:pPr>
            <a:r>
              <a:rPr lang="en-US" sz="1100" b="1" dirty="0" smtClean="0">
                <a:latin typeface="Calibri" charset="0"/>
              </a:rPr>
              <a:t>Narrative</a:t>
            </a:r>
          </a:p>
          <a:p>
            <a:pPr eaLnBrk="1" hangingPunct="1">
              <a:spcBef>
                <a:spcPct val="0"/>
              </a:spcBef>
            </a:pPr>
            <a:r>
              <a:rPr lang="en-US" sz="1100" i="1" dirty="0" smtClean="0">
                <a:latin typeface="Calibri" charset="0"/>
              </a:rPr>
              <a:t>S</a:t>
            </a:r>
            <a:r>
              <a:rPr lang="en-US" sz="1100" dirty="0" smtClean="0">
                <a:latin typeface="Calibri" charset="0"/>
              </a:rPr>
              <a:t>3 stands for Simple Storage Service. Amazon S3 is storage for the Internet. It</a:t>
            </a:r>
            <a:r>
              <a:rPr lang="ja-JP" altLang="en-US" sz="1100" dirty="0" smtClean="0">
                <a:latin typeface="Calibri" charset="0"/>
              </a:rPr>
              <a:t>’</a:t>
            </a:r>
            <a:r>
              <a:rPr lang="en-US" sz="1100" dirty="0" smtClean="0">
                <a:latin typeface="Calibri" charset="0"/>
              </a:rPr>
              <a:t>s a simple storage service that offers software developers a  highly-scalable, reliable, and low-latency data storage infrastructure at very low costs.  All data is stored redundantly to guard against problems brought on by temporary connectivity issues or permanent hardware failures.  S3 can handle vast amounts of data and deal with a very large number of concurrent accesses. Amazon S3 provides a simple web services interface that can be used to store and retrieve any amount of data, at any time, from anywhere on the web. It gives any developer access to the same highly scalable, reliable, secure, fast, inexpensive infrastructure that Amazon uses to run its own global network of web sites. The service aims to maximize benefits of scale and to pass those benefits on to developers.</a:t>
            </a: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3</a:t>
            </a:fld>
            <a:endParaRPr lang="en-US"/>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31264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4</a:t>
            </a:fld>
            <a:endParaRPr lang="en-US"/>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286326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5</a:t>
            </a:fld>
            <a:endParaRPr lang="en-US"/>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602988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normAutofit fontScale="92500" lnSpcReduction="10000"/>
          </a:bodyPr>
          <a:lstStyle/>
          <a:p>
            <a:pPr eaLnBrk="1" hangingPunct="1">
              <a:spcBef>
                <a:spcPct val="0"/>
              </a:spcBef>
            </a:pPr>
            <a:r>
              <a:rPr lang="en-US" sz="1100" b="1" dirty="0" smtClean="0">
                <a:latin typeface="Calibri" charset="0"/>
              </a:rPr>
              <a:t>Talking Points</a:t>
            </a:r>
          </a:p>
          <a:p>
            <a:pPr eaLnBrk="1" hangingPunct="1">
              <a:spcBef>
                <a:spcPct val="0"/>
              </a:spcBef>
            </a:pPr>
            <a:endParaRPr lang="en-US" sz="1100" b="1" dirty="0" smtClean="0">
              <a:latin typeface="Calibri" charset="0"/>
            </a:endParaRPr>
          </a:p>
          <a:p>
            <a:pPr marL="171450" indent="-171450" eaLnBrk="1" hangingPunct="1">
              <a:spcBef>
                <a:spcPct val="0"/>
              </a:spcBef>
              <a:buFont typeface="Arial"/>
              <a:buChar char="•"/>
            </a:pPr>
            <a:r>
              <a:rPr lang="en-US" sz="1100" b="0" dirty="0" smtClean="0">
                <a:latin typeface="Calibri" charset="0"/>
              </a:rPr>
              <a:t>S3</a:t>
            </a:r>
            <a:r>
              <a:rPr lang="en-US" sz="1100" b="0" baseline="0" dirty="0" smtClean="0">
                <a:latin typeface="Calibri" charset="0"/>
              </a:rPr>
              <a:t> is scalable</a:t>
            </a:r>
            <a:br>
              <a:rPr lang="en-US" sz="1100" b="0" baseline="0" dirty="0" smtClean="0">
                <a:latin typeface="Calibri" charset="0"/>
              </a:rPr>
            </a:br>
            <a:endParaRPr lang="en-US" sz="1100" b="0" baseline="0" dirty="0" smtClean="0">
              <a:latin typeface="Calibri" charset="0"/>
            </a:endParaRPr>
          </a:p>
          <a:p>
            <a:pPr marL="171450" indent="-171450" eaLnBrk="1" hangingPunct="1">
              <a:spcBef>
                <a:spcPct val="0"/>
              </a:spcBef>
              <a:buFont typeface="Arial"/>
              <a:buChar char="•"/>
            </a:pPr>
            <a:r>
              <a:rPr lang="en-US" sz="1100" b="0" baseline="0" dirty="0" smtClean="0">
                <a:latin typeface="Calibri" charset="0"/>
              </a:rPr>
              <a:t>Scalability occurs in dimensions (e.g. horizontal </a:t>
            </a:r>
            <a:r>
              <a:rPr lang="en-US" sz="1100" b="0" baseline="0" dirty="0" err="1" smtClean="0">
                <a:latin typeface="Calibri" charset="0"/>
              </a:rPr>
              <a:t>vs</a:t>
            </a:r>
            <a:r>
              <a:rPr lang="en-US" sz="1100" b="0" baseline="0" dirty="0" smtClean="0">
                <a:latin typeface="Calibri" charset="0"/>
              </a:rPr>
              <a:t> vertical). The dimensions of S3 scalability are:</a:t>
            </a:r>
            <a:endParaRPr lang="en-US" sz="1100" b="0" dirty="0" smtClean="0">
              <a:latin typeface="Calibri" charset="0"/>
            </a:endParaRPr>
          </a:p>
          <a:p>
            <a:pPr eaLnBrk="1" hangingPunct="1">
              <a:spcBef>
                <a:spcPct val="0"/>
              </a:spcBef>
            </a:pPr>
            <a:endParaRPr lang="en-US" sz="1100" b="1" dirty="0" smtClean="0">
              <a:latin typeface="Calibri" charset="0"/>
            </a:endParaRPr>
          </a:p>
          <a:p>
            <a:pPr marL="628650" lvl="1" indent="-171450" eaLnBrk="1" hangingPunct="1">
              <a:spcBef>
                <a:spcPct val="0"/>
              </a:spcBef>
              <a:buFont typeface="Arial"/>
              <a:buChar char="•"/>
            </a:pPr>
            <a:r>
              <a:rPr lang="en-US" sz="1100" b="1" dirty="0" smtClean="0">
                <a:latin typeface="Calibri" charset="0"/>
              </a:rPr>
              <a:t>Storage</a:t>
            </a:r>
            <a:r>
              <a:rPr lang="en-US" sz="1100" b="0" baseline="0" dirty="0" smtClean="0">
                <a:latin typeface="Calibri" charset="0"/>
              </a:rPr>
              <a:t> – Store an unlimited number of objects, up to 5TB each</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1" baseline="0" dirty="0" smtClean="0">
                <a:latin typeface="Calibri" charset="0"/>
              </a:rPr>
              <a:t>Request Rate – </a:t>
            </a:r>
            <a:r>
              <a:rPr lang="en-US" sz="1100" b="0" baseline="0" dirty="0" smtClean="0">
                <a:latin typeface="Calibri" charset="0"/>
              </a:rPr>
              <a:t>Handles rapid increases in requests to store and retrieve objects</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1" baseline="0" dirty="0" smtClean="0">
                <a:latin typeface="Calibri" charset="0"/>
              </a:rPr>
              <a:t>Users – </a:t>
            </a:r>
            <a:r>
              <a:rPr lang="en-US" sz="1100" b="0" baseline="0" dirty="0" smtClean="0">
                <a:latin typeface="Calibri" charset="0"/>
              </a:rPr>
              <a:t>Designed to serve a very high capacity</a:t>
            </a:r>
            <a:endParaRPr lang="en-US" sz="1100" b="1" dirty="0" smtClean="0">
              <a:latin typeface="Calibri" charset="0"/>
            </a:endParaRPr>
          </a:p>
          <a:p>
            <a:pPr eaLnBrk="1" hangingPunct="1">
              <a:spcBef>
                <a:spcPct val="0"/>
              </a:spcBef>
            </a:pPr>
            <a:endParaRPr lang="en-US" sz="1100" b="1" dirty="0" smtClean="0">
              <a:latin typeface="Calibri" charset="0"/>
            </a:endParaRPr>
          </a:p>
          <a:p>
            <a:pPr eaLnBrk="1" hangingPunct="1">
              <a:spcBef>
                <a:spcPct val="0"/>
              </a:spcBef>
            </a:pPr>
            <a:r>
              <a:rPr lang="en-US" sz="1100" b="1" dirty="0" smtClean="0">
                <a:latin typeface="Calibri" charset="0"/>
              </a:rPr>
              <a:t>Narrative</a:t>
            </a:r>
          </a:p>
          <a:p>
            <a:pPr marL="171450" indent="-171450" eaLnBrk="1" hangingPunct="1">
              <a:spcBef>
                <a:spcPct val="0"/>
              </a:spcBef>
              <a:buFont typeface="Arial"/>
              <a:buChar char="•"/>
            </a:pPr>
            <a:r>
              <a:rPr lang="en-US" sz="1100" b="1" dirty="0" smtClean="0">
                <a:latin typeface="Calibri" charset="0"/>
              </a:rPr>
              <a:t>Scalable</a:t>
            </a:r>
            <a:r>
              <a:rPr lang="en-US" sz="1100" dirty="0" smtClean="0">
                <a:latin typeface="Calibri" charset="0"/>
              </a:rPr>
              <a:t>: Amazon S3 can scale in terms of storage, request rate, and users to support an unlimited number of web-scale applications. It uses scale as an advantage: Adding nodes to the system increases, not decreases, its availability, speed, throughput, capacity, and robustness.</a:t>
            </a:r>
          </a:p>
          <a:p>
            <a:pPr marL="171450" indent="-171450" eaLnBrk="1" hangingPunct="1">
              <a:spcBef>
                <a:spcPct val="0"/>
              </a:spcBef>
              <a:buFont typeface="Arial"/>
              <a:buChar char="•"/>
            </a:pPr>
            <a:r>
              <a:rPr lang="en-US" sz="1100" b="1" dirty="0" smtClean="0">
                <a:latin typeface="Calibri" charset="0"/>
              </a:rPr>
              <a:t>Reliable</a:t>
            </a:r>
            <a:r>
              <a:rPr lang="en-US" sz="1100" dirty="0" smtClean="0">
                <a:latin typeface="Calibri" charset="0"/>
              </a:rPr>
              <a:t>: Store data with up to 99.999999999% durability, with 99.99% availability. There can be no single points of failure. All failures must be tolerated or repaired by the system without any downtime.</a:t>
            </a:r>
          </a:p>
          <a:p>
            <a:pPr marL="171450" indent="-171450" eaLnBrk="1" hangingPunct="1">
              <a:spcBef>
                <a:spcPct val="0"/>
              </a:spcBef>
              <a:buFont typeface="Arial"/>
              <a:buChar char="•"/>
            </a:pPr>
            <a:r>
              <a:rPr lang="en-US" sz="1100" b="1" dirty="0" smtClean="0">
                <a:latin typeface="Calibri" charset="0"/>
              </a:rPr>
              <a:t>Fast</a:t>
            </a:r>
            <a:r>
              <a:rPr lang="en-US" sz="1100" dirty="0" smtClean="0">
                <a:latin typeface="Calibri" charset="0"/>
              </a:rPr>
              <a:t>: Amazon S3 must be fast enough to support high-performance applications. Server-side latency must be insignificant relative to Internet latency. Any performance bottlenecks can be fixed by simply adding nodes to the system.</a:t>
            </a:r>
          </a:p>
          <a:p>
            <a:pPr marL="171450" indent="-171450" eaLnBrk="1" hangingPunct="1">
              <a:spcBef>
                <a:spcPct val="0"/>
              </a:spcBef>
              <a:buFont typeface="Arial"/>
              <a:buChar char="•"/>
            </a:pPr>
            <a:r>
              <a:rPr lang="en-US" sz="1100" b="1" dirty="0" smtClean="0">
                <a:latin typeface="Calibri" charset="0"/>
              </a:rPr>
              <a:t>Inexpensive</a:t>
            </a:r>
            <a:r>
              <a:rPr lang="en-US" sz="1100" dirty="0" smtClean="0">
                <a:latin typeface="Calibri" charset="0"/>
              </a:rPr>
              <a:t>: Amazon S3 is built from inexpensive commodity hardware components. All hardware will eventually fail and this must not affect the overall system. It must be hardware-agnostic, so that savings can be captured as Amazon continues to drive down infrastructure costs.</a:t>
            </a:r>
          </a:p>
          <a:p>
            <a:pPr marL="171450" indent="-171450" eaLnBrk="1" hangingPunct="1">
              <a:spcBef>
                <a:spcPct val="0"/>
              </a:spcBef>
              <a:buFont typeface="Arial"/>
              <a:buChar char="•"/>
            </a:pPr>
            <a:r>
              <a:rPr lang="en-US" sz="1100" b="1" dirty="0" smtClean="0">
                <a:latin typeface="Calibri" charset="0"/>
              </a:rPr>
              <a:t>Simple</a:t>
            </a:r>
            <a:r>
              <a:rPr lang="en-US" sz="1100" dirty="0" smtClean="0">
                <a:latin typeface="Calibri" charset="0"/>
              </a:rPr>
              <a:t>: Building highly scalable, reliable, fast, and inexpensive storage is difficult. Doing so in a way that makes it easy to use for any application anywhere is more difficult. Amazon S3 must do both.</a:t>
            </a:r>
          </a:p>
          <a:p>
            <a:pPr eaLnBrk="1" hangingPunct="1">
              <a:spcBef>
                <a:spcPct val="0"/>
              </a:spcBef>
            </a:pP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6</a:t>
            </a:fld>
            <a:endParaRPr lang="en-US"/>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40117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normAutofit fontScale="92500" lnSpcReduction="20000"/>
          </a:bodyPr>
          <a:lstStyle/>
          <a:p>
            <a:pPr eaLnBrk="1" hangingPunct="1">
              <a:spcBef>
                <a:spcPct val="0"/>
              </a:spcBef>
            </a:pPr>
            <a:r>
              <a:rPr lang="en-US" sz="1100" b="1" dirty="0" smtClean="0">
                <a:latin typeface="Calibri" charset="0"/>
              </a:rPr>
              <a:t>Talking</a:t>
            </a:r>
            <a:r>
              <a:rPr lang="en-US" sz="1100" b="1" baseline="0" dirty="0" smtClean="0">
                <a:latin typeface="Calibri" charset="0"/>
              </a:rPr>
              <a:t> Points</a:t>
            </a:r>
            <a:endParaRPr lang="en-US" sz="1100" b="0" baseline="0" dirty="0" smtClean="0">
              <a:latin typeface="Calibri" charset="0"/>
            </a:endParaRPr>
          </a:p>
          <a:p>
            <a:pPr eaLnBrk="1" hangingPunct="1">
              <a:spcBef>
                <a:spcPct val="0"/>
              </a:spcBef>
            </a:pPr>
            <a:endParaRPr lang="en-US" sz="1100" b="0" baseline="0" dirty="0" smtClean="0">
              <a:latin typeface="Calibri" charset="0"/>
            </a:endParaRPr>
          </a:p>
          <a:p>
            <a:pPr marL="171450" indent="-171450" eaLnBrk="1" hangingPunct="1">
              <a:spcBef>
                <a:spcPct val="0"/>
              </a:spcBef>
              <a:buFont typeface="Arial"/>
              <a:buChar char="•"/>
            </a:pPr>
            <a:r>
              <a:rPr lang="en-US" sz="1100" b="0" baseline="0" dirty="0" smtClean="0">
                <a:latin typeface="Calibri" charset="0"/>
              </a:rPr>
              <a:t>S3 is highly reliable</a:t>
            </a:r>
            <a:br>
              <a:rPr lang="en-US" sz="1100" b="0" baseline="0" dirty="0" smtClean="0">
                <a:latin typeface="Calibri" charset="0"/>
              </a:rPr>
            </a:br>
            <a:endParaRPr lang="en-US" sz="1100" b="0" baseline="0" dirty="0" smtClean="0">
              <a:latin typeface="Calibri" charset="0"/>
            </a:endParaRPr>
          </a:p>
          <a:p>
            <a:pPr marL="171450" indent="-171450" eaLnBrk="1" hangingPunct="1">
              <a:spcBef>
                <a:spcPct val="0"/>
              </a:spcBef>
              <a:buFont typeface="Arial"/>
              <a:buChar char="•"/>
            </a:pPr>
            <a:r>
              <a:rPr lang="en-US" sz="1100" b="0" baseline="0" dirty="0" smtClean="0">
                <a:latin typeface="Calibri" charset="0"/>
              </a:rPr>
              <a:t>Reliability derived from distribution of data</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Multiple copies in multiple locations</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No single point of failure</a:t>
            </a:r>
            <a:br>
              <a:rPr lang="en-US" sz="1100" b="0" baseline="0" dirty="0" smtClean="0">
                <a:latin typeface="Calibri" charset="0"/>
              </a:rPr>
            </a:br>
            <a:endParaRPr lang="en-US" sz="1100" b="0" baseline="0" dirty="0" smtClean="0">
              <a:latin typeface="Calibri" charset="0"/>
            </a:endParaRPr>
          </a:p>
          <a:p>
            <a:pPr marL="171450" lvl="0" indent="-171450" eaLnBrk="1" hangingPunct="1">
              <a:spcBef>
                <a:spcPct val="0"/>
              </a:spcBef>
              <a:buFont typeface="Arial"/>
              <a:buChar char="•"/>
            </a:pPr>
            <a:r>
              <a:rPr lang="en-US" sz="1100" b="1" baseline="0" dirty="0" smtClean="0">
                <a:latin typeface="Calibri" charset="0"/>
              </a:rPr>
              <a:t>Availability – </a:t>
            </a:r>
            <a:r>
              <a:rPr lang="en-US" sz="1100" b="0" baseline="0" dirty="0" smtClean="0">
                <a:latin typeface="Calibri" charset="0"/>
              </a:rPr>
              <a:t>Objects are available 99.99% of the time</a:t>
            </a:r>
            <a:br>
              <a:rPr lang="en-US" sz="1100" b="0" baseline="0" dirty="0" smtClean="0">
                <a:latin typeface="Calibri" charset="0"/>
              </a:rPr>
            </a:br>
            <a:endParaRPr lang="en-US" sz="1100" b="0" baseline="0" dirty="0" smtClean="0">
              <a:latin typeface="Calibri" charset="0"/>
            </a:endParaRPr>
          </a:p>
          <a:p>
            <a:pPr marL="171450" lvl="0" indent="-171450" eaLnBrk="1" hangingPunct="1">
              <a:spcBef>
                <a:spcPct val="0"/>
              </a:spcBef>
              <a:buFont typeface="Arial"/>
              <a:buChar char="•"/>
            </a:pPr>
            <a:r>
              <a:rPr lang="en-US" sz="1100" b="1" baseline="0" dirty="0" smtClean="0">
                <a:latin typeface="Calibri" charset="0"/>
              </a:rPr>
              <a:t>Durability – </a:t>
            </a:r>
            <a:r>
              <a:rPr lang="en-US" sz="1100" b="0" baseline="0" dirty="0" smtClean="0">
                <a:latin typeface="Calibri" charset="0"/>
              </a:rPr>
              <a:t>Store 10,000 objects in S3 and expect to lose one object every 10,000,000 years.</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How is durability achieved? Redundancy/replication discussed in detail later in presentation</a:t>
            </a:r>
            <a:endParaRPr lang="en-US" sz="1100" b="1" dirty="0" smtClean="0">
              <a:latin typeface="Calibri" charset="0"/>
            </a:endParaRPr>
          </a:p>
          <a:p>
            <a:pPr eaLnBrk="1" hangingPunct="1">
              <a:spcBef>
                <a:spcPct val="0"/>
              </a:spcBef>
            </a:pPr>
            <a:endParaRPr lang="en-US" sz="1100" b="1" dirty="0" smtClean="0">
              <a:latin typeface="Calibri" charset="0"/>
            </a:endParaRPr>
          </a:p>
          <a:p>
            <a:pPr eaLnBrk="1" hangingPunct="1">
              <a:spcBef>
                <a:spcPct val="0"/>
              </a:spcBef>
            </a:pPr>
            <a:r>
              <a:rPr lang="en-US" sz="1100" b="1" dirty="0" smtClean="0">
                <a:latin typeface="Calibri" charset="0"/>
              </a:rPr>
              <a:t>Narrative</a:t>
            </a:r>
          </a:p>
          <a:p>
            <a:pPr marL="171450" indent="-171450" eaLnBrk="1" hangingPunct="1">
              <a:spcBef>
                <a:spcPct val="0"/>
              </a:spcBef>
              <a:buFont typeface="Arial"/>
              <a:buChar char="•"/>
            </a:pPr>
            <a:r>
              <a:rPr lang="en-US" sz="1100" b="1" dirty="0" smtClean="0">
                <a:latin typeface="Calibri" charset="0"/>
              </a:rPr>
              <a:t>Scalable</a:t>
            </a:r>
            <a:r>
              <a:rPr lang="en-US" sz="1100" dirty="0" smtClean="0">
                <a:latin typeface="Calibri" charset="0"/>
              </a:rPr>
              <a:t>: Amazon S3 can scale in terms of storage, request rate, and users to support an unlimited number of web-scale applications. It uses scale as an advantage: Adding nodes to the system increases, not decreases, its availability, speed, throughput, capacity, and robustness.</a:t>
            </a:r>
          </a:p>
          <a:p>
            <a:pPr marL="171450" indent="-171450" eaLnBrk="1" hangingPunct="1">
              <a:spcBef>
                <a:spcPct val="0"/>
              </a:spcBef>
              <a:buFont typeface="Arial"/>
              <a:buChar char="•"/>
            </a:pPr>
            <a:r>
              <a:rPr lang="en-US" sz="1100" b="1" dirty="0" smtClean="0">
                <a:latin typeface="Calibri" charset="0"/>
              </a:rPr>
              <a:t>Reliable</a:t>
            </a:r>
            <a:r>
              <a:rPr lang="en-US" sz="1100" dirty="0" smtClean="0">
                <a:latin typeface="Calibri" charset="0"/>
              </a:rPr>
              <a:t>: Store data with up to 99.999999999% durability, with 99.99% availability. There can be no single points of failure. All failures must be tolerated or repaired by the system without any downtime.</a:t>
            </a:r>
          </a:p>
          <a:p>
            <a:pPr marL="171450" indent="-171450" eaLnBrk="1" hangingPunct="1">
              <a:spcBef>
                <a:spcPct val="0"/>
              </a:spcBef>
              <a:buFont typeface="Arial"/>
              <a:buChar char="•"/>
            </a:pPr>
            <a:r>
              <a:rPr lang="en-US" sz="1100" b="1" dirty="0" smtClean="0">
                <a:latin typeface="Calibri" charset="0"/>
              </a:rPr>
              <a:t>Fast</a:t>
            </a:r>
            <a:r>
              <a:rPr lang="en-US" sz="1100" dirty="0" smtClean="0">
                <a:latin typeface="Calibri" charset="0"/>
              </a:rPr>
              <a:t>: Amazon S3 must be fast enough to support high-performance applications. Server-side latency must be insignificant relative to Internet latency. Any performance bottlenecks can be fixed by simply adding nodes to the system.</a:t>
            </a:r>
          </a:p>
          <a:p>
            <a:pPr marL="171450" indent="-171450" eaLnBrk="1" hangingPunct="1">
              <a:spcBef>
                <a:spcPct val="0"/>
              </a:spcBef>
              <a:buFont typeface="Arial"/>
              <a:buChar char="•"/>
            </a:pPr>
            <a:r>
              <a:rPr lang="en-US" sz="1100" b="1" dirty="0" smtClean="0">
                <a:latin typeface="Calibri" charset="0"/>
              </a:rPr>
              <a:t>Inexpensive</a:t>
            </a:r>
            <a:r>
              <a:rPr lang="en-US" sz="1100" dirty="0" smtClean="0">
                <a:latin typeface="Calibri" charset="0"/>
              </a:rPr>
              <a:t>: Amazon S3 is built from inexpensive commodity hardware components. All hardware will eventually fail and this must not affect the overall system. It must be hardware-agnostic, so that savings can be captured as Amazon continues to drive down infrastructure costs.</a:t>
            </a:r>
          </a:p>
          <a:p>
            <a:pPr marL="171450" indent="-171450" eaLnBrk="1" hangingPunct="1">
              <a:spcBef>
                <a:spcPct val="0"/>
              </a:spcBef>
              <a:buFont typeface="Arial"/>
              <a:buChar char="•"/>
            </a:pPr>
            <a:r>
              <a:rPr lang="en-US" sz="1100" b="1" dirty="0" smtClean="0">
                <a:latin typeface="Calibri" charset="0"/>
              </a:rPr>
              <a:t>Simple</a:t>
            </a:r>
            <a:r>
              <a:rPr lang="en-US" sz="1100" dirty="0" smtClean="0">
                <a:latin typeface="Calibri" charset="0"/>
              </a:rPr>
              <a:t>: Building highly scalable, reliable, fast, and inexpensive storage is difficult. Doing so in a way that makes it easy to use for any application anywhere is more difficult. Amazon S3 must do both.</a:t>
            </a: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7</a:t>
            </a:fld>
            <a:endParaRPr lang="en-US"/>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425221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a:latin typeface="Calibri" charset="0"/>
              </a:rPr>
              <a:t>What kind of data can I store? </a:t>
            </a:r>
          </a:p>
          <a:p>
            <a:pPr eaLnBrk="1" hangingPunct="1"/>
            <a:r>
              <a:rPr lang="en-US">
                <a:latin typeface="Calibri" charset="0"/>
              </a:rPr>
              <a:t>You can store virtually any kind of data in any format. Please refer to the </a:t>
            </a:r>
            <a:r>
              <a:rPr lang="en-US" u="sng">
                <a:latin typeface="Calibri" charset="0"/>
                <a:hlinkClick r:id="rId3"/>
              </a:rPr>
              <a:t>Amazon Web Services Licensing Agreement</a:t>
            </a:r>
            <a:r>
              <a:rPr lang="en-US">
                <a:latin typeface="Calibri" charset="0"/>
              </a:rPr>
              <a:t> for details. </a:t>
            </a:r>
          </a:p>
          <a:p>
            <a:pPr eaLnBrk="1" hangingPunct="1"/>
            <a:endParaRPr lang="en-US">
              <a:latin typeface="Calibri" charset="0"/>
            </a:endParaRP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86A0E64-24A7-A947-A2B5-3963828A2BE4}" type="slidenum">
              <a:rPr lang="en-US"/>
              <a:pPr eaLnBrk="1" hangingPunct="1"/>
              <a:t>8</a:t>
            </a:fld>
            <a:endParaRPr lang="en-US"/>
          </a:p>
        </p:txBody>
      </p:sp>
      <p:sp>
        <p:nvSpPr>
          <p:cNvPr id="2" name="Date Placeholder 1"/>
          <p:cNvSpPr>
            <a:spLocks noGrp="1"/>
          </p:cNvSpPr>
          <p:nvPr>
            <p:ph type="dt" idx="10"/>
          </p:nvPr>
        </p:nvSpPr>
        <p:spPr/>
        <p:txBody>
          <a:bodyPr/>
          <a:lstStyle/>
          <a:p>
            <a:fld id="{7947A16C-FDF1-6F4C-B209-20AF0EF6681F}"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851899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8E94E7AE-6421-E847-82BD-FD5E5812E83B}" type="datetime1">
              <a:rPr lang="en-US" smtClean="0"/>
              <a:t>2/9/2016</a:t>
            </a:fld>
            <a:endParaRPr lang="en-US"/>
          </a:p>
        </p:txBody>
      </p:sp>
      <p:sp>
        <p:nvSpPr>
          <p:cNvPr id="5" name="Footer Placeholder 4"/>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
        <p:nvSpPr>
          <p:cNvPr id="6" name="Slide Number Placeholder 5"/>
          <p:cNvSpPr>
            <a:spLocks noGrp="1"/>
          </p:cNvSpPr>
          <p:nvPr>
            <p:ph type="sldNum" sz="quarter" idx="12"/>
          </p:nvPr>
        </p:nvSpPr>
        <p:spPr/>
        <p:txBody>
          <a:bodyPr/>
          <a:lstStyle/>
          <a:p>
            <a:fld id="{1A3EB779-FF25-4A48-AB1A-193AFBC41E9F}" type="slidenum">
              <a:rPr lang="en-US" smtClean="0"/>
              <a:pPr/>
              <a:t>9</a:t>
            </a:fld>
            <a:endParaRPr lang="en-US"/>
          </a:p>
        </p:txBody>
      </p:sp>
    </p:spTree>
    <p:extLst>
      <p:ext uri="{BB962C8B-B14F-4D97-AF65-F5344CB8AC3E}">
        <p14:creationId xmlns:p14="http://schemas.microsoft.com/office/powerpoint/2010/main" val="5938503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 descr="sm_aws.png"/>
          <p:cNvPicPr>
            <a:picLocks noChangeAspect="1"/>
          </p:cNvPicPr>
          <p:nvPr/>
        </p:nvPicPr>
        <p:blipFill>
          <a:blip r:embed="rId3"/>
          <a:srcRect/>
          <a:stretch>
            <a:fillRect/>
          </a:stretch>
        </p:blipFill>
        <p:spPr bwMode="auto">
          <a:xfrm>
            <a:off x="5805488" y="239713"/>
            <a:ext cx="3168650" cy="1163637"/>
          </a:xfrm>
          <a:prstGeom prst="rect">
            <a:avLst/>
          </a:prstGeom>
          <a:noFill/>
          <a:ln w="9525">
            <a:noFill/>
            <a:miter lim="800000"/>
            <a:headEnd/>
            <a:tailEnd/>
          </a:ln>
        </p:spPr>
      </p:pic>
      <p:sp>
        <p:nvSpPr>
          <p:cNvPr id="2" name="Title 1"/>
          <p:cNvSpPr>
            <a:spLocks noGrp="1"/>
          </p:cNvSpPr>
          <p:nvPr>
            <p:ph type="ctrTitle" hasCustomPrompt="1"/>
          </p:nvPr>
        </p:nvSpPr>
        <p:spPr>
          <a:xfrm>
            <a:off x="858187" y="2132422"/>
            <a:ext cx="7119426" cy="581027"/>
          </a:xfrm>
          <a:prstGeom prst="rect">
            <a:avLst/>
          </a:prstGeom>
        </p:spPr>
        <p:txBody>
          <a:bodyPr/>
          <a:lstStyle>
            <a:lvl1pPr algn="l">
              <a:defRPr sz="3200" b="0"/>
            </a:lvl1pPr>
          </a:lstStyle>
          <a:p>
            <a:r>
              <a:rPr lang="en-US" dirty="0" smtClean="0"/>
              <a:t>Presentation Title Here</a:t>
            </a:r>
            <a:endParaRPr lang="en-US" dirty="0"/>
          </a:p>
        </p:txBody>
      </p:sp>
      <p:sp>
        <p:nvSpPr>
          <p:cNvPr id="3" name="Subtitle 2"/>
          <p:cNvSpPr>
            <a:spLocks noGrp="1"/>
          </p:cNvSpPr>
          <p:nvPr>
            <p:ph type="subTitle" idx="1" hasCustomPrompt="1"/>
          </p:nvPr>
        </p:nvSpPr>
        <p:spPr>
          <a:xfrm>
            <a:off x="2281278" y="2739071"/>
            <a:ext cx="5202125" cy="524200"/>
          </a:xfrm>
          <a:prstGeom prst="rect">
            <a:avLst/>
          </a:prstGeom>
        </p:spPr>
        <p:txBody>
          <a:bodyPr/>
          <a:lstStyle>
            <a:lvl1pPr marL="0" indent="0" algn="ctr">
              <a:buNone/>
              <a:defRPr sz="32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 Name | Date</a:t>
            </a:r>
            <a:endParaRPr lang="en-US" dirty="0"/>
          </a:p>
        </p:txBody>
      </p:sp>
      <p:sp>
        <p:nvSpPr>
          <p:cNvPr id="5" name="Rectangle 4"/>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a:t>
            </a:r>
            <a:endParaRPr lang="en-US" sz="9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57847"/>
            <a:ext cx="8229600" cy="695071"/>
          </a:xfrm>
          <a:prstGeom prst="rect">
            <a:avLst/>
          </a:prstGeom>
        </p:spPr>
        <p:txBody>
          <a:bodyPr/>
          <a:lstStyle>
            <a:lvl1pPr algn="l">
              <a:defRPr sz="3200"/>
            </a:lvl1pPr>
          </a:lstStyle>
          <a:p>
            <a:r>
              <a:rPr lang="en-US" smtClean="0"/>
              <a:t>Click to edit Master title style</a:t>
            </a:r>
            <a:endParaRPr lang="en-US" dirty="0"/>
          </a:p>
        </p:txBody>
      </p:sp>
      <p:sp>
        <p:nvSpPr>
          <p:cNvPr id="5" name="Content Placeholder 2"/>
          <p:cNvSpPr>
            <a:spLocks noGrp="1"/>
          </p:cNvSpPr>
          <p:nvPr>
            <p:ph idx="1"/>
          </p:nvPr>
        </p:nvSpPr>
        <p:spPr>
          <a:xfrm>
            <a:off x="457200" y="1600200"/>
            <a:ext cx="8229600" cy="4525963"/>
          </a:xfrm>
          <a:prstGeom prst="rect">
            <a:avLst/>
          </a:prstGeom>
        </p:spPr>
        <p:txBody>
          <a:bodyPr/>
          <a:lstStyle>
            <a:lvl1pPr marL="342900" indent="-342900">
              <a:buSzPct val="100000"/>
              <a:buFontTx/>
              <a:buBlip>
                <a:blip r:embed="rId3"/>
              </a:buBlip>
              <a:defRPr sz="22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a:p>
            <a:pPr lvl="1"/>
            <a:r>
              <a:rPr lang="en-US" smtClean="0"/>
              <a:t>Second level</a:t>
            </a:r>
          </a:p>
        </p:txBody>
      </p:sp>
      <p:sp>
        <p:nvSpPr>
          <p:cNvPr id="6" name="Rectangle 5"/>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a:t>
            </a:r>
            <a:endParaRPr lang="en-US" sz="9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847"/>
            <a:ext cx="8229600" cy="695071"/>
          </a:xfrm>
          <a:prstGeom prst="rect">
            <a:avLst/>
          </a:prstGeom>
        </p:spPr>
        <p:txBody>
          <a:bodyPr/>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3651093"/>
          </a:xfrm>
          <a:prstGeom prst="rect">
            <a:avLst/>
          </a:prstGeom>
        </p:spPr>
        <p:txBody>
          <a:bodyPr/>
          <a:lstStyle>
            <a:lvl1pPr marL="0" indent="0">
              <a:buSzPct val="80000"/>
              <a:buFontTx/>
              <a:buNone/>
              <a:defRPr sz="22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p:txBody>
      </p:sp>
      <p:sp>
        <p:nvSpPr>
          <p:cNvPr id="4" name="Content Placeholder 2"/>
          <p:cNvSpPr>
            <a:spLocks noGrp="1"/>
          </p:cNvSpPr>
          <p:nvPr>
            <p:ph idx="10"/>
          </p:nvPr>
        </p:nvSpPr>
        <p:spPr>
          <a:xfrm>
            <a:off x="457200" y="5373590"/>
            <a:ext cx="8229600" cy="838724"/>
          </a:xfrm>
          <a:prstGeom prst="rect">
            <a:avLst/>
          </a:prstGeom>
        </p:spPr>
        <p:txBody>
          <a:bodyPr/>
          <a:lstStyle>
            <a:lvl1pPr marL="0" indent="0">
              <a:buSzPct val="80000"/>
              <a:buFontTx/>
              <a:buNone/>
              <a:defRPr sz="18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p:txBody>
      </p:sp>
      <p:sp>
        <p:nvSpPr>
          <p:cNvPr id="5" name="Rectangle 4"/>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a:t>
            </a:r>
            <a:endParaRPr lang="en-US" sz="9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S region map">
    <p:spTree>
      <p:nvGrpSpPr>
        <p:cNvPr id="1" name=""/>
        <p:cNvGrpSpPr/>
        <p:nvPr/>
      </p:nvGrpSpPr>
      <p:grpSpPr>
        <a:xfrm>
          <a:off x="0" y="0"/>
          <a:ext cx="0" cy="0"/>
          <a:chOff x="0" y="0"/>
          <a:chExt cx="0" cy="0"/>
        </a:xfrm>
      </p:grpSpPr>
      <p:sp>
        <p:nvSpPr>
          <p:cNvPr id="2" name="AutoShape 2"/>
          <p:cNvSpPr>
            <a:spLocks noChangeAspect="1" noChangeArrowheads="1"/>
          </p:cNvSpPr>
          <p:nvPr/>
        </p:nvSpPr>
        <p:spPr bwMode="auto">
          <a:xfrm>
            <a:off x="-885825" y="-2171700"/>
            <a:ext cx="31594425" cy="15630525"/>
          </a:xfrm>
          <a:prstGeom prst="rect">
            <a:avLst/>
          </a:prstGeom>
          <a:noFill/>
        </p:spPr>
        <p:txBody>
          <a:bodyPr/>
          <a:lstStyle/>
          <a:p>
            <a:pPr>
              <a:defRPr/>
            </a:pPr>
            <a:endParaRPr lang="en-US">
              <a:ea typeface="+mn-ea"/>
            </a:endParaRPr>
          </a:p>
        </p:txBody>
      </p:sp>
      <p:sp>
        <p:nvSpPr>
          <p:cNvPr id="3" name="AutoShape 10055"/>
          <p:cNvSpPr>
            <a:spLocks noChangeAspect="1" noChangeArrowheads="1"/>
          </p:cNvSpPr>
          <p:nvPr/>
        </p:nvSpPr>
        <p:spPr bwMode="auto">
          <a:xfrm>
            <a:off x="-1362075" y="-2171700"/>
            <a:ext cx="31594425" cy="15630525"/>
          </a:xfrm>
          <a:prstGeom prst="rect">
            <a:avLst/>
          </a:prstGeom>
          <a:noFill/>
        </p:spPr>
        <p:txBody>
          <a:bodyPr/>
          <a:lstStyle/>
          <a:p>
            <a:pPr>
              <a:defRPr/>
            </a:pPr>
            <a:endParaRPr lang="en-US">
              <a:ea typeface="+mn-ea"/>
            </a:endParaRPr>
          </a:p>
        </p:txBody>
      </p:sp>
    </p:spTree>
    <p:extLst>
      <p:ext uri="{BB962C8B-B14F-4D97-AF65-F5344CB8AC3E}">
        <p14:creationId xmlns:p14="http://schemas.microsoft.com/office/powerpoint/2010/main" val="41898964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1" r:id="rId4"/>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Arial" pitchFamily="34" charset="0"/>
        </a:defRPr>
      </a:lvl2pPr>
      <a:lvl3pPr algn="ctr" defTabSz="457200" rtl="0" eaLnBrk="1" fontAlgn="base" hangingPunct="1">
        <a:spcBef>
          <a:spcPct val="0"/>
        </a:spcBef>
        <a:spcAft>
          <a:spcPct val="0"/>
        </a:spcAft>
        <a:defRPr sz="4400">
          <a:solidFill>
            <a:schemeClr val="tx1"/>
          </a:solidFill>
          <a:latin typeface="Arial" pitchFamily="34" charset="0"/>
        </a:defRPr>
      </a:lvl3pPr>
      <a:lvl4pPr algn="ctr" defTabSz="457200" rtl="0" eaLnBrk="1" fontAlgn="base" hangingPunct="1">
        <a:spcBef>
          <a:spcPct val="0"/>
        </a:spcBef>
        <a:spcAft>
          <a:spcPct val="0"/>
        </a:spcAft>
        <a:defRPr sz="4400">
          <a:solidFill>
            <a:schemeClr val="tx1"/>
          </a:solidFill>
          <a:latin typeface="Arial" pitchFamily="34" charset="0"/>
        </a:defRPr>
      </a:lvl4pPr>
      <a:lvl5pPr algn="ctr" defTabSz="457200" rtl="0" eaLnBrk="1" fontAlgn="base" hangingPunct="1">
        <a:spcBef>
          <a:spcPct val="0"/>
        </a:spcBef>
        <a:spcAft>
          <a:spcPct val="0"/>
        </a:spcAft>
        <a:defRPr sz="4400">
          <a:solidFill>
            <a:schemeClr val="tx1"/>
          </a:solidFill>
          <a:latin typeface="Arial" pitchFamily="34" charset="0"/>
        </a:defRPr>
      </a:lvl5pPr>
      <a:lvl6pPr marL="457200" algn="ctr" defTabSz="457200" rtl="0" eaLnBrk="1" fontAlgn="base" hangingPunct="1">
        <a:spcBef>
          <a:spcPct val="0"/>
        </a:spcBef>
        <a:spcAft>
          <a:spcPct val="0"/>
        </a:spcAft>
        <a:defRPr sz="4400">
          <a:solidFill>
            <a:schemeClr val="tx1"/>
          </a:solidFill>
          <a:latin typeface="Arial" pitchFamily="34" charset="0"/>
        </a:defRPr>
      </a:lvl6pPr>
      <a:lvl7pPr marL="914400" algn="ctr" defTabSz="457200" rtl="0" eaLnBrk="1" fontAlgn="base" hangingPunct="1">
        <a:spcBef>
          <a:spcPct val="0"/>
        </a:spcBef>
        <a:spcAft>
          <a:spcPct val="0"/>
        </a:spcAft>
        <a:defRPr sz="4400">
          <a:solidFill>
            <a:schemeClr val="tx1"/>
          </a:solidFill>
          <a:latin typeface="Arial" pitchFamily="34" charset="0"/>
        </a:defRPr>
      </a:lvl7pPr>
      <a:lvl8pPr marL="1371600" algn="ctr" defTabSz="457200" rtl="0" eaLnBrk="1" fontAlgn="base" hangingPunct="1">
        <a:spcBef>
          <a:spcPct val="0"/>
        </a:spcBef>
        <a:spcAft>
          <a:spcPct val="0"/>
        </a:spcAft>
        <a:defRPr sz="4400">
          <a:solidFill>
            <a:schemeClr val="tx1"/>
          </a:solidFill>
          <a:latin typeface="Arial" pitchFamily="34" charset="0"/>
        </a:defRPr>
      </a:lvl8pPr>
      <a:lvl9pPr marL="1828800" algn="ctr" defTabSz="457200" rtl="0" eaLnBrk="1" fontAlgn="base" hangingPunct="1">
        <a:spcBef>
          <a:spcPct val="0"/>
        </a:spcBef>
        <a:spcAft>
          <a:spcPct val="0"/>
        </a:spcAft>
        <a:defRPr sz="4400">
          <a:solidFill>
            <a:schemeClr val="tx1"/>
          </a:solidFill>
          <a:latin typeface="Arial" pitchFamily="34"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docs.aws.amazon.com/AmazonS3/latest/UG/Welcome.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bwMode="auto">
          <a:xfrm>
            <a:off x="1152525" y="1728788"/>
            <a:ext cx="7118350" cy="581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800" b="1">
                <a:latin typeface="Arial" charset="0"/>
              </a:rPr>
              <a:t>Amazon Simple Storage Service (S3)</a:t>
            </a:r>
          </a:p>
        </p:txBody>
      </p:sp>
      <p:grpSp>
        <p:nvGrpSpPr>
          <p:cNvPr id="2" name="Group 16"/>
          <p:cNvGrpSpPr/>
          <p:nvPr/>
        </p:nvGrpSpPr>
        <p:grpSpPr>
          <a:xfrm>
            <a:off x="8348663" y="5832476"/>
            <a:ext cx="428624" cy="369887"/>
            <a:chOff x="8348663" y="5832476"/>
            <a:chExt cx="428624" cy="369887"/>
          </a:xfrm>
          <a:solidFill>
            <a:schemeClr val="tx2">
              <a:lumMod val="20000"/>
              <a:lumOff val="80000"/>
            </a:schemeClr>
          </a:solidFill>
        </p:grpSpPr>
        <p:sp>
          <p:nvSpPr>
            <p:cNvPr id="4" name="Freeform 12"/>
            <p:cNvSpPr>
              <a:spLocks/>
            </p:cNvSpPr>
            <p:nvPr/>
          </p:nvSpPr>
          <p:spPr bwMode="auto">
            <a:xfrm>
              <a:off x="8408988" y="5894388"/>
              <a:ext cx="247650" cy="247650"/>
            </a:xfrm>
            <a:custGeom>
              <a:avLst/>
              <a:gdLst/>
              <a:ahLst/>
              <a:cxnLst>
                <a:cxn ang="0">
                  <a:pos x="1160" y="375"/>
                </a:cxn>
                <a:cxn ang="0">
                  <a:pos x="1135" y="298"/>
                </a:cxn>
                <a:cxn ang="0">
                  <a:pos x="1004" y="155"/>
                </a:cxn>
                <a:cxn ang="0">
                  <a:pos x="862" y="24"/>
                </a:cxn>
                <a:cxn ang="0">
                  <a:pos x="785" y="0"/>
                </a:cxn>
                <a:cxn ang="0">
                  <a:pos x="5" y="389"/>
                </a:cxn>
                <a:cxn ang="0">
                  <a:pos x="0" y="394"/>
                </a:cxn>
                <a:cxn ang="0">
                  <a:pos x="284" y="678"/>
                </a:cxn>
                <a:cxn ang="0">
                  <a:pos x="344" y="617"/>
                </a:cxn>
                <a:cxn ang="0">
                  <a:pos x="542" y="617"/>
                </a:cxn>
                <a:cxn ang="0">
                  <a:pos x="542" y="815"/>
                </a:cxn>
                <a:cxn ang="0">
                  <a:pos x="482" y="876"/>
                </a:cxn>
                <a:cxn ang="0">
                  <a:pos x="766" y="1160"/>
                </a:cxn>
                <a:cxn ang="0">
                  <a:pos x="771" y="1155"/>
                </a:cxn>
                <a:cxn ang="0">
                  <a:pos x="1160" y="375"/>
                </a:cxn>
              </a:cxnLst>
              <a:rect l="0" t="0" r="r" b="b"/>
              <a:pathLst>
                <a:path w="1160" h="1160">
                  <a:moveTo>
                    <a:pt x="1160" y="375"/>
                  </a:moveTo>
                  <a:cubicBezTo>
                    <a:pt x="1160" y="345"/>
                    <a:pt x="1153" y="319"/>
                    <a:pt x="1135" y="298"/>
                  </a:cubicBezTo>
                  <a:cubicBezTo>
                    <a:pt x="1106" y="260"/>
                    <a:pt x="1042" y="192"/>
                    <a:pt x="1004" y="155"/>
                  </a:cubicBezTo>
                  <a:cubicBezTo>
                    <a:pt x="967" y="118"/>
                    <a:pt x="900" y="54"/>
                    <a:pt x="862" y="24"/>
                  </a:cubicBezTo>
                  <a:cubicBezTo>
                    <a:pt x="841" y="7"/>
                    <a:pt x="814" y="0"/>
                    <a:pt x="785" y="0"/>
                  </a:cubicBezTo>
                  <a:cubicBezTo>
                    <a:pt x="551" y="0"/>
                    <a:pt x="254" y="139"/>
                    <a:pt x="5" y="389"/>
                  </a:cubicBezTo>
                  <a:cubicBezTo>
                    <a:pt x="3" y="390"/>
                    <a:pt x="1" y="392"/>
                    <a:pt x="0" y="394"/>
                  </a:cubicBezTo>
                  <a:cubicBezTo>
                    <a:pt x="284" y="678"/>
                    <a:pt x="284" y="678"/>
                    <a:pt x="284" y="678"/>
                  </a:cubicBezTo>
                  <a:cubicBezTo>
                    <a:pt x="344" y="617"/>
                    <a:pt x="344" y="617"/>
                    <a:pt x="344" y="617"/>
                  </a:cubicBezTo>
                  <a:cubicBezTo>
                    <a:pt x="399" y="563"/>
                    <a:pt x="488" y="563"/>
                    <a:pt x="542" y="617"/>
                  </a:cubicBezTo>
                  <a:cubicBezTo>
                    <a:pt x="597" y="672"/>
                    <a:pt x="597" y="760"/>
                    <a:pt x="542" y="815"/>
                  </a:cubicBezTo>
                  <a:cubicBezTo>
                    <a:pt x="482" y="876"/>
                    <a:pt x="482" y="876"/>
                    <a:pt x="482" y="876"/>
                  </a:cubicBezTo>
                  <a:cubicBezTo>
                    <a:pt x="766" y="1160"/>
                    <a:pt x="766" y="1160"/>
                    <a:pt x="766" y="1160"/>
                  </a:cubicBezTo>
                  <a:cubicBezTo>
                    <a:pt x="767" y="1158"/>
                    <a:pt x="769" y="1157"/>
                    <a:pt x="771" y="1155"/>
                  </a:cubicBezTo>
                  <a:cubicBezTo>
                    <a:pt x="1020" y="905"/>
                    <a:pt x="1160" y="609"/>
                    <a:pt x="1160" y="375"/>
                  </a:cubicBezTo>
                  <a:close/>
                </a:path>
              </a:pathLst>
            </a:custGeom>
            <a:grpFill/>
            <a:ln w="9525">
              <a:noFill/>
              <a:round/>
              <a:headEnd/>
              <a:tailEnd/>
            </a:ln>
          </p:spPr>
          <p:txBody>
            <a:bodyPr/>
            <a:lstStyle/>
            <a:p>
              <a:pPr>
                <a:defRPr/>
              </a:pPr>
              <a:endParaRPr lang="en-US">
                <a:ea typeface="+mn-ea"/>
              </a:endParaRPr>
            </a:p>
          </p:txBody>
        </p:sp>
        <p:sp>
          <p:nvSpPr>
            <p:cNvPr id="5" name="Freeform 13"/>
            <p:cNvSpPr>
              <a:spLocks/>
            </p:cNvSpPr>
            <p:nvPr/>
          </p:nvSpPr>
          <p:spPr bwMode="auto">
            <a:xfrm>
              <a:off x="8401050" y="6097588"/>
              <a:ext cx="155575" cy="104775"/>
            </a:xfrm>
            <a:custGeom>
              <a:avLst/>
              <a:gdLst/>
              <a:ahLst/>
              <a:cxnLst>
                <a:cxn ang="0">
                  <a:pos x="368" y="79"/>
                </a:cxn>
                <a:cxn ang="0">
                  <a:pos x="211" y="107"/>
                </a:cxn>
                <a:cxn ang="0">
                  <a:pos x="201" y="122"/>
                </a:cxn>
                <a:cxn ang="0">
                  <a:pos x="0" y="323"/>
                </a:cxn>
                <a:cxn ang="0">
                  <a:pos x="667" y="332"/>
                </a:cxn>
                <a:cxn ang="0">
                  <a:pos x="728" y="281"/>
                </a:cxn>
                <a:cxn ang="0">
                  <a:pos x="447" y="0"/>
                </a:cxn>
                <a:cxn ang="0">
                  <a:pos x="368" y="79"/>
                </a:cxn>
              </a:cxnLst>
              <a:rect l="0" t="0" r="r" b="b"/>
              <a:pathLst>
                <a:path w="728" h="490">
                  <a:moveTo>
                    <a:pt x="368" y="79"/>
                  </a:moveTo>
                  <a:cubicBezTo>
                    <a:pt x="325" y="121"/>
                    <a:pt x="263" y="130"/>
                    <a:pt x="211" y="107"/>
                  </a:cubicBezTo>
                  <a:cubicBezTo>
                    <a:pt x="209" y="112"/>
                    <a:pt x="206" y="118"/>
                    <a:pt x="201" y="122"/>
                  </a:cubicBezTo>
                  <a:cubicBezTo>
                    <a:pt x="0" y="323"/>
                    <a:pt x="0" y="323"/>
                    <a:pt x="0" y="323"/>
                  </a:cubicBezTo>
                  <a:cubicBezTo>
                    <a:pt x="195" y="484"/>
                    <a:pt x="471" y="490"/>
                    <a:pt x="667" y="332"/>
                  </a:cubicBezTo>
                  <a:cubicBezTo>
                    <a:pt x="688" y="315"/>
                    <a:pt x="708" y="298"/>
                    <a:pt x="728" y="281"/>
                  </a:cubicBezTo>
                  <a:cubicBezTo>
                    <a:pt x="447" y="0"/>
                    <a:pt x="447" y="0"/>
                    <a:pt x="447" y="0"/>
                  </a:cubicBezTo>
                  <a:lnTo>
                    <a:pt x="368" y="79"/>
                  </a:lnTo>
                  <a:close/>
                </a:path>
              </a:pathLst>
            </a:custGeom>
            <a:grpFill/>
            <a:ln w="9525">
              <a:noFill/>
              <a:round/>
              <a:headEnd/>
              <a:tailEnd/>
            </a:ln>
          </p:spPr>
          <p:txBody>
            <a:bodyPr/>
            <a:lstStyle/>
            <a:p>
              <a:pPr>
                <a:defRPr/>
              </a:pPr>
              <a:endParaRPr lang="en-US">
                <a:ea typeface="+mn-ea"/>
              </a:endParaRPr>
            </a:p>
          </p:txBody>
        </p:sp>
        <p:sp>
          <p:nvSpPr>
            <p:cNvPr id="6" name="Freeform 14"/>
            <p:cNvSpPr>
              <a:spLocks/>
            </p:cNvSpPr>
            <p:nvPr/>
          </p:nvSpPr>
          <p:spPr bwMode="auto">
            <a:xfrm>
              <a:off x="8348663" y="5994401"/>
              <a:ext cx="104775" cy="155575"/>
            </a:xfrm>
            <a:custGeom>
              <a:avLst/>
              <a:gdLst/>
              <a:ahLst/>
              <a:cxnLst>
                <a:cxn ang="0">
                  <a:pos x="383" y="516"/>
                </a:cxn>
                <a:cxn ang="0">
                  <a:pos x="411" y="360"/>
                </a:cxn>
                <a:cxn ang="0">
                  <a:pos x="490" y="281"/>
                </a:cxn>
                <a:cxn ang="0">
                  <a:pos x="209" y="0"/>
                </a:cxn>
                <a:cxn ang="0">
                  <a:pos x="158" y="60"/>
                </a:cxn>
                <a:cxn ang="0">
                  <a:pos x="167" y="727"/>
                </a:cxn>
                <a:cxn ang="0">
                  <a:pos x="367" y="527"/>
                </a:cxn>
                <a:cxn ang="0">
                  <a:pos x="383" y="516"/>
                </a:cxn>
              </a:cxnLst>
              <a:rect l="0" t="0" r="r" b="b"/>
              <a:pathLst>
                <a:path w="490" h="727">
                  <a:moveTo>
                    <a:pt x="383" y="516"/>
                  </a:moveTo>
                  <a:cubicBezTo>
                    <a:pt x="359" y="465"/>
                    <a:pt x="369" y="402"/>
                    <a:pt x="411" y="360"/>
                  </a:cubicBezTo>
                  <a:cubicBezTo>
                    <a:pt x="490" y="281"/>
                    <a:pt x="490" y="281"/>
                    <a:pt x="490" y="281"/>
                  </a:cubicBezTo>
                  <a:cubicBezTo>
                    <a:pt x="209" y="0"/>
                    <a:pt x="209" y="0"/>
                    <a:pt x="209" y="0"/>
                  </a:cubicBezTo>
                  <a:cubicBezTo>
                    <a:pt x="191" y="20"/>
                    <a:pt x="174" y="40"/>
                    <a:pt x="158" y="60"/>
                  </a:cubicBezTo>
                  <a:cubicBezTo>
                    <a:pt x="0" y="257"/>
                    <a:pt x="6" y="533"/>
                    <a:pt x="167" y="727"/>
                  </a:cubicBezTo>
                  <a:cubicBezTo>
                    <a:pt x="367" y="527"/>
                    <a:pt x="367" y="527"/>
                    <a:pt x="367" y="527"/>
                  </a:cubicBezTo>
                  <a:cubicBezTo>
                    <a:pt x="372" y="522"/>
                    <a:pt x="377" y="519"/>
                    <a:pt x="383" y="516"/>
                  </a:cubicBezTo>
                  <a:close/>
                </a:path>
              </a:pathLst>
            </a:custGeom>
            <a:grpFill/>
            <a:ln w="9525">
              <a:noFill/>
              <a:round/>
              <a:headEnd/>
              <a:tailEnd/>
            </a:ln>
          </p:spPr>
          <p:txBody>
            <a:bodyPr/>
            <a:lstStyle/>
            <a:p>
              <a:pPr>
                <a:defRPr/>
              </a:pPr>
              <a:endParaRPr lang="en-US">
                <a:ea typeface="+mn-ea"/>
              </a:endParaRPr>
            </a:p>
          </p:txBody>
        </p:sp>
        <p:sp>
          <p:nvSpPr>
            <p:cNvPr id="7" name="Freeform 15"/>
            <p:cNvSpPr>
              <a:spLocks/>
            </p:cNvSpPr>
            <p:nvPr/>
          </p:nvSpPr>
          <p:spPr bwMode="auto">
            <a:xfrm>
              <a:off x="8632825" y="5832476"/>
              <a:ext cx="144462" cy="222250"/>
            </a:xfrm>
            <a:custGeom>
              <a:avLst/>
              <a:gdLst/>
              <a:ahLst/>
              <a:cxnLst>
                <a:cxn ang="0">
                  <a:pos x="564" y="868"/>
                </a:cxn>
                <a:cxn ang="0">
                  <a:pos x="363" y="868"/>
                </a:cxn>
                <a:cxn ang="0">
                  <a:pos x="364" y="667"/>
                </a:cxn>
                <a:cxn ang="0">
                  <a:pos x="583" y="447"/>
                </a:cxn>
                <a:cxn ang="0">
                  <a:pos x="583" y="97"/>
                </a:cxn>
                <a:cxn ang="0">
                  <a:pos x="232" y="97"/>
                </a:cxn>
                <a:cxn ang="0">
                  <a:pos x="21" y="308"/>
                </a:cxn>
                <a:cxn ang="0">
                  <a:pos x="21" y="383"/>
                </a:cxn>
                <a:cxn ang="0">
                  <a:pos x="96" y="383"/>
                </a:cxn>
                <a:cxn ang="0">
                  <a:pos x="307" y="171"/>
                </a:cxn>
                <a:cxn ang="0">
                  <a:pos x="508" y="172"/>
                </a:cxn>
                <a:cxn ang="0">
                  <a:pos x="508" y="373"/>
                </a:cxn>
                <a:cxn ang="0">
                  <a:pos x="289" y="592"/>
                </a:cxn>
                <a:cxn ang="0">
                  <a:pos x="289" y="942"/>
                </a:cxn>
                <a:cxn ang="0">
                  <a:pos x="639" y="942"/>
                </a:cxn>
                <a:cxn ang="0">
                  <a:pos x="639" y="868"/>
                </a:cxn>
                <a:cxn ang="0">
                  <a:pos x="564" y="868"/>
                </a:cxn>
              </a:cxnLst>
              <a:rect l="0" t="0" r="r" b="b"/>
              <a:pathLst>
                <a:path w="679" h="1039">
                  <a:moveTo>
                    <a:pt x="564" y="868"/>
                  </a:moveTo>
                  <a:cubicBezTo>
                    <a:pt x="509" y="923"/>
                    <a:pt x="419" y="923"/>
                    <a:pt x="363" y="868"/>
                  </a:cubicBezTo>
                  <a:cubicBezTo>
                    <a:pt x="308" y="812"/>
                    <a:pt x="308" y="722"/>
                    <a:pt x="364" y="667"/>
                  </a:cubicBezTo>
                  <a:cubicBezTo>
                    <a:pt x="363" y="667"/>
                    <a:pt x="583" y="447"/>
                    <a:pt x="583" y="447"/>
                  </a:cubicBezTo>
                  <a:cubicBezTo>
                    <a:pt x="679" y="351"/>
                    <a:pt x="679" y="194"/>
                    <a:pt x="583" y="97"/>
                  </a:cubicBezTo>
                  <a:cubicBezTo>
                    <a:pt x="486" y="0"/>
                    <a:pt x="329" y="0"/>
                    <a:pt x="232" y="97"/>
                  </a:cubicBezTo>
                  <a:cubicBezTo>
                    <a:pt x="232" y="97"/>
                    <a:pt x="21" y="308"/>
                    <a:pt x="21" y="308"/>
                  </a:cubicBezTo>
                  <a:cubicBezTo>
                    <a:pt x="0" y="329"/>
                    <a:pt x="0" y="362"/>
                    <a:pt x="21" y="383"/>
                  </a:cubicBezTo>
                  <a:cubicBezTo>
                    <a:pt x="41" y="403"/>
                    <a:pt x="75" y="403"/>
                    <a:pt x="96" y="383"/>
                  </a:cubicBezTo>
                  <a:cubicBezTo>
                    <a:pt x="307" y="171"/>
                    <a:pt x="307" y="171"/>
                    <a:pt x="307" y="171"/>
                  </a:cubicBezTo>
                  <a:cubicBezTo>
                    <a:pt x="362" y="116"/>
                    <a:pt x="453" y="116"/>
                    <a:pt x="508" y="172"/>
                  </a:cubicBezTo>
                  <a:cubicBezTo>
                    <a:pt x="563" y="227"/>
                    <a:pt x="563" y="317"/>
                    <a:pt x="508" y="373"/>
                  </a:cubicBezTo>
                  <a:cubicBezTo>
                    <a:pt x="508" y="373"/>
                    <a:pt x="289" y="592"/>
                    <a:pt x="289" y="592"/>
                  </a:cubicBezTo>
                  <a:cubicBezTo>
                    <a:pt x="192" y="689"/>
                    <a:pt x="192" y="846"/>
                    <a:pt x="289" y="942"/>
                  </a:cubicBezTo>
                  <a:cubicBezTo>
                    <a:pt x="385" y="1039"/>
                    <a:pt x="542" y="1039"/>
                    <a:pt x="639" y="942"/>
                  </a:cubicBezTo>
                  <a:cubicBezTo>
                    <a:pt x="660" y="922"/>
                    <a:pt x="660" y="888"/>
                    <a:pt x="639" y="868"/>
                  </a:cubicBezTo>
                  <a:cubicBezTo>
                    <a:pt x="618" y="847"/>
                    <a:pt x="585" y="847"/>
                    <a:pt x="564" y="868"/>
                  </a:cubicBezTo>
                  <a:close/>
                </a:path>
              </a:pathLst>
            </a:custGeom>
            <a:grpFill/>
            <a:ln w="9525">
              <a:noFill/>
              <a:round/>
              <a:headEnd/>
              <a:tailEnd/>
            </a:ln>
          </p:spPr>
          <p:txBody>
            <a:bodyPr/>
            <a:lstStyle/>
            <a:p>
              <a:pPr>
                <a:defRPr/>
              </a:pPr>
              <a:endParaRPr lang="en-US">
                <a:ea typeface="+mn-ea"/>
              </a:endParaRPr>
            </a:p>
          </p:txBody>
        </p:sp>
        <p:sp>
          <p:nvSpPr>
            <p:cNvPr id="8" name="Freeform 16"/>
            <p:cNvSpPr>
              <a:spLocks/>
            </p:cNvSpPr>
            <p:nvPr/>
          </p:nvSpPr>
          <p:spPr bwMode="auto">
            <a:xfrm>
              <a:off x="8447088" y="6035676"/>
              <a:ext cx="66675" cy="68263"/>
            </a:xfrm>
            <a:custGeom>
              <a:avLst/>
              <a:gdLst/>
              <a:ahLst/>
              <a:cxnLst>
                <a:cxn ang="0">
                  <a:pos x="295" y="21"/>
                </a:cxn>
                <a:cxn ang="0">
                  <a:pos x="220" y="21"/>
                </a:cxn>
                <a:cxn ang="0">
                  <a:pos x="166" y="75"/>
                </a:cxn>
                <a:cxn ang="0">
                  <a:pos x="92" y="149"/>
                </a:cxn>
                <a:cxn ang="0">
                  <a:pos x="21" y="220"/>
                </a:cxn>
                <a:cxn ang="0">
                  <a:pos x="21" y="295"/>
                </a:cxn>
                <a:cxn ang="0">
                  <a:pos x="96" y="295"/>
                </a:cxn>
                <a:cxn ang="0">
                  <a:pos x="166" y="224"/>
                </a:cxn>
                <a:cxn ang="0">
                  <a:pos x="241" y="149"/>
                </a:cxn>
                <a:cxn ang="0">
                  <a:pos x="295" y="95"/>
                </a:cxn>
                <a:cxn ang="0">
                  <a:pos x="295" y="21"/>
                </a:cxn>
              </a:cxnLst>
              <a:rect l="0" t="0" r="r" b="b"/>
              <a:pathLst>
                <a:path w="315" h="315">
                  <a:moveTo>
                    <a:pt x="295" y="21"/>
                  </a:moveTo>
                  <a:cubicBezTo>
                    <a:pt x="274" y="0"/>
                    <a:pt x="241" y="0"/>
                    <a:pt x="220" y="21"/>
                  </a:cubicBezTo>
                  <a:cubicBezTo>
                    <a:pt x="166" y="75"/>
                    <a:pt x="166" y="75"/>
                    <a:pt x="166" y="75"/>
                  </a:cubicBezTo>
                  <a:cubicBezTo>
                    <a:pt x="92" y="149"/>
                    <a:pt x="92" y="149"/>
                    <a:pt x="92" y="149"/>
                  </a:cubicBezTo>
                  <a:cubicBezTo>
                    <a:pt x="21" y="220"/>
                    <a:pt x="21" y="220"/>
                    <a:pt x="21" y="220"/>
                  </a:cubicBezTo>
                  <a:cubicBezTo>
                    <a:pt x="0" y="241"/>
                    <a:pt x="0" y="274"/>
                    <a:pt x="21" y="295"/>
                  </a:cubicBezTo>
                  <a:cubicBezTo>
                    <a:pt x="41" y="315"/>
                    <a:pt x="75" y="315"/>
                    <a:pt x="96" y="295"/>
                  </a:cubicBezTo>
                  <a:cubicBezTo>
                    <a:pt x="166" y="224"/>
                    <a:pt x="166" y="224"/>
                    <a:pt x="166" y="224"/>
                  </a:cubicBezTo>
                  <a:cubicBezTo>
                    <a:pt x="241" y="149"/>
                    <a:pt x="241" y="149"/>
                    <a:pt x="241" y="149"/>
                  </a:cubicBezTo>
                  <a:cubicBezTo>
                    <a:pt x="295" y="95"/>
                    <a:pt x="295" y="95"/>
                    <a:pt x="295" y="95"/>
                  </a:cubicBezTo>
                  <a:cubicBezTo>
                    <a:pt x="315" y="75"/>
                    <a:pt x="315" y="41"/>
                    <a:pt x="295" y="21"/>
                  </a:cubicBezTo>
                  <a:close/>
                </a:path>
              </a:pathLst>
            </a:custGeom>
            <a:grpFill/>
            <a:ln w="9525">
              <a:noFill/>
              <a:round/>
              <a:headEnd/>
              <a:tailEnd/>
            </a:ln>
          </p:spPr>
          <p:txBody>
            <a:bodyPr/>
            <a:lstStyle/>
            <a:p>
              <a:pPr>
                <a:defRPr/>
              </a:pPr>
              <a:endParaRPr lang="en-US">
                <a:ea typeface="+mn-ea"/>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5" descr="s3.e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4176" y="2133600"/>
            <a:ext cx="3281362"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a:latin typeface="Arial" charset="0"/>
              </a:rPr>
              <a:t>Security</a:t>
            </a:r>
          </a:p>
        </p:txBody>
      </p:sp>
      <p:sp>
        <p:nvSpPr>
          <p:cNvPr id="21" name="TextBox 20"/>
          <p:cNvSpPr txBox="1">
            <a:spLocks noChangeArrowheads="1"/>
          </p:cNvSpPr>
          <p:nvPr/>
        </p:nvSpPr>
        <p:spPr bwMode="auto">
          <a:xfrm>
            <a:off x="496888" y="1014413"/>
            <a:ext cx="7827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dirty="0"/>
              <a:t>Amazon S3 provides </a:t>
            </a:r>
            <a:r>
              <a:rPr lang="en-US" dirty="0" smtClean="0"/>
              <a:t>2 authentication </a:t>
            </a:r>
            <a:r>
              <a:rPr lang="en-US" dirty="0"/>
              <a:t>mechanisms to secure data against unauthorized access. </a:t>
            </a:r>
          </a:p>
          <a:p>
            <a:pPr eaLnBrk="1" hangingPunct="1"/>
            <a:endParaRPr lang="en-US" dirty="0"/>
          </a:p>
        </p:txBody>
      </p:sp>
      <p:sp>
        <p:nvSpPr>
          <p:cNvPr id="17420" name="TextBox 29"/>
          <p:cNvSpPr txBox="1">
            <a:spLocks noChangeArrowheads="1"/>
          </p:cNvSpPr>
          <p:nvPr/>
        </p:nvSpPr>
        <p:spPr bwMode="auto">
          <a:xfrm>
            <a:off x="9920288" y="3757613"/>
            <a:ext cx="185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5" descr="s3.e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4176" y="2133600"/>
            <a:ext cx="3281362"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a:latin typeface="Arial" charset="0"/>
              </a:rPr>
              <a:t>Security</a:t>
            </a:r>
          </a:p>
        </p:txBody>
      </p:sp>
      <p:sp>
        <p:nvSpPr>
          <p:cNvPr id="3" name="Content Placeholder 2"/>
          <p:cNvSpPr>
            <a:spLocks noGrp="1"/>
          </p:cNvSpPr>
          <p:nvPr>
            <p:ph idx="1"/>
          </p:nvPr>
        </p:nvSpPr>
        <p:spPr>
          <a:xfrm>
            <a:off x="3665538" y="1600200"/>
            <a:ext cx="5021262" cy="3651093"/>
          </a:xfrm>
        </p:spPr>
        <p:txBody>
          <a:bodyPr/>
          <a:lstStyle/>
          <a:p>
            <a:r>
              <a:rPr lang="en-US" b="1" dirty="0" smtClean="0"/>
              <a:t>Bucket Policies</a:t>
            </a:r>
            <a:br>
              <a:rPr lang="en-US" b="1" dirty="0" smtClean="0"/>
            </a:br>
            <a:endParaRPr lang="en-US" b="1" dirty="0" smtClean="0"/>
          </a:p>
          <a:p>
            <a:pPr marL="342900" indent="-342900">
              <a:buFont typeface="Arial"/>
              <a:buChar char="•"/>
            </a:pPr>
            <a:r>
              <a:rPr lang="en-US" sz="1400" dirty="0" smtClean="0"/>
              <a:t>Grant or restrict access based on AWS account, HTTP </a:t>
            </a:r>
            <a:r>
              <a:rPr lang="en-US" sz="1400" dirty="0" err="1" smtClean="0"/>
              <a:t>referer</a:t>
            </a:r>
            <a:r>
              <a:rPr lang="en-US" sz="1400" dirty="0" smtClean="0"/>
              <a:t>, IP address, time of day, etc.</a:t>
            </a:r>
            <a:br>
              <a:rPr lang="en-US" sz="1400" dirty="0" smtClean="0"/>
            </a:br>
            <a:endParaRPr lang="en-US" sz="1400" dirty="0" smtClean="0"/>
          </a:p>
          <a:p>
            <a:pPr marL="342900" indent="-342900">
              <a:buFont typeface="Arial"/>
              <a:buChar char="•"/>
            </a:pPr>
            <a:r>
              <a:rPr lang="en-US" sz="1400" dirty="0" smtClean="0"/>
              <a:t>Apply policy to entire bucket or user/group</a:t>
            </a:r>
            <a:endParaRPr lang="en-US" sz="1400" dirty="0"/>
          </a:p>
        </p:txBody>
      </p:sp>
      <p:sp>
        <p:nvSpPr>
          <p:cNvPr id="11" name="TextBox 10"/>
          <p:cNvSpPr txBox="1">
            <a:spLocks noChangeArrowheads="1"/>
          </p:cNvSpPr>
          <p:nvPr/>
        </p:nvSpPr>
        <p:spPr bwMode="auto">
          <a:xfrm>
            <a:off x="6245225" y="3763963"/>
            <a:ext cx="19796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dirty="0">
                <a:solidFill>
                  <a:schemeClr val="bg1"/>
                </a:solidFill>
              </a:rPr>
              <a:t>10101010101010</a:t>
            </a:r>
          </a:p>
          <a:p>
            <a:pPr eaLnBrk="1" hangingPunct="1"/>
            <a:r>
              <a:rPr lang="en-US" dirty="0">
                <a:solidFill>
                  <a:schemeClr val="bg1"/>
                </a:solidFill>
              </a:rPr>
              <a:t>10101010101010</a:t>
            </a:r>
          </a:p>
          <a:p>
            <a:pPr eaLnBrk="1" hangingPunct="1"/>
            <a:r>
              <a:rPr lang="en-US" dirty="0">
                <a:solidFill>
                  <a:schemeClr val="bg1"/>
                </a:solidFill>
              </a:rPr>
              <a:t>10101010101010</a:t>
            </a:r>
          </a:p>
          <a:p>
            <a:pPr eaLnBrk="1" hangingPunct="1"/>
            <a:r>
              <a:rPr lang="en-US" dirty="0">
                <a:solidFill>
                  <a:schemeClr val="bg1"/>
                </a:solidFill>
              </a:rPr>
              <a:t>10101010101010</a:t>
            </a:r>
          </a:p>
          <a:p>
            <a:pPr eaLnBrk="1" hangingPunct="1"/>
            <a:r>
              <a:rPr lang="en-US" dirty="0">
                <a:solidFill>
                  <a:schemeClr val="bg1"/>
                </a:solidFill>
              </a:rPr>
              <a:t>10101010101010</a:t>
            </a:r>
          </a:p>
          <a:p>
            <a:pPr eaLnBrk="1" hangingPunct="1"/>
            <a:r>
              <a:rPr lang="en-US" dirty="0">
                <a:solidFill>
                  <a:schemeClr val="bg1"/>
                </a:solidFill>
              </a:rPr>
              <a:t>10101010101010</a:t>
            </a:r>
          </a:p>
          <a:p>
            <a:pPr eaLnBrk="1" hangingPunct="1"/>
            <a:endParaRPr lang="en-US" dirty="0">
              <a:solidFill>
                <a:schemeClr val="bg1"/>
              </a:solidFill>
            </a:endParaRPr>
          </a:p>
        </p:txBody>
      </p:sp>
      <p:grpSp>
        <p:nvGrpSpPr>
          <p:cNvPr id="2" name="Group 14"/>
          <p:cNvGrpSpPr/>
          <p:nvPr/>
        </p:nvGrpSpPr>
        <p:grpSpPr>
          <a:xfrm>
            <a:off x="6810462" y="3951623"/>
            <a:ext cx="948726" cy="1264574"/>
            <a:chOff x="3708795" y="1595920"/>
            <a:chExt cx="488159" cy="650676"/>
          </a:xfrm>
          <a:solidFill>
            <a:schemeClr val="bg1"/>
          </a:solidFill>
        </p:grpSpPr>
        <p:sp>
          <p:nvSpPr>
            <p:cNvPr id="16" name="Freeform 7"/>
            <p:cNvSpPr>
              <a:spLocks noEditPoints="1"/>
            </p:cNvSpPr>
            <p:nvPr/>
          </p:nvSpPr>
          <p:spPr bwMode="auto">
            <a:xfrm>
              <a:off x="3775390" y="1595920"/>
              <a:ext cx="356038" cy="256299"/>
            </a:xfrm>
            <a:custGeom>
              <a:avLst/>
              <a:gdLst/>
              <a:ahLst/>
              <a:cxnLst>
                <a:cxn ang="0">
                  <a:pos x="493" y="0"/>
                </a:cxn>
                <a:cxn ang="0">
                  <a:pos x="0" y="493"/>
                </a:cxn>
                <a:cxn ang="0">
                  <a:pos x="0" y="620"/>
                </a:cxn>
                <a:cxn ang="0">
                  <a:pos x="90" y="709"/>
                </a:cxn>
                <a:cxn ang="0">
                  <a:pos x="179" y="620"/>
                </a:cxn>
                <a:cxn ang="0">
                  <a:pos x="179" y="493"/>
                </a:cxn>
                <a:cxn ang="0">
                  <a:pos x="493" y="180"/>
                </a:cxn>
                <a:cxn ang="0">
                  <a:pos x="806" y="493"/>
                </a:cxn>
                <a:cxn ang="0">
                  <a:pos x="806" y="620"/>
                </a:cxn>
                <a:cxn ang="0">
                  <a:pos x="896" y="709"/>
                </a:cxn>
                <a:cxn ang="0">
                  <a:pos x="985" y="620"/>
                </a:cxn>
                <a:cxn ang="0">
                  <a:pos x="985" y="493"/>
                </a:cxn>
                <a:cxn ang="0">
                  <a:pos x="493" y="0"/>
                </a:cxn>
                <a:cxn ang="0">
                  <a:pos x="377" y="136"/>
                </a:cxn>
                <a:cxn ang="0">
                  <a:pos x="139" y="368"/>
                </a:cxn>
                <a:cxn ang="0">
                  <a:pos x="103" y="385"/>
                </a:cxn>
                <a:cxn ang="0">
                  <a:pos x="86" y="349"/>
                </a:cxn>
                <a:cxn ang="0">
                  <a:pos x="359" y="83"/>
                </a:cxn>
                <a:cxn ang="0">
                  <a:pos x="395" y="101"/>
                </a:cxn>
                <a:cxn ang="0">
                  <a:pos x="377" y="136"/>
                </a:cxn>
              </a:cxnLst>
              <a:rect l="0" t="0" r="r" b="b"/>
              <a:pathLst>
                <a:path w="985" h="709">
                  <a:moveTo>
                    <a:pt x="493" y="0"/>
                  </a:moveTo>
                  <a:cubicBezTo>
                    <a:pt x="221" y="0"/>
                    <a:pt x="0" y="221"/>
                    <a:pt x="0" y="493"/>
                  </a:cubicBezTo>
                  <a:cubicBezTo>
                    <a:pt x="0" y="620"/>
                    <a:pt x="0" y="620"/>
                    <a:pt x="0" y="620"/>
                  </a:cubicBezTo>
                  <a:cubicBezTo>
                    <a:pt x="0" y="669"/>
                    <a:pt x="40" y="709"/>
                    <a:pt x="90" y="709"/>
                  </a:cubicBezTo>
                  <a:cubicBezTo>
                    <a:pt x="139" y="709"/>
                    <a:pt x="179" y="669"/>
                    <a:pt x="179" y="620"/>
                  </a:cubicBezTo>
                  <a:cubicBezTo>
                    <a:pt x="179" y="493"/>
                    <a:pt x="179" y="493"/>
                    <a:pt x="179" y="493"/>
                  </a:cubicBezTo>
                  <a:cubicBezTo>
                    <a:pt x="179" y="320"/>
                    <a:pt x="320" y="180"/>
                    <a:pt x="493" y="180"/>
                  </a:cubicBezTo>
                  <a:cubicBezTo>
                    <a:pt x="665" y="180"/>
                    <a:pt x="806" y="320"/>
                    <a:pt x="806" y="493"/>
                  </a:cubicBezTo>
                  <a:cubicBezTo>
                    <a:pt x="806" y="620"/>
                    <a:pt x="806" y="620"/>
                    <a:pt x="806" y="620"/>
                  </a:cubicBezTo>
                  <a:cubicBezTo>
                    <a:pt x="806" y="669"/>
                    <a:pt x="846" y="709"/>
                    <a:pt x="896" y="709"/>
                  </a:cubicBezTo>
                  <a:cubicBezTo>
                    <a:pt x="945" y="709"/>
                    <a:pt x="985" y="669"/>
                    <a:pt x="985" y="620"/>
                  </a:cubicBezTo>
                  <a:cubicBezTo>
                    <a:pt x="985" y="493"/>
                    <a:pt x="985" y="493"/>
                    <a:pt x="985" y="493"/>
                  </a:cubicBezTo>
                  <a:cubicBezTo>
                    <a:pt x="985" y="221"/>
                    <a:pt x="764" y="0"/>
                    <a:pt x="493" y="0"/>
                  </a:cubicBezTo>
                  <a:close/>
                  <a:moveTo>
                    <a:pt x="377" y="136"/>
                  </a:moveTo>
                  <a:cubicBezTo>
                    <a:pt x="267" y="172"/>
                    <a:pt x="178" y="259"/>
                    <a:pt x="139" y="368"/>
                  </a:cubicBezTo>
                  <a:cubicBezTo>
                    <a:pt x="134" y="382"/>
                    <a:pt x="118" y="390"/>
                    <a:pt x="103" y="385"/>
                  </a:cubicBezTo>
                  <a:cubicBezTo>
                    <a:pt x="89" y="380"/>
                    <a:pt x="81" y="363"/>
                    <a:pt x="86" y="349"/>
                  </a:cubicBezTo>
                  <a:cubicBezTo>
                    <a:pt x="131" y="223"/>
                    <a:pt x="233" y="124"/>
                    <a:pt x="359" y="83"/>
                  </a:cubicBezTo>
                  <a:cubicBezTo>
                    <a:pt x="374" y="78"/>
                    <a:pt x="390" y="86"/>
                    <a:pt x="395" y="101"/>
                  </a:cubicBezTo>
                  <a:cubicBezTo>
                    <a:pt x="400" y="116"/>
                    <a:pt x="392" y="132"/>
                    <a:pt x="377" y="136"/>
                  </a:cubicBezTo>
                  <a:close/>
                </a:path>
              </a:pathLst>
            </a:custGeom>
            <a:grpFill/>
            <a:ln w="12700">
              <a:noFill/>
              <a:round/>
              <a:headEnd/>
              <a:tailEnd/>
            </a:ln>
          </p:spPr>
          <p:txBody>
            <a:bodyPr/>
            <a:lstStyle/>
            <a:p>
              <a:pPr>
                <a:defRPr/>
              </a:pPr>
              <a:endParaRPr lang="en-US">
                <a:ea typeface="+mn-ea"/>
              </a:endParaRPr>
            </a:p>
          </p:txBody>
        </p:sp>
        <p:sp>
          <p:nvSpPr>
            <p:cNvPr id="17" name="Freeform 8"/>
            <p:cNvSpPr>
              <a:spLocks/>
            </p:cNvSpPr>
            <p:nvPr/>
          </p:nvSpPr>
          <p:spPr bwMode="auto">
            <a:xfrm>
              <a:off x="3708795" y="2135248"/>
              <a:ext cx="488159" cy="111348"/>
            </a:xfrm>
            <a:custGeom>
              <a:avLst/>
              <a:gdLst/>
              <a:ahLst/>
              <a:cxnLst>
                <a:cxn ang="0">
                  <a:pos x="1236" y="0"/>
                </a:cxn>
                <a:cxn ang="0">
                  <a:pos x="114" y="0"/>
                </a:cxn>
                <a:cxn ang="0">
                  <a:pos x="0" y="114"/>
                </a:cxn>
                <a:cxn ang="0">
                  <a:pos x="0" y="125"/>
                </a:cxn>
                <a:cxn ang="0">
                  <a:pos x="157" y="125"/>
                </a:cxn>
                <a:cxn ang="0">
                  <a:pos x="186" y="154"/>
                </a:cxn>
                <a:cxn ang="0">
                  <a:pos x="157" y="184"/>
                </a:cxn>
                <a:cxn ang="0">
                  <a:pos x="0" y="184"/>
                </a:cxn>
                <a:cxn ang="0">
                  <a:pos x="0" y="195"/>
                </a:cxn>
                <a:cxn ang="0">
                  <a:pos x="114" y="308"/>
                </a:cxn>
                <a:cxn ang="0">
                  <a:pos x="1236" y="308"/>
                </a:cxn>
                <a:cxn ang="0">
                  <a:pos x="1350" y="195"/>
                </a:cxn>
                <a:cxn ang="0">
                  <a:pos x="1350" y="114"/>
                </a:cxn>
                <a:cxn ang="0">
                  <a:pos x="1236" y="0"/>
                </a:cxn>
              </a:cxnLst>
              <a:rect l="0" t="0" r="r" b="b"/>
              <a:pathLst>
                <a:path w="1350" h="308">
                  <a:moveTo>
                    <a:pt x="1236" y="0"/>
                  </a:moveTo>
                  <a:cubicBezTo>
                    <a:pt x="114" y="0"/>
                    <a:pt x="114" y="0"/>
                    <a:pt x="114" y="0"/>
                  </a:cubicBezTo>
                  <a:cubicBezTo>
                    <a:pt x="51" y="0"/>
                    <a:pt x="0" y="51"/>
                    <a:pt x="0" y="114"/>
                  </a:cubicBezTo>
                  <a:cubicBezTo>
                    <a:pt x="0" y="125"/>
                    <a:pt x="0" y="125"/>
                    <a:pt x="0" y="125"/>
                  </a:cubicBezTo>
                  <a:cubicBezTo>
                    <a:pt x="157" y="125"/>
                    <a:pt x="157" y="125"/>
                    <a:pt x="157" y="125"/>
                  </a:cubicBezTo>
                  <a:cubicBezTo>
                    <a:pt x="173" y="125"/>
                    <a:pt x="186" y="138"/>
                    <a:pt x="186" y="154"/>
                  </a:cubicBezTo>
                  <a:cubicBezTo>
                    <a:pt x="186" y="171"/>
                    <a:pt x="173" y="184"/>
                    <a:pt x="157" y="184"/>
                  </a:cubicBezTo>
                  <a:cubicBezTo>
                    <a:pt x="0" y="184"/>
                    <a:pt x="0" y="184"/>
                    <a:pt x="0" y="184"/>
                  </a:cubicBezTo>
                  <a:cubicBezTo>
                    <a:pt x="0" y="195"/>
                    <a:pt x="0" y="195"/>
                    <a:pt x="0" y="195"/>
                  </a:cubicBezTo>
                  <a:cubicBezTo>
                    <a:pt x="0" y="258"/>
                    <a:pt x="51" y="308"/>
                    <a:pt x="114" y="308"/>
                  </a:cubicBezTo>
                  <a:cubicBezTo>
                    <a:pt x="1236" y="308"/>
                    <a:pt x="1236" y="308"/>
                    <a:pt x="1236" y="308"/>
                  </a:cubicBezTo>
                  <a:cubicBezTo>
                    <a:pt x="1299" y="308"/>
                    <a:pt x="1350" y="258"/>
                    <a:pt x="1350" y="195"/>
                  </a:cubicBezTo>
                  <a:cubicBezTo>
                    <a:pt x="1350" y="114"/>
                    <a:pt x="1350" y="114"/>
                    <a:pt x="1350" y="114"/>
                  </a:cubicBezTo>
                  <a:cubicBezTo>
                    <a:pt x="1350" y="51"/>
                    <a:pt x="1299" y="0"/>
                    <a:pt x="1236" y="0"/>
                  </a:cubicBezTo>
                  <a:close/>
                </a:path>
              </a:pathLst>
            </a:custGeom>
            <a:grpFill/>
            <a:ln w="12700">
              <a:noFill/>
              <a:round/>
              <a:headEnd/>
              <a:tailEnd/>
            </a:ln>
          </p:spPr>
          <p:txBody>
            <a:bodyPr/>
            <a:lstStyle/>
            <a:p>
              <a:pPr>
                <a:defRPr/>
              </a:pPr>
              <a:endParaRPr lang="en-US">
                <a:ea typeface="+mn-ea"/>
              </a:endParaRPr>
            </a:p>
          </p:txBody>
        </p:sp>
        <p:sp>
          <p:nvSpPr>
            <p:cNvPr id="18" name="Freeform 10"/>
            <p:cNvSpPr>
              <a:spLocks/>
            </p:cNvSpPr>
            <p:nvPr/>
          </p:nvSpPr>
          <p:spPr bwMode="auto">
            <a:xfrm>
              <a:off x="3708795" y="1870396"/>
              <a:ext cx="488159" cy="111195"/>
            </a:xfrm>
            <a:custGeom>
              <a:avLst/>
              <a:gdLst/>
              <a:ahLst/>
              <a:cxnLst>
                <a:cxn ang="0">
                  <a:pos x="1236" y="0"/>
                </a:cxn>
                <a:cxn ang="0">
                  <a:pos x="114" y="0"/>
                </a:cxn>
                <a:cxn ang="0">
                  <a:pos x="0" y="114"/>
                </a:cxn>
                <a:cxn ang="0">
                  <a:pos x="0" y="125"/>
                </a:cxn>
                <a:cxn ang="0">
                  <a:pos x="157" y="125"/>
                </a:cxn>
                <a:cxn ang="0">
                  <a:pos x="186" y="154"/>
                </a:cxn>
                <a:cxn ang="0">
                  <a:pos x="157" y="184"/>
                </a:cxn>
                <a:cxn ang="0">
                  <a:pos x="0" y="184"/>
                </a:cxn>
                <a:cxn ang="0">
                  <a:pos x="0" y="195"/>
                </a:cxn>
                <a:cxn ang="0">
                  <a:pos x="114" y="308"/>
                </a:cxn>
                <a:cxn ang="0">
                  <a:pos x="1236" y="308"/>
                </a:cxn>
                <a:cxn ang="0">
                  <a:pos x="1350" y="195"/>
                </a:cxn>
                <a:cxn ang="0">
                  <a:pos x="1350" y="114"/>
                </a:cxn>
                <a:cxn ang="0">
                  <a:pos x="1236" y="0"/>
                </a:cxn>
              </a:cxnLst>
              <a:rect l="0" t="0" r="r" b="b"/>
              <a:pathLst>
                <a:path w="1350" h="308">
                  <a:moveTo>
                    <a:pt x="1236" y="0"/>
                  </a:moveTo>
                  <a:cubicBezTo>
                    <a:pt x="114" y="0"/>
                    <a:pt x="114" y="0"/>
                    <a:pt x="114" y="0"/>
                  </a:cubicBezTo>
                  <a:cubicBezTo>
                    <a:pt x="51" y="0"/>
                    <a:pt x="0" y="51"/>
                    <a:pt x="0" y="114"/>
                  </a:cubicBezTo>
                  <a:cubicBezTo>
                    <a:pt x="0" y="125"/>
                    <a:pt x="0" y="125"/>
                    <a:pt x="0" y="125"/>
                  </a:cubicBezTo>
                  <a:cubicBezTo>
                    <a:pt x="157" y="125"/>
                    <a:pt x="157" y="125"/>
                    <a:pt x="157" y="125"/>
                  </a:cubicBezTo>
                  <a:cubicBezTo>
                    <a:pt x="173" y="125"/>
                    <a:pt x="186" y="138"/>
                    <a:pt x="186" y="154"/>
                  </a:cubicBezTo>
                  <a:cubicBezTo>
                    <a:pt x="186" y="171"/>
                    <a:pt x="173" y="184"/>
                    <a:pt x="157" y="184"/>
                  </a:cubicBezTo>
                  <a:cubicBezTo>
                    <a:pt x="0" y="184"/>
                    <a:pt x="0" y="184"/>
                    <a:pt x="0" y="184"/>
                  </a:cubicBezTo>
                  <a:cubicBezTo>
                    <a:pt x="0" y="195"/>
                    <a:pt x="0" y="195"/>
                    <a:pt x="0" y="195"/>
                  </a:cubicBezTo>
                  <a:cubicBezTo>
                    <a:pt x="0" y="257"/>
                    <a:pt x="51" y="308"/>
                    <a:pt x="114" y="308"/>
                  </a:cubicBezTo>
                  <a:cubicBezTo>
                    <a:pt x="1236" y="308"/>
                    <a:pt x="1236" y="308"/>
                    <a:pt x="1236" y="308"/>
                  </a:cubicBezTo>
                  <a:cubicBezTo>
                    <a:pt x="1299" y="308"/>
                    <a:pt x="1350" y="257"/>
                    <a:pt x="1350" y="195"/>
                  </a:cubicBezTo>
                  <a:cubicBezTo>
                    <a:pt x="1350" y="114"/>
                    <a:pt x="1350" y="114"/>
                    <a:pt x="1350" y="114"/>
                  </a:cubicBezTo>
                  <a:cubicBezTo>
                    <a:pt x="1350" y="51"/>
                    <a:pt x="1299" y="0"/>
                    <a:pt x="1236" y="0"/>
                  </a:cubicBezTo>
                  <a:close/>
                </a:path>
              </a:pathLst>
            </a:custGeom>
            <a:grpFill/>
            <a:ln w="12700">
              <a:noFill/>
              <a:round/>
              <a:headEnd/>
              <a:tailEnd/>
            </a:ln>
          </p:spPr>
          <p:txBody>
            <a:bodyPr/>
            <a:lstStyle/>
            <a:p>
              <a:pPr>
                <a:defRPr/>
              </a:pPr>
              <a:endParaRPr lang="en-US">
                <a:ea typeface="+mn-ea"/>
              </a:endParaRPr>
            </a:p>
          </p:txBody>
        </p:sp>
        <p:sp>
          <p:nvSpPr>
            <p:cNvPr id="19" name="Freeform 9"/>
            <p:cNvSpPr>
              <a:spLocks/>
            </p:cNvSpPr>
            <p:nvPr/>
          </p:nvSpPr>
          <p:spPr bwMode="auto">
            <a:xfrm>
              <a:off x="3708795" y="2002975"/>
              <a:ext cx="488159" cy="111348"/>
            </a:xfrm>
            <a:custGeom>
              <a:avLst/>
              <a:gdLst/>
              <a:ahLst/>
              <a:cxnLst>
                <a:cxn ang="0">
                  <a:pos x="1236" y="0"/>
                </a:cxn>
                <a:cxn ang="0">
                  <a:pos x="114" y="0"/>
                </a:cxn>
                <a:cxn ang="0">
                  <a:pos x="0" y="114"/>
                </a:cxn>
                <a:cxn ang="0">
                  <a:pos x="0" y="124"/>
                </a:cxn>
                <a:cxn ang="0">
                  <a:pos x="157" y="124"/>
                </a:cxn>
                <a:cxn ang="0">
                  <a:pos x="186" y="154"/>
                </a:cxn>
                <a:cxn ang="0">
                  <a:pos x="157" y="183"/>
                </a:cxn>
                <a:cxn ang="0">
                  <a:pos x="0" y="183"/>
                </a:cxn>
                <a:cxn ang="0">
                  <a:pos x="0" y="194"/>
                </a:cxn>
                <a:cxn ang="0">
                  <a:pos x="114" y="308"/>
                </a:cxn>
                <a:cxn ang="0">
                  <a:pos x="1236" y="308"/>
                </a:cxn>
                <a:cxn ang="0">
                  <a:pos x="1350" y="194"/>
                </a:cxn>
                <a:cxn ang="0">
                  <a:pos x="1350" y="114"/>
                </a:cxn>
                <a:cxn ang="0">
                  <a:pos x="1236" y="0"/>
                </a:cxn>
              </a:cxnLst>
              <a:rect l="0" t="0" r="r" b="b"/>
              <a:pathLst>
                <a:path w="1350" h="308">
                  <a:moveTo>
                    <a:pt x="1236" y="0"/>
                  </a:moveTo>
                  <a:cubicBezTo>
                    <a:pt x="114" y="0"/>
                    <a:pt x="114" y="0"/>
                    <a:pt x="114" y="0"/>
                  </a:cubicBezTo>
                  <a:cubicBezTo>
                    <a:pt x="51" y="0"/>
                    <a:pt x="0" y="51"/>
                    <a:pt x="0" y="114"/>
                  </a:cubicBezTo>
                  <a:cubicBezTo>
                    <a:pt x="0" y="124"/>
                    <a:pt x="0" y="124"/>
                    <a:pt x="0" y="124"/>
                  </a:cubicBezTo>
                  <a:cubicBezTo>
                    <a:pt x="157" y="124"/>
                    <a:pt x="157" y="124"/>
                    <a:pt x="157" y="124"/>
                  </a:cubicBezTo>
                  <a:cubicBezTo>
                    <a:pt x="173" y="124"/>
                    <a:pt x="186" y="138"/>
                    <a:pt x="186" y="154"/>
                  </a:cubicBezTo>
                  <a:cubicBezTo>
                    <a:pt x="186" y="170"/>
                    <a:pt x="173" y="183"/>
                    <a:pt x="157" y="183"/>
                  </a:cubicBezTo>
                  <a:cubicBezTo>
                    <a:pt x="0" y="183"/>
                    <a:pt x="0" y="183"/>
                    <a:pt x="0" y="183"/>
                  </a:cubicBezTo>
                  <a:cubicBezTo>
                    <a:pt x="0" y="194"/>
                    <a:pt x="0" y="194"/>
                    <a:pt x="0" y="194"/>
                  </a:cubicBezTo>
                  <a:cubicBezTo>
                    <a:pt x="0" y="257"/>
                    <a:pt x="51" y="308"/>
                    <a:pt x="114" y="308"/>
                  </a:cubicBezTo>
                  <a:cubicBezTo>
                    <a:pt x="1236" y="308"/>
                    <a:pt x="1236" y="308"/>
                    <a:pt x="1236" y="308"/>
                  </a:cubicBezTo>
                  <a:cubicBezTo>
                    <a:pt x="1299" y="308"/>
                    <a:pt x="1350" y="257"/>
                    <a:pt x="1350" y="194"/>
                  </a:cubicBezTo>
                  <a:cubicBezTo>
                    <a:pt x="1350" y="114"/>
                    <a:pt x="1350" y="114"/>
                    <a:pt x="1350" y="114"/>
                  </a:cubicBezTo>
                  <a:cubicBezTo>
                    <a:pt x="1350" y="51"/>
                    <a:pt x="1299" y="0"/>
                    <a:pt x="1236" y="0"/>
                  </a:cubicBezTo>
                  <a:close/>
                </a:path>
              </a:pathLst>
            </a:custGeom>
            <a:grpFill/>
            <a:ln w="12700">
              <a:noFill/>
              <a:round/>
              <a:headEnd/>
              <a:tailEnd/>
            </a:ln>
          </p:spPr>
          <p:txBody>
            <a:bodyPr/>
            <a:lstStyle/>
            <a:p>
              <a:pPr>
                <a:defRPr/>
              </a:pPr>
              <a:endParaRPr lang="en-US">
                <a:ea typeface="+mn-ea"/>
              </a:endParaRPr>
            </a:p>
          </p:txBody>
        </p:sp>
      </p:grpSp>
      <p:sp>
        <p:nvSpPr>
          <p:cNvPr id="21" name="TextBox 20"/>
          <p:cNvSpPr txBox="1">
            <a:spLocks noChangeArrowheads="1"/>
          </p:cNvSpPr>
          <p:nvPr/>
        </p:nvSpPr>
        <p:spPr bwMode="auto">
          <a:xfrm>
            <a:off x="496888" y="1014413"/>
            <a:ext cx="7827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dirty="0"/>
              <a:t>Amazon S3 provides </a:t>
            </a:r>
            <a:r>
              <a:rPr lang="en-US" dirty="0" smtClean="0"/>
              <a:t>2 authentication </a:t>
            </a:r>
            <a:r>
              <a:rPr lang="en-US" dirty="0"/>
              <a:t>mechanisms to secure data against unauthorized access. </a:t>
            </a:r>
          </a:p>
          <a:p>
            <a:pPr eaLnBrk="1" hangingPunct="1"/>
            <a:endParaRPr lang="en-US" dirty="0"/>
          </a:p>
        </p:txBody>
      </p:sp>
      <p:sp>
        <p:nvSpPr>
          <p:cNvPr id="17420" name="TextBox 29"/>
          <p:cNvSpPr txBox="1">
            <a:spLocks noChangeArrowheads="1"/>
          </p:cNvSpPr>
          <p:nvPr/>
        </p:nvSpPr>
        <p:spPr bwMode="auto">
          <a:xfrm>
            <a:off x="9920288" y="3757613"/>
            <a:ext cx="185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p>
        </p:txBody>
      </p:sp>
      <p:sp>
        <p:nvSpPr>
          <p:cNvPr id="32" name="Round Diagonal Corner Rectangle 31"/>
          <p:cNvSpPr/>
          <p:nvPr/>
        </p:nvSpPr>
        <p:spPr>
          <a:xfrm>
            <a:off x="5105400" y="3497262"/>
            <a:ext cx="1955800" cy="1260475"/>
          </a:xfrm>
          <a:prstGeom prst="round2DiagRect">
            <a:avLst/>
          </a:prstGeom>
          <a:solidFill>
            <a:schemeClr val="accent5">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bucket </a:t>
            </a:r>
            <a:r>
              <a:rPr lang="en-US" dirty="0" smtClean="0"/>
              <a:t>policy (JSON doc)</a:t>
            </a:r>
            <a:endParaRPr lang="en-US" dirty="0"/>
          </a:p>
        </p:txBody>
      </p:sp>
      <p:grpSp>
        <p:nvGrpSpPr>
          <p:cNvPr id="4" name="Group 148"/>
          <p:cNvGrpSpPr/>
          <p:nvPr/>
        </p:nvGrpSpPr>
        <p:grpSpPr>
          <a:xfrm>
            <a:off x="8348663" y="5832476"/>
            <a:ext cx="428624" cy="369887"/>
            <a:chOff x="8348663" y="5832476"/>
            <a:chExt cx="428624" cy="369887"/>
          </a:xfrm>
          <a:solidFill>
            <a:schemeClr val="tx2">
              <a:lumMod val="20000"/>
              <a:lumOff val="80000"/>
            </a:schemeClr>
          </a:solidFill>
        </p:grpSpPr>
        <p:sp>
          <p:nvSpPr>
            <p:cNvPr id="37" name="Freeform 12"/>
            <p:cNvSpPr>
              <a:spLocks/>
            </p:cNvSpPr>
            <p:nvPr/>
          </p:nvSpPr>
          <p:spPr bwMode="auto">
            <a:xfrm>
              <a:off x="8408988" y="5894388"/>
              <a:ext cx="247650" cy="247650"/>
            </a:xfrm>
            <a:custGeom>
              <a:avLst/>
              <a:gdLst/>
              <a:ahLst/>
              <a:cxnLst>
                <a:cxn ang="0">
                  <a:pos x="1160" y="375"/>
                </a:cxn>
                <a:cxn ang="0">
                  <a:pos x="1135" y="298"/>
                </a:cxn>
                <a:cxn ang="0">
                  <a:pos x="1004" y="155"/>
                </a:cxn>
                <a:cxn ang="0">
                  <a:pos x="862" y="24"/>
                </a:cxn>
                <a:cxn ang="0">
                  <a:pos x="785" y="0"/>
                </a:cxn>
                <a:cxn ang="0">
                  <a:pos x="5" y="389"/>
                </a:cxn>
                <a:cxn ang="0">
                  <a:pos x="0" y="394"/>
                </a:cxn>
                <a:cxn ang="0">
                  <a:pos x="284" y="678"/>
                </a:cxn>
                <a:cxn ang="0">
                  <a:pos x="344" y="617"/>
                </a:cxn>
                <a:cxn ang="0">
                  <a:pos x="542" y="617"/>
                </a:cxn>
                <a:cxn ang="0">
                  <a:pos x="542" y="815"/>
                </a:cxn>
                <a:cxn ang="0">
                  <a:pos x="482" y="876"/>
                </a:cxn>
                <a:cxn ang="0">
                  <a:pos x="766" y="1160"/>
                </a:cxn>
                <a:cxn ang="0">
                  <a:pos x="771" y="1155"/>
                </a:cxn>
                <a:cxn ang="0">
                  <a:pos x="1160" y="375"/>
                </a:cxn>
              </a:cxnLst>
              <a:rect l="0" t="0" r="r" b="b"/>
              <a:pathLst>
                <a:path w="1160" h="1160">
                  <a:moveTo>
                    <a:pt x="1160" y="375"/>
                  </a:moveTo>
                  <a:cubicBezTo>
                    <a:pt x="1160" y="345"/>
                    <a:pt x="1153" y="319"/>
                    <a:pt x="1135" y="298"/>
                  </a:cubicBezTo>
                  <a:cubicBezTo>
                    <a:pt x="1106" y="260"/>
                    <a:pt x="1042" y="192"/>
                    <a:pt x="1004" y="155"/>
                  </a:cubicBezTo>
                  <a:cubicBezTo>
                    <a:pt x="967" y="118"/>
                    <a:pt x="900" y="54"/>
                    <a:pt x="862" y="24"/>
                  </a:cubicBezTo>
                  <a:cubicBezTo>
                    <a:pt x="841" y="7"/>
                    <a:pt x="814" y="0"/>
                    <a:pt x="785" y="0"/>
                  </a:cubicBezTo>
                  <a:cubicBezTo>
                    <a:pt x="551" y="0"/>
                    <a:pt x="254" y="139"/>
                    <a:pt x="5" y="389"/>
                  </a:cubicBezTo>
                  <a:cubicBezTo>
                    <a:pt x="3" y="390"/>
                    <a:pt x="1" y="392"/>
                    <a:pt x="0" y="394"/>
                  </a:cubicBezTo>
                  <a:cubicBezTo>
                    <a:pt x="284" y="678"/>
                    <a:pt x="284" y="678"/>
                    <a:pt x="284" y="678"/>
                  </a:cubicBezTo>
                  <a:cubicBezTo>
                    <a:pt x="344" y="617"/>
                    <a:pt x="344" y="617"/>
                    <a:pt x="344" y="617"/>
                  </a:cubicBezTo>
                  <a:cubicBezTo>
                    <a:pt x="399" y="563"/>
                    <a:pt x="488" y="563"/>
                    <a:pt x="542" y="617"/>
                  </a:cubicBezTo>
                  <a:cubicBezTo>
                    <a:pt x="597" y="672"/>
                    <a:pt x="597" y="760"/>
                    <a:pt x="542" y="815"/>
                  </a:cubicBezTo>
                  <a:cubicBezTo>
                    <a:pt x="482" y="876"/>
                    <a:pt x="482" y="876"/>
                    <a:pt x="482" y="876"/>
                  </a:cubicBezTo>
                  <a:cubicBezTo>
                    <a:pt x="766" y="1160"/>
                    <a:pt x="766" y="1160"/>
                    <a:pt x="766" y="1160"/>
                  </a:cubicBezTo>
                  <a:cubicBezTo>
                    <a:pt x="767" y="1158"/>
                    <a:pt x="769" y="1157"/>
                    <a:pt x="771" y="1155"/>
                  </a:cubicBezTo>
                  <a:cubicBezTo>
                    <a:pt x="1020" y="905"/>
                    <a:pt x="1160" y="609"/>
                    <a:pt x="1160" y="375"/>
                  </a:cubicBezTo>
                  <a:close/>
                </a:path>
              </a:pathLst>
            </a:custGeom>
            <a:grpFill/>
            <a:ln w="9525">
              <a:noFill/>
              <a:round/>
              <a:headEnd/>
              <a:tailEnd/>
            </a:ln>
          </p:spPr>
          <p:txBody>
            <a:bodyPr/>
            <a:lstStyle/>
            <a:p>
              <a:pPr>
                <a:defRPr/>
              </a:pPr>
              <a:endParaRPr lang="en-US">
                <a:ea typeface="+mn-ea"/>
              </a:endParaRPr>
            </a:p>
          </p:txBody>
        </p:sp>
        <p:sp>
          <p:nvSpPr>
            <p:cNvPr id="38" name="Freeform 13"/>
            <p:cNvSpPr>
              <a:spLocks/>
            </p:cNvSpPr>
            <p:nvPr/>
          </p:nvSpPr>
          <p:spPr bwMode="auto">
            <a:xfrm>
              <a:off x="8401050" y="6097588"/>
              <a:ext cx="155575" cy="104775"/>
            </a:xfrm>
            <a:custGeom>
              <a:avLst/>
              <a:gdLst/>
              <a:ahLst/>
              <a:cxnLst>
                <a:cxn ang="0">
                  <a:pos x="368" y="79"/>
                </a:cxn>
                <a:cxn ang="0">
                  <a:pos x="211" y="107"/>
                </a:cxn>
                <a:cxn ang="0">
                  <a:pos x="201" y="122"/>
                </a:cxn>
                <a:cxn ang="0">
                  <a:pos x="0" y="323"/>
                </a:cxn>
                <a:cxn ang="0">
                  <a:pos x="667" y="332"/>
                </a:cxn>
                <a:cxn ang="0">
                  <a:pos x="728" y="281"/>
                </a:cxn>
                <a:cxn ang="0">
                  <a:pos x="447" y="0"/>
                </a:cxn>
                <a:cxn ang="0">
                  <a:pos x="368" y="79"/>
                </a:cxn>
              </a:cxnLst>
              <a:rect l="0" t="0" r="r" b="b"/>
              <a:pathLst>
                <a:path w="728" h="490">
                  <a:moveTo>
                    <a:pt x="368" y="79"/>
                  </a:moveTo>
                  <a:cubicBezTo>
                    <a:pt x="325" y="121"/>
                    <a:pt x="263" y="130"/>
                    <a:pt x="211" y="107"/>
                  </a:cubicBezTo>
                  <a:cubicBezTo>
                    <a:pt x="209" y="112"/>
                    <a:pt x="206" y="118"/>
                    <a:pt x="201" y="122"/>
                  </a:cubicBezTo>
                  <a:cubicBezTo>
                    <a:pt x="0" y="323"/>
                    <a:pt x="0" y="323"/>
                    <a:pt x="0" y="323"/>
                  </a:cubicBezTo>
                  <a:cubicBezTo>
                    <a:pt x="195" y="484"/>
                    <a:pt x="471" y="490"/>
                    <a:pt x="667" y="332"/>
                  </a:cubicBezTo>
                  <a:cubicBezTo>
                    <a:pt x="688" y="315"/>
                    <a:pt x="708" y="298"/>
                    <a:pt x="728" y="281"/>
                  </a:cubicBezTo>
                  <a:cubicBezTo>
                    <a:pt x="447" y="0"/>
                    <a:pt x="447" y="0"/>
                    <a:pt x="447" y="0"/>
                  </a:cubicBezTo>
                  <a:lnTo>
                    <a:pt x="368" y="79"/>
                  </a:lnTo>
                  <a:close/>
                </a:path>
              </a:pathLst>
            </a:custGeom>
            <a:grpFill/>
            <a:ln w="9525">
              <a:noFill/>
              <a:round/>
              <a:headEnd/>
              <a:tailEnd/>
            </a:ln>
          </p:spPr>
          <p:txBody>
            <a:bodyPr/>
            <a:lstStyle/>
            <a:p>
              <a:pPr>
                <a:defRPr/>
              </a:pPr>
              <a:endParaRPr lang="en-US">
                <a:ea typeface="+mn-ea"/>
              </a:endParaRPr>
            </a:p>
          </p:txBody>
        </p:sp>
        <p:sp>
          <p:nvSpPr>
            <p:cNvPr id="39" name="Freeform 14"/>
            <p:cNvSpPr>
              <a:spLocks/>
            </p:cNvSpPr>
            <p:nvPr/>
          </p:nvSpPr>
          <p:spPr bwMode="auto">
            <a:xfrm>
              <a:off x="8348663" y="5994401"/>
              <a:ext cx="104775" cy="155575"/>
            </a:xfrm>
            <a:custGeom>
              <a:avLst/>
              <a:gdLst/>
              <a:ahLst/>
              <a:cxnLst>
                <a:cxn ang="0">
                  <a:pos x="383" y="516"/>
                </a:cxn>
                <a:cxn ang="0">
                  <a:pos x="411" y="360"/>
                </a:cxn>
                <a:cxn ang="0">
                  <a:pos x="490" y="281"/>
                </a:cxn>
                <a:cxn ang="0">
                  <a:pos x="209" y="0"/>
                </a:cxn>
                <a:cxn ang="0">
                  <a:pos x="158" y="60"/>
                </a:cxn>
                <a:cxn ang="0">
                  <a:pos x="167" y="727"/>
                </a:cxn>
                <a:cxn ang="0">
                  <a:pos x="367" y="527"/>
                </a:cxn>
                <a:cxn ang="0">
                  <a:pos x="383" y="516"/>
                </a:cxn>
              </a:cxnLst>
              <a:rect l="0" t="0" r="r" b="b"/>
              <a:pathLst>
                <a:path w="490" h="727">
                  <a:moveTo>
                    <a:pt x="383" y="516"/>
                  </a:moveTo>
                  <a:cubicBezTo>
                    <a:pt x="359" y="465"/>
                    <a:pt x="369" y="402"/>
                    <a:pt x="411" y="360"/>
                  </a:cubicBezTo>
                  <a:cubicBezTo>
                    <a:pt x="490" y="281"/>
                    <a:pt x="490" y="281"/>
                    <a:pt x="490" y="281"/>
                  </a:cubicBezTo>
                  <a:cubicBezTo>
                    <a:pt x="209" y="0"/>
                    <a:pt x="209" y="0"/>
                    <a:pt x="209" y="0"/>
                  </a:cubicBezTo>
                  <a:cubicBezTo>
                    <a:pt x="191" y="20"/>
                    <a:pt x="174" y="40"/>
                    <a:pt x="158" y="60"/>
                  </a:cubicBezTo>
                  <a:cubicBezTo>
                    <a:pt x="0" y="257"/>
                    <a:pt x="6" y="533"/>
                    <a:pt x="167" y="727"/>
                  </a:cubicBezTo>
                  <a:cubicBezTo>
                    <a:pt x="367" y="527"/>
                    <a:pt x="367" y="527"/>
                    <a:pt x="367" y="527"/>
                  </a:cubicBezTo>
                  <a:cubicBezTo>
                    <a:pt x="372" y="522"/>
                    <a:pt x="377" y="519"/>
                    <a:pt x="383" y="516"/>
                  </a:cubicBezTo>
                  <a:close/>
                </a:path>
              </a:pathLst>
            </a:custGeom>
            <a:grpFill/>
            <a:ln w="9525">
              <a:noFill/>
              <a:round/>
              <a:headEnd/>
              <a:tailEnd/>
            </a:ln>
          </p:spPr>
          <p:txBody>
            <a:bodyPr/>
            <a:lstStyle/>
            <a:p>
              <a:pPr>
                <a:defRPr/>
              </a:pPr>
              <a:endParaRPr lang="en-US">
                <a:ea typeface="+mn-ea"/>
              </a:endParaRPr>
            </a:p>
          </p:txBody>
        </p:sp>
        <p:sp>
          <p:nvSpPr>
            <p:cNvPr id="40" name="Freeform 15"/>
            <p:cNvSpPr>
              <a:spLocks/>
            </p:cNvSpPr>
            <p:nvPr/>
          </p:nvSpPr>
          <p:spPr bwMode="auto">
            <a:xfrm>
              <a:off x="8632825" y="5832476"/>
              <a:ext cx="144462" cy="222250"/>
            </a:xfrm>
            <a:custGeom>
              <a:avLst/>
              <a:gdLst/>
              <a:ahLst/>
              <a:cxnLst>
                <a:cxn ang="0">
                  <a:pos x="564" y="868"/>
                </a:cxn>
                <a:cxn ang="0">
                  <a:pos x="363" y="868"/>
                </a:cxn>
                <a:cxn ang="0">
                  <a:pos x="364" y="667"/>
                </a:cxn>
                <a:cxn ang="0">
                  <a:pos x="583" y="447"/>
                </a:cxn>
                <a:cxn ang="0">
                  <a:pos x="583" y="97"/>
                </a:cxn>
                <a:cxn ang="0">
                  <a:pos x="232" y="97"/>
                </a:cxn>
                <a:cxn ang="0">
                  <a:pos x="21" y="308"/>
                </a:cxn>
                <a:cxn ang="0">
                  <a:pos x="21" y="383"/>
                </a:cxn>
                <a:cxn ang="0">
                  <a:pos x="96" y="383"/>
                </a:cxn>
                <a:cxn ang="0">
                  <a:pos x="307" y="171"/>
                </a:cxn>
                <a:cxn ang="0">
                  <a:pos x="508" y="172"/>
                </a:cxn>
                <a:cxn ang="0">
                  <a:pos x="508" y="373"/>
                </a:cxn>
                <a:cxn ang="0">
                  <a:pos x="289" y="592"/>
                </a:cxn>
                <a:cxn ang="0">
                  <a:pos x="289" y="942"/>
                </a:cxn>
                <a:cxn ang="0">
                  <a:pos x="639" y="942"/>
                </a:cxn>
                <a:cxn ang="0">
                  <a:pos x="639" y="868"/>
                </a:cxn>
                <a:cxn ang="0">
                  <a:pos x="564" y="868"/>
                </a:cxn>
              </a:cxnLst>
              <a:rect l="0" t="0" r="r" b="b"/>
              <a:pathLst>
                <a:path w="679" h="1039">
                  <a:moveTo>
                    <a:pt x="564" y="868"/>
                  </a:moveTo>
                  <a:cubicBezTo>
                    <a:pt x="509" y="923"/>
                    <a:pt x="419" y="923"/>
                    <a:pt x="363" y="868"/>
                  </a:cubicBezTo>
                  <a:cubicBezTo>
                    <a:pt x="308" y="812"/>
                    <a:pt x="308" y="722"/>
                    <a:pt x="364" y="667"/>
                  </a:cubicBezTo>
                  <a:cubicBezTo>
                    <a:pt x="363" y="667"/>
                    <a:pt x="583" y="447"/>
                    <a:pt x="583" y="447"/>
                  </a:cubicBezTo>
                  <a:cubicBezTo>
                    <a:pt x="679" y="351"/>
                    <a:pt x="679" y="194"/>
                    <a:pt x="583" y="97"/>
                  </a:cubicBezTo>
                  <a:cubicBezTo>
                    <a:pt x="486" y="0"/>
                    <a:pt x="329" y="0"/>
                    <a:pt x="232" y="97"/>
                  </a:cubicBezTo>
                  <a:cubicBezTo>
                    <a:pt x="232" y="97"/>
                    <a:pt x="21" y="308"/>
                    <a:pt x="21" y="308"/>
                  </a:cubicBezTo>
                  <a:cubicBezTo>
                    <a:pt x="0" y="329"/>
                    <a:pt x="0" y="362"/>
                    <a:pt x="21" y="383"/>
                  </a:cubicBezTo>
                  <a:cubicBezTo>
                    <a:pt x="41" y="403"/>
                    <a:pt x="75" y="403"/>
                    <a:pt x="96" y="383"/>
                  </a:cubicBezTo>
                  <a:cubicBezTo>
                    <a:pt x="307" y="171"/>
                    <a:pt x="307" y="171"/>
                    <a:pt x="307" y="171"/>
                  </a:cubicBezTo>
                  <a:cubicBezTo>
                    <a:pt x="362" y="116"/>
                    <a:pt x="453" y="116"/>
                    <a:pt x="508" y="172"/>
                  </a:cubicBezTo>
                  <a:cubicBezTo>
                    <a:pt x="563" y="227"/>
                    <a:pt x="563" y="317"/>
                    <a:pt x="508" y="373"/>
                  </a:cubicBezTo>
                  <a:cubicBezTo>
                    <a:pt x="508" y="373"/>
                    <a:pt x="289" y="592"/>
                    <a:pt x="289" y="592"/>
                  </a:cubicBezTo>
                  <a:cubicBezTo>
                    <a:pt x="192" y="689"/>
                    <a:pt x="192" y="846"/>
                    <a:pt x="289" y="942"/>
                  </a:cubicBezTo>
                  <a:cubicBezTo>
                    <a:pt x="385" y="1039"/>
                    <a:pt x="542" y="1039"/>
                    <a:pt x="639" y="942"/>
                  </a:cubicBezTo>
                  <a:cubicBezTo>
                    <a:pt x="660" y="922"/>
                    <a:pt x="660" y="888"/>
                    <a:pt x="639" y="868"/>
                  </a:cubicBezTo>
                  <a:cubicBezTo>
                    <a:pt x="618" y="847"/>
                    <a:pt x="585" y="847"/>
                    <a:pt x="564" y="868"/>
                  </a:cubicBezTo>
                  <a:close/>
                </a:path>
              </a:pathLst>
            </a:custGeom>
            <a:grpFill/>
            <a:ln w="9525">
              <a:noFill/>
              <a:round/>
              <a:headEnd/>
              <a:tailEnd/>
            </a:ln>
          </p:spPr>
          <p:txBody>
            <a:bodyPr/>
            <a:lstStyle/>
            <a:p>
              <a:pPr>
                <a:defRPr/>
              </a:pPr>
              <a:endParaRPr lang="en-US">
                <a:ea typeface="+mn-ea"/>
              </a:endParaRPr>
            </a:p>
          </p:txBody>
        </p:sp>
        <p:sp>
          <p:nvSpPr>
            <p:cNvPr id="41" name="Freeform 16"/>
            <p:cNvSpPr>
              <a:spLocks/>
            </p:cNvSpPr>
            <p:nvPr/>
          </p:nvSpPr>
          <p:spPr bwMode="auto">
            <a:xfrm>
              <a:off x="8447088" y="6035676"/>
              <a:ext cx="66675" cy="68263"/>
            </a:xfrm>
            <a:custGeom>
              <a:avLst/>
              <a:gdLst/>
              <a:ahLst/>
              <a:cxnLst>
                <a:cxn ang="0">
                  <a:pos x="295" y="21"/>
                </a:cxn>
                <a:cxn ang="0">
                  <a:pos x="220" y="21"/>
                </a:cxn>
                <a:cxn ang="0">
                  <a:pos x="166" y="75"/>
                </a:cxn>
                <a:cxn ang="0">
                  <a:pos x="92" y="149"/>
                </a:cxn>
                <a:cxn ang="0">
                  <a:pos x="21" y="220"/>
                </a:cxn>
                <a:cxn ang="0">
                  <a:pos x="21" y="295"/>
                </a:cxn>
                <a:cxn ang="0">
                  <a:pos x="96" y="295"/>
                </a:cxn>
                <a:cxn ang="0">
                  <a:pos x="166" y="224"/>
                </a:cxn>
                <a:cxn ang="0">
                  <a:pos x="241" y="149"/>
                </a:cxn>
                <a:cxn ang="0">
                  <a:pos x="295" y="95"/>
                </a:cxn>
                <a:cxn ang="0">
                  <a:pos x="295" y="21"/>
                </a:cxn>
              </a:cxnLst>
              <a:rect l="0" t="0" r="r" b="b"/>
              <a:pathLst>
                <a:path w="315" h="315">
                  <a:moveTo>
                    <a:pt x="295" y="21"/>
                  </a:moveTo>
                  <a:cubicBezTo>
                    <a:pt x="274" y="0"/>
                    <a:pt x="241" y="0"/>
                    <a:pt x="220" y="21"/>
                  </a:cubicBezTo>
                  <a:cubicBezTo>
                    <a:pt x="166" y="75"/>
                    <a:pt x="166" y="75"/>
                    <a:pt x="166" y="75"/>
                  </a:cubicBezTo>
                  <a:cubicBezTo>
                    <a:pt x="92" y="149"/>
                    <a:pt x="92" y="149"/>
                    <a:pt x="92" y="149"/>
                  </a:cubicBezTo>
                  <a:cubicBezTo>
                    <a:pt x="21" y="220"/>
                    <a:pt x="21" y="220"/>
                    <a:pt x="21" y="220"/>
                  </a:cubicBezTo>
                  <a:cubicBezTo>
                    <a:pt x="0" y="241"/>
                    <a:pt x="0" y="274"/>
                    <a:pt x="21" y="295"/>
                  </a:cubicBezTo>
                  <a:cubicBezTo>
                    <a:pt x="41" y="315"/>
                    <a:pt x="75" y="315"/>
                    <a:pt x="96" y="295"/>
                  </a:cubicBezTo>
                  <a:cubicBezTo>
                    <a:pt x="166" y="224"/>
                    <a:pt x="166" y="224"/>
                    <a:pt x="166" y="224"/>
                  </a:cubicBezTo>
                  <a:cubicBezTo>
                    <a:pt x="241" y="149"/>
                    <a:pt x="241" y="149"/>
                    <a:pt x="241" y="149"/>
                  </a:cubicBezTo>
                  <a:cubicBezTo>
                    <a:pt x="295" y="95"/>
                    <a:pt x="295" y="95"/>
                    <a:pt x="295" y="95"/>
                  </a:cubicBezTo>
                  <a:cubicBezTo>
                    <a:pt x="315" y="75"/>
                    <a:pt x="315" y="41"/>
                    <a:pt x="295" y="21"/>
                  </a:cubicBezTo>
                  <a:close/>
                </a:path>
              </a:pathLst>
            </a:custGeom>
            <a:grp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1235744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5" descr="s3.e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4176" y="2133600"/>
            <a:ext cx="3281362"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a:latin typeface="Arial" charset="0"/>
              </a:rPr>
              <a:t>Security</a:t>
            </a:r>
          </a:p>
        </p:txBody>
      </p:sp>
      <p:sp>
        <p:nvSpPr>
          <p:cNvPr id="3" name="Content Placeholder 2"/>
          <p:cNvSpPr>
            <a:spLocks noGrp="1"/>
          </p:cNvSpPr>
          <p:nvPr>
            <p:ph idx="1"/>
          </p:nvPr>
        </p:nvSpPr>
        <p:spPr>
          <a:xfrm>
            <a:off x="3665538" y="1600200"/>
            <a:ext cx="5021262" cy="3651093"/>
          </a:xfrm>
        </p:spPr>
        <p:txBody>
          <a:bodyPr/>
          <a:lstStyle/>
          <a:p>
            <a:r>
              <a:rPr lang="en-US" b="1" dirty="0" smtClean="0">
                <a:solidFill>
                  <a:schemeClr val="bg1">
                    <a:lumMod val="50000"/>
                  </a:schemeClr>
                </a:solidFill>
              </a:rPr>
              <a:t>Bucket Policies</a:t>
            </a:r>
            <a:br>
              <a:rPr lang="en-US" b="1" dirty="0" smtClean="0">
                <a:solidFill>
                  <a:schemeClr val="bg1">
                    <a:lumMod val="50000"/>
                  </a:schemeClr>
                </a:solidFill>
              </a:rPr>
            </a:br>
            <a:endParaRPr lang="en-US" b="1" dirty="0" smtClean="0">
              <a:solidFill>
                <a:schemeClr val="bg1">
                  <a:lumMod val="50000"/>
                </a:schemeClr>
              </a:solidFill>
            </a:endParaRPr>
          </a:p>
          <a:p>
            <a:r>
              <a:rPr lang="en-US" b="1" dirty="0" smtClean="0"/>
              <a:t>ACL (Access Control List)</a:t>
            </a:r>
            <a:endParaRPr lang="en-US" b="1" dirty="0"/>
          </a:p>
          <a:p>
            <a:endParaRPr lang="en-US" sz="1600" b="1" dirty="0" smtClean="0"/>
          </a:p>
          <a:p>
            <a:pPr marL="342900" indent="-342900">
              <a:buFont typeface="Arial"/>
              <a:buChar char="•"/>
            </a:pPr>
            <a:r>
              <a:rPr lang="en-US" sz="1400" dirty="0" smtClean="0"/>
              <a:t>Applied to buckets and objects</a:t>
            </a:r>
            <a:br>
              <a:rPr lang="en-US" sz="1400" dirty="0" smtClean="0"/>
            </a:br>
            <a:endParaRPr lang="en-US" sz="1400" dirty="0" smtClean="0"/>
          </a:p>
          <a:p>
            <a:pPr marL="342900" indent="-342900">
              <a:buFont typeface="Arial"/>
              <a:buChar char="•"/>
            </a:pPr>
            <a:r>
              <a:rPr lang="en-US" sz="1400" dirty="0" smtClean="0"/>
              <a:t>Only grant, no deny</a:t>
            </a:r>
            <a:br>
              <a:rPr lang="en-US" sz="1400" dirty="0" smtClean="0"/>
            </a:br>
            <a:endParaRPr lang="en-US" sz="1400" dirty="0" smtClean="0"/>
          </a:p>
          <a:p>
            <a:pPr marL="342900" indent="-342900">
              <a:buFont typeface="Arial"/>
              <a:buChar char="•"/>
            </a:pPr>
            <a:r>
              <a:rPr lang="en-US" sz="1400" dirty="0" smtClean="0"/>
              <a:t>Grant to AWS account or pre-defined group</a:t>
            </a:r>
            <a:br>
              <a:rPr lang="en-US" sz="1400" dirty="0" smtClean="0"/>
            </a:br>
            <a:endParaRPr lang="en-US" sz="1400" dirty="0" smtClean="0"/>
          </a:p>
          <a:p>
            <a:pPr marL="342900" indent="-342900">
              <a:buFont typeface="Arial"/>
              <a:buChar char="•"/>
            </a:pPr>
            <a:r>
              <a:rPr lang="en-US" sz="1400" dirty="0" smtClean="0"/>
              <a:t>Set ACL when uploading new object, or update existing</a:t>
            </a:r>
            <a:endParaRPr lang="en-US" sz="1400" dirty="0"/>
          </a:p>
          <a:p>
            <a:endParaRPr lang="en-US" b="1" dirty="0"/>
          </a:p>
        </p:txBody>
      </p:sp>
      <p:sp>
        <p:nvSpPr>
          <p:cNvPr id="21" name="TextBox 20"/>
          <p:cNvSpPr txBox="1">
            <a:spLocks noChangeArrowheads="1"/>
          </p:cNvSpPr>
          <p:nvPr/>
        </p:nvSpPr>
        <p:spPr bwMode="auto">
          <a:xfrm>
            <a:off x="496888" y="1014413"/>
            <a:ext cx="7827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dirty="0"/>
              <a:t>Amazon S3 provides </a:t>
            </a:r>
            <a:r>
              <a:rPr lang="en-US" dirty="0" smtClean="0"/>
              <a:t>2 authentication </a:t>
            </a:r>
            <a:r>
              <a:rPr lang="en-US" dirty="0"/>
              <a:t>mechanisms to secure data against unauthorized access. </a:t>
            </a:r>
          </a:p>
          <a:p>
            <a:pPr eaLnBrk="1" hangingPunct="1"/>
            <a:endParaRPr lang="en-US" dirty="0"/>
          </a:p>
        </p:txBody>
      </p:sp>
      <p:sp>
        <p:nvSpPr>
          <p:cNvPr id="17420" name="TextBox 29"/>
          <p:cNvSpPr txBox="1">
            <a:spLocks noChangeArrowheads="1"/>
          </p:cNvSpPr>
          <p:nvPr/>
        </p:nvSpPr>
        <p:spPr bwMode="auto">
          <a:xfrm>
            <a:off x="9920288" y="3757613"/>
            <a:ext cx="185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p>
        </p:txBody>
      </p:sp>
      <p:grpSp>
        <p:nvGrpSpPr>
          <p:cNvPr id="4" name="Group 148"/>
          <p:cNvGrpSpPr/>
          <p:nvPr/>
        </p:nvGrpSpPr>
        <p:grpSpPr>
          <a:xfrm>
            <a:off x="8348663" y="5832476"/>
            <a:ext cx="428624" cy="369887"/>
            <a:chOff x="8348663" y="5832476"/>
            <a:chExt cx="428624" cy="369887"/>
          </a:xfrm>
          <a:solidFill>
            <a:schemeClr val="tx2">
              <a:lumMod val="20000"/>
              <a:lumOff val="80000"/>
            </a:schemeClr>
          </a:solidFill>
        </p:grpSpPr>
        <p:sp>
          <p:nvSpPr>
            <p:cNvPr id="37" name="Freeform 12"/>
            <p:cNvSpPr>
              <a:spLocks/>
            </p:cNvSpPr>
            <p:nvPr/>
          </p:nvSpPr>
          <p:spPr bwMode="auto">
            <a:xfrm>
              <a:off x="8408988" y="5894388"/>
              <a:ext cx="247650" cy="247650"/>
            </a:xfrm>
            <a:custGeom>
              <a:avLst/>
              <a:gdLst/>
              <a:ahLst/>
              <a:cxnLst>
                <a:cxn ang="0">
                  <a:pos x="1160" y="375"/>
                </a:cxn>
                <a:cxn ang="0">
                  <a:pos x="1135" y="298"/>
                </a:cxn>
                <a:cxn ang="0">
                  <a:pos x="1004" y="155"/>
                </a:cxn>
                <a:cxn ang="0">
                  <a:pos x="862" y="24"/>
                </a:cxn>
                <a:cxn ang="0">
                  <a:pos x="785" y="0"/>
                </a:cxn>
                <a:cxn ang="0">
                  <a:pos x="5" y="389"/>
                </a:cxn>
                <a:cxn ang="0">
                  <a:pos x="0" y="394"/>
                </a:cxn>
                <a:cxn ang="0">
                  <a:pos x="284" y="678"/>
                </a:cxn>
                <a:cxn ang="0">
                  <a:pos x="344" y="617"/>
                </a:cxn>
                <a:cxn ang="0">
                  <a:pos x="542" y="617"/>
                </a:cxn>
                <a:cxn ang="0">
                  <a:pos x="542" y="815"/>
                </a:cxn>
                <a:cxn ang="0">
                  <a:pos x="482" y="876"/>
                </a:cxn>
                <a:cxn ang="0">
                  <a:pos x="766" y="1160"/>
                </a:cxn>
                <a:cxn ang="0">
                  <a:pos x="771" y="1155"/>
                </a:cxn>
                <a:cxn ang="0">
                  <a:pos x="1160" y="375"/>
                </a:cxn>
              </a:cxnLst>
              <a:rect l="0" t="0" r="r" b="b"/>
              <a:pathLst>
                <a:path w="1160" h="1160">
                  <a:moveTo>
                    <a:pt x="1160" y="375"/>
                  </a:moveTo>
                  <a:cubicBezTo>
                    <a:pt x="1160" y="345"/>
                    <a:pt x="1153" y="319"/>
                    <a:pt x="1135" y="298"/>
                  </a:cubicBezTo>
                  <a:cubicBezTo>
                    <a:pt x="1106" y="260"/>
                    <a:pt x="1042" y="192"/>
                    <a:pt x="1004" y="155"/>
                  </a:cubicBezTo>
                  <a:cubicBezTo>
                    <a:pt x="967" y="118"/>
                    <a:pt x="900" y="54"/>
                    <a:pt x="862" y="24"/>
                  </a:cubicBezTo>
                  <a:cubicBezTo>
                    <a:pt x="841" y="7"/>
                    <a:pt x="814" y="0"/>
                    <a:pt x="785" y="0"/>
                  </a:cubicBezTo>
                  <a:cubicBezTo>
                    <a:pt x="551" y="0"/>
                    <a:pt x="254" y="139"/>
                    <a:pt x="5" y="389"/>
                  </a:cubicBezTo>
                  <a:cubicBezTo>
                    <a:pt x="3" y="390"/>
                    <a:pt x="1" y="392"/>
                    <a:pt x="0" y="394"/>
                  </a:cubicBezTo>
                  <a:cubicBezTo>
                    <a:pt x="284" y="678"/>
                    <a:pt x="284" y="678"/>
                    <a:pt x="284" y="678"/>
                  </a:cubicBezTo>
                  <a:cubicBezTo>
                    <a:pt x="344" y="617"/>
                    <a:pt x="344" y="617"/>
                    <a:pt x="344" y="617"/>
                  </a:cubicBezTo>
                  <a:cubicBezTo>
                    <a:pt x="399" y="563"/>
                    <a:pt x="488" y="563"/>
                    <a:pt x="542" y="617"/>
                  </a:cubicBezTo>
                  <a:cubicBezTo>
                    <a:pt x="597" y="672"/>
                    <a:pt x="597" y="760"/>
                    <a:pt x="542" y="815"/>
                  </a:cubicBezTo>
                  <a:cubicBezTo>
                    <a:pt x="482" y="876"/>
                    <a:pt x="482" y="876"/>
                    <a:pt x="482" y="876"/>
                  </a:cubicBezTo>
                  <a:cubicBezTo>
                    <a:pt x="766" y="1160"/>
                    <a:pt x="766" y="1160"/>
                    <a:pt x="766" y="1160"/>
                  </a:cubicBezTo>
                  <a:cubicBezTo>
                    <a:pt x="767" y="1158"/>
                    <a:pt x="769" y="1157"/>
                    <a:pt x="771" y="1155"/>
                  </a:cubicBezTo>
                  <a:cubicBezTo>
                    <a:pt x="1020" y="905"/>
                    <a:pt x="1160" y="609"/>
                    <a:pt x="1160" y="375"/>
                  </a:cubicBezTo>
                  <a:close/>
                </a:path>
              </a:pathLst>
            </a:custGeom>
            <a:grpFill/>
            <a:ln w="9525">
              <a:noFill/>
              <a:round/>
              <a:headEnd/>
              <a:tailEnd/>
            </a:ln>
          </p:spPr>
          <p:txBody>
            <a:bodyPr/>
            <a:lstStyle/>
            <a:p>
              <a:pPr>
                <a:defRPr/>
              </a:pPr>
              <a:endParaRPr lang="en-US">
                <a:ea typeface="+mn-ea"/>
              </a:endParaRPr>
            </a:p>
          </p:txBody>
        </p:sp>
        <p:sp>
          <p:nvSpPr>
            <p:cNvPr id="38" name="Freeform 13"/>
            <p:cNvSpPr>
              <a:spLocks/>
            </p:cNvSpPr>
            <p:nvPr/>
          </p:nvSpPr>
          <p:spPr bwMode="auto">
            <a:xfrm>
              <a:off x="8401050" y="6097588"/>
              <a:ext cx="155575" cy="104775"/>
            </a:xfrm>
            <a:custGeom>
              <a:avLst/>
              <a:gdLst/>
              <a:ahLst/>
              <a:cxnLst>
                <a:cxn ang="0">
                  <a:pos x="368" y="79"/>
                </a:cxn>
                <a:cxn ang="0">
                  <a:pos x="211" y="107"/>
                </a:cxn>
                <a:cxn ang="0">
                  <a:pos x="201" y="122"/>
                </a:cxn>
                <a:cxn ang="0">
                  <a:pos x="0" y="323"/>
                </a:cxn>
                <a:cxn ang="0">
                  <a:pos x="667" y="332"/>
                </a:cxn>
                <a:cxn ang="0">
                  <a:pos x="728" y="281"/>
                </a:cxn>
                <a:cxn ang="0">
                  <a:pos x="447" y="0"/>
                </a:cxn>
                <a:cxn ang="0">
                  <a:pos x="368" y="79"/>
                </a:cxn>
              </a:cxnLst>
              <a:rect l="0" t="0" r="r" b="b"/>
              <a:pathLst>
                <a:path w="728" h="490">
                  <a:moveTo>
                    <a:pt x="368" y="79"/>
                  </a:moveTo>
                  <a:cubicBezTo>
                    <a:pt x="325" y="121"/>
                    <a:pt x="263" y="130"/>
                    <a:pt x="211" y="107"/>
                  </a:cubicBezTo>
                  <a:cubicBezTo>
                    <a:pt x="209" y="112"/>
                    <a:pt x="206" y="118"/>
                    <a:pt x="201" y="122"/>
                  </a:cubicBezTo>
                  <a:cubicBezTo>
                    <a:pt x="0" y="323"/>
                    <a:pt x="0" y="323"/>
                    <a:pt x="0" y="323"/>
                  </a:cubicBezTo>
                  <a:cubicBezTo>
                    <a:pt x="195" y="484"/>
                    <a:pt x="471" y="490"/>
                    <a:pt x="667" y="332"/>
                  </a:cubicBezTo>
                  <a:cubicBezTo>
                    <a:pt x="688" y="315"/>
                    <a:pt x="708" y="298"/>
                    <a:pt x="728" y="281"/>
                  </a:cubicBezTo>
                  <a:cubicBezTo>
                    <a:pt x="447" y="0"/>
                    <a:pt x="447" y="0"/>
                    <a:pt x="447" y="0"/>
                  </a:cubicBezTo>
                  <a:lnTo>
                    <a:pt x="368" y="79"/>
                  </a:lnTo>
                  <a:close/>
                </a:path>
              </a:pathLst>
            </a:custGeom>
            <a:grpFill/>
            <a:ln w="9525">
              <a:noFill/>
              <a:round/>
              <a:headEnd/>
              <a:tailEnd/>
            </a:ln>
          </p:spPr>
          <p:txBody>
            <a:bodyPr/>
            <a:lstStyle/>
            <a:p>
              <a:pPr>
                <a:defRPr/>
              </a:pPr>
              <a:endParaRPr lang="en-US">
                <a:ea typeface="+mn-ea"/>
              </a:endParaRPr>
            </a:p>
          </p:txBody>
        </p:sp>
        <p:sp>
          <p:nvSpPr>
            <p:cNvPr id="39" name="Freeform 14"/>
            <p:cNvSpPr>
              <a:spLocks/>
            </p:cNvSpPr>
            <p:nvPr/>
          </p:nvSpPr>
          <p:spPr bwMode="auto">
            <a:xfrm>
              <a:off x="8348663" y="5994401"/>
              <a:ext cx="104775" cy="155575"/>
            </a:xfrm>
            <a:custGeom>
              <a:avLst/>
              <a:gdLst/>
              <a:ahLst/>
              <a:cxnLst>
                <a:cxn ang="0">
                  <a:pos x="383" y="516"/>
                </a:cxn>
                <a:cxn ang="0">
                  <a:pos x="411" y="360"/>
                </a:cxn>
                <a:cxn ang="0">
                  <a:pos x="490" y="281"/>
                </a:cxn>
                <a:cxn ang="0">
                  <a:pos x="209" y="0"/>
                </a:cxn>
                <a:cxn ang="0">
                  <a:pos x="158" y="60"/>
                </a:cxn>
                <a:cxn ang="0">
                  <a:pos x="167" y="727"/>
                </a:cxn>
                <a:cxn ang="0">
                  <a:pos x="367" y="527"/>
                </a:cxn>
                <a:cxn ang="0">
                  <a:pos x="383" y="516"/>
                </a:cxn>
              </a:cxnLst>
              <a:rect l="0" t="0" r="r" b="b"/>
              <a:pathLst>
                <a:path w="490" h="727">
                  <a:moveTo>
                    <a:pt x="383" y="516"/>
                  </a:moveTo>
                  <a:cubicBezTo>
                    <a:pt x="359" y="465"/>
                    <a:pt x="369" y="402"/>
                    <a:pt x="411" y="360"/>
                  </a:cubicBezTo>
                  <a:cubicBezTo>
                    <a:pt x="490" y="281"/>
                    <a:pt x="490" y="281"/>
                    <a:pt x="490" y="281"/>
                  </a:cubicBezTo>
                  <a:cubicBezTo>
                    <a:pt x="209" y="0"/>
                    <a:pt x="209" y="0"/>
                    <a:pt x="209" y="0"/>
                  </a:cubicBezTo>
                  <a:cubicBezTo>
                    <a:pt x="191" y="20"/>
                    <a:pt x="174" y="40"/>
                    <a:pt x="158" y="60"/>
                  </a:cubicBezTo>
                  <a:cubicBezTo>
                    <a:pt x="0" y="257"/>
                    <a:pt x="6" y="533"/>
                    <a:pt x="167" y="727"/>
                  </a:cubicBezTo>
                  <a:cubicBezTo>
                    <a:pt x="367" y="527"/>
                    <a:pt x="367" y="527"/>
                    <a:pt x="367" y="527"/>
                  </a:cubicBezTo>
                  <a:cubicBezTo>
                    <a:pt x="372" y="522"/>
                    <a:pt x="377" y="519"/>
                    <a:pt x="383" y="516"/>
                  </a:cubicBezTo>
                  <a:close/>
                </a:path>
              </a:pathLst>
            </a:custGeom>
            <a:grpFill/>
            <a:ln w="9525">
              <a:noFill/>
              <a:round/>
              <a:headEnd/>
              <a:tailEnd/>
            </a:ln>
          </p:spPr>
          <p:txBody>
            <a:bodyPr/>
            <a:lstStyle/>
            <a:p>
              <a:pPr>
                <a:defRPr/>
              </a:pPr>
              <a:endParaRPr lang="en-US">
                <a:ea typeface="+mn-ea"/>
              </a:endParaRPr>
            </a:p>
          </p:txBody>
        </p:sp>
        <p:sp>
          <p:nvSpPr>
            <p:cNvPr id="40" name="Freeform 15"/>
            <p:cNvSpPr>
              <a:spLocks/>
            </p:cNvSpPr>
            <p:nvPr/>
          </p:nvSpPr>
          <p:spPr bwMode="auto">
            <a:xfrm>
              <a:off x="8632825" y="5832476"/>
              <a:ext cx="144462" cy="222250"/>
            </a:xfrm>
            <a:custGeom>
              <a:avLst/>
              <a:gdLst/>
              <a:ahLst/>
              <a:cxnLst>
                <a:cxn ang="0">
                  <a:pos x="564" y="868"/>
                </a:cxn>
                <a:cxn ang="0">
                  <a:pos x="363" y="868"/>
                </a:cxn>
                <a:cxn ang="0">
                  <a:pos x="364" y="667"/>
                </a:cxn>
                <a:cxn ang="0">
                  <a:pos x="583" y="447"/>
                </a:cxn>
                <a:cxn ang="0">
                  <a:pos x="583" y="97"/>
                </a:cxn>
                <a:cxn ang="0">
                  <a:pos x="232" y="97"/>
                </a:cxn>
                <a:cxn ang="0">
                  <a:pos x="21" y="308"/>
                </a:cxn>
                <a:cxn ang="0">
                  <a:pos x="21" y="383"/>
                </a:cxn>
                <a:cxn ang="0">
                  <a:pos x="96" y="383"/>
                </a:cxn>
                <a:cxn ang="0">
                  <a:pos x="307" y="171"/>
                </a:cxn>
                <a:cxn ang="0">
                  <a:pos x="508" y="172"/>
                </a:cxn>
                <a:cxn ang="0">
                  <a:pos x="508" y="373"/>
                </a:cxn>
                <a:cxn ang="0">
                  <a:pos x="289" y="592"/>
                </a:cxn>
                <a:cxn ang="0">
                  <a:pos x="289" y="942"/>
                </a:cxn>
                <a:cxn ang="0">
                  <a:pos x="639" y="942"/>
                </a:cxn>
                <a:cxn ang="0">
                  <a:pos x="639" y="868"/>
                </a:cxn>
                <a:cxn ang="0">
                  <a:pos x="564" y="868"/>
                </a:cxn>
              </a:cxnLst>
              <a:rect l="0" t="0" r="r" b="b"/>
              <a:pathLst>
                <a:path w="679" h="1039">
                  <a:moveTo>
                    <a:pt x="564" y="868"/>
                  </a:moveTo>
                  <a:cubicBezTo>
                    <a:pt x="509" y="923"/>
                    <a:pt x="419" y="923"/>
                    <a:pt x="363" y="868"/>
                  </a:cubicBezTo>
                  <a:cubicBezTo>
                    <a:pt x="308" y="812"/>
                    <a:pt x="308" y="722"/>
                    <a:pt x="364" y="667"/>
                  </a:cubicBezTo>
                  <a:cubicBezTo>
                    <a:pt x="363" y="667"/>
                    <a:pt x="583" y="447"/>
                    <a:pt x="583" y="447"/>
                  </a:cubicBezTo>
                  <a:cubicBezTo>
                    <a:pt x="679" y="351"/>
                    <a:pt x="679" y="194"/>
                    <a:pt x="583" y="97"/>
                  </a:cubicBezTo>
                  <a:cubicBezTo>
                    <a:pt x="486" y="0"/>
                    <a:pt x="329" y="0"/>
                    <a:pt x="232" y="97"/>
                  </a:cubicBezTo>
                  <a:cubicBezTo>
                    <a:pt x="232" y="97"/>
                    <a:pt x="21" y="308"/>
                    <a:pt x="21" y="308"/>
                  </a:cubicBezTo>
                  <a:cubicBezTo>
                    <a:pt x="0" y="329"/>
                    <a:pt x="0" y="362"/>
                    <a:pt x="21" y="383"/>
                  </a:cubicBezTo>
                  <a:cubicBezTo>
                    <a:pt x="41" y="403"/>
                    <a:pt x="75" y="403"/>
                    <a:pt x="96" y="383"/>
                  </a:cubicBezTo>
                  <a:cubicBezTo>
                    <a:pt x="307" y="171"/>
                    <a:pt x="307" y="171"/>
                    <a:pt x="307" y="171"/>
                  </a:cubicBezTo>
                  <a:cubicBezTo>
                    <a:pt x="362" y="116"/>
                    <a:pt x="453" y="116"/>
                    <a:pt x="508" y="172"/>
                  </a:cubicBezTo>
                  <a:cubicBezTo>
                    <a:pt x="563" y="227"/>
                    <a:pt x="563" y="317"/>
                    <a:pt x="508" y="373"/>
                  </a:cubicBezTo>
                  <a:cubicBezTo>
                    <a:pt x="508" y="373"/>
                    <a:pt x="289" y="592"/>
                    <a:pt x="289" y="592"/>
                  </a:cubicBezTo>
                  <a:cubicBezTo>
                    <a:pt x="192" y="689"/>
                    <a:pt x="192" y="846"/>
                    <a:pt x="289" y="942"/>
                  </a:cubicBezTo>
                  <a:cubicBezTo>
                    <a:pt x="385" y="1039"/>
                    <a:pt x="542" y="1039"/>
                    <a:pt x="639" y="942"/>
                  </a:cubicBezTo>
                  <a:cubicBezTo>
                    <a:pt x="660" y="922"/>
                    <a:pt x="660" y="888"/>
                    <a:pt x="639" y="868"/>
                  </a:cubicBezTo>
                  <a:cubicBezTo>
                    <a:pt x="618" y="847"/>
                    <a:pt x="585" y="847"/>
                    <a:pt x="564" y="868"/>
                  </a:cubicBezTo>
                  <a:close/>
                </a:path>
              </a:pathLst>
            </a:custGeom>
            <a:grpFill/>
            <a:ln w="9525">
              <a:noFill/>
              <a:round/>
              <a:headEnd/>
              <a:tailEnd/>
            </a:ln>
          </p:spPr>
          <p:txBody>
            <a:bodyPr/>
            <a:lstStyle/>
            <a:p>
              <a:pPr>
                <a:defRPr/>
              </a:pPr>
              <a:endParaRPr lang="en-US">
                <a:ea typeface="+mn-ea"/>
              </a:endParaRPr>
            </a:p>
          </p:txBody>
        </p:sp>
        <p:sp>
          <p:nvSpPr>
            <p:cNvPr id="41" name="Freeform 16"/>
            <p:cNvSpPr>
              <a:spLocks/>
            </p:cNvSpPr>
            <p:nvPr/>
          </p:nvSpPr>
          <p:spPr bwMode="auto">
            <a:xfrm>
              <a:off x="8447088" y="6035676"/>
              <a:ext cx="66675" cy="68263"/>
            </a:xfrm>
            <a:custGeom>
              <a:avLst/>
              <a:gdLst/>
              <a:ahLst/>
              <a:cxnLst>
                <a:cxn ang="0">
                  <a:pos x="295" y="21"/>
                </a:cxn>
                <a:cxn ang="0">
                  <a:pos x="220" y="21"/>
                </a:cxn>
                <a:cxn ang="0">
                  <a:pos x="166" y="75"/>
                </a:cxn>
                <a:cxn ang="0">
                  <a:pos x="92" y="149"/>
                </a:cxn>
                <a:cxn ang="0">
                  <a:pos x="21" y="220"/>
                </a:cxn>
                <a:cxn ang="0">
                  <a:pos x="21" y="295"/>
                </a:cxn>
                <a:cxn ang="0">
                  <a:pos x="96" y="295"/>
                </a:cxn>
                <a:cxn ang="0">
                  <a:pos x="166" y="224"/>
                </a:cxn>
                <a:cxn ang="0">
                  <a:pos x="241" y="149"/>
                </a:cxn>
                <a:cxn ang="0">
                  <a:pos x="295" y="95"/>
                </a:cxn>
                <a:cxn ang="0">
                  <a:pos x="295" y="21"/>
                </a:cxn>
              </a:cxnLst>
              <a:rect l="0" t="0" r="r" b="b"/>
              <a:pathLst>
                <a:path w="315" h="315">
                  <a:moveTo>
                    <a:pt x="295" y="21"/>
                  </a:moveTo>
                  <a:cubicBezTo>
                    <a:pt x="274" y="0"/>
                    <a:pt x="241" y="0"/>
                    <a:pt x="220" y="21"/>
                  </a:cubicBezTo>
                  <a:cubicBezTo>
                    <a:pt x="166" y="75"/>
                    <a:pt x="166" y="75"/>
                    <a:pt x="166" y="75"/>
                  </a:cubicBezTo>
                  <a:cubicBezTo>
                    <a:pt x="92" y="149"/>
                    <a:pt x="92" y="149"/>
                    <a:pt x="92" y="149"/>
                  </a:cubicBezTo>
                  <a:cubicBezTo>
                    <a:pt x="21" y="220"/>
                    <a:pt x="21" y="220"/>
                    <a:pt x="21" y="220"/>
                  </a:cubicBezTo>
                  <a:cubicBezTo>
                    <a:pt x="0" y="241"/>
                    <a:pt x="0" y="274"/>
                    <a:pt x="21" y="295"/>
                  </a:cubicBezTo>
                  <a:cubicBezTo>
                    <a:pt x="41" y="315"/>
                    <a:pt x="75" y="315"/>
                    <a:pt x="96" y="295"/>
                  </a:cubicBezTo>
                  <a:cubicBezTo>
                    <a:pt x="166" y="224"/>
                    <a:pt x="166" y="224"/>
                    <a:pt x="166" y="224"/>
                  </a:cubicBezTo>
                  <a:cubicBezTo>
                    <a:pt x="241" y="149"/>
                    <a:pt x="241" y="149"/>
                    <a:pt x="241" y="149"/>
                  </a:cubicBezTo>
                  <a:cubicBezTo>
                    <a:pt x="295" y="95"/>
                    <a:pt x="295" y="95"/>
                    <a:pt x="295" y="95"/>
                  </a:cubicBezTo>
                  <a:cubicBezTo>
                    <a:pt x="315" y="75"/>
                    <a:pt x="315" y="41"/>
                    <a:pt x="295" y="21"/>
                  </a:cubicBezTo>
                  <a:close/>
                </a:path>
              </a:pathLst>
            </a:custGeom>
            <a:grp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4140860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smtClean="0">
                <a:latin typeface="Arial" charset="0"/>
              </a:rPr>
              <a:t>S3 concepts</a:t>
            </a:r>
            <a:endParaRPr lang="en-US" b="1" dirty="0">
              <a:latin typeface="Arial" charset="0"/>
            </a:endParaRPr>
          </a:p>
        </p:txBody>
      </p:sp>
      <p:sp>
        <p:nvSpPr>
          <p:cNvPr id="17420" name="TextBox 29"/>
          <p:cNvSpPr txBox="1">
            <a:spLocks noChangeArrowheads="1"/>
          </p:cNvSpPr>
          <p:nvPr/>
        </p:nvSpPr>
        <p:spPr bwMode="auto">
          <a:xfrm>
            <a:off x="9920288" y="3757613"/>
            <a:ext cx="185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p>
        </p:txBody>
      </p:sp>
      <p:sp>
        <p:nvSpPr>
          <p:cNvPr id="2" name="Content Placeholder 1"/>
          <p:cNvSpPr>
            <a:spLocks noGrp="1"/>
          </p:cNvSpPr>
          <p:nvPr>
            <p:ph idx="1"/>
          </p:nvPr>
        </p:nvSpPr>
        <p:spPr/>
        <p:txBody>
          <a:bodyPr/>
          <a:lstStyle/>
          <a:p>
            <a:pPr marL="342900" indent="-342900">
              <a:buFont typeface="Arial" pitchFamily="34" charset="0"/>
              <a:buChar char="•"/>
            </a:pPr>
            <a:r>
              <a:rPr lang="en-US" dirty="0" smtClean="0">
                <a:latin typeface="Verdana" pitchFamily="34" charset="0"/>
                <a:ea typeface="Verdana" pitchFamily="34" charset="0"/>
                <a:cs typeface="Verdana" pitchFamily="34" charset="0"/>
              </a:rPr>
              <a:t>Lifecycle</a:t>
            </a:r>
          </a:p>
          <a:p>
            <a:pPr marL="342900" indent="-342900">
              <a:buFont typeface="Arial" pitchFamily="34" charset="0"/>
              <a:buChar char="•"/>
            </a:pPr>
            <a:r>
              <a:rPr lang="en-US" dirty="0" smtClean="0"/>
              <a:t>Logging</a:t>
            </a:r>
          </a:p>
          <a:p>
            <a:pPr marL="342900" indent="-342900">
              <a:buFont typeface="Arial" pitchFamily="34" charset="0"/>
              <a:buChar char="•"/>
            </a:pPr>
            <a:r>
              <a:rPr lang="en-US" dirty="0"/>
              <a:t>Notification </a:t>
            </a:r>
            <a:endParaRPr lang="en-US" dirty="0" smtClean="0"/>
          </a:p>
          <a:p>
            <a:pPr marL="342900" indent="-342900">
              <a:buFont typeface="Arial" pitchFamily="34" charset="0"/>
              <a:buChar char="•"/>
            </a:pPr>
            <a:r>
              <a:rPr lang="en-US" dirty="0"/>
              <a:t>Tags </a:t>
            </a:r>
            <a:endParaRPr lang="en-US" dirty="0" smtClean="0"/>
          </a:p>
          <a:p>
            <a:pPr marL="342900" indent="-342900">
              <a:buFont typeface="Arial" pitchFamily="34" charset="0"/>
              <a:buChar char="•"/>
            </a:pPr>
            <a:r>
              <a:rPr lang="en-US" dirty="0" smtClean="0"/>
              <a:t>Versioning</a:t>
            </a:r>
          </a:p>
        </p:txBody>
      </p:sp>
    </p:spTree>
    <p:extLst>
      <p:ext uri="{BB962C8B-B14F-4D97-AF65-F5344CB8AC3E}">
        <p14:creationId xmlns:p14="http://schemas.microsoft.com/office/powerpoint/2010/main" val="2569095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7"/>
          <p:cNvSpPr txBox="1">
            <a:spLocks noChangeArrowheads="1"/>
          </p:cNvSpPr>
          <p:nvPr/>
        </p:nvSpPr>
        <p:spPr bwMode="auto">
          <a:xfrm>
            <a:off x="627063" y="603250"/>
            <a:ext cx="5367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a:t>For more information about S3, visit…</a:t>
            </a:r>
          </a:p>
        </p:txBody>
      </p:sp>
      <p:sp>
        <p:nvSpPr>
          <p:cNvPr id="19459" name="TextBox 8"/>
          <p:cNvSpPr txBox="1">
            <a:spLocks noChangeArrowheads="1"/>
          </p:cNvSpPr>
          <p:nvPr/>
        </p:nvSpPr>
        <p:spPr bwMode="auto">
          <a:xfrm>
            <a:off x="627063" y="2212975"/>
            <a:ext cx="68489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dirty="0" smtClean="0">
                <a:hlinkClick r:id="rId3"/>
              </a:rPr>
              <a:t>http</a:t>
            </a:r>
            <a:r>
              <a:rPr lang="en-US" dirty="0">
                <a:hlinkClick r:id="rId3"/>
              </a:rPr>
              <a:t>://docs.aws.amazon.com/AmazonS3/latest/UG/Welcome.html</a:t>
            </a:r>
            <a:endParaRPr lang="en-US" dirty="0" smtClean="0"/>
          </a:p>
          <a:p>
            <a:pPr eaLnBrk="1" hangingPunct="1"/>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a:latin typeface="Arial" charset="0"/>
              </a:rPr>
              <a:t>What is Amazon S3</a:t>
            </a:r>
            <a:r>
              <a:rPr lang="en-US" b="1" dirty="0" smtClean="0">
                <a:latin typeface="Arial" charset="0"/>
              </a:rPr>
              <a:t>?</a:t>
            </a:r>
            <a:endParaRPr lang="en-US" b="1" dirty="0">
              <a:latin typeface="Arial" charset="0"/>
            </a:endParaRPr>
          </a:p>
        </p:txBody>
      </p:sp>
      <p:sp>
        <p:nvSpPr>
          <p:cNvPr id="2" name="Content Placeholder 1"/>
          <p:cNvSpPr>
            <a:spLocks noGrp="1"/>
          </p:cNvSpPr>
          <p:nvPr>
            <p:ph idx="1"/>
          </p:nvPr>
        </p:nvSpPr>
        <p:spPr>
          <a:xfrm>
            <a:off x="457200" y="1600200"/>
            <a:ext cx="8229600" cy="4886325"/>
          </a:xfrm>
        </p:spPr>
        <p:txBody>
          <a:bodyPr/>
          <a:lstStyle/>
          <a:p>
            <a:r>
              <a:rPr lang="en-US" sz="2400" b="1" dirty="0"/>
              <a:t>Simple Storage Service</a:t>
            </a:r>
          </a:p>
          <a:p>
            <a:pPr marL="457200" indent="-457200">
              <a:buFont typeface="Arial"/>
              <a:buChar char="•"/>
            </a:pPr>
            <a:endParaRPr lang="en-US" sz="2400" b="1" dirty="0"/>
          </a:p>
          <a:p>
            <a:pPr marL="1028700" lvl="1">
              <a:buFont typeface="Arial" pitchFamily="34" charset="0"/>
              <a:buChar char="•"/>
            </a:pPr>
            <a:r>
              <a:rPr lang="en-US" sz="1800" dirty="0" smtClean="0"/>
              <a:t>Storage </a:t>
            </a:r>
            <a:r>
              <a:rPr lang="en-US" sz="1800" dirty="0"/>
              <a:t>for the </a:t>
            </a:r>
            <a:r>
              <a:rPr lang="en-US" sz="1800" dirty="0" smtClean="0"/>
              <a:t>Internet.</a:t>
            </a:r>
          </a:p>
          <a:p>
            <a:pPr marL="1028700" lvl="1">
              <a:buFont typeface="Arial" pitchFamily="34" charset="0"/>
              <a:buChar char="•"/>
            </a:pPr>
            <a:r>
              <a:rPr lang="en-US" sz="1800" dirty="0" smtClean="0"/>
              <a:t>Highly scalable data storage in the cloud.</a:t>
            </a:r>
            <a:endParaRPr lang="en-US" sz="1800" dirty="0"/>
          </a:p>
          <a:p>
            <a:pPr marL="1028700" lvl="1">
              <a:buFont typeface="Arial" pitchFamily="34" charset="0"/>
              <a:buChar char="•"/>
            </a:pPr>
            <a:r>
              <a:rPr lang="en-US" sz="1800" dirty="0" smtClean="0">
                <a:latin typeface="Verdana" pitchFamily="34" charset="0"/>
                <a:ea typeface="Verdana" pitchFamily="34" charset="0"/>
                <a:cs typeface="Verdana" pitchFamily="34" charset="0"/>
              </a:rPr>
              <a:t>Store </a:t>
            </a:r>
            <a:r>
              <a:rPr lang="en-US" sz="1800" dirty="0">
                <a:latin typeface="Verdana" pitchFamily="34" charset="0"/>
                <a:ea typeface="Verdana" pitchFamily="34" charset="0"/>
                <a:cs typeface="Verdana" pitchFamily="34" charset="0"/>
              </a:rPr>
              <a:t>and retrieve any amount of </a:t>
            </a:r>
            <a:r>
              <a:rPr lang="en-US" sz="1800" dirty="0" smtClean="0">
                <a:latin typeface="Verdana" pitchFamily="34" charset="0"/>
                <a:ea typeface="Verdana" pitchFamily="34" charset="0"/>
                <a:cs typeface="Verdana" pitchFamily="34" charset="0"/>
              </a:rPr>
              <a:t>data</a:t>
            </a:r>
          </a:p>
          <a:p>
            <a:pPr marL="1028700" lvl="1">
              <a:buFont typeface="Arial" pitchFamily="34" charset="0"/>
              <a:buChar char="•"/>
            </a:pPr>
            <a:r>
              <a:rPr lang="en-US" sz="1800" dirty="0" smtClean="0">
                <a:latin typeface="Verdana" pitchFamily="34" charset="0"/>
                <a:ea typeface="Verdana" pitchFamily="34" charset="0"/>
                <a:cs typeface="Verdana" pitchFamily="34" charset="0"/>
              </a:rPr>
              <a:t>Programmatic  Access via web services API.</a:t>
            </a:r>
          </a:p>
          <a:p>
            <a:pPr marL="1028700" lvl="1">
              <a:buFont typeface="Arial" pitchFamily="34" charset="0"/>
              <a:buChar char="•"/>
            </a:pPr>
            <a:endParaRPr lang="en-US" sz="1800" dirty="0" smtClean="0">
              <a:latin typeface="Verdana" pitchFamily="34" charset="0"/>
              <a:ea typeface="Verdana" pitchFamily="34" charset="0"/>
              <a:cs typeface="Verdana" pitchFamily="34" charset="0"/>
            </a:endParaRPr>
          </a:p>
          <a:p>
            <a:pPr marL="1028700" lvl="2" indent="-171450">
              <a:spcBef>
                <a:spcPct val="0"/>
              </a:spcBef>
              <a:buFont typeface="Arial"/>
              <a:buChar char="•"/>
            </a:pPr>
            <a:endParaRPr lang="en-US" b="1" dirty="0" smtClean="0">
              <a:latin typeface="Verdana" pitchFamily="34" charset="0"/>
              <a:ea typeface="Verdana" pitchFamily="34" charset="0"/>
              <a:cs typeface="Verdana" pitchFamily="34" charset="0"/>
            </a:endParaRPr>
          </a:p>
          <a:p>
            <a:pPr marL="1028700" lvl="2" indent="-171450">
              <a:spcBef>
                <a:spcPct val="0"/>
              </a:spcBef>
              <a:buFont typeface="Arial"/>
              <a:buChar char="•"/>
            </a:pPr>
            <a:endParaRPr lang="en-US" b="1" dirty="0">
              <a:latin typeface="Verdana" pitchFamily="34" charset="0"/>
              <a:ea typeface="Verdana" pitchFamily="34" charset="0"/>
              <a:cs typeface="Verdana" pitchFamily="34" charset="0"/>
            </a:endParaRPr>
          </a:p>
          <a:p>
            <a:pPr>
              <a:spcBef>
                <a:spcPct val="0"/>
              </a:spcBef>
            </a:pPr>
            <a:endParaRPr lang="en-US" sz="1100" b="1" dirty="0">
              <a:latin typeface="Calibri" charset="0"/>
            </a:endParaRPr>
          </a:p>
          <a:p>
            <a:endParaRPr lang="en-US" dirty="0"/>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8506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6376506" y="3409455"/>
            <a:ext cx="1055688" cy="1058863"/>
            <a:chOff x="2030814" y="1496098"/>
            <a:chExt cx="1055882" cy="1059083"/>
          </a:xfrm>
        </p:grpSpPr>
        <p:pic>
          <p:nvPicPr>
            <p:cNvPr id="14" name="Picture 5" descr="objec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0814" y="1496098"/>
              <a:ext cx="1055882" cy="105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8"/>
            <p:cNvSpPr txBox="1">
              <a:spLocks noChangeArrowheads="1"/>
            </p:cNvSpPr>
            <p:nvPr/>
          </p:nvSpPr>
          <p:spPr bwMode="auto">
            <a:xfrm>
              <a:off x="2325358" y="1823025"/>
              <a:ext cx="569454" cy="36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err="1" smtClean="0">
                  <a:solidFill>
                    <a:schemeClr val="bg1"/>
                  </a:solidFill>
                </a:rPr>
                <a:t>Obj</a:t>
              </a:r>
              <a:endParaRPr lang="en-US" b="1" dirty="0">
                <a:solidFill>
                  <a:schemeClr val="bg1"/>
                </a:solidFill>
              </a:endParaRPr>
            </a:p>
          </p:txBody>
        </p:sp>
      </p:grpSp>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a:latin typeface="Arial" charset="0"/>
              </a:rPr>
              <a:t>What is Amazon S3</a:t>
            </a:r>
            <a:r>
              <a:rPr lang="en-US" b="1" dirty="0" smtClean="0">
                <a:latin typeface="Arial" charset="0"/>
              </a:rPr>
              <a:t>?</a:t>
            </a:r>
            <a:endParaRPr lang="en-US" b="1" dirty="0">
              <a:latin typeface="Arial" charset="0"/>
            </a:endParaRPr>
          </a:p>
        </p:txBody>
      </p:sp>
      <p:sp>
        <p:nvSpPr>
          <p:cNvPr id="2" name="Content Placeholder 1"/>
          <p:cNvSpPr>
            <a:spLocks noGrp="1"/>
          </p:cNvSpPr>
          <p:nvPr>
            <p:ph idx="1"/>
          </p:nvPr>
        </p:nvSpPr>
        <p:spPr>
          <a:xfrm>
            <a:off x="457200" y="1600200"/>
            <a:ext cx="6088607" cy="3651093"/>
          </a:xfrm>
        </p:spPr>
        <p:txBody>
          <a:bodyPr/>
          <a:lstStyle/>
          <a:p>
            <a:r>
              <a:rPr lang="en-US" dirty="0" smtClean="0">
                <a:solidFill>
                  <a:srgbClr val="000000"/>
                </a:solidFill>
              </a:rPr>
              <a:t/>
            </a:r>
            <a:br>
              <a:rPr lang="en-US" dirty="0" smtClean="0">
                <a:solidFill>
                  <a:srgbClr val="000000"/>
                </a:solidFill>
              </a:rPr>
            </a:br>
            <a:r>
              <a:rPr lang="en-US" b="1" dirty="0">
                <a:solidFill>
                  <a:srgbClr val="000000"/>
                </a:solidFill>
              </a:rPr>
              <a:t>Object – </a:t>
            </a:r>
            <a:r>
              <a:rPr lang="en-US" dirty="0">
                <a:solidFill>
                  <a:srgbClr val="000000"/>
                </a:solidFill>
              </a:rPr>
              <a:t>The fundamental entities stored in S3. Consist of key, data (bytes) and metadata.</a:t>
            </a:r>
          </a:p>
          <a:p>
            <a:endParaRPr lang="en-US" b="1" dirty="0" smtClean="0">
              <a:solidFill>
                <a:srgbClr val="000000"/>
              </a:solidFill>
            </a:endParaRPr>
          </a:p>
          <a:p>
            <a:r>
              <a:rPr lang="en-US" b="1" dirty="0">
                <a:solidFill>
                  <a:srgbClr val="000000"/>
                </a:solidFill>
              </a:rPr>
              <a:t>Bucket – </a:t>
            </a:r>
            <a:r>
              <a:rPr lang="en-US" dirty="0">
                <a:solidFill>
                  <a:srgbClr val="000000"/>
                </a:solidFill>
              </a:rPr>
              <a:t>A container for objects. Every object is contained in a bucket.</a:t>
            </a:r>
          </a:p>
          <a:p>
            <a:r>
              <a:rPr lang="en-US" dirty="0" smtClean="0">
                <a:solidFill>
                  <a:srgbClr val="D9D9D9"/>
                </a:solidFill>
              </a:rPr>
              <a:t/>
            </a:r>
            <a:br>
              <a:rPr lang="en-US" dirty="0" smtClean="0">
                <a:solidFill>
                  <a:srgbClr val="D9D9D9"/>
                </a:solidFill>
              </a:rPr>
            </a:br>
            <a:r>
              <a:rPr lang="en-US" b="1" dirty="0" smtClean="0"/>
              <a:t>Objects are stored in buckets.</a:t>
            </a:r>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 name="Freeform 14"/>
          <p:cNvSpPr>
            <a:spLocks/>
          </p:cNvSpPr>
          <p:nvPr/>
        </p:nvSpPr>
        <p:spPr bwMode="auto">
          <a:xfrm>
            <a:off x="6361195" y="4071156"/>
            <a:ext cx="2017104" cy="1766082"/>
          </a:xfrm>
          <a:custGeom>
            <a:avLst/>
            <a:gdLst>
              <a:gd name="T0" fmla="*/ 1960 w 1960"/>
              <a:gd name="T1" fmla="*/ 0 h 1716"/>
              <a:gd name="T2" fmla="*/ 980 w 1960"/>
              <a:gd name="T3" fmla="*/ 245 h 1716"/>
              <a:gd name="T4" fmla="*/ 0 w 1960"/>
              <a:gd name="T5" fmla="*/ 0 h 1716"/>
              <a:gd name="T6" fmla="*/ 327 w 1960"/>
              <a:gd name="T7" fmla="*/ 1553 h 1716"/>
              <a:gd name="T8" fmla="*/ 980 w 1960"/>
              <a:gd name="T9" fmla="*/ 1716 h 1716"/>
              <a:gd name="T10" fmla="*/ 1634 w 1960"/>
              <a:gd name="T11" fmla="*/ 1553 h 1716"/>
              <a:gd name="T12" fmla="*/ 1634 w 1960"/>
              <a:gd name="T13" fmla="*/ 1553 h 1716"/>
              <a:gd name="T14" fmla="*/ 1960 w 1960"/>
              <a:gd name="T15" fmla="*/ 0 h 1716"/>
              <a:gd name="T16" fmla="*/ 0 60000 65536"/>
              <a:gd name="T17" fmla="*/ 0 60000 65536"/>
              <a:gd name="T18" fmla="*/ 0 60000 65536"/>
              <a:gd name="T19" fmla="*/ 0 60000 65536"/>
              <a:gd name="T20" fmla="*/ 0 60000 65536"/>
              <a:gd name="T21" fmla="*/ 0 60000 65536"/>
              <a:gd name="T22" fmla="*/ 0 60000 65536"/>
              <a:gd name="T23" fmla="*/ 0 60000 65536"/>
              <a:gd name="T24" fmla="*/ 0 w 1960"/>
              <a:gd name="T25" fmla="*/ 0 h 1716"/>
              <a:gd name="T26" fmla="*/ 1960 w 1960"/>
              <a:gd name="T27" fmla="*/ 1716 h 17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0" h="1716">
                <a:moveTo>
                  <a:pt x="1960" y="0"/>
                </a:moveTo>
                <a:cubicBezTo>
                  <a:pt x="1960" y="136"/>
                  <a:pt x="1521" y="245"/>
                  <a:pt x="980" y="245"/>
                </a:cubicBezTo>
                <a:cubicBezTo>
                  <a:pt x="439" y="245"/>
                  <a:pt x="0" y="136"/>
                  <a:pt x="0" y="0"/>
                </a:cubicBezTo>
                <a:cubicBezTo>
                  <a:pt x="327" y="1553"/>
                  <a:pt x="327" y="1553"/>
                  <a:pt x="327" y="1553"/>
                </a:cubicBezTo>
                <a:cubicBezTo>
                  <a:pt x="327" y="1643"/>
                  <a:pt x="619" y="1716"/>
                  <a:pt x="980" y="1716"/>
                </a:cubicBezTo>
                <a:cubicBezTo>
                  <a:pt x="1341" y="1716"/>
                  <a:pt x="1634" y="1643"/>
                  <a:pt x="1634" y="1553"/>
                </a:cubicBezTo>
                <a:cubicBezTo>
                  <a:pt x="1634" y="1553"/>
                  <a:pt x="1634" y="1553"/>
                  <a:pt x="1634" y="1553"/>
                </a:cubicBezTo>
                <a:lnTo>
                  <a:pt x="1960" y="0"/>
                </a:lnTo>
                <a:close/>
              </a:path>
            </a:pathLst>
          </a:cu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0" name="AutoShape 12"/>
          <p:cNvSpPr>
            <a:spLocks noChangeAspect="1" noChangeArrowheads="1" noTextEdit="1"/>
          </p:cNvSpPr>
          <p:nvPr/>
        </p:nvSpPr>
        <p:spPr bwMode="auto">
          <a:xfrm>
            <a:off x="6312453" y="3771393"/>
            <a:ext cx="2112151" cy="2065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4" name="Freeform 17"/>
          <p:cNvSpPr>
            <a:spLocks/>
          </p:cNvSpPr>
          <p:nvPr/>
        </p:nvSpPr>
        <p:spPr bwMode="auto">
          <a:xfrm>
            <a:off x="6871361" y="4658496"/>
            <a:ext cx="472797" cy="774184"/>
          </a:xfrm>
          <a:custGeom>
            <a:avLst/>
            <a:gdLst>
              <a:gd name="T0" fmla="*/ 116 w 459"/>
              <a:gd name="T1" fmla="*/ 514 h 752"/>
              <a:gd name="T2" fmla="*/ 116 w 459"/>
              <a:gd name="T3" fmla="*/ 532 h 752"/>
              <a:gd name="T4" fmla="*/ 234 w 459"/>
              <a:gd name="T5" fmla="*/ 664 h 752"/>
              <a:gd name="T6" fmla="*/ 344 w 459"/>
              <a:gd name="T7" fmla="*/ 559 h 752"/>
              <a:gd name="T8" fmla="*/ 241 w 459"/>
              <a:gd name="T9" fmla="*/ 430 h 752"/>
              <a:gd name="T10" fmla="*/ 162 w 459"/>
              <a:gd name="T11" fmla="*/ 403 h 752"/>
              <a:gd name="T12" fmla="*/ 11 w 459"/>
              <a:gd name="T13" fmla="*/ 205 h 752"/>
              <a:gd name="T14" fmla="*/ 235 w 459"/>
              <a:gd name="T15" fmla="*/ 0 h 752"/>
              <a:gd name="T16" fmla="*/ 440 w 459"/>
              <a:gd name="T17" fmla="*/ 190 h 752"/>
              <a:gd name="T18" fmla="*/ 440 w 459"/>
              <a:gd name="T19" fmla="*/ 207 h 752"/>
              <a:gd name="T20" fmla="*/ 325 w 459"/>
              <a:gd name="T21" fmla="*/ 207 h 752"/>
              <a:gd name="T22" fmla="*/ 325 w 459"/>
              <a:gd name="T23" fmla="*/ 191 h 752"/>
              <a:gd name="T24" fmla="*/ 223 w 459"/>
              <a:gd name="T25" fmla="*/ 87 h 752"/>
              <a:gd name="T26" fmla="*/ 126 w 459"/>
              <a:gd name="T27" fmla="*/ 191 h 752"/>
              <a:gd name="T28" fmla="*/ 234 w 459"/>
              <a:gd name="T29" fmla="*/ 314 h 752"/>
              <a:gd name="T30" fmla="*/ 312 w 459"/>
              <a:gd name="T31" fmla="*/ 342 h 752"/>
              <a:gd name="T32" fmla="*/ 459 w 459"/>
              <a:gd name="T33" fmla="*/ 534 h 752"/>
              <a:gd name="T34" fmla="*/ 220 w 459"/>
              <a:gd name="T35" fmla="*/ 752 h 752"/>
              <a:gd name="T36" fmla="*/ 0 w 459"/>
              <a:gd name="T37" fmla="*/ 531 h 752"/>
              <a:gd name="T38" fmla="*/ 0 w 459"/>
              <a:gd name="T39" fmla="*/ 514 h 752"/>
              <a:gd name="T40" fmla="*/ 116 w 459"/>
              <a:gd name="T41" fmla="*/ 514 h 7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9"/>
              <a:gd name="T64" fmla="*/ 0 h 752"/>
              <a:gd name="T65" fmla="*/ 459 w 459"/>
              <a:gd name="T66" fmla="*/ 752 h 7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9" h="752">
                <a:moveTo>
                  <a:pt x="116" y="514"/>
                </a:moveTo>
                <a:cubicBezTo>
                  <a:pt x="116" y="532"/>
                  <a:pt x="116" y="532"/>
                  <a:pt x="116" y="532"/>
                </a:cubicBezTo>
                <a:cubicBezTo>
                  <a:pt x="116" y="620"/>
                  <a:pt x="154" y="664"/>
                  <a:pt x="234" y="664"/>
                </a:cubicBezTo>
                <a:cubicBezTo>
                  <a:pt x="307" y="664"/>
                  <a:pt x="344" y="613"/>
                  <a:pt x="344" y="559"/>
                </a:cubicBezTo>
                <a:cubicBezTo>
                  <a:pt x="344" y="483"/>
                  <a:pt x="305" y="450"/>
                  <a:pt x="241" y="430"/>
                </a:cubicBezTo>
                <a:cubicBezTo>
                  <a:pt x="162" y="403"/>
                  <a:pt x="162" y="403"/>
                  <a:pt x="162" y="403"/>
                </a:cubicBezTo>
                <a:cubicBezTo>
                  <a:pt x="56" y="363"/>
                  <a:pt x="11" y="308"/>
                  <a:pt x="11" y="205"/>
                </a:cubicBezTo>
                <a:cubicBezTo>
                  <a:pt x="11" y="73"/>
                  <a:pt x="100" y="0"/>
                  <a:pt x="235" y="0"/>
                </a:cubicBezTo>
                <a:cubicBezTo>
                  <a:pt x="421" y="0"/>
                  <a:pt x="440" y="115"/>
                  <a:pt x="440" y="190"/>
                </a:cubicBezTo>
                <a:cubicBezTo>
                  <a:pt x="440" y="207"/>
                  <a:pt x="440" y="207"/>
                  <a:pt x="440" y="207"/>
                </a:cubicBezTo>
                <a:cubicBezTo>
                  <a:pt x="325" y="207"/>
                  <a:pt x="325" y="207"/>
                  <a:pt x="325" y="207"/>
                </a:cubicBezTo>
                <a:cubicBezTo>
                  <a:pt x="325" y="191"/>
                  <a:pt x="325" y="191"/>
                  <a:pt x="325" y="191"/>
                </a:cubicBezTo>
                <a:cubicBezTo>
                  <a:pt x="325" y="126"/>
                  <a:pt x="295" y="87"/>
                  <a:pt x="223" y="87"/>
                </a:cubicBezTo>
                <a:cubicBezTo>
                  <a:pt x="174" y="87"/>
                  <a:pt x="126" y="114"/>
                  <a:pt x="126" y="191"/>
                </a:cubicBezTo>
                <a:cubicBezTo>
                  <a:pt x="126" y="253"/>
                  <a:pt x="157" y="285"/>
                  <a:pt x="234" y="314"/>
                </a:cubicBezTo>
                <a:cubicBezTo>
                  <a:pt x="312" y="342"/>
                  <a:pt x="312" y="342"/>
                  <a:pt x="312" y="342"/>
                </a:cubicBezTo>
                <a:cubicBezTo>
                  <a:pt x="415" y="379"/>
                  <a:pt x="459" y="434"/>
                  <a:pt x="459" y="534"/>
                </a:cubicBezTo>
                <a:cubicBezTo>
                  <a:pt x="459" y="688"/>
                  <a:pt x="366" y="752"/>
                  <a:pt x="220" y="752"/>
                </a:cubicBezTo>
                <a:cubicBezTo>
                  <a:pt x="41" y="752"/>
                  <a:pt x="0" y="632"/>
                  <a:pt x="0" y="531"/>
                </a:cubicBezTo>
                <a:cubicBezTo>
                  <a:pt x="0" y="514"/>
                  <a:pt x="0" y="514"/>
                  <a:pt x="0" y="514"/>
                </a:cubicBezTo>
                <a:lnTo>
                  <a:pt x="116" y="5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5" name="Freeform 18"/>
          <p:cNvSpPr>
            <a:spLocks/>
          </p:cNvSpPr>
          <p:nvPr/>
        </p:nvSpPr>
        <p:spPr bwMode="auto">
          <a:xfrm>
            <a:off x="7410771" y="4679618"/>
            <a:ext cx="436241" cy="753062"/>
          </a:xfrm>
          <a:custGeom>
            <a:avLst/>
            <a:gdLst>
              <a:gd name="T0" fmla="*/ 110 w 424"/>
              <a:gd name="T1" fmla="*/ 518 h 732"/>
              <a:gd name="T2" fmla="*/ 208 w 424"/>
              <a:gd name="T3" fmla="*/ 651 h 732"/>
              <a:gd name="T4" fmla="*/ 308 w 424"/>
              <a:gd name="T5" fmla="*/ 522 h 732"/>
              <a:gd name="T6" fmla="*/ 192 w 424"/>
              <a:gd name="T7" fmla="*/ 388 h 732"/>
              <a:gd name="T8" fmla="*/ 147 w 424"/>
              <a:gd name="T9" fmla="*/ 388 h 732"/>
              <a:gd name="T10" fmla="*/ 147 w 424"/>
              <a:gd name="T11" fmla="*/ 307 h 732"/>
              <a:gd name="T12" fmla="*/ 189 w 424"/>
              <a:gd name="T13" fmla="*/ 307 h 732"/>
              <a:gd name="T14" fmla="*/ 292 w 424"/>
              <a:gd name="T15" fmla="*/ 185 h 732"/>
              <a:gd name="T16" fmla="*/ 209 w 424"/>
              <a:gd name="T17" fmla="*/ 81 h 732"/>
              <a:gd name="T18" fmla="*/ 118 w 424"/>
              <a:gd name="T19" fmla="*/ 207 h 732"/>
              <a:gd name="T20" fmla="*/ 8 w 424"/>
              <a:gd name="T21" fmla="*/ 207 h 732"/>
              <a:gd name="T22" fmla="*/ 215 w 424"/>
              <a:gd name="T23" fmla="*/ 0 h 732"/>
              <a:gd name="T24" fmla="*/ 408 w 424"/>
              <a:gd name="T25" fmla="*/ 184 h 732"/>
              <a:gd name="T26" fmla="*/ 293 w 424"/>
              <a:gd name="T27" fmla="*/ 341 h 732"/>
              <a:gd name="T28" fmla="*/ 293 w 424"/>
              <a:gd name="T29" fmla="*/ 344 h 732"/>
              <a:gd name="T30" fmla="*/ 424 w 424"/>
              <a:gd name="T31" fmla="*/ 510 h 732"/>
              <a:gd name="T32" fmla="*/ 205 w 424"/>
              <a:gd name="T33" fmla="*/ 732 h 732"/>
              <a:gd name="T34" fmla="*/ 0 w 424"/>
              <a:gd name="T35" fmla="*/ 518 h 732"/>
              <a:gd name="T36" fmla="*/ 110 w 424"/>
              <a:gd name="T37" fmla="*/ 518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4"/>
              <a:gd name="T58" fmla="*/ 0 h 732"/>
              <a:gd name="T59" fmla="*/ 424 w 424"/>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4" h="732">
                <a:moveTo>
                  <a:pt x="110" y="518"/>
                </a:moveTo>
                <a:cubicBezTo>
                  <a:pt x="110" y="581"/>
                  <a:pt x="130" y="651"/>
                  <a:pt x="208" y="651"/>
                </a:cubicBezTo>
                <a:cubicBezTo>
                  <a:pt x="280" y="651"/>
                  <a:pt x="308" y="593"/>
                  <a:pt x="308" y="522"/>
                </a:cubicBezTo>
                <a:cubicBezTo>
                  <a:pt x="308" y="434"/>
                  <a:pt x="279" y="388"/>
                  <a:pt x="192" y="388"/>
                </a:cubicBezTo>
                <a:cubicBezTo>
                  <a:pt x="147" y="388"/>
                  <a:pt x="147" y="388"/>
                  <a:pt x="147" y="388"/>
                </a:cubicBezTo>
                <a:cubicBezTo>
                  <a:pt x="147" y="307"/>
                  <a:pt x="147" y="307"/>
                  <a:pt x="147" y="307"/>
                </a:cubicBezTo>
                <a:cubicBezTo>
                  <a:pt x="189" y="307"/>
                  <a:pt x="189" y="307"/>
                  <a:pt x="189" y="307"/>
                </a:cubicBezTo>
                <a:cubicBezTo>
                  <a:pt x="266" y="307"/>
                  <a:pt x="292" y="254"/>
                  <a:pt x="292" y="185"/>
                </a:cubicBezTo>
                <a:cubicBezTo>
                  <a:pt x="292" y="133"/>
                  <a:pt x="269" y="81"/>
                  <a:pt x="209" y="81"/>
                </a:cubicBezTo>
                <a:cubicBezTo>
                  <a:pt x="138" y="81"/>
                  <a:pt x="118" y="142"/>
                  <a:pt x="118" y="207"/>
                </a:cubicBezTo>
                <a:cubicBezTo>
                  <a:pt x="8" y="207"/>
                  <a:pt x="8" y="207"/>
                  <a:pt x="8" y="207"/>
                </a:cubicBezTo>
                <a:cubicBezTo>
                  <a:pt x="8" y="73"/>
                  <a:pt x="78" y="0"/>
                  <a:pt x="215" y="0"/>
                </a:cubicBezTo>
                <a:cubicBezTo>
                  <a:pt x="301" y="0"/>
                  <a:pt x="408" y="40"/>
                  <a:pt x="408" y="184"/>
                </a:cubicBezTo>
                <a:cubicBezTo>
                  <a:pt x="408" y="257"/>
                  <a:pt x="364" y="329"/>
                  <a:pt x="293" y="341"/>
                </a:cubicBezTo>
                <a:cubicBezTo>
                  <a:pt x="293" y="344"/>
                  <a:pt x="293" y="344"/>
                  <a:pt x="293" y="344"/>
                </a:cubicBezTo>
                <a:cubicBezTo>
                  <a:pt x="367" y="350"/>
                  <a:pt x="424" y="409"/>
                  <a:pt x="424" y="510"/>
                </a:cubicBezTo>
                <a:cubicBezTo>
                  <a:pt x="424" y="652"/>
                  <a:pt x="353" y="732"/>
                  <a:pt x="205" y="732"/>
                </a:cubicBezTo>
                <a:cubicBezTo>
                  <a:pt x="75" y="732"/>
                  <a:pt x="0" y="668"/>
                  <a:pt x="0" y="518"/>
                </a:cubicBezTo>
                <a:lnTo>
                  <a:pt x="110" y="5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2" name="Oval 15"/>
          <p:cNvSpPr>
            <a:spLocks noChangeArrowheads="1"/>
          </p:cNvSpPr>
          <p:nvPr/>
        </p:nvSpPr>
        <p:spPr bwMode="auto">
          <a:xfrm rot="1275499">
            <a:off x="6543236" y="3448098"/>
            <a:ext cx="2017104" cy="504479"/>
          </a:xfrm>
          <a:prstGeom prst="ellipse">
            <a:avLst/>
          </a:pr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TextBox 6"/>
          <p:cNvSpPr txBox="1"/>
          <p:nvPr/>
        </p:nvSpPr>
        <p:spPr>
          <a:xfrm>
            <a:off x="482600" y="1064018"/>
            <a:ext cx="5443881" cy="369332"/>
          </a:xfrm>
          <a:prstGeom prst="rect">
            <a:avLst/>
          </a:prstGeom>
          <a:noFill/>
        </p:spPr>
        <p:txBody>
          <a:bodyPr wrap="none" rtlCol="0">
            <a:spAutoFit/>
          </a:bodyPr>
          <a:lstStyle/>
          <a:p>
            <a:r>
              <a:rPr lang="en-US" b="1" dirty="0" smtClean="0">
                <a:solidFill>
                  <a:schemeClr val="bg1">
                    <a:lumMod val="50000"/>
                  </a:schemeClr>
                </a:solidFill>
              </a:rPr>
              <a:t>Simple Storage Service: Storage for the Internet</a:t>
            </a:r>
            <a:endParaRPr lang="en-US" b="1" dirty="0">
              <a:solidFill>
                <a:schemeClr val="bg1">
                  <a:lumMod val="50000"/>
                </a:schemeClr>
              </a:solidFill>
            </a:endParaRPr>
          </a:p>
        </p:txBody>
      </p:sp>
    </p:spTree>
    <p:extLst>
      <p:ext uri="{BB962C8B-B14F-4D97-AF65-F5344CB8AC3E}">
        <p14:creationId xmlns:p14="http://schemas.microsoft.com/office/powerpoint/2010/main" val="550503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a:latin typeface="Arial" charset="0"/>
              </a:rPr>
              <a:t>What is Amazon S3</a:t>
            </a:r>
            <a:r>
              <a:rPr lang="en-US" b="1" dirty="0" smtClean="0">
                <a:latin typeface="Arial" charset="0"/>
              </a:rPr>
              <a:t>?</a:t>
            </a:r>
            <a:endParaRPr lang="en-US" b="1" dirty="0">
              <a:latin typeface="Arial" charset="0"/>
            </a:endParaRPr>
          </a:p>
        </p:txBody>
      </p:sp>
      <p:sp>
        <p:nvSpPr>
          <p:cNvPr id="2" name="Content Placeholder 1"/>
          <p:cNvSpPr>
            <a:spLocks noGrp="1"/>
          </p:cNvSpPr>
          <p:nvPr>
            <p:ph idx="1"/>
          </p:nvPr>
        </p:nvSpPr>
        <p:spPr/>
        <p:txBody>
          <a:bodyPr/>
          <a:lstStyle/>
          <a:p>
            <a:r>
              <a:rPr lang="en-US" sz="1800" b="1" dirty="0" smtClean="0"/>
              <a:t>Scalable</a:t>
            </a:r>
            <a:br>
              <a:rPr lang="en-US" sz="1800" b="1" dirty="0" smtClean="0"/>
            </a:br>
            <a:endParaRPr lang="en-US" sz="1800" b="1" dirty="0"/>
          </a:p>
          <a:p>
            <a:r>
              <a:rPr lang="en-US" sz="1800" b="1" dirty="0" smtClean="0"/>
              <a:t>Reliable</a:t>
            </a:r>
          </a:p>
          <a:p>
            <a:endParaRPr lang="en-US" sz="1800" dirty="0" smtClean="0"/>
          </a:p>
          <a:p>
            <a:r>
              <a:rPr lang="en-US" sz="1800" b="1" dirty="0" smtClean="0"/>
              <a:t>Fast</a:t>
            </a:r>
          </a:p>
          <a:p>
            <a:endParaRPr lang="en-US" sz="1800" dirty="0" smtClean="0"/>
          </a:p>
          <a:p>
            <a:r>
              <a:rPr lang="en-US" sz="1800" b="1" dirty="0" smtClean="0"/>
              <a:t>Inexpensive</a:t>
            </a:r>
            <a:endParaRPr lang="en-US" sz="1800" b="1" dirty="0"/>
          </a:p>
          <a:p>
            <a:endParaRPr lang="en-US" sz="1800" dirty="0" smtClean="0"/>
          </a:p>
          <a:p>
            <a:r>
              <a:rPr lang="en-US" sz="1800" b="1" dirty="0" smtClean="0"/>
              <a:t>Simple</a:t>
            </a:r>
            <a:endParaRPr lang="en-US" sz="1800" b="1" dirty="0"/>
          </a:p>
          <a:p>
            <a:pPr marL="342900" indent="-342900">
              <a:buFont typeface="Arial"/>
              <a:buChar char="•"/>
            </a:pPr>
            <a:endParaRPr lang="en-US" sz="2800" dirty="0"/>
          </a:p>
          <a:p>
            <a:pPr marL="342900" indent="-342900">
              <a:buFont typeface="Arial"/>
              <a:buChar char="•"/>
            </a:pPr>
            <a:endParaRPr lang="en-US" sz="2800" dirty="0"/>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5" name="Group 4"/>
          <p:cNvGrpSpPr/>
          <p:nvPr/>
        </p:nvGrpSpPr>
        <p:grpSpPr>
          <a:xfrm>
            <a:off x="6497065" y="2096306"/>
            <a:ext cx="2112963" cy="2065845"/>
            <a:chOff x="4575175" y="1449388"/>
            <a:chExt cx="4129088" cy="4037012"/>
          </a:xfrm>
        </p:grpSpPr>
        <p:sp>
          <p:nvSpPr>
            <p:cNvPr id="5130" name="AutoShape 12"/>
            <p:cNvSpPr>
              <a:spLocks noChangeAspect="1" noChangeArrowheads="1" noTextEdit="1"/>
            </p:cNvSpPr>
            <p:nvPr/>
          </p:nvSpPr>
          <p:spPr bwMode="auto">
            <a:xfrm>
              <a:off x="4575175" y="1449388"/>
              <a:ext cx="4127500"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 name="Freeform 14"/>
            <p:cNvSpPr>
              <a:spLocks/>
            </p:cNvSpPr>
            <p:nvPr/>
          </p:nvSpPr>
          <p:spPr bwMode="auto">
            <a:xfrm>
              <a:off x="4670425" y="2035175"/>
              <a:ext cx="3941763" cy="3451225"/>
            </a:xfrm>
            <a:custGeom>
              <a:avLst/>
              <a:gdLst>
                <a:gd name="T0" fmla="*/ 1960 w 1960"/>
                <a:gd name="T1" fmla="*/ 0 h 1716"/>
                <a:gd name="T2" fmla="*/ 980 w 1960"/>
                <a:gd name="T3" fmla="*/ 245 h 1716"/>
                <a:gd name="T4" fmla="*/ 0 w 1960"/>
                <a:gd name="T5" fmla="*/ 0 h 1716"/>
                <a:gd name="T6" fmla="*/ 327 w 1960"/>
                <a:gd name="T7" fmla="*/ 1553 h 1716"/>
                <a:gd name="T8" fmla="*/ 980 w 1960"/>
                <a:gd name="T9" fmla="*/ 1716 h 1716"/>
                <a:gd name="T10" fmla="*/ 1634 w 1960"/>
                <a:gd name="T11" fmla="*/ 1553 h 1716"/>
                <a:gd name="T12" fmla="*/ 1634 w 1960"/>
                <a:gd name="T13" fmla="*/ 1553 h 1716"/>
                <a:gd name="T14" fmla="*/ 1960 w 1960"/>
                <a:gd name="T15" fmla="*/ 0 h 1716"/>
                <a:gd name="T16" fmla="*/ 0 60000 65536"/>
                <a:gd name="T17" fmla="*/ 0 60000 65536"/>
                <a:gd name="T18" fmla="*/ 0 60000 65536"/>
                <a:gd name="T19" fmla="*/ 0 60000 65536"/>
                <a:gd name="T20" fmla="*/ 0 60000 65536"/>
                <a:gd name="T21" fmla="*/ 0 60000 65536"/>
                <a:gd name="T22" fmla="*/ 0 60000 65536"/>
                <a:gd name="T23" fmla="*/ 0 60000 65536"/>
                <a:gd name="T24" fmla="*/ 0 w 1960"/>
                <a:gd name="T25" fmla="*/ 0 h 1716"/>
                <a:gd name="T26" fmla="*/ 1960 w 1960"/>
                <a:gd name="T27" fmla="*/ 1716 h 17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0" h="1716">
                  <a:moveTo>
                    <a:pt x="1960" y="0"/>
                  </a:moveTo>
                  <a:cubicBezTo>
                    <a:pt x="1960" y="136"/>
                    <a:pt x="1521" y="245"/>
                    <a:pt x="980" y="245"/>
                  </a:cubicBezTo>
                  <a:cubicBezTo>
                    <a:pt x="439" y="245"/>
                    <a:pt x="0" y="136"/>
                    <a:pt x="0" y="0"/>
                  </a:cubicBezTo>
                  <a:cubicBezTo>
                    <a:pt x="327" y="1553"/>
                    <a:pt x="327" y="1553"/>
                    <a:pt x="327" y="1553"/>
                  </a:cubicBezTo>
                  <a:cubicBezTo>
                    <a:pt x="327" y="1643"/>
                    <a:pt x="619" y="1716"/>
                    <a:pt x="980" y="1716"/>
                  </a:cubicBezTo>
                  <a:cubicBezTo>
                    <a:pt x="1341" y="1716"/>
                    <a:pt x="1634" y="1643"/>
                    <a:pt x="1634" y="1553"/>
                  </a:cubicBezTo>
                  <a:cubicBezTo>
                    <a:pt x="1634" y="1553"/>
                    <a:pt x="1634" y="1553"/>
                    <a:pt x="1634" y="1553"/>
                  </a:cubicBezTo>
                  <a:lnTo>
                    <a:pt x="1960" y="0"/>
                  </a:lnTo>
                  <a:close/>
                </a:path>
              </a:pathLst>
            </a:cu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2" name="Oval 15"/>
            <p:cNvSpPr>
              <a:spLocks noChangeArrowheads="1"/>
            </p:cNvSpPr>
            <p:nvPr/>
          </p:nvSpPr>
          <p:spPr bwMode="auto">
            <a:xfrm>
              <a:off x="4670425" y="1541463"/>
              <a:ext cx="3941763" cy="985837"/>
            </a:xfrm>
            <a:prstGeom prst="ellipse">
              <a:avLst/>
            </a:pr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3" name="Freeform 16"/>
            <p:cNvSpPr>
              <a:spLocks noEditPoints="1"/>
            </p:cNvSpPr>
            <p:nvPr/>
          </p:nvSpPr>
          <p:spPr bwMode="auto">
            <a:xfrm>
              <a:off x="4576763" y="1450975"/>
              <a:ext cx="4127500" cy="1168400"/>
            </a:xfrm>
            <a:custGeom>
              <a:avLst/>
              <a:gdLst>
                <a:gd name="T0" fmla="*/ 1026 w 2052"/>
                <a:gd name="T1" fmla="*/ 581 h 581"/>
                <a:gd name="T2" fmla="*/ 0 w 2052"/>
                <a:gd name="T3" fmla="*/ 290 h 581"/>
                <a:gd name="T4" fmla="*/ 1026 w 2052"/>
                <a:gd name="T5" fmla="*/ 0 h 581"/>
                <a:gd name="T6" fmla="*/ 2052 w 2052"/>
                <a:gd name="T7" fmla="*/ 290 h 581"/>
                <a:gd name="T8" fmla="*/ 1026 w 2052"/>
                <a:gd name="T9" fmla="*/ 581 h 581"/>
                <a:gd name="T10" fmla="*/ 1026 w 2052"/>
                <a:gd name="T11" fmla="*/ 91 h 581"/>
                <a:gd name="T12" fmla="*/ 91 w 2052"/>
                <a:gd name="T13" fmla="*/ 290 h 581"/>
                <a:gd name="T14" fmla="*/ 1026 w 2052"/>
                <a:gd name="T15" fmla="*/ 490 h 581"/>
                <a:gd name="T16" fmla="*/ 1961 w 2052"/>
                <a:gd name="T17" fmla="*/ 290 h 581"/>
                <a:gd name="T18" fmla="*/ 1026 w 2052"/>
                <a:gd name="T19" fmla="*/ 91 h 5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2"/>
                <a:gd name="T31" fmla="*/ 0 h 581"/>
                <a:gd name="T32" fmla="*/ 2052 w 2052"/>
                <a:gd name="T33" fmla="*/ 581 h 5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2" h="581">
                  <a:moveTo>
                    <a:pt x="1026" y="581"/>
                  </a:moveTo>
                  <a:cubicBezTo>
                    <a:pt x="516" y="581"/>
                    <a:pt x="0" y="481"/>
                    <a:pt x="0" y="290"/>
                  </a:cubicBezTo>
                  <a:cubicBezTo>
                    <a:pt x="0" y="100"/>
                    <a:pt x="516" y="0"/>
                    <a:pt x="1026" y="0"/>
                  </a:cubicBezTo>
                  <a:cubicBezTo>
                    <a:pt x="1536" y="0"/>
                    <a:pt x="2052" y="100"/>
                    <a:pt x="2052" y="290"/>
                  </a:cubicBezTo>
                  <a:cubicBezTo>
                    <a:pt x="2052" y="481"/>
                    <a:pt x="1536" y="581"/>
                    <a:pt x="1026" y="581"/>
                  </a:cubicBezTo>
                  <a:close/>
                  <a:moveTo>
                    <a:pt x="1026" y="91"/>
                  </a:moveTo>
                  <a:cubicBezTo>
                    <a:pt x="412" y="91"/>
                    <a:pt x="91" y="221"/>
                    <a:pt x="91" y="290"/>
                  </a:cubicBezTo>
                  <a:cubicBezTo>
                    <a:pt x="91" y="360"/>
                    <a:pt x="412" y="490"/>
                    <a:pt x="1026" y="490"/>
                  </a:cubicBezTo>
                  <a:cubicBezTo>
                    <a:pt x="1640" y="490"/>
                    <a:pt x="1961" y="360"/>
                    <a:pt x="1961" y="290"/>
                  </a:cubicBezTo>
                  <a:cubicBezTo>
                    <a:pt x="1961" y="221"/>
                    <a:pt x="1640" y="91"/>
                    <a:pt x="1026"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4" name="Freeform 17"/>
            <p:cNvSpPr>
              <a:spLocks/>
            </p:cNvSpPr>
            <p:nvPr/>
          </p:nvSpPr>
          <p:spPr bwMode="auto">
            <a:xfrm>
              <a:off x="5667375" y="3182938"/>
              <a:ext cx="923925" cy="1512887"/>
            </a:xfrm>
            <a:custGeom>
              <a:avLst/>
              <a:gdLst>
                <a:gd name="T0" fmla="*/ 116 w 459"/>
                <a:gd name="T1" fmla="*/ 514 h 752"/>
                <a:gd name="T2" fmla="*/ 116 w 459"/>
                <a:gd name="T3" fmla="*/ 532 h 752"/>
                <a:gd name="T4" fmla="*/ 234 w 459"/>
                <a:gd name="T5" fmla="*/ 664 h 752"/>
                <a:gd name="T6" fmla="*/ 344 w 459"/>
                <a:gd name="T7" fmla="*/ 559 h 752"/>
                <a:gd name="T8" fmla="*/ 241 w 459"/>
                <a:gd name="T9" fmla="*/ 430 h 752"/>
                <a:gd name="T10" fmla="*/ 162 w 459"/>
                <a:gd name="T11" fmla="*/ 403 h 752"/>
                <a:gd name="T12" fmla="*/ 11 w 459"/>
                <a:gd name="T13" fmla="*/ 205 h 752"/>
                <a:gd name="T14" fmla="*/ 235 w 459"/>
                <a:gd name="T15" fmla="*/ 0 h 752"/>
                <a:gd name="T16" fmla="*/ 440 w 459"/>
                <a:gd name="T17" fmla="*/ 190 h 752"/>
                <a:gd name="T18" fmla="*/ 440 w 459"/>
                <a:gd name="T19" fmla="*/ 207 h 752"/>
                <a:gd name="T20" fmla="*/ 325 w 459"/>
                <a:gd name="T21" fmla="*/ 207 h 752"/>
                <a:gd name="T22" fmla="*/ 325 w 459"/>
                <a:gd name="T23" fmla="*/ 191 h 752"/>
                <a:gd name="T24" fmla="*/ 223 w 459"/>
                <a:gd name="T25" fmla="*/ 87 h 752"/>
                <a:gd name="T26" fmla="*/ 126 w 459"/>
                <a:gd name="T27" fmla="*/ 191 h 752"/>
                <a:gd name="T28" fmla="*/ 234 w 459"/>
                <a:gd name="T29" fmla="*/ 314 h 752"/>
                <a:gd name="T30" fmla="*/ 312 w 459"/>
                <a:gd name="T31" fmla="*/ 342 h 752"/>
                <a:gd name="T32" fmla="*/ 459 w 459"/>
                <a:gd name="T33" fmla="*/ 534 h 752"/>
                <a:gd name="T34" fmla="*/ 220 w 459"/>
                <a:gd name="T35" fmla="*/ 752 h 752"/>
                <a:gd name="T36" fmla="*/ 0 w 459"/>
                <a:gd name="T37" fmla="*/ 531 h 752"/>
                <a:gd name="T38" fmla="*/ 0 w 459"/>
                <a:gd name="T39" fmla="*/ 514 h 752"/>
                <a:gd name="T40" fmla="*/ 116 w 459"/>
                <a:gd name="T41" fmla="*/ 514 h 7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9"/>
                <a:gd name="T64" fmla="*/ 0 h 752"/>
                <a:gd name="T65" fmla="*/ 459 w 459"/>
                <a:gd name="T66" fmla="*/ 752 h 7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9" h="752">
                  <a:moveTo>
                    <a:pt x="116" y="514"/>
                  </a:moveTo>
                  <a:cubicBezTo>
                    <a:pt x="116" y="532"/>
                    <a:pt x="116" y="532"/>
                    <a:pt x="116" y="532"/>
                  </a:cubicBezTo>
                  <a:cubicBezTo>
                    <a:pt x="116" y="620"/>
                    <a:pt x="154" y="664"/>
                    <a:pt x="234" y="664"/>
                  </a:cubicBezTo>
                  <a:cubicBezTo>
                    <a:pt x="307" y="664"/>
                    <a:pt x="344" y="613"/>
                    <a:pt x="344" y="559"/>
                  </a:cubicBezTo>
                  <a:cubicBezTo>
                    <a:pt x="344" y="483"/>
                    <a:pt x="305" y="450"/>
                    <a:pt x="241" y="430"/>
                  </a:cubicBezTo>
                  <a:cubicBezTo>
                    <a:pt x="162" y="403"/>
                    <a:pt x="162" y="403"/>
                    <a:pt x="162" y="403"/>
                  </a:cubicBezTo>
                  <a:cubicBezTo>
                    <a:pt x="56" y="363"/>
                    <a:pt x="11" y="308"/>
                    <a:pt x="11" y="205"/>
                  </a:cubicBezTo>
                  <a:cubicBezTo>
                    <a:pt x="11" y="73"/>
                    <a:pt x="100" y="0"/>
                    <a:pt x="235" y="0"/>
                  </a:cubicBezTo>
                  <a:cubicBezTo>
                    <a:pt x="421" y="0"/>
                    <a:pt x="440" y="115"/>
                    <a:pt x="440" y="190"/>
                  </a:cubicBezTo>
                  <a:cubicBezTo>
                    <a:pt x="440" y="207"/>
                    <a:pt x="440" y="207"/>
                    <a:pt x="440" y="207"/>
                  </a:cubicBezTo>
                  <a:cubicBezTo>
                    <a:pt x="325" y="207"/>
                    <a:pt x="325" y="207"/>
                    <a:pt x="325" y="207"/>
                  </a:cubicBezTo>
                  <a:cubicBezTo>
                    <a:pt x="325" y="191"/>
                    <a:pt x="325" y="191"/>
                    <a:pt x="325" y="191"/>
                  </a:cubicBezTo>
                  <a:cubicBezTo>
                    <a:pt x="325" y="126"/>
                    <a:pt x="295" y="87"/>
                    <a:pt x="223" y="87"/>
                  </a:cubicBezTo>
                  <a:cubicBezTo>
                    <a:pt x="174" y="87"/>
                    <a:pt x="126" y="114"/>
                    <a:pt x="126" y="191"/>
                  </a:cubicBezTo>
                  <a:cubicBezTo>
                    <a:pt x="126" y="253"/>
                    <a:pt x="157" y="285"/>
                    <a:pt x="234" y="314"/>
                  </a:cubicBezTo>
                  <a:cubicBezTo>
                    <a:pt x="312" y="342"/>
                    <a:pt x="312" y="342"/>
                    <a:pt x="312" y="342"/>
                  </a:cubicBezTo>
                  <a:cubicBezTo>
                    <a:pt x="415" y="379"/>
                    <a:pt x="459" y="434"/>
                    <a:pt x="459" y="534"/>
                  </a:cubicBezTo>
                  <a:cubicBezTo>
                    <a:pt x="459" y="688"/>
                    <a:pt x="366" y="752"/>
                    <a:pt x="220" y="752"/>
                  </a:cubicBezTo>
                  <a:cubicBezTo>
                    <a:pt x="41" y="752"/>
                    <a:pt x="0" y="632"/>
                    <a:pt x="0" y="531"/>
                  </a:cubicBezTo>
                  <a:cubicBezTo>
                    <a:pt x="0" y="514"/>
                    <a:pt x="0" y="514"/>
                    <a:pt x="0" y="514"/>
                  </a:cubicBezTo>
                  <a:lnTo>
                    <a:pt x="116" y="5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5" name="Freeform 18"/>
            <p:cNvSpPr>
              <a:spLocks/>
            </p:cNvSpPr>
            <p:nvPr/>
          </p:nvSpPr>
          <p:spPr bwMode="auto">
            <a:xfrm>
              <a:off x="6721475" y="3224213"/>
              <a:ext cx="852488" cy="1471612"/>
            </a:xfrm>
            <a:custGeom>
              <a:avLst/>
              <a:gdLst>
                <a:gd name="T0" fmla="*/ 110 w 424"/>
                <a:gd name="T1" fmla="*/ 518 h 732"/>
                <a:gd name="T2" fmla="*/ 208 w 424"/>
                <a:gd name="T3" fmla="*/ 651 h 732"/>
                <a:gd name="T4" fmla="*/ 308 w 424"/>
                <a:gd name="T5" fmla="*/ 522 h 732"/>
                <a:gd name="T6" fmla="*/ 192 w 424"/>
                <a:gd name="T7" fmla="*/ 388 h 732"/>
                <a:gd name="T8" fmla="*/ 147 w 424"/>
                <a:gd name="T9" fmla="*/ 388 h 732"/>
                <a:gd name="T10" fmla="*/ 147 w 424"/>
                <a:gd name="T11" fmla="*/ 307 h 732"/>
                <a:gd name="T12" fmla="*/ 189 w 424"/>
                <a:gd name="T13" fmla="*/ 307 h 732"/>
                <a:gd name="T14" fmla="*/ 292 w 424"/>
                <a:gd name="T15" fmla="*/ 185 h 732"/>
                <a:gd name="T16" fmla="*/ 209 w 424"/>
                <a:gd name="T17" fmla="*/ 81 h 732"/>
                <a:gd name="T18" fmla="*/ 118 w 424"/>
                <a:gd name="T19" fmla="*/ 207 h 732"/>
                <a:gd name="T20" fmla="*/ 8 w 424"/>
                <a:gd name="T21" fmla="*/ 207 h 732"/>
                <a:gd name="T22" fmla="*/ 215 w 424"/>
                <a:gd name="T23" fmla="*/ 0 h 732"/>
                <a:gd name="T24" fmla="*/ 408 w 424"/>
                <a:gd name="T25" fmla="*/ 184 h 732"/>
                <a:gd name="T26" fmla="*/ 293 w 424"/>
                <a:gd name="T27" fmla="*/ 341 h 732"/>
                <a:gd name="T28" fmla="*/ 293 w 424"/>
                <a:gd name="T29" fmla="*/ 344 h 732"/>
                <a:gd name="T30" fmla="*/ 424 w 424"/>
                <a:gd name="T31" fmla="*/ 510 h 732"/>
                <a:gd name="T32" fmla="*/ 205 w 424"/>
                <a:gd name="T33" fmla="*/ 732 h 732"/>
                <a:gd name="T34" fmla="*/ 0 w 424"/>
                <a:gd name="T35" fmla="*/ 518 h 732"/>
                <a:gd name="T36" fmla="*/ 110 w 424"/>
                <a:gd name="T37" fmla="*/ 518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4"/>
                <a:gd name="T58" fmla="*/ 0 h 732"/>
                <a:gd name="T59" fmla="*/ 424 w 424"/>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4" h="732">
                  <a:moveTo>
                    <a:pt x="110" y="518"/>
                  </a:moveTo>
                  <a:cubicBezTo>
                    <a:pt x="110" y="581"/>
                    <a:pt x="130" y="651"/>
                    <a:pt x="208" y="651"/>
                  </a:cubicBezTo>
                  <a:cubicBezTo>
                    <a:pt x="280" y="651"/>
                    <a:pt x="308" y="593"/>
                    <a:pt x="308" y="522"/>
                  </a:cubicBezTo>
                  <a:cubicBezTo>
                    <a:pt x="308" y="434"/>
                    <a:pt x="279" y="388"/>
                    <a:pt x="192" y="388"/>
                  </a:cubicBezTo>
                  <a:cubicBezTo>
                    <a:pt x="147" y="388"/>
                    <a:pt x="147" y="388"/>
                    <a:pt x="147" y="388"/>
                  </a:cubicBezTo>
                  <a:cubicBezTo>
                    <a:pt x="147" y="307"/>
                    <a:pt x="147" y="307"/>
                    <a:pt x="147" y="307"/>
                  </a:cubicBezTo>
                  <a:cubicBezTo>
                    <a:pt x="189" y="307"/>
                    <a:pt x="189" y="307"/>
                    <a:pt x="189" y="307"/>
                  </a:cubicBezTo>
                  <a:cubicBezTo>
                    <a:pt x="266" y="307"/>
                    <a:pt x="292" y="254"/>
                    <a:pt x="292" y="185"/>
                  </a:cubicBezTo>
                  <a:cubicBezTo>
                    <a:pt x="292" y="133"/>
                    <a:pt x="269" y="81"/>
                    <a:pt x="209" y="81"/>
                  </a:cubicBezTo>
                  <a:cubicBezTo>
                    <a:pt x="138" y="81"/>
                    <a:pt x="118" y="142"/>
                    <a:pt x="118" y="207"/>
                  </a:cubicBezTo>
                  <a:cubicBezTo>
                    <a:pt x="8" y="207"/>
                    <a:pt x="8" y="207"/>
                    <a:pt x="8" y="207"/>
                  </a:cubicBezTo>
                  <a:cubicBezTo>
                    <a:pt x="8" y="73"/>
                    <a:pt x="78" y="0"/>
                    <a:pt x="215" y="0"/>
                  </a:cubicBezTo>
                  <a:cubicBezTo>
                    <a:pt x="301" y="0"/>
                    <a:pt x="408" y="40"/>
                    <a:pt x="408" y="184"/>
                  </a:cubicBezTo>
                  <a:cubicBezTo>
                    <a:pt x="408" y="257"/>
                    <a:pt x="364" y="329"/>
                    <a:pt x="293" y="341"/>
                  </a:cubicBezTo>
                  <a:cubicBezTo>
                    <a:pt x="293" y="344"/>
                    <a:pt x="293" y="344"/>
                    <a:pt x="293" y="344"/>
                  </a:cubicBezTo>
                  <a:cubicBezTo>
                    <a:pt x="367" y="350"/>
                    <a:pt x="424" y="409"/>
                    <a:pt x="424" y="510"/>
                  </a:cubicBezTo>
                  <a:cubicBezTo>
                    <a:pt x="424" y="652"/>
                    <a:pt x="353" y="732"/>
                    <a:pt x="205" y="732"/>
                  </a:cubicBezTo>
                  <a:cubicBezTo>
                    <a:pt x="75" y="732"/>
                    <a:pt x="0" y="668"/>
                    <a:pt x="0" y="518"/>
                  </a:cubicBezTo>
                  <a:lnTo>
                    <a:pt x="110" y="5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 name="TextBox 6"/>
          <p:cNvSpPr txBox="1"/>
          <p:nvPr/>
        </p:nvSpPr>
        <p:spPr>
          <a:xfrm>
            <a:off x="482600" y="1064018"/>
            <a:ext cx="5443881" cy="369332"/>
          </a:xfrm>
          <a:prstGeom prst="rect">
            <a:avLst/>
          </a:prstGeom>
          <a:noFill/>
        </p:spPr>
        <p:txBody>
          <a:bodyPr wrap="none" rtlCol="0">
            <a:spAutoFit/>
          </a:bodyPr>
          <a:lstStyle/>
          <a:p>
            <a:r>
              <a:rPr lang="en-US" b="1" dirty="0" smtClean="0">
                <a:solidFill>
                  <a:schemeClr val="bg1">
                    <a:lumMod val="50000"/>
                  </a:schemeClr>
                </a:solidFill>
              </a:rPr>
              <a:t>Simple Storage Service: Storage for the Internet</a:t>
            </a:r>
            <a:endParaRPr lang="en-US" b="1" dirty="0">
              <a:solidFill>
                <a:schemeClr val="bg1">
                  <a:lumMod val="50000"/>
                </a:schemeClr>
              </a:solidFill>
            </a:endParaRPr>
          </a:p>
        </p:txBody>
      </p:sp>
    </p:spTree>
    <p:extLst>
      <p:ext uri="{BB962C8B-B14F-4D97-AF65-F5344CB8AC3E}">
        <p14:creationId xmlns:p14="http://schemas.microsoft.com/office/powerpoint/2010/main" val="330218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a:latin typeface="Arial" charset="0"/>
              </a:rPr>
              <a:t>What is Amazon S3</a:t>
            </a:r>
            <a:r>
              <a:rPr lang="en-US" b="1" dirty="0" smtClean="0">
                <a:latin typeface="Arial" charset="0"/>
              </a:rPr>
              <a:t>?</a:t>
            </a:r>
            <a:endParaRPr lang="en-US" b="1" dirty="0">
              <a:latin typeface="Arial" charset="0"/>
            </a:endParaRPr>
          </a:p>
        </p:txBody>
      </p:sp>
      <p:sp>
        <p:nvSpPr>
          <p:cNvPr id="2" name="Content Placeholder 1"/>
          <p:cNvSpPr>
            <a:spLocks noGrp="1"/>
          </p:cNvSpPr>
          <p:nvPr>
            <p:ph idx="1"/>
          </p:nvPr>
        </p:nvSpPr>
        <p:spPr/>
        <p:txBody>
          <a:bodyPr/>
          <a:lstStyle/>
          <a:p>
            <a:r>
              <a:rPr lang="en-US" sz="2800" b="1" dirty="0" smtClean="0"/>
              <a:t>Scalable</a:t>
            </a:r>
            <a:br>
              <a:rPr lang="en-US" sz="2800" b="1" dirty="0" smtClean="0"/>
            </a:br>
            <a:endParaRPr lang="en-US" sz="2400" dirty="0" smtClean="0"/>
          </a:p>
          <a:p>
            <a:r>
              <a:rPr lang="en-US" sz="2400" dirty="0" smtClean="0"/>
              <a:t>Dimensions of scale:</a:t>
            </a:r>
          </a:p>
          <a:p>
            <a:endParaRPr lang="en-US" sz="2000" dirty="0"/>
          </a:p>
          <a:p>
            <a:pPr marL="342900" indent="-342900">
              <a:buFont typeface="Arial"/>
              <a:buChar char="•"/>
            </a:pPr>
            <a:endParaRPr lang="en-US" sz="2800" dirty="0"/>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5" name="Group 4"/>
          <p:cNvGrpSpPr/>
          <p:nvPr/>
        </p:nvGrpSpPr>
        <p:grpSpPr>
          <a:xfrm>
            <a:off x="6497065" y="2096306"/>
            <a:ext cx="2112963" cy="2065845"/>
            <a:chOff x="4575175" y="1449388"/>
            <a:chExt cx="4129088" cy="4037012"/>
          </a:xfrm>
        </p:grpSpPr>
        <p:sp>
          <p:nvSpPr>
            <p:cNvPr id="5130" name="AutoShape 12"/>
            <p:cNvSpPr>
              <a:spLocks noChangeAspect="1" noChangeArrowheads="1" noTextEdit="1"/>
            </p:cNvSpPr>
            <p:nvPr/>
          </p:nvSpPr>
          <p:spPr bwMode="auto">
            <a:xfrm>
              <a:off x="4575175" y="1449388"/>
              <a:ext cx="4127500"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 name="Freeform 14"/>
            <p:cNvSpPr>
              <a:spLocks/>
            </p:cNvSpPr>
            <p:nvPr/>
          </p:nvSpPr>
          <p:spPr bwMode="auto">
            <a:xfrm>
              <a:off x="4670425" y="2035175"/>
              <a:ext cx="3941763" cy="3451225"/>
            </a:xfrm>
            <a:custGeom>
              <a:avLst/>
              <a:gdLst>
                <a:gd name="T0" fmla="*/ 1960 w 1960"/>
                <a:gd name="T1" fmla="*/ 0 h 1716"/>
                <a:gd name="T2" fmla="*/ 980 w 1960"/>
                <a:gd name="T3" fmla="*/ 245 h 1716"/>
                <a:gd name="T4" fmla="*/ 0 w 1960"/>
                <a:gd name="T5" fmla="*/ 0 h 1716"/>
                <a:gd name="T6" fmla="*/ 327 w 1960"/>
                <a:gd name="T7" fmla="*/ 1553 h 1716"/>
                <a:gd name="T8" fmla="*/ 980 w 1960"/>
                <a:gd name="T9" fmla="*/ 1716 h 1716"/>
                <a:gd name="T10" fmla="*/ 1634 w 1960"/>
                <a:gd name="T11" fmla="*/ 1553 h 1716"/>
                <a:gd name="T12" fmla="*/ 1634 w 1960"/>
                <a:gd name="T13" fmla="*/ 1553 h 1716"/>
                <a:gd name="T14" fmla="*/ 1960 w 1960"/>
                <a:gd name="T15" fmla="*/ 0 h 1716"/>
                <a:gd name="T16" fmla="*/ 0 60000 65536"/>
                <a:gd name="T17" fmla="*/ 0 60000 65536"/>
                <a:gd name="T18" fmla="*/ 0 60000 65536"/>
                <a:gd name="T19" fmla="*/ 0 60000 65536"/>
                <a:gd name="T20" fmla="*/ 0 60000 65536"/>
                <a:gd name="T21" fmla="*/ 0 60000 65536"/>
                <a:gd name="T22" fmla="*/ 0 60000 65536"/>
                <a:gd name="T23" fmla="*/ 0 60000 65536"/>
                <a:gd name="T24" fmla="*/ 0 w 1960"/>
                <a:gd name="T25" fmla="*/ 0 h 1716"/>
                <a:gd name="T26" fmla="*/ 1960 w 1960"/>
                <a:gd name="T27" fmla="*/ 1716 h 17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0" h="1716">
                  <a:moveTo>
                    <a:pt x="1960" y="0"/>
                  </a:moveTo>
                  <a:cubicBezTo>
                    <a:pt x="1960" y="136"/>
                    <a:pt x="1521" y="245"/>
                    <a:pt x="980" y="245"/>
                  </a:cubicBezTo>
                  <a:cubicBezTo>
                    <a:pt x="439" y="245"/>
                    <a:pt x="0" y="136"/>
                    <a:pt x="0" y="0"/>
                  </a:cubicBezTo>
                  <a:cubicBezTo>
                    <a:pt x="327" y="1553"/>
                    <a:pt x="327" y="1553"/>
                    <a:pt x="327" y="1553"/>
                  </a:cubicBezTo>
                  <a:cubicBezTo>
                    <a:pt x="327" y="1643"/>
                    <a:pt x="619" y="1716"/>
                    <a:pt x="980" y="1716"/>
                  </a:cubicBezTo>
                  <a:cubicBezTo>
                    <a:pt x="1341" y="1716"/>
                    <a:pt x="1634" y="1643"/>
                    <a:pt x="1634" y="1553"/>
                  </a:cubicBezTo>
                  <a:cubicBezTo>
                    <a:pt x="1634" y="1553"/>
                    <a:pt x="1634" y="1553"/>
                    <a:pt x="1634" y="1553"/>
                  </a:cubicBezTo>
                  <a:lnTo>
                    <a:pt x="1960" y="0"/>
                  </a:lnTo>
                  <a:close/>
                </a:path>
              </a:pathLst>
            </a:cu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2" name="Oval 15"/>
            <p:cNvSpPr>
              <a:spLocks noChangeArrowheads="1"/>
            </p:cNvSpPr>
            <p:nvPr/>
          </p:nvSpPr>
          <p:spPr bwMode="auto">
            <a:xfrm>
              <a:off x="4670425" y="1541463"/>
              <a:ext cx="3941763" cy="985837"/>
            </a:xfrm>
            <a:prstGeom prst="ellipse">
              <a:avLst/>
            </a:pr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3" name="Freeform 16"/>
            <p:cNvSpPr>
              <a:spLocks noEditPoints="1"/>
            </p:cNvSpPr>
            <p:nvPr/>
          </p:nvSpPr>
          <p:spPr bwMode="auto">
            <a:xfrm>
              <a:off x="4576763" y="1450975"/>
              <a:ext cx="4127500" cy="1168400"/>
            </a:xfrm>
            <a:custGeom>
              <a:avLst/>
              <a:gdLst>
                <a:gd name="T0" fmla="*/ 1026 w 2052"/>
                <a:gd name="T1" fmla="*/ 581 h 581"/>
                <a:gd name="T2" fmla="*/ 0 w 2052"/>
                <a:gd name="T3" fmla="*/ 290 h 581"/>
                <a:gd name="T4" fmla="*/ 1026 w 2052"/>
                <a:gd name="T5" fmla="*/ 0 h 581"/>
                <a:gd name="T6" fmla="*/ 2052 w 2052"/>
                <a:gd name="T7" fmla="*/ 290 h 581"/>
                <a:gd name="T8" fmla="*/ 1026 w 2052"/>
                <a:gd name="T9" fmla="*/ 581 h 581"/>
                <a:gd name="T10" fmla="*/ 1026 w 2052"/>
                <a:gd name="T11" fmla="*/ 91 h 581"/>
                <a:gd name="T12" fmla="*/ 91 w 2052"/>
                <a:gd name="T13" fmla="*/ 290 h 581"/>
                <a:gd name="T14" fmla="*/ 1026 w 2052"/>
                <a:gd name="T15" fmla="*/ 490 h 581"/>
                <a:gd name="T16" fmla="*/ 1961 w 2052"/>
                <a:gd name="T17" fmla="*/ 290 h 581"/>
                <a:gd name="T18" fmla="*/ 1026 w 2052"/>
                <a:gd name="T19" fmla="*/ 91 h 5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2"/>
                <a:gd name="T31" fmla="*/ 0 h 581"/>
                <a:gd name="T32" fmla="*/ 2052 w 2052"/>
                <a:gd name="T33" fmla="*/ 581 h 5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2" h="581">
                  <a:moveTo>
                    <a:pt x="1026" y="581"/>
                  </a:moveTo>
                  <a:cubicBezTo>
                    <a:pt x="516" y="581"/>
                    <a:pt x="0" y="481"/>
                    <a:pt x="0" y="290"/>
                  </a:cubicBezTo>
                  <a:cubicBezTo>
                    <a:pt x="0" y="100"/>
                    <a:pt x="516" y="0"/>
                    <a:pt x="1026" y="0"/>
                  </a:cubicBezTo>
                  <a:cubicBezTo>
                    <a:pt x="1536" y="0"/>
                    <a:pt x="2052" y="100"/>
                    <a:pt x="2052" y="290"/>
                  </a:cubicBezTo>
                  <a:cubicBezTo>
                    <a:pt x="2052" y="481"/>
                    <a:pt x="1536" y="581"/>
                    <a:pt x="1026" y="581"/>
                  </a:cubicBezTo>
                  <a:close/>
                  <a:moveTo>
                    <a:pt x="1026" y="91"/>
                  </a:moveTo>
                  <a:cubicBezTo>
                    <a:pt x="412" y="91"/>
                    <a:pt x="91" y="221"/>
                    <a:pt x="91" y="290"/>
                  </a:cubicBezTo>
                  <a:cubicBezTo>
                    <a:pt x="91" y="360"/>
                    <a:pt x="412" y="490"/>
                    <a:pt x="1026" y="490"/>
                  </a:cubicBezTo>
                  <a:cubicBezTo>
                    <a:pt x="1640" y="490"/>
                    <a:pt x="1961" y="360"/>
                    <a:pt x="1961" y="290"/>
                  </a:cubicBezTo>
                  <a:cubicBezTo>
                    <a:pt x="1961" y="221"/>
                    <a:pt x="1640" y="91"/>
                    <a:pt x="1026"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4" name="Freeform 17"/>
            <p:cNvSpPr>
              <a:spLocks/>
            </p:cNvSpPr>
            <p:nvPr/>
          </p:nvSpPr>
          <p:spPr bwMode="auto">
            <a:xfrm>
              <a:off x="5667375" y="3182938"/>
              <a:ext cx="923925" cy="1512887"/>
            </a:xfrm>
            <a:custGeom>
              <a:avLst/>
              <a:gdLst>
                <a:gd name="T0" fmla="*/ 116 w 459"/>
                <a:gd name="T1" fmla="*/ 514 h 752"/>
                <a:gd name="T2" fmla="*/ 116 w 459"/>
                <a:gd name="T3" fmla="*/ 532 h 752"/>
                <a:gd name="T4" fmla="*/ 234 w 459"/>
                <a:gd name="T5" fmla="*/ 664 h 752"/>
                <a:gd name="T6" fmla="*/ 344 w 459"/>
                <a:gd name="T7" fmla="*/ 559 h 752"/>
                <a:gd name="T8" fmla="*/ 241 w 459"/>
                <a:gd name="T9" fmla="*/ 430 h 752"/>
                <a:gd name="T10" fmla="*/ 162 w 459"/>
                <a:gd name="T11" fmla="*/ 403 h 752"/>
                <a:gd name="T12" fmla="*/ 11 w 459"/>
                <a:gd name="T13" fmla="*/ 205 h 752"/>
                <a:gd name="T14" fmla="*/ 235 w 459"/>
                <a:gd name="T15" fmla="*/ 0 h 752"/>
                <a:gd name="T16" fmla="*/ 440 w 459"/>
                <a:gd name="T17" fmla="*/ 190 h 752"/>
                <a:gd name="T18" fmla="*/ 440 w 459"/>
                <a:gd name="T19" fmla="*/ 207 h 752"/>
                <a:gd name="T20" fmla="*/ 325 w 459"/>
                <a:gd name="T21" fmla="*/ 207 h 752"/>
                <a:gd name="T22" fmla="*/ 325 w 459"/>
                <a:gd name="T23" fmla="*/ 191 h 752"/>
                <a:gd name="T24" fmla="*/ 223 w 459"/>
                <a:gd name="T25" fmla="*/ 87 h 752"/>
                <a:gd name="T26" fmla="*/ 126 w 459"/>
                <a:gd name="T27" fmla="*/ 191 h 752"/>
                <a:gd name="T28" fmla="*/ 234 w 459"/>
                <a:gd name="T29" fmla="*/ 314 h 752"/>
                <a:gd name="T30" fmla="*/ 312 w 459"/>
                <a:gd name="T31" fmla="*/ 342 h 752"/>
                <a:gd name="T32" fmla="*/ 459 w 459"/>
                <a:gd name="T33" fmla="*/ 534 h 752"/>
                <a:gd name="T34" fmla="*/ 220 w 459"/>
                <a:gd name="T35" fmla="*/ 752 h 752"/>
                <a:gd name="T36" fmla="*/ 0 w 459"/>
                <a:gd name="T37" fmla="*/ 531 h 752"/>
                <a:gd name="T38" fmla="*/ 0 w 459"/>
                <a:gd name="T39" fmla="*/ 514 h 752"/>
                <a:gd name="T40" fmla="*/ 116 w 459"/>
                <a:gd name="T41" fmla="*/ 514 h 7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9"/>
                <a:gd name="T64" fmla="*/ 0 h 752"/>
                <a:gd name="T65" fmla="*/ 459 w 459"/>
                <a:gd name="T66" fmla="*/ 752 h 7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9" h="752">
                  <a:moveTo>
                    <a:pt x="116" y="514"/>
                  </a:moveTo>
                  <a:cubicBezTo>
                    <a:pt x="116" y="532"/>
                    <a:pt x="116" y="532"/>
                    <a:pt x="116" y="532"/>
                  </a:cubicBezTo>
                  <a:cubicBezTo>
                    <a:pt x="116" y="620"/>
                    <a:pt x="154" y="664"/>
                    <a:pt x="234" y="664"/>
                  </a:cubicBezTo>
                  <a:cubicBezTo>
                    <a:pt x="307" y="664"/>
                    <a:pt x="344" y="613"/>
                    <a:pt x="344" y="559"/>
                  </a:cubicBezTo>
                  <a:cubicBezTo>
                    <a:pt x="344" y="483"/>
                    <a:pt x="305" y="450"/>
                    <a:pt x="241" y="430"/>
                  </a:cubicBezTo>
                  <a:cubicBezTo>
                    <a:pt x="162" y="403"/>
                    <a:pt x="162" y="403"/>
                    <a:pt x="162" y="403"/>
                  </a:cubicBezTo>
                  <a:cubicBezTo>
                    <a:pt x="56" y="363"/>
                    <a:pt x="11" y="308"/>
                    <a:pt x="11" y="205"/>
                  </a:cubicBezTo>
                  <a:cubicBezTo>
                    <a:pt x="11" y="73"/>
                    <a:pt x="100" y="0"/>
                    <a:pt x="235" y="0"/>
                  </a:cubicBezTo>
                  <a:cubicBezTo>
                    <a:pt x="421" y="0"/>
                    <a:pt x="440" y="115"/>
                    <a:pt x="440" y="190"/>
                  </a:cubicBezTo>
                  <a:cubicBezTo>
                    <a:pt x="440" y="207"/>
                    <a:pt x="440" y="207"/>
                    <a:pt x="440" y="207"/>
                  </a:cubicBezTo>
                  <a:cubicBezTo>
                    <a:pt x="325" y="207"/>
                    <a:pt x="325" y="207"/>
                    <a:pt x="325" y="207"/>
                  </a:cubicBezTo>
                  <a:cubicBezTo>
                    <a:pt x="325" y="191"/>
                    <a:pt x="325" y="191"/>
                    <a:pt x="325" y="191"/>
                  </a:cubicBezTo>
                  <a:cubicBezTo>
                    <a:pt x="325" y="126"/>
                    <a:pt x="295" y="87"/>
                    <a:pt x="223" y="87"/>
                  </a:cubicBezTo>
                  <a:cubicBezTo>
                    <a:pt x="174" y="87"/>
                    <a:pt x="126" y="114"/>
                    <a:pt x="126" y="191"/>
                  </a:cubicBezTo>
                  <a:cubicBezTo>
                    <a:pt x="126" y="253"/>
                    <a:pt x="157" y="285"/>
                    <a:pt x="234" y="314"/>
                  </a:cubicBezTo>
                  <a:cubicBezTo>
                    <a:pt x="312" y="342"/>
                    <a:pt x="312" y="342"/>
                    <a:pt x="312" y="342"/>
                  </a:cubicBezTo>
                  <a:cubicBezTo>
                    <a:pt x="415" y="379"/>
                    <a:pt x="459" y="434"/>
                    <a:pt x="459" y="534"/>
                  </a:cubicBezTo>
                  <a:cubicBezTo>
                    <a:pt x="459" y="688"/>
                    <a:pt x="366" y="752"/>
                    <a:pt x="220" y="752"/>
                  </a:cubicBezTo>
                  <a:cubicBezTo>
                    <a:pt x="41" y="752"/>
                    <a:pt x="0" y="632"/>
                    <a:pt x="0" y="531"/>
                  </a:cubicBezTo>
                  <a:cubicBezTo>
                    <a:pt x="0" y="514"/>
                    <a:pt x="0" y="514"/>
                    <a:pt x="0" y="514"/>
                  </a:cubicBezTo>
                  <a:lnTo>
                    <a:pt x="116" y="5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5" name="Freeform 18"/>
            <p:cNvSpPr>
              <a:spLocks/>
            </p:cNvSpPr>
            <p:nvPr/>
          </p:nvSpPr>
          <p:spPr bwMode="auto">
            <a:xfrm>
              <a:off x="6721475" y="3224213"/>
              <a:ext cx="852488" cy="1471612"/>
            </a:xfrm>
            <a:custGeom>
              <a:avLst/>
              <a:gdLst>
                <a:gd name="T0" fmla="*/ 110 w 424"/>
                <a:gd name="T1" fmla="*/ 518 h 732"/>
                <a:gd name="T2" fmla="*/ 208 w 424"/>
                <a:gd name="T3" fmla="*/ 651 h 732"/>
                <a:gd name="T4" fmla="*/ 308 w 424"/>
                <a:gd name="T5" fmla="*/ 522 h 732"/>
                <a:gd name="T6" fmla="*/ 192 w 424"/>
                <a:gd name="T7" fmla="*/ 388 h 732"/>
                <a:gd name="T8" fmla="*/ 147 w 424"/>
                <a:gd name="T9" fmla="*/ 388 h 732"/>
                <a:gd name="T10" fmla="*/ 147 w 424"/>
                <a:gd name="T11" fmla="*/ 307 h 732"/>
                <a:gd name="T12" fmla="*/ 189 w 424"/>
                <a:gd name="T13" fmla="*/ 307 h 732"/>
                <a:gd name="T14" fmla="*/ 292 w 424"/>
                <a:gd name="T15" fmla="*/ 185 h 732"/>
                <a:gd name="T16" fmla="*/ 209 w 424"/>
                <a:gd name="T17" fmla="*/ 81 h 732"/>
                <a:gd name="T18" fmla="*/ 118 w 424"/>
                <a:gd name="T19" fmla="*/ 207 h 732"/>
                <a:gd name="T20" fmla="*/ 8 w 424"/>
                <a:gd name="T21" fmla="*/ 207 h 732"/>
                <a:gd name="T22" fmla="*/ 215 w 424"/>
                <a:gd name="T23" fmla="*/ 0 h 732"/>
                <a:gd name="T24" fmla="*/ 408 w 424"/>
                <a:gd name="T25" fmla="*/ 184 h 732"/>
                <a:gd name="T26" fmla="*/ 293 w 424"/>
                <a:gd name="T27" fmla="*/ 341 h 732"/>
                <a:gd name="T28" fmla="*/ 293 w 424"/>
                <a:gd name="T29" fmla="*/ 344 h 732"/>
                <a:gd name="T30" fmla="*/ 424 w 424"/>
                <a:gd name="T31" fmla="*/ 510 h 732"/>
                <a:gd name="T32" fmla="*/ 205 w 424"/>
                <a:gd name="T33" fmla="*/ 732 h 732"/>
                <a:gd name="T34" fmla="*/ 0 w 424"/>
                <a:gd name="T35" fmla="*/ 518 h 732"/>
                <a:gd name="T36" fmla="*/ 110 w 424"/>
                <a:gd name="T37" fmla="*/ 518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4"/>
                <a:gd name="T58" fmla="*/ 0 h 732"/>
                <a:gd name="T59" fmla="*/ 424 w 424"/>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4" h="732">
                  <a:moveTo>
                    <a:pt x="110" y="518"/>
                  </a:moveTo>
                  <a:cubicBezTo>
                    <a:pt x="110" y="581"/>
                    <a:pt x="130" y="651"/>
                    <a:pt x="208" y="651"/>
                  </a:cubicBezTo>
                  <a:cubicBezTo>
                    <a:pt x="280" y="651"/>
                    <a:pt x="308" y="593"/>
                    <a:pt x="308" y="522"/>
                  </a:cubicBezTo>
                  <a:cubicBezTo>
                    <a:pt x="308" y="434"/>
                    <a:pt x="279" y="388"/>
                    <a:pt x="192" y="388"/>
                  </a:cubicBezTo>
                  <a:cubicBezTo>
                    <a:pt x="147" y="388"/>
                    <a:pt x="147" y="388"/>
                    <a:pt x="147" y="388"/>
                  </a:cubicBezTo>
                  <a:cubicBezTo>
                    <a:pt x="147" y="307"/>
                    <a:pt x="147" y="307"/>
                    <a:pt x="147" y="307"/>
                  </a:cubicBezTo>
                  <a:cubicBezTo>
                    <a:pt x="189" y="307"/>
                    <a:pt x="189" y="307"/>
                    <a:pt x="189" y="307"/>
                  </a:cubicBezTo>
                  <a:cubicBezTo>
                    <a:pt x="266" y="307"/>
                    <a:pt x="292" y="254"/>
                    <a:pt x="292" y="185"/>
                  </a:cubicBezTo>
                  <a:cubicBezTo>
                    <a:pt x="292" y="133"/>
                    <a:pt x="269" y="81"/>
                    <a:pt x="209" y="81"/>
                  </a:cubicBezTo>
                  <a:cubicBezTo>
                    <a:pt x="138" y="81"/>
                    <a:pt x="118" y="142"/>
                    <a:pt x="118" y="207"/>
                  </a:cubicBezTo>
                  <a:cubicBezTo>
                    <a:pt x="8" y="207"/>
                    <a:pt x="8" y="207"/>
                    <a:pt x="8" y="207"/>
                  </a:cubicBezTo>
                  <a:cubicBezTo>
                    <a:pt x="8" y="73"/>
                    <a:pt x="78" y="0"/>
                    <a:pt x="215" y="0"/>
                  </a:cubicBezTo>
                  <a:cubicBezTo>
                    <a:pt x="301" y="0"/>
                    <a:pt x="408" y="40"/>
                    <a:pt x="408" y="184"/>
                  </a:cubicBezTo>
                  <a:cubicBezTo>
                    <a:pt x="408" y="257"/>
                    <a:pt x="364" y="329"/>
                    <a:pt x="293" y="341"/>
                  </a:cubicBezTo>
                  <a:cubicBezTo>
                    <a:pt x="293" y="344"/>
                    <a:pt x="293" y="344"/>
                    <a:pt x="293" y="344"/>
                  </a:cubicBezTo>
                  <a:cubicBezTo>
                    <a:pt x="367" y="350"/>
                    <a:pt x="424" y="409"/>
                    <a:pt x="424" y="510"/>
                  </a:cubicBezTo>
                  <a:cubicBezTo>
                    <a:pt x="424" y="652"/>
                    <a:pt x="353" y="732"/>
                    <a:pt x="205" y="732"/>
                  </a:cubicBezTo>
                  <a:cubicBezTo>
                    <a:pt x="75" y="732"/>
                    <a:pt x="0" y="668"/>
                    <a:pt x="0" y="518"/>
                  </a:cubicBezTo>
                  <a:lnTo>
                    <a:pt x="110" y="5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 name="TextBox 6"/>
          <p:cNvSpPr txBox="1"/>
          <p:nvPr/>
        </p:nvSpPr>
        <p:spPr>
          <a:xfrm>
            <a:off x="482600" y="1064018"/>
            <a:ext cx="5443881" cy="369332"/>
          </a:xfrm>
          <a:prstGeom prst="rect">
            <a:avLst/>
          </a:prstGeom>
          <a:noFill/>
        </p:spPr>
        <p:txBody>
          <a:bodyPr wrap="none" rtlCol="0">
            <a:spAutoFit/>
          </a:bodyPr>
          <a:lstStyle/>
          <a:p>
            <a:r>
              <a:rPr lang="en-US" b="1" dirty="0" smtClean="0">
                <a:solidFill>
                  <a:schemeClr val="bg1">
                    <a:lumMod val="50000"/>
                  </a:schemeClr>
                </a:solidFill>
              </a:rPr>
              <a:t>Simple Storage Service: Storage for the Internet</a:t>
            </a:r>
            <a:endParaRPr lang="en-US" b="1" dirty="0">
              <a:solidFill>
                <a:schemeClr val="bg1">
                  <a:lumMod val="50000"/>
                </a:schemeClr>
              </a:solidFill>
            </a:endParaRPr>
          </a:p>
        </p:txBody>
      </p:sp>
    </p:spTree>
    <p:extLst>
      <p:ext uri="{BB962C8B-B14F-4D97-AF65-F5344CB8AC3E}">
        <p14:creationId xmlns:p14="http://schemas.microsoft.com/office/powerpoint/2010/main" val="4119093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a:latin typeface="Arial" charset="0"/>
              </a:rPr>
              <a:t>What is Amazon S3</a:t>
            </a:r>
            <a:r>
              <a:rPr lang="en-US" b="1" dirty="0" smtClean="0">
                <a:latin typeface="Arial" charset="0"/>
              </a:rPr>
              <a:t>?</a:t>
            </a:r>
            <a:endParaRPr lang="en-US" b="1" dirty="0">
              <a:latin typeface="Arial" charset="0"/>
            </a:endParaRPr>
          </a:p>
        </p:txBody>
      </p:sp>
      <p:sp>
        <p:nvSpPr>
          <p:cNvPr id="2" name="Content Placeholder 1"/>
          <p:cNvSpPr>
            <a:spLocks noGrp="1"/>
          </p:cNvSpPr>
          <p:nvPr>
            <p:ph idx="1"/>
          </p:nvPr>
        </p:nvSpPr>
        <p:spPr>
          <a:xfrm>
            <a:off x="457200" y="1600200"/>
            <a:ext cx="8229600" cy="4237038"/>
          </a:xfrm>
        </p:spPr>
        <p:txBody>
          <a:bodyPr/>
          <a:lstStyle/>
          <a:p>
            <a:r>
              <a:rPr lang="en-US" sz="2800" b="1" dirty="0" smtClean="0"/>
              <a:t>Scalable</a:t>
            </a:r>
            <a:br>
              <a:rPr lang="en-US" sz="2800" b="1" dirty="0" smtClean="0"/>
            </a:br>
            <a:endParaRPr lang="en-US" sz="2400" dirty="0" smtClean="0"/>
          </a:p>
          <a:p>
            <a:r>
              <a:rPr lang="en-US" sz="2400" dirty="0" smtClean="0"/>
              <a:t>Dimensions of scale:</a:t>
            </a:r>
            <a:br>
              <a:rPr lang="en-US" sz="2400" dirty="0" smtClean="0"/>
            </a:br>
            <a:endParaRPr lang="en-US" sz="2400" dirty="0"/>
          </a:p>
          <a:p>
            <a:pPr marL="342900" indent="-342900">
              <a:buFont typeface="Arial"/>
              <a:buChar char="•"/>
            </a:pPr>
            <a:r>
              <a:rPr lang="en-US" sz="2400" b="1" dirty="0" smtClean="0"/>
              <a:t>Storage</a:t>
            </a:r>
            <a:endParaRPr lang="en-US" sz="2000" b="1" dirty="0"/>
          </a:p>
          <a:p>
            <a:pPr marL="342900" indent="-342900">
              <a:buFont typeface="Arial"/>
              <a:buChar char="•"/>
            </a:pPr>
            <a:r>
              <a:rPr lang="en-US" sz="2800" b="1" dirty="0">
                <a:latin typeface="Calibri" charset="0"/>
              </a:rPr>
              <a:t>Request Rate </a:t>
            </a:r>
          </a:p>
          <a:p>
            <a:pPr marL="342900" indent="-342900">
              <a:buFont typeface="Arial"/>
              <a:buChar char="•"/>
            </a:pPr>
            <a:r>
              <a:rPr lang="en-US" sz="2800" b="1" dirty="0" smtClean="0">
                <a:latin typeface="Calibri" charset="0"/>
              </a:rPr>
              <a:t>Users </a:t>
            </a:r>
          </a:p>
          <a:p>
            <a:pPr marL="342900" indent="-342900">
              <a:buFont typeface="Arial"/>
              <a:buChar char="•"/>
            </a:pPr>
            <a:endParaRPr lang="en-US" sz="2800" dirty="0"/>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TextBox 6"/>
          <p:cNvSpPr txBox="1"/>
          <p:nvPr/>
        </p:nvSpPr>
        <p:spPr>
          <a:xfrm>
            <a:off x="482600" y="1064018"/>
            <a:ext cx="5443881" cy="369332"/>
          </a:xfrm>
          <a:prstGeom prst="rect">
            <a:avLst/>
          </a:prstGeom>
          <a:noFill/>
        </p:spPr>
        <p:txBody>
          <a:bodyPr wrap="none" rtlCol="0">
            <a:spAutoFit/>
          </a:bodyPr>
          <a:lstStyle/>
          <a:p>
            <a:r>
              <a:rPr lang="en-US" b="1" dirty="0" smtClean="0">
                <a:solidFill>
                  <a:schemeClr val="bg1">
                    <a:lumMod val="50000"/>
                  </a:schemeClr>
                </a:solidFill>
              </a:rPr>
              <a:t>Simple Storage Service: Storage for the Internet</a:t>
            </a:r>
            <a:endParaRPr lang="en-US" b="1" dirty="0">
              <a:solidFill>
                <a:schemeClr val="bg1">
                  <a:lumMod val="50000"/>
                </a:schemeClr>
              </a:solidFill>
            </a:endParaRPr>
          </a:p>
        </p:txBody>
      </p:sp>
      <p:grpSp>
        <p:nvGrpSpPr>
          <p:cNvPr id="13" name="Group 12"/>
          <p:cNvGrpSpPr/>
          <p:nvPr/>
        </p:nvGrpSpPr>
        <p:grpSpPr>
          <a:xfrm>
            <a:off x="6497065" y="2096306"/>
            <a:ext cx="2112963" cy="2065845"/>
            <a:chOff x="4575175" y="1449388"/>
            <a:chExt cx="4129088" cy="4037012"/>
          </a:xfrm>
        </p:grpSpPr>
        <p:sp>
          <p:nvSpPr>
            <p:cNvPr id="14" name="AutoShape 12"/>
            <p:cNvSpPr>
              <a:spLocks noChangeAspect="1" noChangeArrowheads="1" noTextEdit="1"/>
            </p:cNvSpPr>
            <p:nvPr/>
          </p:nvSpPr>
          <p:spPr bwMode="auto">
            <a:xfrm>
              <a:off x="4575175" y="1449388"/>
              <a:ext cx="4127500"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 name="Freeform 14"/>
            <p:cNvSpPr>
              <a:spLocks/>
            </p:cNvSpPr>
            <p:nvPr/>
          </p:nvSpPr>
          <p:spPr bwMode="auto">
            <a:xfrm>
              <a:off x="4670425" y="2035175"/>
              <a:ext cx="3941763" cy="3451225"/>
            </a:xfrm>
            <a:custGeom>
              <a:avLst/>
              <a:gdLst>
                <a:gd name="T0" fmla="*/ 1960 w 1960"/>
                <a:gd name="T1" fmla="*/ 0 h 1716"/>
                <a:gd name="T2" fmla="*/ 980 w 1960"/>
                <a:gd name="T3" fmla="*/ 245 h 1716"/>
                <a:gd name="T4" fmla="*/ 0 w 1960"/>
                <a:gd name="T5" fmla="*/ 0 h 1716"/>
                <a:gd name="T6" fmla="*/ 327 w 1960"/>
                <a:gd name="T7" fmla="*/ 1553 h 1716"/>
                <a:gd name="T8" fmla="*/ 980 w 1960"/>
                <a:gd name="T9" fmla="*/ 1716 h 1716"/>
                <a:gd name="T10" fmla="*/ 1634 w 1960"/>
                <a:gd name="T11" fmla="*/ 1553 h 1716"/>
                <a:gd name="T12" fmla="*/ 1634 w 1960"/>
                <a:gd name="T13" fmla="*/ 1553 h 1716"/>
                <a:gd name="T14" fmla="*/ 1960 w 1960"/>
                <a:gd name="T15" fmla="*/ 0 h 1716"/>
                <a:gd name="T16" fmla="*/ 0 60000 65536"/>
                <a:gd name="T17" fmla="*/ 0 60000 65536"/>
                <a:gd name="T18" fmla="*/ 0 60000 65536"/>
                <a:gd name="T19" fmla="*/ 0 60000 65536"/>
                <a:gd name="T20" fmla="*/ 0 60000 65536"/>
                <a:gd name="T21" fmla="*/ 0 60000 65536"/>
                <a:gd name="T22" fmla="*/ 0 60000 65536"/>
                <a:gd name="T23" fmla="*/ 0 60000 65536"/>
                <a:gd name="T24" fmla="*/ 0 w 1960"/>
                <a:gd name="T25" fmla="*/ 0 h 1716"/>
                <a:gd name="T26" fmla="*/ 1960 w 1960"/>
                <a:gd name="T27" fmla="*/ 1716 h 17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0" h="1716">
                  <a:moveTo>
                    <a:pt x="1960" y="0"/>
                  </a:moveTo>
                  <a:cubicBezTo>
                    <a:pt x="1960" y="136"/>
                    <a:pt x="1521" y="245"/>
                    <a:pt x="980" y="245"/>
                  </a:cubicBezTo>
                  <a:cubicBezTo>
                    <a:pt x="439" y="245"/>
                    <a:pt x="0" y="136"/>
                    <a:pt x="0" y="0"/>
                  </a:cubicBezTo>
                  <a:cubicBezTo>
                    <a:pt x="327" y="1553"/>
                    <a:pt x="327" y="1553"/>
                    <a:pt x="327" y="1553"/>
                  </a:cubicBezTo>
                  <a:cubicBezTo>
                    <a:pt x="327" y="1643"/>
                    <a:pt x="619" y="1716"/>
                    <a:pt x="980" y="1716"/>
                  </a:cubicBezTo>
                  <a:cubicBezTo>
                    <a:pt x="1341" y="1716"/>
                    <a:pt x="1634" y="1643"/>
                    <a:pt x="1634" y="1553"/>
                  </a:cubicBezTo>
                  <a:cubicBezTo>
                    <a:pt x="1634" y="1553"/>
                    <a:pt x="1634" y="1553"/>
                    <a:pt x="1634" y="1553"/>
                  </a:cubicBezTo>
                  <a:lnTo>
                    <a:pt x="1960" y="0"/>
                  </a:lnTo>
                  <a:close/>
                </a:path>
              </a:pathLst>
            </a:cu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Oval 15"/>
            <p:cNvSpPr>
              <a:spLocks noChangeArrowheads="1"/>
            </p:cNvSpPr>
            <p:nvPr/>
          </p:nvSpPr>
          <p:spPr bwMode="auto">
            <a:xfrm>
              <a:off x="4670425" y="1541463"/>
              <a:ext cx="3941763" cy="985837"/>
            </a:xfrm>
            <a:prstGeom prst="ellipse">
              <a:avLst/>
            </a:pr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16"/>
            <p:cNvSpPr>
              <a:spLocks noEditPoints="1"/>
            </p:cNvSpPr>
            <p:nvPr/>
          </p:nvSpPr>
          <p:spPr bwMode="auto">
            <a:xfrm>
              <a:off x="4576763" y="1450975"/>
              <a:ext cx="4127500" cy="1168400"/>
            </a:xfrm>
            <a:custGeom>
              <a:avLst/>
              <a:gdLst>
                <a:gd name="T0" fmla="*/ 1026 w 2052"/>
                <a:gd name="T1" fmla="*/ 581 h 581"/>
                <a:gd name="T2" fmla="*/ 0 w 2052"/>
                <a:gd name="T3" fmla="*/ 290 h 581"/>
                <a:gd name="T4" fmla="*/ 1026 w 2052"/>
                <a:gd name="T5" fmla="*/ 0 h 581"/>
                <a:gd name="T6" fmla="*/ 2052 w 2052"/>
                <a:gd name="T7" fmla="*/ 290 h 581"/>
                <a:gd name="T8" fmla="*/ 1026 w 2052"/>
                <a:gd name="T9" fmla="*/ 581 h 581"/>
                <a:gd name="T10" fmla="*/ 1026 w 2052"/>
                <a:gd name="T11" fmla="*/ 91 h 581"/>
                <a:gd name="T12" fmla="*/ 91 w 2052"/>
                <a:gd name="T13" fmla="*/ 290 h 581"/>
                <a:gd name="T14" fmla="*/ 1026 w 2052"/>
                <a:gd name="T15" fmla="*/ 490 h 581"/>
                <a:gd name="T16" fmla="*/ 1961 w 2052"/>
                <a:gd name="T17" fmla="*/ 290 h 581"/>
                <a:gd name="T18" fmla="*/ 1026 w 2052"/>
                <a:gd name="T19" fmla="*/ 91 h 5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2"/>
                <a:gd name="T31" fmla="*/ 0 h 581"/>
                <a:gd name="T32" fmla="*/ 2052 w 2052"/>
                <a:gd name="T33" fmla="*/ 581 h 5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2" h="581">
                  <a:moveTo>
                    <a:pt x="1026" y="581"/>
                  </a:moveTo>
                  <a:cubicBezTo>
                    <a:pt x="516" y="581"/>
                    <a:pt x="0" y="481"/>
                    <a:pt x="0" y="290"/>
                  </a:cubicBezTo>
                  <a:cubicBezTo>
                    <a:pt x="0" y="100"/>
                    <a:pt x="516" y="0"/>
                    <a:pt x="1026" y="0"/>
                  </a:cubicBezTo>
                  <a:cubicBezTo>
                    <a:pt x="1536" y="0"/>
                    <a:pt x="2052" y="100"/>
                    <a:pt x="2052" y="290"/>
                  </a:cubicBezTo>
                  <a:cubicBezTo>
                    <a:pt x="2052" y="481"/>
                    <a:pt x="1536" y="581"/>
                    <a:pt x="1026" y="581"/>
                  </a:cubicBezTo>
                  <a:close/>
                  <a:moveTo>
                    <a:pt x="1026" y="91"/>
                  </a:moveTo>
                  <a:cubicBezTo>
                    <a:pt x="412" y="91"/>
                    <a:pt x="91" y="221"/>
                    <a:pt x="91" y="290"/>
                  </a:cubicBezTo>
                  <a:cubicBezTo>
                    <a:pt x="91" y="360"/>
                    <a:pt x="412" y="490"/>
                    <a:pt x="1026" y="490"/>
                  </a:cubicBezTo>
                  <a:cubicBezTo>
                    <a:pt x="1640" y="490"/>
                    <a:pt x="1961" y="360"/>
                    <a:pt x="1961" y="290"/>
                  </a:cubicBezTo>
                  <a:cubicBezTo>
                    <a:pt x="1961" y="221"/>
                    <a:pt x="1640" y="91"/>
                    <a:pt x="1026"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17"/>
            <p:cNvSpPr>
              <a:spLocks/>
            </p:cNvSpPr>
            <p:nvPr/>
          </p:nvSpPr>
          <p:spPr bwMode="auto">
            <a:xfrm>
              <a:off x="5667375" y="3182938"/>
              <a:ext cx="923925" cy="1512887"/>
            </a:xfrm>
            <a:custGeom>
              <a:avLst/>
              <a:gdLst>
                <a:gd name="T0" fmla="*/ 116 w 459"/>
                <a:gd name="T1" fmla="*/ 514 h 752"/>
                <a:gd name="T2" fmla="*/ 116 w 459"/>
                <a:gd name="T3" fmla="*/ 532 h 752"/>
                <a:gd name="T4" fmla="*/ 234 w 459"/>
                <a:gd name="T5" fmla="*/ 664 h 752"/>
                <a:gd name="T6" fmla="*/ 344 w 459"/>
                <a:gd name="T7" fmla="*/ 559 h 752"/>
                <a:gd name="T8" fmla="*/ 241 w 459"/>
                <a:gd name="T9" fmla="*/ 430 h 752"/>
                <a:gd name="T10" fmla="*/ 162 w 459"/>
                <a:gd name="T11" fmla="*/ 403 h 752"/>
                <a:gd name="T12" fmla="*/ 11 w 459"/>
                <a:gd name="T13" fmla="*/ 205 h 752"/>
                <a:gd name="T14" fmla="*/ 235 w 459"/>
                <a:gd name="T15" fmla="*/ 0 h 752"/>
                <a:gd name="T16" fmla="*/ 440 w 459"/>
                <a:gd name="T17" fmla="*/ 190 h 752"/>
                <a:gd name="T18" fmla="*/ 440 w 459"/>
                <a:gd name="T19" fmla="*/ 207 h 752"/>
                <a:gd name="T20" fmla="*/ 325 w 459"/>
                <a:gd name="T21" fmla="*/ 207 h 752"/>
                <a:gd name="T22" fmla="*/ 325 w 459"/>
                <a:gd name="T23" fmla="*/ 191 h 752"/>
                <a:gd name="T24" fmla="*/ 223 w 459"/>
                <a:gd name="T25" fmla="*/ 87 h 752"/>
                <a:gd name="T26" fmla="*/ 126 w 459"/>
                <a:gd name="T27" fmla="*/ 191 h 752"/>
                <a:gd name="T28" fmla="*/ 234 w 459"/>
                <a:gd name="T29" fmla="*/ 314 h 752"/>
                <a:gd name="T30" fmla="*/ 312 w 459"/>
                <a:gd name="T31" fmla="*/ 342 h 752"/>
                <a:gd name="T32" fmla="*/ 459 w 459"/>
                <a:gd name="T33" fmla="*/ 534 h 752"/>
                <a:gd name="T34" fmla="*/ 220 w 459"/>
                <a:gd name="T35" fmla="*/ 752 h 752"/>
                <a:gd name="T36" fmla="*/ 0 w 459"/>
                <a:gd name="T37" fmla="*/ 531 h 752"/>
                <a:gd name="T38" fmla="*/ 0 w 459"/>
                <a:gd name="T39" fmla="*/ 514 h 752"/>
                <a:gd name="T40" fmla="*/ 116 w 459"/>
                <a:gd name="T41" fmla="*/ 514 h 7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9"/>
                <a:gd name="T64" fmla="*/ 0 h 752"/>
                <a:gd name="T65" fmla="*/ 459 w 459"/>
                <a:gd name="T66" fmla="*/ 752 h 7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9" h="752">
                  <a:moveTo>
                    <a:pt x="116" y="514"/>
                  </a:moveTo>
                  <a:cubicBezTo>
                    <a:pt x="116" y="532"/>
                    <a:pt x="116" y="532"/>
                    <a:pt x="116" y="532"/>
                  </a:cubicBezTo>
                  <a:cubicBezTo>
                    <a:pt x="116" y="620"/>
                    <a:pt x="154" y="664"/>
                    <a:pt x="234" y="664"/>
                  </a:cubicBezTo>
                  <a:cubicBezTo>
                    <a:pt x="307" y="664"/>
                    <a:pt x="344" y="613"/>
                    <a:pt x="344" y="559"/>
                  </a:cubicBezTo>
                  <a:cubicBezTo>
                    <a:pt x="344" y="483"/>
                    <a:pt x="305" y="450"/>
                    <a:pt x="241" y="430"/>
                  </a:cubicBezTo>
                  <a:cubicBezTo>
                    <a:pt x="162" y="403"/>
                    <a:pt x="162" y="403"/>
                    <a:pt x="162" y="403"/>
                  </a:cubicBezTo>
                  <a:cubicBezTo>
                    <a:pt x="56" y="363"/>
                    <a:pt x="11" y="308"/>
                    <a:pt x="11" y="205"/>
                  </a:cubicBezTo>
                  <a:cubicBezTo>
                    <a:pt x="11" y="73"/>
                    <a:pt x="100" y="0"/>
                    <a:pt x="235" y="0"/>
                  </a:cubicBezTo>
                  <a:cubicBezTo>
                    <a:pt x="421" y="0"/>
                    <a:pt x="440" y="115"/>
                    <a:pt x="440" y="190"/>
                  </a:cubicBezTo>
                  <a:cubicBezTo>
                    <a:pt x="440" y="207"/>
                    <a:pt x="440" y="207"/>
                    <a:pt x="440" y="207"/>
                  </a:cubicBezTo>
                  <a:cubicBezTo>
                    <a:pt x="325" y="207"/>
                    <a:pt x="325" y="207"/>
                    <a:pt x="325" y="207"/>
                  </a:cubicBezTo>
                  <a:cubicBezTo>
                    <a:pt x="325" y="191"/>
                    <a:pt x="325" y="191"/>
                    <a:pt x="325" y="191"/>
                  </a:cubicBezTo>
                  <a:cubicBezTo>
                    <a:pt x="325" y="126"/>
                    <a:pt x="295" y="87"/>
                    <a:pt x="223" y="87"/>
                  </a:cubicBezTo>
                  <a:cubicBezTo>
                    <a:pt x="174" y="87"/>
                    <a:pt x="126" y="114"/>
                    <a:pt x="126" y="191"/>
                  </a:cubicBezTo>
                  <a:cubicBezTo>
                    <a:pt x="126" y="253"/>
                    <a:pt x="157" y="285"/>
                    <a:pt x="234" y="314"/>
                  </a:cubicBezTo>
                  <a:cubicBezTo>
                    <a:pt x="312" y="342"/>
                    <a:pt x="312" y="342"/>
                    <a:pt x="312" y="342"/>
                  </a:cubicBezTo>
                  <a:cubicBezTo>
                    <a:pt x="415" y="379"/>
                    <a:pt x="459" y="434"/>
                    <a:pt x="459" y="534"/>
                  </a:cubicBezTo>
                  <a:cubicBezTo>
                    <a:pt x="459" y="688"/>
                    <a:pt x="366" y="752"/>
                    <a:pt x="220" y="752"/>
                  </a:cubicBezTo>
                  <a:cubicBezTo>
                    <a:pt x="41" y="752"/>
                    <a:pt x="0" y="632"/>
                    <a:pt x="0" y="531"/>
                  </a:cubicBezTo>
                  <a:cubicBezTo>
                    <a:pt x="0" y="514"/>
                    <a:pt x="0" y="514"/>
                    <a:pt x="0" y="514"/>
                  </a:cubicBezTo>
                  <a:lnTo>
                    <a:pt x="116" y="5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18"/>
            <p:cNvSpPr>
              <a:spLocks/>
            </p:cNvSpPr>
            <p:nvPr/>
          </p:nvSpPr>
          <p:spPr bwMode="auto">
            <a:xfrm>
              <a:off x="6721475" y="3224213"/>
              <a:ext cx="852488" cy="1471612"/>
            </a:xfrm>
            <a:custGeom>
              <a:avLst/>
              <a:gdLst>
                <a:gd name="T0" fmla="*/ 110 w 424"/>
                <a:gd name="T1" fmla="*/ 518 h 732"/>
                <a:gd name="T2" fmla="*/ 208 w 424"/>
                <a:gd name="T3" fmla="*/ 651 h 732"/>
                <a:gd name="T4" fmla="*/ 308 w 424"/>
                <a:gd name="T5" fmla="*/ 522 h 732"/>
                <a:gd name="T6" fmla="*/ 192 w 424"/>
                <a:gd name="T7" fmla="*/ 388 h 732"/>
                <a:gd name="T8" fmla="*/ 147 w 424"/>
                <a:gd name="T9" fmla="*/ 388 h 732"/>
                <a:gd name="T10" fmla="*/ 147 w 424"/>
                <a:gd name="T11" fmla="*/ 307 h 732"/>
                <a:gd name="T12" fmla="*/ 189 w 424"/>
                <a:gd name="T13" fmla="*/ 307 h 732"/>
                <a:gd name="T14" fmla="*/ 292 w 424"/>
                <a:gd name="T15" fmla="*/ 185 h 732"/>
                <a:gd name="T16" fmla="*/ 209 w 424"/>
                <a:gd name="T17" fmla="*/ 81 h 732"/>
                <a:gd name="T18" fmla="*/ 118 w 424"/>
                <a:gd name="T19" fmla="*/ 207 h 732"/>
                <a:gd name="T20" fmla="*/ 8 w 424"/>
                <a:gd name="T21" fmla="*/ 207 h 732"/>
                <a:gd name="T22" fmla="*/ 215 w 424"/>
                <a:gd name="T23" fmla="*/ 0 h 732"/>
                <a:gd name="T24" fmla="*/ 408 w 424"/>
                <a:gd name="T25" fmla="*/ 184 h 732"/>
                <a:gd name="T26" fmla="*/ 293 w 424"/>
                <a:gd name="T27" fmla="*/ 341 h 732"/>
                <a:gd name="T28" fmla="*/ 293 w 424"/>
                <a:gd name="T29" fmla="*/ 344 h 732"/>
                <a:gd name="T30" fmla="*/ 424 w 424"/>
                <a:gd name="T31" fmla="*/ 510 h 732"/>
                <a:gd name="T32" fmla="*/ 205 w 424"/>
                <a:gd name="T33" fmla="*/ 732 h 732"/>
                <a:gd name="T34" fmla="*/ 0 w 424"/>
                <a:gd name="T35" fmla="*/ 518 h 732"/>
                <a:gd name="T36" fmla="*/ 110 w 424"/>
                <a:gd name="T37" fmla="*/ 518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4"/>
                <a:gd name="T58" fmla="*/ 0 h 732"/>
                <a:gd name="T59" fmla="*/ 424 w 424"/>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4" h="732">
                  <a:moveTo>
                    <a:pt x="110" y="518"/>
                  </a:moveTo>
                  <a:cubicBezTo>
                    <a:pt x="110" y="581"/>
                    <a:pt x="130" y="651"/>
                    <a:pt x="208" y="651"/>
                  </a:cubicBezTo>
                  <a:cubicBezTo>
                    <a:pt x="280" y="651"/>
                    <a:pt x="308" y="593"/>
                    <a:pt x="308" y="522"/>
                  </a:cubicBezTo>
                  <a:cubicBezTo>
                    <a:pt x="308" y="434"/>
                    <a:pt x="279" y="388"/>
                    <a:pt x="192" y="388"/>
                  </a:cubicBezTo>
                  <a:cubicBezTo>
                    <a:pt x="147" y="388"/>
                    <a:pt x="147" y="388"/>
                    <a:pt x="147" y="388"/>
                  </a:cubicBezTo>
                  <a:cubicBezTo>
                    <a:pt x="147" y="307"/>
                    <a:pt x="147" y="307"/>
                    <a:pt x="147" y="307"/>
                  </a:cubicBezTo>
                  <a:cubicBezTo>
                    <a:pt x="189" y="307"/>
                    <a:pt x="189" y="307"/>
                    <a:pt x="189" y="307"/>
                  </a:cubicBezTo>
                  <a:cubicBezTo>
                    <a:pt x="266" y="307"/>
                    <a:pt x="292" y="254"/>
                    <a:pt x="292" y="185"/>
                  </a:cubicBezTo>
                  <a:cubicBezTo>
                    <a:pt x="292" y="133"/>
                    <a:pt x="269" y="81"/>
                    <a:pt x="209" y="81"/>
                  </a:cubicBezTo>
                  <a:cubicBezTo>
                    <a:pt x="138" y="81"/>
                    <a:pt x="118" y="142"/>
                    <a:pt x="118" y="207"/>
                  </a:cubicBezTo>
                  <a:cubicBezTo>
                    <a:pt x="8" y="207"/>
                    <a:pt x="8" y="207"/>
                    <a:pt x="8" y="207"/>
                  </a:cubicBezTo>
                  <a:cubicBezTo>
                    <a:pt x="8" y="73"/>
                    <a:pt x="78" y="0"/>
                    <a:pt x="215" y="0"/>
                  </a:cubicBezTo>
                  <a:cubicBezTo>
                    <a:pt x="301" y="0"/>
                    <a:pt x="408" y="40"/>
                    <a:pt x="408" y="184"/>
                  </a:cubicBezTo>
                  <a:cubicBezTo>
                    <a:pt x="408" y="257"/>
                    <a:pt x="364" y="329"/>
                    <a:pt x="293" y="341"/>
                  </a:cubicBezTo>
                  <a:cubicBezTo>
                    <a:pt x="293" y="344"/>
                    <a:pt x="293" y="344"/>
                    <a:pt x="293" y="344"/>
                  </a:cubicBezTo>
                  <a:cubicBezTo>
                    <a:pt x="367" y="350"/>
                    <a:pt x="424" y="409"/>
                    <a:pt x="424" y="510"/>
                  </a:cubicBezTo>
                  <a:cubicBezTo>
                    <a:pt x="424" y="652"/>
                    <a:pt x="353" y="732"/>
                    <a:pt x="205" y="732"/>
                  </a:cubicBezTo>
                  <a:cubicBezTo>
                    <a:pt x="75" y="732"/>
                    <a:pt x="0" y="668"/>
                    <a:pt x="0" y="518"/>
                  </a:cubicBezTo>
                  <a:lnTo>
                    <a:pt x="110" y="5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971143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a:latin typeface="Arial" charset="0"/>
              </a:rPr>
              <a:t>What is Amazon S3</a:t>
            </a:r>
            <a:r>
              <a:rPr lang="en-US" b="1" dirty="0" smtClean="0">
                <a:latin typeface="Arial" charset="0"/>
              </a:rPr>
              <a:t>?</a:t>
            </a:r>
            <a:endParaRPr lang="en-US" b="1" dirty="0">
              <a:latin typeface="Arial" charset="0"/>
            </a:endParaRPr>
          </a:p>
        </p:txBody>
      </p:sp>
      <p:sp>
        <p:nvSpPr>
          <p:cNvPr id="2" name="Content Placeholder 1"/>
          <p:cNvSpPr>
            <a:spLocks noGrp="1"/>
          </p:cNvSpPr>
          <p:nvPr>
            <p:ph idx="1"/>
          </p:nvPr>
        </p:nvSpPr>
        <p:spPr>
          <a:xfrm>
            <a:off x="457200" y="1600200"/>
            <a:ext cx="8229600" cy="4991100"/>
          </a:xfrm>
        </p:spPr>
        <p:txBody>
          <a:bodyPr/>
          <a:lstStyle/>
          <a:p>
            <a:endParaRPr lang="en-US" sz="2400" b="1" dirty="0" smtClean="0"/>
          </a:p>
          <a:p>
            <a:r>
              <a:rPr lang="en-US" sz="2400" b="1" dirty="0" smtClean="0"/>
              <a:t>Reliable</a:t>
            </a:r>
          </a:p>
          <a:p>
            <a:r>
              <a:rPr lang="en-US" sz="1800" dirty="0"/>
              <a:t>No SPOF</a:t>
            </a:r>
          </a:p>
          <a:p>
            <a:r>
              <a:rPr lang="en-US" sz="1800" dirty="0"/>
              <a:t>Availability: 99.99</a:t>
            </a:r>
            <a:r>
              <a:rPr lang="en-US" sz="1800" dirty="0" smtClean="0"/>
              <a:t>%</a:t>
            </a:r>
            <a:endParaRPr lang="en-US" sz="1800" dirty="0"/>
          </a:p>
          <a:p>
            <a:r>
              <a:rPr lang="en-US" sz="2400" b="1" dirty="0" smtClean="0"/>
              <a:t>Durability</a:t>
            </a:r>
            <a:r>
              <a:rPr lang="en-US" sz="2400" dirty="0" smtClean="0"/>
              <a:t>: 99.999999999%</a:t>
            </a:r>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5" name="Group 4"/>
          <p:cNvGrpSpPr/>
          <p:nvPr/>
        </p:nvGrpSpPr>
        <p:grpSpPr>
          <a:xfrm>
            <a:off x="6325615" y="1662096"/>
            <a:ext cx="2112963" cy="2065845"/>
            <a:chOff x="4575175" y="1449388"/>
            <a:chExt cx="4129088" cy="4037012"/>
          </a:xfrm>
        </p:grpSpPr>
        <p:sp>
          <p:nvSpPr>
            <p:cNvPr id="5130" name="AutoShape 12"/>
            <p:cNvSpPr>
              <a:spLocks noChangeAspect="1" noChangeArrowheads="1" noTextEdit="1"/>
            </p:cNvSpPr>
            <p:nvPr/>
          </p:nvSpPr>
          <p:spPr bwMode="auto">
            <a:xfrm>
              <a:off x="4575175" y="1449388"/>
              <a:ext cx="4127500"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 name="Freeform 14"/>
            <p:cNvSpPr>
              <a:spLocks/>
            </p:cNvSpPr>
            <p:nvPr/>
          </p:nvSpPr>
          <p:spPr bwMode="auto">
            <a:xfrm>
              <a:off x="4670425" y="2035175"/>
              <a:ext cx="3941763" cy="3451225"/>
            </a:xfrm>
            <a:custGeom>
              <a:avLst/>
              <a:gdLst>
                <a:gd name="T0" fmla="*/ 1960 w 1960"/>
                <a:gd name="T1" fmla="*/ 0 h 1716"/>
                <a:gd name="T2" fmla="*/ 980 w 1960"/>
                <a:gd name="T3" fmla="*/ 245 h 1716"/>
                <a:gd name="T4" fmla="*/ 0 w 1960"/>
                <a:gd name="T5" fmla="*/ 0 h 1716"/>
                <a:gd name="T6" fmla="*/ 327 w 1960"/>
                <a:gd name="T7" fmla="*/ 1553 h 1716"/>
                <a:gd name="T8" fmla="*/ 980 w 1960"/>
                <a:gd name="T9" fmla="*/ 1716 h 1716"/>
                <a:gd name="T10" fmla="*/ 1634 w 1960"/>
                <a:gd name="T11" fmla="*/ 1553 h 1716"/>
                <a:gd name="T12" fmla="*/ 1634 w 1960"/>
                <a:gd name="T13" fmla="*/ 1553 h 1716"/>
                <a:gd name="T14" fmla="*/ 1960 w 1960"/>
                <a:gd name="T15" fmla="*/ 0 h 1716"/>
                <a:gd name="T16" fmla="*/ 0 60000 65536"/>
                <a:gd name="T17" fmla="*/ 0 60000 65536"/>
                <a:gd name="T18" fmla="*/ 0 60000 65536"/>
                <a:gd name="T19" fmla="*/ 0 60000 65536"/>
                <a:gd name="T20" fmla="*/ 0 60000 65536"/>
                <a:gd name="T21" fmla="*/ 0 60000 65536"/>
                <a:gd name="T22" fmla="*/ 0 60000 65536"/>
                <a:gd name="T23" fmla="*/ 0 60000 65536"/>
                <a:gd name="T24" fmla="*/ 0 w 1960"/>
                <a:gd name="T25" fmla="*/ 0 h 1716"/>
                <a:gd name="T26" fmla="*/ 1960 w 1960"/>
                <a:gd name="T27" fmla="*/ 1716 h 17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0" h="1716">
                  <a:moveTo>
                    <a:pt x="1960" y="0"/>
                  </a:moveTo>
                  <a:cubicBezTo>
                    <a:pt x="1960" y="136"/>
                    <a:pt x="1521" y="245"/>
                    <a:pt x="980" y="245"/>
                  </a:cubicBezTo>
                  <a:cubicBezTo>
                    <a:pt x="439" y="245"/>
                    <a:pt x="0" y="136"/>
                    <a:pt x="0" y="0"/>
                  </a:cubicBezTo>
                  <a:cubicBezTo>
                    <a:pt x="327" y="1553"/>
                    <a:pt x="327" y="1553"/>
                    <a:pt x="327" y="1553"/>
                  </a:cubicBezTo>
                  <a:cubicBezTo>
                    <a:pt x="327" y="1643"/>
                    <a:pt x="619" y="1716"/>
                    <a:pt x="980" y="1716"/>
                  </a:cubicBezTo>
                  <a:cubicBezTo>
                    <a:pt x="1341" y="1716"/>
                    <a:pt x="1634" y="1643"/>
                    <a:pt x="1634" y="1553"/>
                  </a:cubicBezTo>
                  <a:cubicBezTo>
                    <a:pt x="1634" y="1553"/>
                    <a:pt x="1634" y="1553"/>
                    <a:pt x="1634" y="1553"/>
                  </a:cubicBezTo>
                  <a:lnTo>
                    <a:pt x="1960" y="0"/>
                  </a:lnTo>
                  <a:close/>
                </a:path>
              </a:pathLst>
            </a:cu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2" name="Oval 15"/>
            <p:cNvSpPr>
              <a:spLocks noChangeArrowheads="1"/>
            </p:cNvSpPr>
            <p:nvPr/>
          </p:nvSpPr>
          <p:spPr bwMode="auto">
            <a:xfrm>
              <a:off x="4670425" y="1541463"/>
              <a:ext cx="3941763" cy="985837"/>
            </a:xfrm>
            <a:prstGeom prst="ellipse">
              <a:avLst/>
            </a:pr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3" name="Freeform 16"/>
            <p:cNvSpPr>
              <a:spLocks noEditPoints="1"/>
            </p:cNvSpPr>
            <p:nvPr/>
          </p:nvSpPr>
          <p:spPr bwMode="auto">
            <a:xfrm>
              <a:off x="4576763" y="1450975"/>
              <a:ext cx="4127500" cy="1168400"/>
            </a:xfrm>
            <a:custGeom>
              <a:avLst/>
              <a:gdLst>
                <a:gd name="T0" fmla="*/ 1026 w 2052"/>
                <a:gd name="T1" fmla="*/ 581 h 581"/>
                <a:gd name="T2" fmla="*/ 0 w 2052"/>
                <a:gd name="T3" fmla="*/ 290 h 581"/>
                <a:gd name="T4" fmla="*/ 1026 w 2052"/>
                <a:gd name="T5" fmla="*/ 0 h 581"/>
                <a:gd name="T6" fmla="*/ 2052 w 2052"/>
                <a:gd name="T7" fmla="*/ 290 h 581"/>
                <a:gd name="T8" fmla="*/ 1026 w 2052"/>
                <a:gd name="T9" fmla="*/ 581 h 581"/>
                <a:gd name="T10" fmla="*/ 1026 w 2052"/>
                <a:gd name="T11" fmla="*/ 91 h 581"/>
                <a:gd name="T12" fmla="*/ 91 w 2052"/>
                <a:gd name="T13" fmla="*/ 290 h 581"/>
                <a:gd name="T14" fmla="*/ 1026 w 2052"/>
                <a:gd name="T15" fmla="*/ 490 h 581"/>
                <a:gd name="T16" fmla="*/ 1961 w 2052"/>
                <a:gd name="T17" fmla="*/ 290 h 581"/>
                <a:gd name="T18" fmla="*/ 1026 w 2052"/>
                <a:gd name="T19" fmla="*/ 91 h 5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2"/>
                <a:gd name="T31" fmla="*/ 0 h 581"/>
                <a:gd name="T32" fmla="*/ 2052 w 2052"/>
                <a:gd name="T33" fmla="*/ 581 h 5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2" h="581">
                  <a:moveTo>
                    <a:pt x="1026" y="581"/>
                  </a:moveTo>
                  <a:cubicBezTo>
                    <a:pt x="516" y="581"/>
                    <a:pt x="0" y="481"/>
                    <a:pt x="0" y="290"/>
                  </a:cubicBezTo>
                  <a:cubicBezTo>
                    <a:pt x="0" y="100"/>
                    <a:pt x="516" y="0"/>
                    <a:pt x="1026" y="0"/>
                  </a:cubicBezTo>
                  <a:cubicBezTo>
                    <a:pt x="1536" y="0"/>
                    <a:pt x="2052" y="100"/>
                    <a:pt x="2052" y="290"/>
                  </a:cubicBezTo>
                  <a:cubicBezTo>
                    <a:pt x="2052" y="481"/>
                    <a:pt x="1536" y="581"/>
                    <a:pt x="1026" y="581"/>
                  </a:cubicBezTo>
                  <a:close/>
                  <a:moveTo>
                    <a:pt x="1026" y="91"/>
                  </a:moveTo>
                  <a:cubicBezTo>
                    <a:pt x="412" y="91"/>
                    <a:pt x="91" y="221"/>
                    <a:pt x="91" y="290"/>
                  </a:cubicBezTo>
                  <a:cubicBezTo>
                    <a:pt x="91" y="360"/>
                    <a:pt x="412" y="490"/>
                    <a:pt x="1026" y="490"/>
                  </a:cubicBezTo>
                  <a:cubicBezTo>
                    <a:pt x="1640" y="490"/>
                    <a:pt x="1961" y="360"/>
                    <a:pt x="1961" y="290"/>
                  </a:cubicBezTo>
                  <a:cubicBezTo>
                    <a:pt x="1961" y="221"/>
                    <a:pt x="1640" y="91"/>
                    <a:pt x="1026"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4" name="Freeform 17"/>
            <p:cNvSpPr>
              <a:spLocks/>
            </p:cNvSpPr>
            <p:nvPr/>
          </p:nvSpPr>
          <p:spPr bwMode="auto">
            <a:xfrm>
              <a:off x="5667375" y="3182938"/>
              <a:ext cx="923925" cy="1512887"/>
            </a:xfrm>
            <a:custGeom>
              <a:avLst/>
              <a:gdLst>
                <a:gd name="T0" fmla="*/ 116 w 459"/>
                <a:gd name="T1" fmla="*/ 514 h 752"/>
                <a:gd name="T2" fmla="*/ 116 w 459"/>
                <a:gd name="T3" fmla="*/ 532 h 752"/>
                <a:gd name="T4" fmla="*/ 234 w 459"/>
                <a:gd name="T5" fmla="*/ 664 h 752"/>
                <a:gd name="T6" fmla="*/ 344 w 459"/>
                <a:gd name="T7" fmla="*/ 559 h 752"/>
                <a:gd name="T8" fmla="*/ 241 w 459"/>
                <a:gd name="T9" fmla="*/ 430 h 752"/>
                <a:gd name="T10" fmla="*/ 162 w 459"/>
                <a:gd name="T11" fmla="*/ 403 h 752"/>
                <a:gd name="T12" fmla="*/ 11 w 459"/>
                <a:gd name="T13" fmla="*/ 205 h 752"/>
                <a:gd name="T14" fmla="*/ 235 w 459"/>
                <a:gd name="T15" fmla="*/ 0 h 752"/>
                <a:gd name="T16" fmla="*/ 440 w 459"/>
                <a:gd name="T17" fmla="*/ 190 h 752"/>
                <a:gd name="T18" fmla="*/ 440 w 459"/>
                <a:gd name="T19" fmla="*/ 207 h 752"/>
                <a:gd name="T20" fmla="*/ 325 w 459"/>
                <a:gd name="T21" fmla="*/ 207 h 752"/>
                <a:gd name="T22" fmla="*/ 325 w 459"/>
                <a:gd name="T23" fmla="*/ 191 h 752"/>
                <a:gd name="T24" fmla="*/ 223 w 459"/>
                <a:gd name="T25" fmla="*/ 87 h 752"/>
                <a:gd name="T26" fmla="*/ 126 w 459"/>
                <a:gd name="T27" fmla="*/ 191 h 752"/>
                <a:gd name="T28" fmla="*/ 234 w 459"/>
                <a:gd name="T29" fmla="*/ 314 h 752"/>
                <a:gd name="T30" fmla="*/ 312 w 459"/>
                <a:gd name="T31" fmla="*/ 342 h 752"/>
                <a:gd name="T32" fmla="*/ 459 w 459"/>
                <a:gd name="T33" fmla="*/ 534 h 752"/>
                <a:gd name="T34" fmla="*/ 220 w 459"/>
                <a:gd name="T35" fmla="*/ 752 h 752"/>
                <a:gd name="T36" fmla="*/ 0 w 459"/>
                <a:gd name="T37" fmla="*/ 531 h 752"/>
                <a:gd name="T38" fmla="*/ 0 w 459"/>
                <a:gd name="T39" fmla="*/ 514 h 752"/>
                <a:gd name="T40" fmla="*/ 116 w 459"/>
                <a:gd name="T41" fmla="*/ 514 h 7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9"/>
                <a:gd name="T64" fmla="*/ 0 h 752"/>
                <a:gd name="T65" fmla="*/ 459 w 459"/>
                <a:gd name="T66" fmla="*/ 752 h 7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9" h="752">
                  <a:moveTo>
                    <a:pt x="116" y="514"/>
                  </a:moveTo>
                  <a:cubicBezTo>
                    <a:pt x="116" y="532"/>
                    <a:pt x="116" y="532"/>
                    <a:pt x="116" y="532"/>
                  </a:cubicBezTo>
                  <a:cubicBezTo>
                    <a:pt x="116" y="620"/>
                    <a:pt x="154" y="664"/>
                    <a:pt x="234" y="664"/>
                  </a:cubicBezTo>
                  <a:cubicBezTo>
                    <a:pt x="307" y="664"/>
                    <a:pt x="344" y="613"/>
                    <a:pt x="344" y="559"/>
                  </a:cubicBezTo>
                  <a:cubicBezTo>
                    <a:pt x="344" y="483"/>
                    <a:pt x="305" y="450"/>
                    <a:pt x="241" y="430"/>
                  </a:cubicBezTo>
                  <a:cubicBezTo>
                    <a:pt x="162" y="403"/>
                    <a:pt x="162" y="403"/>
                    <a:pt x="162" y="403"/>
                  </a:cubicBezTo>
                  <a:cubicBezTo>
                    <a:pt x="56" y="363"/>
                    <a:pt x="11" y="308"/>
                    <a:pt x="11" y="205"/>
                  </a:cubicBezTo>
                  <a:cubicBezTo>
                    <a:pt x="11" y="73"/>
                    <a:pt x="100" y="0"/>
                    <a:pt x="235" y="0"/>
                  </a:cubicBezTo>
                  <a:cubicBezTo>
                    <a:pt x="421" y="0"/>
                    <a:pt x="440" y="115"/>
                    <a:pt x="440" y="190"/>
                  </a:cubicBezTo>
                  <a:cubicBezTo>
                    <a:pt x="440" y="207"/>
                    <a:pt x="440" y="207"/>
                    <a:pt x="440" y="207"/>
                  </a:cubicBezTo>
                  <a:cubicBezTo>
                    <a:pt x="325" y="207"/>
                    <a:pt x="325" y="207"/>
                    <a:pt x="325" y="207"/>
                  </a:cubicBezTo>
                  <a:cubicBezTo>
                    <a:pt x="325" y="191"/>
                    <a:pt x="325" y="191"/>
                    <a:pt x="325" y="191"/>
                  </a:cubicBezTo>
                  <a:cubicBezTo>
                    <a:pt x="325" y="126"/>
                    <a:pt x="295" y="87"/>
                    <a:pt x="223" y="87"/>
                  </a:cubicBezTo>
                  <a:cubicBezTo>
                    <a:pt x="174" y="87"/>
                    <a:pt x="126" y="114"/>
                    <a:pt x="126" y="191"/>
                  </a:cubicBezTo>
                  <a:cubicBezTo>
                    <a:pt x="126" y="253"/>
                    <a:pt x="157" y="285"/>
                    <a:pt x="234" y="314"/>
                  </a:cubicBezTo>
                  <a:cubicBezTo>
                    <a:pt x="312" y="342"/>
                    <a:pt x="312" y="342"/>
                    <a:pt x="312" y="342"/>
                  </a:cubicBezTo>
                  <a:cubicBezTo>
                    <a:pt x="415" y="379"/>
                    <a:pt x="459" y="434"/>
                    <a:pt x="459" y="534"/>
                  </a:cubicBezTo>
                  <a:cubicBezTo>
                    <a:pt x="459" y="688"/>
                    <a:pt x="366" y="752"/>
                    <a:pt x="220" y="752"/>
                  </a:cubicBezTo>
                  <a:cubicBezTo>
                    <a:pt x="41" y="752"/>
                    <a:pt x="0" y="632"/>
                    <a:pt x="0" y="531"/>
                  </a:cubicBezTo>
                  <a:cubicBezTo>
                    <a:pt x="0" y="514"/>
                    <a:pt x="0" y="514"/>
                    <a:pt x="0" y="514"/>
                  </a:cubicBezTo>
                  <a:lnTo>
                    <a:pt x="116" y="5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5" name="Freeform 18"/>
            <p:cNvSpPr>
              <a:spLocks/>
            </p:cNvSpPr>
            <p:nvPr/>
          </p:nvSpPr>
          <p:spPr bwMode="auto">
            <a:xfrm>
              <a:off x="6721475" y="3224213"/>
              <a:ext cx="852488" cy="1471612"/>
            </a:xfrm>
            <a:custGeom>
              <a:avLst/>
              <a:gdLst>
                <a:gd name="T0" fmla="*/ 110 w 424"/>
                <a:gd name="T1" fmla="*/ 518 h 732"/>
                <a:gd name="T2" fmla="*/ 208 w 424"/>
                <a:gd name="T3" fmla="*/ 651 h 732"/>
                <a:gd name="T4" fmla="*/ 308 w 424"/>
                <a:gd name="T5" fmla="*/ 522 h 732"/>
                <a:gd name="T6" fmla="*/ 192 w 424"/>
                <a:gd name="T7" fmla="*/ 388 h 732"/>
                <a:gd name="T8" fmla="*/ 147 w 424"/>
                <a:gd name="T9" fmla="*/ 388 h 732"/>
                <a:gd name="T10" fmla="*/ 147 w 424"/>
                <a:gd name="T11" fmla="*/ 307 h 732"/>
                <a:gd name="T12" fmla="*/ 189 w 424"/>
                <a:gd name="T13" fmla="*/ 307 h 732"/>
                <a:gd name="T14" fmla="*/ 292 w 424"/>
                <a:gd name="T15" fmla="*/ 185 h 732"/>
                <a:gd name="T16" fmla="*/ 209 w 424"/>
                <a:gd name="T17" fmla="*/ 81 h 732"/>
                <a:gd name="T18" fmla="*/ 118 w 424"/>
                <a:gd name="T19" fmla="*/ 207 h 732"/>
                <a:gd name="T20" fmla="*/ 8 w 424"/>
                <a:gd name="T21" fmla="*/ 207 h 732"/>
                <a:gd name="T22" fmla="*/ 215 w 424"/>
                <a:gd name="T23" fmla="*/ 0 h 732"/>
                <a:gd name="T24" fmla="*/ 408 w 424"/>
                <a:gd name="T25" fmla="*/ 184 h 732"/>
                <a:gd name="T26" fmla="*/ 293 w 424"/>
                <a:gd name="T27" fmla="*/ 341 h 732"/>
                <a:gd name="T28" fmla="*/ 293 w 424"/>
                <a:gd name="T29" fmla="*/ 344 h 732"/>
                <a:gd name="T30" fmla="*/ 424 w 424"/>
                <a:gd name="T31" fmla="*/ 510 h 732"/>
                <a:gd name="T32" fmla="*/ 205 w 424"/>
                <a:gd name="T33" fmla="*/ 732 h 732"/>
                <a:gd name="T34" fmla="*/ 0 w 424"/>
                <a:gd name="T35" fmla="*/ 518 h 732"/>
                <a:gd name="T36" fmla="*/ 110 w 424"/>
                <a:gd name="T37" fmla="*/ 518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4"/>
                <a:gd name="T58" fmla="*/ 0 h 732"/>
                <a:gd name="T59" fmla="*/ 424 w 424"/>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4" h="732">
                  <a:moveTo>
                    <a:pt x="110" y="518"/>
                  </a:moveTo>
                  <a:cubicBezTo>
                    <a:pt x="110" y="581"/>
                    <a:pt x="130" y="651"/>
                    <a:pt x="208" y="651"/>
                  </a:cubicBezTo>
                  <a:cubicBezTo>
                    <a:pt x="280" y="651"/>
                    <a:pt x="308" y="593"/>
                    <a:pt x="308" y="522"/>
                  </a:cubicBezTo>
                  <a:cubicBezTo>
                    <a:pt x="308" y="434"/>
                    <a:pt x="279" y="388"/>
                    <a:pt x="192" y="388"/>
                  </a:cubicBezTo>
                  <a:cubicBezTo>
                    <a:pt x="147" y="388"/>
                    <a:pt x="147" y="388"/>
                    <a:pt x="147" y="388"/>
                  </a:cubicBezTo>
                  <a:cubicBezTo>
                    <a:pt x="147" y="307"/>
                    <a:pt x="147" y="307"/>
                    <a:pt x="147" y="307"/>
                  </a:cubicBezTo>
                  <a:cubicBezTo>
                    <a:pt x="189" y="307"/>
                    <a:pt x="189" y="307"/>
                    <a:pt x="189" y="307"/>
                  </a:cubicBezTo>
                  <a:cubicBezTo>
                    <a:pt x="266" y="307"/>
                    <a:pt x="292" y="254"/>
                    <a:pt x="292" y="185"/>
                  </a:cubicBezTo>
                  <a:cubicBezTo>
                    <a:pt x="292" y="133"/>
                    <a:pt x="269" y="81"/>
                    <a:pt x="209" y="81"/>
                  </a:cubicBezTo>
                  <a:cubicBezTo>
                    <a:pt x="138" y="81"/>
                    <a:pt x="118" y="142"/>
                    <a:pt x="118" y="207"/>
                  </a:cubicBezTo>
                  <a:cubicBezTo>
                    <a:pt x="8" y="207"/>
                    <a:pt x="8" y="207"/>
                    <a:pt x="8" y="207"/>
                  </a:cubicBezTo>
                  <a:cubicBezTo>
                    <a:pt x="8" y="73"/>
                    <a:pt x="78" y="0"/>
                    <a:pt x="215" y="0"/>
                  </a:cubicBezTo>
                  <a:cubicBezTo>
                    <a:pt x="301" y="0"/>
                    <a:pt x="408" y="40"/>
                    <a:pt x="408" y="184"/>
                  </a:cubicBezTo>
                  <a:cubicBezTo>
                    <a:pt x="408" y="257"/>
                    <a:pt x="364" y="329"/>
                    <a:pt x="293" y="341"/>
                  </a:cubicBezTo>
                  <a:cubicBezTo>
                    <a:pt x="293" y="344"/>
                    <a:pt x="293" y="344"/>
                    <a:pt x="293" y="344"/>
                  </a:cubicBezTo>
                  <a:cubicBezTo>
                    <a:pt x="367" y="350"/>
                    <a:pt x="424" y="409"/>
                    <a:pt x="424" y="510"/>
                  </a:cubicBezTo>
                  <a:cubicBezTo>
                    <a:pt x="424" y="652"/>
                    <a:pt x="353" y="732"/>
                    <a:pt x="205" y="732"/>
                  </a:cubicBezTo>
                  <a:cubicBezTo>
                    <a:pt x="75" y="732"/>
                    <a:pt x="0" y="668"/>
                    <a:pt x="0" y="518"/>
                  </a:cubicBezTo>
                  <a:lnTo>
                    <a:pt x="110" y="5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 name="TextBox 6"/>
          <p:cNvSpPr txBox="1"/>
          <p:nvPr/>
        </p:nvSpPr>
        <p:spPr>
          <a:xfrm>
            <a:off x="482600" y="1064018"/>
            <a:ext cx="5443881" cy="369332"/>
          </a:xfrm>
          <a:prstGeom prst="rect">
            <a:avLst/>
          </a:prstGeom>
          <a:noFill/>
        </p:spPr>
        <p:txBody>
          <a:bodyPr wrap="none" rtlCol="0">
            <a:spAutoFit/>
          </a:bodyPr>
          <a:lstStyle/>
          <a:p>
            <a:r>
              <a:rPr lang="en-US" b="1" dirty="0" smtClean="0">
                <a:solidFill>
                  <a:schemeClr val="bg1">
                    <a:lumMod val="50000"/>
                  </a:schemeClr>
                </a:solidFill>
              </a:rPr>
              <a:t>Simple Storage Service: Storage for the Internet</a:t>
            </a:r>
            <a:endParaRPr lang="en-US" b="1" dirty="0">
              <a:solidFill>
                <a:schemeClr val="bg1">
                  <a:lumMod val="50000"/>
                </a:schemeClr>
              </a:solidFill>
            </a:endParaRPr>
          </a:p>
        </p:txBody>
      </p:sp>
      <p:sp>
        <p:nvSpPr>
          <p:cNvPr id="4" name="TextBox 3"/>
          <p:cNvSpPr txBox="1"/>
          <p:nvPr/>
        </p:nvSpPr>
        <p:spPr>
          <a:xfrm>
            <a:off x="543433" y="3760574"/>
            <a:ext cx="7429500" cy="646331"/>
          </a:xfrm>
          <a:prstGeom prst="rect">
            <a:avLst/>
          </a:prstGeom>
          <a:noFill/>
        </p:spPr>
        <p:txBody>
          <a:bodyPr wrap="square" rtlCol="0">
            <a:spAutoFit/>
          </a:bodyPr>
          <a:lstStyle/>
          <a:p>
            <a:r>
              <a:rPr lang="en-US" dirty="0" smtClean="0"/>
              <a:t>Store 10,000 objects in S3 and expect to lose </a:t>
            </a:r>
            <a:r>
              <a:rPr lang="en-US" b="1" dirty="0" smtClean="0"/>
              <a:t>one</a:t>
            </a:r>
            <a:r>
              <a:rPr lang="en-US" dirty="0" smtClean="0"/>
              <a:t> object every 10,000,000 years.</a:t>
            </a:r>
            <a:endParaRPr lang="en-US" dirty="0"/>
          </a:p>
        </p:txBody>
      </p:sp>
    </p:spTree>
    <p:extLst>
      <p:ext uri="{BB962C8B-B14F-4D97-AF65-F5344CB8AC3E}">
        <p14:creationId xmlns:p14="http://schemas.microsoft.com/office/powerpoint/2010/main" val="3778756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smtClean="0">
                <a:latin typeface="Arial" charset="0"/>
              </a:rPr>
              <a:t>How much data </a:t>
            </a:r>
            <a:r>
              <a:rPr lang="en-US" b="1" dirty="0">
                <a:latin typeface="Arial" charset="0"/>
              </a:rPr>
              <a:t>can I store? </a:t>
            </a:r>
            <a:br>
              <a:rPr lang="en-US" b="1" dirty="0">
                <a:latin typeface="Arial" charset="0"/>
              </a:rPr>
            </a:br>
            <a:endParaRPr lang="en-US" dirty="0">
              <a:latin typeface="Arial" charset="0"/>
            </a:endParaRPr>
          </a:p>
        </p:txBody>
      </p:sp>
      <p:sp>
        <p:nvSpPr>
          <p:cNvPr id="2" name="Content Placeholder 1"/>
          <p:cNvSpPr>
            <a:spLocks noGrp="1"/>
          </p:cNvSpPr>
          <p:nvPr>
            <p:ph idx="1"/>
          </p:nvPr>
        </p:nvSpPr>
        <p:spPr/>
        <p:txBody>
          <a:bodyPr/>
          <a:lstStyle/>
          <a:p>
            <a:pPr marL="342900" indent="-342900">
              <a:buFont typeface="Arial"/>
              <a:buChar char="•"/>
            </a:pPr>
            <a:r>
              <a:rPr lang="en-US" b="1" dirty="0" smtClean="0"/>
              <a:t>100 Buckets</a:t>
            </a:r>
            <a:br>
              <a:rPr lang="en-US" b="1" dirty="0" smtClean="0"/>
            </a:br>
            <a:endParaRPr lang="en-US" b="1" dirty="0" smtClean="0"/>
          </a:p>
          <a:p>
            <a:pPr marL="342900" indent="-342900">
              <a:buFont typeface="Arial"/>
              <a:buChar char="•"/>
            </a:pPr>
            <a:r>
              <a:rPr lang="en-US" b="1" dirty="0" smtClean="0"/>
              <a:t>Unlimited objects in each bucket</a:t>
            </a:r>
            <a:br>
              <a:rPr lang="en-US" b="1" dirty="0" smtClean="0"/>
            </a:br>
            <a:endParaRPr lang="en-US" b="1" dirty="0" smtClean="0"/>
          </a:p>
          <a:p>
            <a:pPr marL="342900" indent="-342900">
              <a:buFont typeface="Arial"/>
              <a:buChar char="•"/>
            </a:pPr>
            <a:r>
              <a:rPr lang="en-US" b="1" dirty="0" smtClean="0"/>
              <a:t>5TB </a:t>
            </a:r>
            <a:r>
              <a:rPr lang="en-US" b="1" i="1" dirty="0" smtClean="0"/>
              <a:t>per object</a:t>
            </a:r>
            <a:endParaRPr lang="en-US" b="1" dirty="0"/>
          </a:p>
        </p:txBody>
      </p:sp>
      <p:grpSp>
        <p:nvGrpSpPr>
          <p:cNvPr id="6" name="Group 5"/>
          <p:cNvGrpSpPr/>
          <p:nvPr/>
        </p:nvGrpSpPr>
        <p:grpSpPr>
          <a:xfrm>
            <a:off x="6573837" y="1454380"/>
            <a:ext cx="2112963" cy="2065845"/>
            <a:chOff x="4575175" y="1449388"/>
            <a:chExt cx="4129088" cy="4037012"/>
          </a:xfrm>
        </p:grpSpPr>
        <p:sp>
          <p:nvSpPr>
            <p:cNvPr id="7" name="AutoShape 12"/>
            <p:cNvSpPr>
              <a:spLocks noChangeAspect="1" noChangeArrowheads="1" noTextEdit="1"/>
            </p:cNvSpPr>
            <p:nvPr/>
          </p:nvSpPr>
          <p:spPr bwMode="auto">
            <a:xfrm>
              <a:off x="4575175" y="1449388"/>
              <a:ext cx="4127500"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14"/>
            <p:cNvSpPr>
              <a:spLocks/>
            </p:cNvSpPr>
            <p:nvPr/>
          </p:nvSpPr>
          <p:spPr bwMode="auto">
            <a:xfrm>
              <a:off x="4670425" y="2035175"/>
              <a:ext cx="3941763" cy="3451225"/>
            </a:xfrm>
            <a:custGeom>
              <a:avLst/>
              <a:gdLst>
                <a:gd name="T0" fmla="*/ 1960 w 1960"/>
                <a:gd name="T1" fmla="*/ 0 h 1716"/>
                <a:gd name="T2" fmla="*/ 980 w 1960"/>
                <a:gd name="T3" fmla="*/ 245 h 1716"/>
                <a:gd name="T4" fmla="*/ 0 w 1960"/>
                <a:gd name="T5" fmla="*/ 0 h 1716"/>
                <a:gd name="T6" fmla="*/ 327 w 1960"/>
                <a:gd name="T7" fmla="*/ 1553 h 1716"/>
                <a:gd name="T8" fmla="*/ 980 w 1960"/>
                <a:gd name="T9" fmla="*/ 1716 h 1716"/>
                <a:gd name="T10" fmla="*/ 1634 w 1960"/>
                <a:gd name="T11" fmla="*/ 1553 h 1716"/>
                <a:gd name="T12" fmla="*/ 1634 w 1960"/>
                <a:gd name="T13" fmla="*/ 1553 h 1716"/>
                <a:gd name="T14" fmla="*/ 1960 w 1960"/>
                <a:gd name="T15" fmla="*/ 0 h 1716"/>
                <a:gd name="T16" fmla="*/ 0 60000 65536"/>
                <a:gd name="T17" fmla="*/ 0 60000 65536"/>
                <a:gd name="T18" fmla="*/ 0 60000 65536"/>
                <a:gd name="T19" fmla="*/ 0 60000 65536"/>
                <a:gd name="T20" fmla="*/ 0 60000 65536"/>
                <a:gd name="T21" fmla="*/ 0 60000 65536"/>
                <a:gd name="T22" fmla="*/ 0 60000 65536"/>
                <a:gd name="T23" fmla="*/ 0 60000 65536"/>
                <a:gd name="T24" fmla="*/ 0 w 1960"/>
                <a:gd name="T25" fmla="*/ 0 h 1716"/>
                <a:gd name="T26" fmla="*/ 1960 w 1960"/>
                <a:gd name="T27" fmla="*/ 1716 h 17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0" h="1716">
                  <a:moveTo>
                    <a:pt x="1960" y="0"/>
                  </a:moveTo>
                  <a:cubicBezTo>
                    <a:pt x="1960" y="136"/>
                    <a:pt x="1521" y="245"/>
                    <a:pt x="980" y="245"/>
                  </a:cubicBezTo>
                  <a:cubicBezTo>
                    <a:pt x="439" y="245"/>
                    <a:pt x="0" y="136"/>
                    <a:pt x="0" y="0"/>
                  </a:cubicBezTo>
                  <a:cubicBezTo>
                    <a:pt x="327" y="1553"/>
                    <a:pt x="327" y="1553"/>
                    <a:pt x="327" y="1553"/>
                  </a:cubicBezTo>
                  <a:cubicBezTo>
                    <a:pt x="327" y="1643"/>
                    <a:pt x="619" y="1716"/>
                    <a:pt x="980" y="1716"/>
                  </a:cubicBezTo>
                  <a:cubicBezTo>
                    <a:pt x="1341" y="1716"/>
                    <a:pt x="1634" y="1643"/>
                    <a:pt x="1634" y="1553"/>
                  </a:cubicBezTo>
                  <a:cubicBezTo>
                    <a:pt x="1634" y="1553"/>
                    <a:pt x="1634" y="1553"/>
                    <a:pt x="1634" y="1553"/>
                  </a:cubicBezTo>
                  <a:lnTo>
                    <a:pt x="1960" y="0"/>
                  </a:lnTo>
                  <a:close/>
                </a:path>
              </a:pathLst>
            </a:cu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Oval 15"/>
            <p:cNvSpPr>
              <a:spLocks noChangeArrowheads="1"/>
            </p:cNvSpPr>
            <p:nvPr/>
          </p:nvSpPr>
          <p:spPr bwMode="auto">
            <a:xfrm>
              <a:off x="4670425" y="1541463"/>
              <a:ext cx="3941763" cy="985837"/>
            </a:xfrm>
            <a:prstGeom prst="ellipse">
              <a:avLst/>
            </a:pr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6"/>
            <p:cNvSpPr>
              <a:spLocks noEditPoints="1"/>
            </p:cNvSpPr>
            <p:nvPr/>
          </p:nvSpPr>
          <p:spPr bwMode="auto">
            <a:xfrm>
              <a:off x="4576763" y="1450975"/>
              <a:ext cx="4127500" cy="1168400"/>
            </a:xfrm>
            <a:custGeom>
              <a:avLst/>
              <a:gdLst>
                <a:gd name="T0" fmla="*/ 1026 w 2052"/>
                <a:gd name="T1" fmla="*/ 581 h 581"/>
                <a:gd name="T2" fmla="*/ 0 w 2052"/>
                <a:gd name="T3" fmla="*/ 290 h 581"/>
                <a:gd name="T4" fmla="*/ 1026 w 2052"/>
                <a:gd name="T5" fmla="*/ 0 h 581"/>
                <a:gd name="T6" fmla="*/ 2052 w 2052"/>
                <a:gd name="T7" fmla="*/ 290 h 581"/>
                <a:gd name="T8" fmla="*/ 1026 w 2052"/>
                <a:gd name="T9" fmla="*/ 581 h 581"/>
                <a:gd name="T10" fmla="*/ 1026 w 2052"/>
                <a:gd name="T11" fmla="*/ 91 h 581"/>
                <a:gd name="T12" fmla="*/ 91 w 2052"/>
                <a:gd name="T13" fmla="*/ 290 h 581"/>
                <a:gd name="T14" fmla="*/ 1026 w 2052"/>
                <a:gd name="T15" fmla="*/ 490 h 581"/>
                <a:gd name="T16" fmla="*/ 1961 w 2052"/>
                <a:gd name="T17" fmla="*/ 290 h 581"/>
                <a:gd name="T18" fmla="*/ 1026 w 2052"/>
                <a:gd name="T19" fmla="*/ 91 h 5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2"/>
                <a:gd name="T31" fmla="*/ 0 h 581"/>
                <a:gd name="T32" fmla="*/ 2052 w 2052"/>
                <a:gd name="T33" fmla="*/ 581 h 5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2" h="581">
                  <a:moveTo>
                    <a:pt x="1026" y="581"/>
                  </a:moveTo>
                  <a:cubicBezTo>
                    <a:pt x="516" y="581"/>
                    <a:pt x="0" y="481"/>
                    <a:pt x="0" y="290"/>
                  </a:cubicBezTo>
                  <a:cubicBezTo>
                    <a:pt x="0" y="100"/>
                    <a:pt x="516" y="0"/>
                    <a:pt x="1026" y="0"/>
                  </a:cubicBezTo>
                  <a:cubicBezTo>
                    <a:pt x="1536" y="0"/>
                    <a:pt x="2052" y="100"/>
                    <a:pt x="2052" y="290"/>
                  </a:cubicBezTo>
                  <a:cubicBezTo>
                    <a:pt x="2052" y="481"/>
                    <a:pt x="1536" y="581"/>
                    <a:pt x="1026" y="581"/>
                  </a:cubicBezTo>
                  <a:close/>
                  <a:moveTo>
                    <a:pt x="1026" y="91"/>
                  </a:moveTo>
                  <a:cubicBezTo>
                    <a:pt x="412" y="91"/>
                    <a:pt x="91" y="221"/>
                    <a:pt x="91" y="290"/>
                  </a:cubicBezTo>
                  <a:cubicBezTo>
                    <a:pt x="91" y="360"/>
                    <a:pt x="412" y="490"/>
                    <a:pt x="1026" y="490"/>
                  </a:cubicBezTo>
                  <a:cubicBezTo>
                    <a:pt x="1640" y="490"/>
                    <a:pt x="1961" y="360"/>
                    <a:pt x="1961" y="290"/>
                  </a:cubicBezTo>
                  <a:cubicBezTo>
                    <a:pt x="1961" y="221"/>
                    <a:pt x="1640" y="91"/>
                    <a:pt x="1026"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7"/>
            <p:cNvSpPr>
              <a:spLocks/>
            </p:cNvSpPr>
            <p:nvPr/>
          </p:nvSpPr>
          <p:spPr bwMode="auto">
            <a:xfrm>
              <a:off x="5667375" y="3182938"/>
              <a:ext cx="923925" cy="1512887"/>
            </a:xfrm>
            <a:custGeom>
              <a:avLst/>
              <a:gdLst>
                <a:gd name="T0" fmla="*/ 116 w 459"/>
                <a:gd name="T1" fmla="*/ 514 h 752"/>
                <a:gd name="T2" fmla="*/ 116 w 459"/>
                <a:gd name="T3" fmla="*/ 532 h 752"/>
                <a:gd name="T4" fmla="*/ 234 w 459"/>
                <a:gd name="T5" fmla="*/ 664 h 752"/>
                <a:gd name="T6" fmla="*/ 344 w 459"/>
                <a:gd name="T7" fmla="*/ 559 h 752"/>
                <a:gd name="T8" fmla="*/ 241 w 459"/>
                <a:gd name="T9" fmla="*/ 430 h 752"/>
                <a:gd name="T10" fmla="*/ 162 w 459"/>
                <a:gd name="T11" fmla="*/ 403 h 752"/>
                <a:gd name="T12" fmla="*/ 11 w 459"/>
                <a:gd name="T13" fmla="*/ 205 h 752"/>
                <a:gd name="T14" fmla="*/ 235 w 459"/>
                <a:gd name="T15" fmla="*/ 0 h 752"/>
                <a:gd name="T16" fmla="*/ 440 w 459"/>
                <a:gd name="T17" fmla="*/ 190 h 752"/>
                <a:gd name="T18" fmla="*/ 440 w 459"/>
                <a:gd name="T19" fmla="*/ 207 h 752"/>
                <a:gd name="T20" fmla="*/ 325 w 459"/>
                <a:gd name="T21" fmla="*/ 207 h 752"/>
                <a:gd name="T22" fmla="*/ 325 w 459"/>
                <a:gd name="T23" fmla="*/ 191 h 752"/>
                <a:gd name="T24" fmla="*/ 223 w 459"/>
                <a:gd name="T25" fmla="*/ 87 h 752"/>
                <a:gd name="T26" fmla="*/ 126 w 459"/>
                <a:gd name="T27" fmla="*/ 191 h 752"/>
                <a:gd name="T28" fmla="*/ 234 w 459"/>
                <a:gd name="T29" fmla="*/ 314 h 752"/>
                <a:gd name="T30" fmla="*/ 312 w 459"/>
                <a:gd name="T31" fmla="*/ 342 h 752"/>
                <a:gd name="T32" fmla="*/ 459 w 459"/>
                <a:gd name="T33" fmla="*/ 534 h 752"/>
                <a:gd name="T34" fmla="*/ 220 w 459"/>
                <a:gd name="T35" fmla="*/ 752 h 752"/>
                <a:gd name="T36" fmla="*/ 0 w 459"/>
                <a:gd name="T37" fmla="*/ 531 h 752"/>
                <a:gd name="T38" fmla="*/ 0 w 459"/>
                <a:gd name="T39" fmla="*/ 514 h 752"/>
                <a:gd name="T40" fmla="*/ 116 w 459"/>
                <a:gd name="T41" fmla="*/ 514 h 7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9"/>
                <a:gd name="T64" fmla="*/ 0 h 752"/>
                <a:gd name="T65" fmla="*/ 459 w 459"/>
                <a:gd name="T66" fmla="*/ 752 h 7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9" h="752">
                  <a:moveTo>
                    <a:pt x="116" y="514"/>
                  </a:moveTo>
                  <a:cubicBezTo>
                    <a:pt x="116" y="532"/>
                    <a:pt x="116" y="532"/>
                    <a:pt x="116" y="532"/>
                  </a:cubicBezTo>
                  <a:cubicBezTo>
                    <a:pt x="116" y="620"/>
                    <a:pt x="154" y="664"/>
                    <a:pt x="234" y="664"/>
                  </a:cubicBezTo>
                  <a:cubicBezTo>
                    <a:pt x="307" y="664"/>
                    <a:pt x="344" y="613"/>
                    <a:pt x="344" y="559"/>
                  </a:cubicBezTo>
                  <a:cubicBezTo>
                    <a:pt x="344" y="483"/>
                    <a:pt x="305" y="450"/>
                    <a:pt x="241" y="430"/>
                  </a:cubicBezTo>
                  <a:cubicBezTo>
                    <a:pt x="162" y="403"/>
                    <a:pt x="162" y="403"/>
                    <a:pt x="162" y="403"/>
                  </a:cubicBezTo>
                  <a:cubicBezTo>
                    <a:pt x="56" y="363"/>
                    <a:pt x="11" y="308"/>
                    <a:pt x="11" y="205"/>
                  </a:cubicBezTo>
                  <a:cubicBezTo>
                    <a:pt x="11" y="73"/>
                    <a:pt x="100" y="0"/>
                    <a:pt x="235" y="0"/>
                  </a:cubicBezTo>
                  <a:cubicBezTo>
                    <a:pt x="421" y="0"/>
                    <a:pt x="440" y="115"/>
                    <a:pt x="440" y="190"/>
                  </a:cubicBezTo>
                  <a:cubicBezTo>
                    <a:pt x="440" y="207"/>
                    <a:pt x="440" y="207"/>
                    <a:pt x="440" y="207"/>
                  </a:cubicBezTo>
                  <a:cubicBezTo>
                    <a:pt x="325" y="207"/>
                    <a:pt x="325" y="207"/>
                    <a:pt x="325" y="207"/>
                  </a:cubicBezTo>
                  <a:cubicBezTo>
                    <a:pt x="325" y="191"/>
                    <a:pt x="325" y="191"/>
                    <a:pt x="325" y="191"/>
                  </a:cubicBezTo>
                  <a:cubicBezTo>
                    <a:pt x="325" y="126"/>
                    <a:pt x="295" y="87"/>
                    <a:pt x="223" y="87"/>
                  </a:cubicBezTo>
                  <a:cubicBezTo>
                    <a:pt x="174" y="87"/>
                    <a:pt x="126" y="114"/>
                    <a:pt x="126" y="191"/>
                  </a:cubicBezTo>
                  <a:cubicBezTo>
                    <a:pt x="126" y="253"/>
                    <a:pt x="157" y="285"/>
                    <a:pt x="234" y="314"/>
                  </a:cubicBezTo>
                  <a:cubicBezTo>
                    <a:pt x="312" y="342"/>
                    <a:pt x="312" y="342"/>
                    <a:pt x="312" y="342"/>
                  </a:cubicBezTo>
                  <a:cubicBezTo>
                    <a:pt x="415" y="379"/>
                    <a:pt x="459" y="434"/>
                    <a:pt x="459" y="534"/>
                  </a:cubicBezTo>
                  <a:cubicBezTo>
                    <a:pt x="459" y="688"/>
                    <a:pt x="366" y="752"/>
                    <a:pt x="220" y="752"/>
                  </a:cubicBezTo>
                  <a:cubicBezTo>
                    <a:pt x="41" y="752"/>
                    <a:pt x="0" y="632"/>
                    <a:pt x="0" y="531"/>
                  </a:cubicBezTo>
                  <a:cubicBezTo>
                    <a:pt x="0" y="514"/>
                    <a:pt x="0" y="514"/>
                    <a:pt x="0" y="514"/>
                  </a:cubicBezTo>
                  <a:lnTo>
                    <a:pt x="116" y="5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8"/>
            <p:cNvSpPr>
              <a:spLocks/>
            </p:cNvSpPr>
            <p:nvPr/>
          </p:nvSpPr>
          <p:spPr bwMode="auto">
            <a:xfrm>
              <a:off x="6721475" y="3224213"/>
              <a:ext cx="852488" cy="1471612"/>
            </a:xfrm>
            <a:custGeom>
              <a:avLst/>
              <a:gdLst>
                <a:gd name="T0" fmla="*/ 110 w 424"/>
                <a:gd name="T1" fmla="*/ 518 h 732"/>
                <a:gd name="T2" fmla="*/ 208 w 424"/>
                <a:gd name="T3" fmla="*/ 651 h 732"/>
                <a:gd name="T4" fmla="*/ 308 w 424"/>
                <a:gd name="T5" fmla="*/ 522 h 732"/>
                <a:gd name="T6" fmla="*/ 192 w 424"/>
                <a:gd name="T7" fmla="*/ 388 h 732"/>
                <a:gd name="T8" fmla="*/ 147 w 424"/>
                <a:gd name="T9" fmla="*/ 388 h 732"/>
                <a:gd name="T10" fmla="*/ 147 w 424"/>
                <a:gd name="T11" fmla="*/ 307 h 732"/>
                <a:gd name="T12" fmla="*/ 189 w 424"/>
                <a:gd name="T13" fmla="*/ 307 h 732"/>
                <a:gd name="T14" fmla="*/ 292 w 424"/>
                <a:gd name="T15" fmla="*/ 185 h 732"/>
                <a:gd name="T16" fmla="*/ 209 w 424"/>
                <a:gd name="T17" fmla="*/ 81 h 732"/>
                <a:gd name="T18" fmla="*/ 118 w 424"/>
                <a:gd name="T19" fmla="*/ 207 h 732"/>
                <a:gd name="T20" fmla="*/ 8 w 424"/>
                <a:gd name="T21" fmla="*/ 207 h 732"/>
                <a:gd name="T22" fmla="*/ 215 w 424"/>
                <a:gd name="T23" fmla="*/ 0 h 732"/>
                <a:gd name="T24" fmla="*/ 408 w 424"/>
                <a:gd name="T25" fmla="*/ 184 h 732"/>
                <a:gd name="T26" fmla="*/ 293 w 424"/>
                <a:gd name="T27" fmla="*/ 341 h 732"/>
                <a:gd name="T28" fmla="*/ 293 w 424"/>
                <a:gd name="T29" fmla="*/ 344 h 732"/>
                <a:gd name="T30" fmla="*/ 424 w 424"/>
                <a:gd name="T31" fmla="*/ 510 h 732"/>
                <a:gd name="T32" fmla="*/ 205 w 424"/>
                <a:gd name="T33" fmla="*/ 732 h 732"/>
                <a:gd name="T34" fmla="*/ 0 w 424"/>
                <a:gd name="T35" fmla="*/ 518 h 732"/>
                <a:gd name="T36" fmla="*/ 110 w 424"/>
                <a:gd name="T37" fmla="*/ 518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4"/>
                <a:gd name="T58" fmla="*/ 0 h 732"/>
                <a:gd name="T59" fmla="*/ 424 w 424"/>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4" h="732">
                  <a:moveTo>
                    <a:pt x="110" y="518"/>
                  </a:moveTo>
                  <a:cubicBezTo>
                    <a:pt x="110" y="581"/>
                    <a:pt x="130" y="651"/>
                    <a:pt x="208" y="651"/>
                  </a:cubicBezTo>
                  <a:cubicBezTo>
                    <a:pt x="280" y="651"/>
                    <a:pt x="308" y="593"/>
                    <a:pt x="308" y="522"/>
                  </a:cubicBezTo>
                  <a:cubicBezTo>
                    <a:pt x="308" y="434"/>
                    <a:pt x="279" y="388"/>
                    <a:pt x="192" y="388"/>
                  </a:cubicBezTo>
                  <a:cubicBezTo>
                    <a:pt x="147" y="388"/>
                    <a:pt x="147" y="388"/>
                    <a:pt x="147" y="388"/>
                  </a:cubicBezTo>
                  <a:cubicBezTo>
                    <a:pt x="147" y="307"/>
                    <a:pt x="147" y="307"/>
                    <a:pt x="147" y="307"/>
                  </a:cubicBezTo>
                  <a:cubicBezTo>
                    <a:pt x="189" y="307"/>
                    <a:pt x="189" y="307"/>
                    <a:pt x="189" y="307"/>
                  </a:cubicBezTo>
                  <a:cubicBezTo>
                    <a:pt x="266" y="307"/>
                    <a:pt x="292" y="254"/>
                    <a:pt x="292" y="185"/>
                  </a:cubicBezTo>
                  <a:cubicBezTo>
                    <a:pt x="292" y="133"/>
                    <a:pt x="269" y="81"/>
                    <a:pt x="209" y="81"/>
                  </a:cubicBezTo>
                  <a:cubicBezTo>
                    <a:pt x="138" y="81"/>
                    <a:pt x="118" y="142"/>
                    <a:pt x="118" y="207"/>
                  </a:cubicBezTo>
                  <a:cubicBezTo>
                    <a:pt x="8" y="207"/>
                    <a:pt x="8" y="207"/>
                    <a:pt x="8" y="207"/>
                  </a:cubicBezTo>
                  <a:cubicBezTo>
                    <a:pt x="8" y="73"/>
                    <a:pt x="78" y="0"/>
                    <a:pt x="215" y="0"/>
                  </a:cubicBezTo>
                  <a:cubicBezTo>
                    <a:pt x="301" y="0"/>
                    <a:pt x="408" y="40"/>
                    <a:pt x="408" y="184"/>
                  </a:cubicBezTo>
                  <a:cubicBezTo>
                    <a:pt x="408" y="257"/>
                    <a:pt x="364" y="329"/>
                    <a:pt x="293" y="341"/>
                  </a:cubicBezTo>
                  <a:cubicBezTo>
                    <a:pt x="293" y="344"/>
                    <a:pt x="293" y="344"/>
                    <a:pt x="293" y="344"/>
                  </a:cubicBezTo>
                  <a:cubicBezTo>
                    <a:pt x="367" y="350"/>
                    <a:pt x="424" y="409"/>
                    <a:pt x="424" y="510"/>
                  </a:cubicBezTo>
                  <a:cubicBezTo>
                    <a:pt x="424" y="652"/>
                    <a:pt x="353" y="732"/>
                    <a:pt x="205" y="732"/>
                  </a:cubicBezTo>
                  <a:cubicBezTo>
                    <a:pt x="75" y="732"/>
                    <a:pt x="0" y="668"/>
                    <a:pt x="0" y="518"/>
                  </a:cubicBezTo>
                  <a:lnTo>
                    <a:pt x="110" y="5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 name="Group 9"/>
          <p:cNvGrpSpPr>
            <a:grpSpLocks/>
          </p:cNvGrpSpPr>
          <p:nvPr/>
        </p:nvGrpSpPr>
        <p:grpSpPr bwMode="auto">
          <a:xfrm>
            <a:off x="7149189" y="3927475"/>
            <a:ext cx="1055688" cy="1058863"/>
            <a:chOff x="2030814" y="1496098"/>
            <a:chExt cx="1055882" cy="1059083"/>
          </a:xfrm>
        </p:grpSpPr>
        <p:pic>
          <p:nvPicPr>
            <p:cNvPr id="21" name="Picture 5" descr="objec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0814" y="1496098"/>
              <a:ext cx="1055882" cy="105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8"/>
            <p:cNvSpPr txBox="1">
              <a:spLocks noChangeArrowheads="1"/>
            </p:cNvSpPr>
            <p:nvPr/>
          </p:nvSpPr>
          <p:spPr bwMode="auto">
            <a:xfrm>
              <a:off x="2325358" y="1823025"/>
              <a:ext cx="569454" cy="36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err="1" smtClean="0">
                  <a:solidFill>
                    <a:schemeClr val="bg1"/>
                  </a:solidFill>
                </a:rPr>
                <a:t>Obj</a:t>
              </a:r>
              <a:endParaRPr lang="en-US" b="1" dirty="0">
                <a:solidFill>
                  <a:schemeClr val="bg1"/>
                </a:solidFill>
              </a:endParaRPr>
            </a:p>
          </p:txBody>
        </p:sp>
      </p:grpSp>
    </p:spTree>
    <p:extLst>
      <p:ext uri="{BB962C8B-B14F-4D97-AF65-F5344CB8AC3E}">
        <p14:creationId xmlns:p14="http://schemas.microsoft.com/office/powerpoint/2010/main" val="147498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a:latin typeface="Arial" charset="0"/>
              </a:rPr>
              <a:t>Bucket Object Naming</a:t>
            </a:r>
          </a:p>
        </p:txBody>
      </p:sp>
      <p:grpSp>
        <p:nvGrpSpPr>
          <p:cNvPr id="9219" name="Group 3"/>
          <p:cNvGrpSpPr>
            <a:grpSpLocks/>
          </p:cNvGrpSpPr>
          <p:nvPr/>
        </p:nvGrpSpPr>
        <p:grpSpPr bwMode="auto">
          <a:xfrm>
            <a:off x="457200" y="1257300"/>
            <a:ext cx="8001000" cy="4724400"/>
            <a:chOff x="457200" y="1600200"/>
            <a:chExt cx="8001000" cy="4724400"/>
          </a:xfrm>
        </p:grpSpPr>
        <p:sp>
          <p:nvSpPr>
            <p:cNvPr id="6" name="Rectangle 5"/>
            <p:cNvSpPr/>
            <p:nvPr/>
          </p:nvSpPr>
          <p:spPr bwMode="auto">
            <a:xfrm>
              <a:off x="914400" y="1600200"/>
              <a:ext cx="7315200" cy="533400"/>
            </a:xfrm>
            <a:prstGeom prst="rect">
              <a:avLst/>
            </a:prstGeom>
            <a:solidFill>
              <a:schemeClr val="tx2"/>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Amazon S3</a:t>
              </a:r>
            </a:p>
          </p:txBody>
        </p:sp>
        <p:sp>
          <p:nvSpPr>
            <p:cNvPr id="7" name="Rectangle 6"/>
            <p:cNvSpPr/>
            <p:nvPr/>
          </p:nvSpPr>
          <p:spPr bwMode="auto">
            <a:xfrm>
              <a:off x="838200" y="2514600"/>
              <a:ext cx="2438400" cy="533400"/>
            </a:xfrm>
            <a:prstGeom prst="rect">
              <a:avLst/>
            </a:prstGeom>
            <a:solidFill>
              <a:schemeClr val="accent1"/>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bucket</a:t>
              </a:r>
            </a:p>
          </p:txBody>
        </p:sp>
        <p:sp>
          <p:nvSpPr>
            <p:cNvPr id="8" name="Rectangle 7"/>
            <p:cNvSpPr/>
            <p:nvPr/>
          </p:nvSpPr>
          <p:spPr bwMode="auto">
            <a:xfrm>
              <a:off x="5791200" y="2514600"/>
              <a:ext cx="2362200" cy="533400"/>
            </a:xfrm>
            <a:prstGeom prst="rect">
              <a:avLst/>
            </a:prstGeom>
            <a:solidFill>
              <a:schemeClr val="accent1"/>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bucket</a:t>
              </a:r>
            </a:p>
          </p:txBody>
        </p:sp>
        <p:sp>
          <p:nvSpPr>
            <p:cNvPr id="9" name="Rectangle 8"/>
            <p:cNvSpPr/>
            <p:nvPr/>
          </p:nvSpPr>
          <p:spPr bwMode="auto">
            <a:xfrm>
              <a:off x="457200" y="3657600"/>
              <a:ext cx="1600200" cy="533400"/>
            </a:xfrm>
            <a:prstGeom prst="rect">
              <a:avLst/>
            </a:prstGeom>
            <a:solidFill>
              <a:schemeClr val="accent1">
                <a:lumMod val="60000"/>
                <a:lumOff val="40000"/>
              </a:schemeClr>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sp>
          <p:nvSpPr>
            <p:cNvPr id="10" name="Rectangle 9"/>
            <p:cNvSpPr/>
            <p:nvPr/>
          </p:nvSpPr>
          <p:spPr bwMode="auto">
            <a:xfrm>
              <a:off x="5410200" y="3657600"/>
              <a:ext cx="1447800" cy="533400"/>
            </a:xfrm>
            <a:prstGeom prst="rect">
              <a:avLst/>
            </a:prstGeom>
            <a:solidFill>
              <a:schemeClr val="accent1">
                <a:lumMod val="60000"/>
                <a:lumOff val="40000"/>
              </a:schemeClr>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sp>
          <p:nvSpPr>
            <p:cNvPr id="11" name="Rectangle 10"/>
            <p:cNvSpPr/>
            <p:nvPr/>
          </p:nvSpPr>
          <p:spPr bwMode="auto">
            <a:xfrm>
              <a:off x="7086600" y="3657600"/>
              <a:ext cx="1371600" cy="533400"/>
            </a:xfrm>
            <a:prstGeom prst="rect">
              <a:avLst/>
            </a:prstGeom>
            <a:solidFill>
              <a:schemeClr val="accent1">
                <a:lumMod val="60000"/>
                <a:lumOff val="40000"/>
              </a:schemeClr>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cxnSp>
          <p:nvCxnSpPr>
            <p:cNvPr id="12" name="Shape 14"/>
            <p:cNvCxnSpPr/>
            <p:nvPr/>
          </p:nvCxnSpPr>
          <p:spPr bwMode="auto">
            <a:xfrm rot="5400000">
              <a:off x="3124200" y="1066800"/>
              <a:ext cx="381000" cy="25146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 name="Shape 14"/>
            <p:cNvCxnSpPr>
              <a:stCxn id="0" idx="0"/>
              <a:endCxn id="0" idx="2"/>
            </p:cNvCxnSpPr>
            <p:nvPr/>
          </p:nvCxnSpPr>
          <p:spPr bwMode="auto">
            <a:xfrm rot="16200000" flipV="1">
              <a:off x="5581650" y="1123950"/>
              <a:ext cx="381000" cy="24003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4" name="Shape 14"/>
            <p:cNvCxnSpPr>
              <a:stCxn id="0" idx="0"/>
              <a:endCxn id="0" idx="2"/>
            </p:cNvCxnSpPr>
            <p:nvPr/>
          </p:nvCxnSpPr>
          <p:spPr bwMode="auto">
            <a:xfrm rot="5400000" flipH="1" flipV="1">
              <a:off x="1352550" y="2952750"/>
              <a:ext cx="609600" cy="8001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5" name="Shape 14"/>
            <p:cNvCxnSpPr>
              <a:stCxn id="0" idx="2"/>
              <a:endCxn id="0" idx="0"/>
            </p:cNvCxnSpPr>
            <p:nvPr/>
          </p:nvCxnSpPr>
          <p:spPr bwMode="auto">
            <a:xfrm rot="16200000" flipH="1">
              <a:off x="2362200" y="2743200"/>
              <a:ext cx="609600" cy="12192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6" name="Shape 14"/>
            <p:cNvCxnSpPr>
              <a:stCxn id="0" idx="0"/>
              <a:endCxn id="0" idx="2"/>
            </p:cNvCxnSpPr>
            <p:nvPr/>
          </p:nvCxnSpPr>
          <p:spPr bwMode="auto">
            <a:xfrm rot="5400000" flipH="1" flipV="1">
              <a:off x="6248400" y="2933700"/>
              <a:ext cx="609600" cy="8382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7" name="Shape 14"/>
            <p:cNvCxnSpPr>
              <a:stCxn id="0" idx="2"/>
              <a:endCxn id="0" idx="0"/>
            </p:cNvCxnSpPr>
            <p:nvPr/>
          </p:nvCxnSpPr>
          <p:spPr bwMode="auto">
            <a:xfrm rot="16200000" flipH="1">
              <a:off x="7067550" y="2952750"/>
              <a:ext cx="609600" cy="8001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8" name="Rectangle 17"/>
            <p:cNvSpPr/>
            <p:nvPr/>
          </p:nvSpPr>
          <p:spPr bwMode="auto">
            <a:xfrm>
              <a:off x="2438400" y="3657600"/>
              <a:ext cx="1676400" cy="533400"/>
            </a:xfrm>
            <a:prstGeom prst="rect">
              <a:avLst/>
            </a:prstGeom>
            <a:solidFill>
              <a:schemeClr val="accent1">
                <a:lumMod val="60000"/>
                <a:lumOff val="40000"/>
              </a:schemeClr>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sp>
          <p:nvSpPr>
            <p:cNvPr id="19" name="Rectangle 18"/>
            <p:cNvSpPr/>
            <p:nvPr/>
          </p:nvSpPr>
          <p:spPr bwMode="auto">
            <a:xfrm>
              <a:off x="3581400" y="4800600"/>
              <a:ext cx="3276600" cy="533400"/>
            </a:xfrm>
            <a:prstGeom prst="rect">
              <a:avLst/>
            </a:prstGeom>
            <a:solidFill>
              <a:schemeClr val="accent1"/>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bucket</a:t>
              </a:r>
            </a:p>
          </p:txBody>
        </p:sp>
        <p:sp>
          <p:nvSpPr>
            <p:cNvPr id="20" name="Rectangle 19"/>
            <p:cNvSpPr/>
            <p:nvPr/>
          </p:nvSpPr>
          <p:spPr bwMode="auto">
            <a:xfrm>
              <a:off x="2057400" y="5791200"/>
              <a:ext cx="2819400" cy="533400"/>
            </a:xfrm>
            <a:prstGeom prst="rect">
              <a:avLst/>
            </a:prstGeom>
            <a:solidFill>
              <a:schemeClr val="accent1">
                <a:lumMod val="60000"/>
                <a:lumOff val="40000"/>
              </a:schemeClr>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sp>
          <p:nvSpPr>
            <p:cNvPr id="21" name="Rectangle 20"/>
            <p:cNvSpPr/>
            <p:nvPr/>
          </p:nvSpPr>
          <p:spPr bwMode="auto">
            <a:xfrm>
              <a:off x="5410200" y="5791200"/>
              <a:ext cx="2819400" cy="533400"/>
            </a:xfrm>
            <a:prstGeom prst="rect">
              <a:avLst/>
            </a:prstGeom>
            <a:solidFill>
              <a:schemeClr val="accent1">
                <a:lumMod val="60000"/>
                <a:lumOff val="40000"/>
              </a:schemeClr>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cxnSp>
          <p:nvCxnSpPr>
            <p:cNvPr id="22" name="Shape 14"/>
            <p:cNvCxnSpPr>
              <a:stCxn id="0" idx="2"/>
              <a:endCxn id="0" idx="0"/>
            </p:cNvCxnSpPr>
            <p:nvPr/>
          </p:nvCxnSpPr>
          <p:spPr bwMode="auto">
            <a:xfrm rot="16200000" flipH="1">
              <a:off x="3562350" y="3143250"/>
              <a:ext cx="2667000" cy="6477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3" name="Shape 14"/>
            <p:cNvCxnSpPr>
              <a:stCxn id="0" idx="2"/>
              <a:endCxn id="0" idx="0"/>
            </p:cNvCxnSpPr>
            <p:nvPr/>
          </p:nvCxnSpPr>
          <p:spPr bwMode="auto">
            <a:xfrm rot="16200000" flipH="1">
              <a:off x="5791200" y="4762500"/>
              <a:ext cx="457200" cy="16002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4" name="Shape 14"/>
            <p:cNvCxnSpPr>
              <a:stCxn id="0" idx="0"/>
              <a:endCxn id="0" idx="2"/>
            </p:cNvCxnSpPr>
            <p:nvPr/>
          </p:nvCxnSpPr>
          <p:spPr bwMode="auto">
            <a:xfrm rot="5400000" flipH="1" flipV="1">
              <a:off x="4114800" y="4686300"/>
              <a:ext cx="457200" cy="17526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AWS_Blue_3x4_Copyrigh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WS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FD06CF6DEBA94695C8BA990B3FF368" ma:contentTypeVersion="0" ma:contentTypeDescription="Create a new document." ma:contentTypeScope="" ma:versionID="97cfe1b8b7cf3f63a0bedb077cf8335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11E51D-195D-47F0-B5AD-F2490DD35FA4}"/>
</file>

<file path=customXml/itemProps2.xml><?xml version="1.0" encoding="utf-8"?>
<ds:datastoreItem xmlns:ds="http://schemas.openxmlformats.org/officeDocument/2006/customXml" ds:itemID="{27DF5F05-77DC-45D7-8162-D2EF075A63BD}"/>
</file>

<file path=customXml/itemProps3.xml><?xml version="1.0" encoding="utf-8"?>
<ds:datastoreItem xmlns:ds="http://schemas.openxmlformats.org/officeDocument/2006/customXml" ds:itemID="{3E6FD4CD-E18C-4117-898F-78805AD8F83F}"/>
</file>

<file path=docProps/app.xml><?xml version="1.0" encoding="utf-8"?>
<Properties xmlns="http://schemas.openxmlformats.org/officeDocument/2006/extended-properties" xmlns:vt="http://schemas.openxmlformats.org/officeDocument/2006/docPropsVTypes">
  <Template>AWS_Blue_3x4_Copyright.thmx</Template>
  <TotalTime>18593</TotalTime>
  <Words>1262</Words>
  <Application>Microsoft Office PowerPoint</Application>
  <PresentationFormat>On-screen Show (4:3)</PresentationFormat>
  <Paragraphs>277</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ＭＳ Ｐゴシック</vt:lpstr>
      <vt:lpstr>Arial</vt:lpstr>
      <vt:lpstr>Calibri</vt:lpstr>
      <vt:lpstr>Verdana</vt:lpstr>
      <vt:lpstr>Wingdings</vt:lpstr>
      <vt:lpstr>ヒラギノ角ゴ Pro W3</vt:lpstr>
      <vt:lpstr>AWS_Blue_3x4_Copyright</vt:lpstr>
      <vt:lpstr>Amazon Simple Storage Service (S3)</vt:lpstr>
      <vt:lpstr>What is Amazon S3?</vt:lpstr>
      <vt:lpstr>What is Amazon S3?</vt:lpstr>
      <vt:lpstr>What is Amazon S3?</vt:lpstr>
      <vt:lpstr>What is Amazon S3?</vt:lpstr>
      <vt:lpstr>What is Amazon S3?</vt:lpstr>
      <vt:lpstr>What is Amazon S3?</vt:lpstr>
      <vt:lpstr>How much data can I store?  </vt:lpstr>
      <vt:lpstr>Bucket Object Naming</vt:lpstr>
      <vt:lpstr>Security</vt:lpstr>
      <vt:lpstr>Security</vt:lpstr>
      <vt:lpstr>Security</vt:lpstr>
      <vt:lpstr>S3 concepts</vt:lpstr>
      <vt:lpstr>PowerPoint Presentation</vt:lpstr>
    </vt:vector>
  </TitlesOfParts>
  <Company>Duffco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Aiden Duffy</dc:creator>
  <cp:lastModifiedBy>Windows User</cp:lastModifiedBy>
  <cp:revision>288</cp:revision>
  <cp:lastPrinted>2011-07-03T00:35:44Z</cp:lastPrinted>
  <dcterms:created xsi:type="dcterms:W3CDTF">2010-10-28T22:01:05Z</dcterms:created>
  <dcterms:modified xsi:type="dcterms:W3CDTF">2016-02-09T06:05:14Z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0x010100AEFD06CF6DEBA94695C8BA990B3FF368</vt:lpwstr>
  </property>
</Properties>
</file>