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7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5" autoAdjust="0"/>
    <p:restoredTop sz="94595" autoAdjust="0"/>
  </p:normalViewPr>
  <p:slideViewPr>
    <p:cSldViewPr>
      <p:cViewPr varScale="1">
        <p:scale>
          <a:sx n="70" d="100"/>
          <a:sy n="70" d="100"/>
        </p:scale>
        <p:origin x="12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5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DF56C-E7FC-4C0B-8133-27F432FAD194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D0C98-704C-4E36-BF7A-151BC256D0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64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A4C005-FB64-451D-9083-DC7E8DA4057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9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5727DA-8F31-46F3-9816-183E7626E35C}" type="slidenum">
              <a:rPr lang="en-US"/>
              <a:pPr/>
              <a:t>14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4988"/>
            <a:ext cx="5032375" cy="411321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576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914400" y="5838825"/>
            <a:ext cx="8229600" cy="0"/>
          </a:xfrm>
          <a:prstGeom prst="line">
            <a:avLst/>
          </a:prstGeom>
          <a:noFill/>
          <a:ln w="12700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914400" y="2025650"/>
            <a:ext cx="0" cy="3810000"/>
          </a:xfrm>
          <a:prstGeom prst="line">
            <a:avLst/>
          </a:prstGeom>
          <a:noFill/>
          <a:ln w="12700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20925" y="-7604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400" b="0">
              <a:latin typeface="Times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915400" y="1905000"/>
            <a:ext cx="228600" cy="2209800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905000"/>
            <a:ext cx="6096000" cy="2209800"/>
          </a:xfrm>
          <a:prstGeom prst="rect">
            <a:avLst/>
          </a:prstGeom>
          <a:solidFill>
            <a:srgbClr val="3188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06450" y="6324600"/>
            <a:ext cx="71310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r>
              <a:rPr lang="en-US" sz="700" b="0">
                <a:solidFill>
                  <a:srgbClr val="505050"/>
                </a:solidFill>
              </a:rPr>
              <a:t>© 2009, Cognizant Technology Solutions. All Rights Reserved.</a:t>
            </a:r>
          </a:p>
          <a:p>
            <a:pPr algn="l">
              <a:defRPr/>
            </a:pPr>
            <a:r>
              <a:rPr lang="en-US" sz="700" b="0">
                <a:solidFill>
                  <a:srgbClr val="505050"/>
                </a:solidFill>
              </a:rPr>
              <a:t> The information contained herein is subject to change without notice.</a:t>
            </a:r>
            <a:endParaRPr lang="en-US" sz="800" b="0">
              <a:solidFill>
                <a:srgbClr val="505050"/>
              </a:solidFill>
            </a:endParaRPr>
          </a:p>
        </p:txBody>
      </p:sp>
      <p:pic>
        <p:nvPicPr>
          <p:cNvPr id="9" name="Picture 9" descr="Cognizant_t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695325"/>
            <a:ext cx="38163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37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2286000"/>
            <a:ext cx="3810000" cy="106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8988" y="2731086"/>
            <a:ext cx="1760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 smtClean="0"/>
              <a:t>Amazon </a:t>
            </a:r>
            <a:r>
              <a:rPr lang="en-US" sz="2400" dirty="0" smtClean="0"/>
              <a:t>VPC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400567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NAT instances are used to enable internet access for the instances in the private subnet of the VPC</a:t>
            </a:r>
          </a:p>
          <a:p>
            <a:endParaRPr lang="en-IN" sz="2000" dirty="0" smtClean="0"/>
          </a:p>
          <a:p>
            <a:r>
              <a:rPr lang="en-IN" sz="2000" dirty="0" smtClean="0"/>
              <a:t>NAT Security Group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BE47-B1E4-4F8B-8D84-2BA12A08DA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2009, Cognizant Technology Solutions.                                             Confidential</a:t>
            </a:r>
            <a:r>
              <a:rPr lang="en-US" sz="900" smtClean="0"/>
              <a:t> 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Example1-Without Internet Access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25" y="1600200"/>
            <a:ext cx="4309149" cy="4525963"/>
          </a:xfrm>
        </p:spPr>
      </p:pic>
    </p:spTree>
    <p:extLst>
      <p:ext uri="{BB962C8B-B14F-4D97-AF65-F5344CB8AC3E}">
        <p14:creationId xmlns:p14="http://schemas.microsoft.com/office/powerpoint/2010/main" val="112897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Example2-With Internet Access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7" y="1829594"/>
            <a:ext cx="4352925" cy="4067175"/>
          </a:xfrm>
        </p:spPr>
      </p:pic>
    </p:spTree>
    <p:extLst>
      <p:ext uri="{BB962C8B-B14F-4D97-AF65-F5344CB8AC3E}">
        <p14:creationId xmlns:p14="http://schemas.microsoft.com/office/powerpoint/2010/main" val="1568973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Example3- Private Subnet With Internet Access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15" y="1600200"/>
            <a:ext cx="5503570" cy="4525963"/>
          </a:xfrm>
        </p:spPr>
      </p:pic>
    </p:spTree>
    <p:extLst>
      <p:ext uri="{BB962C8B-B14F-4D97-AF65-F5344CB8AC3E}">
        <p14:creationId xmlns:p14="http://schemas.microsoft.com/office/powerpoint/2010/main" val="364460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304800"/>
            <a:ext cx="23161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z="2600" dirty="0" smtClean="0"/>
              <a:t>Thank You</a:t>
            </a:r>
          </a:p>
        </p:txBody>
      </p:sp>
      <p:pic>
        <p:nvPicPr>
          <p:cNvPr id="20484" name="Picture 4" descr="understandi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9424" y="4551363"/>
            <a:ext cx="3903662" cy="190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/>
              <a:t>Amazon VPC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A virtual private cloud (VPC) is a virtual network dedicated to your AWS account</a:t>
            </a:r>
          </a:p>
          <a:p>
            <a:endParaRPr lang="en-US" sz="1800" dirty="0" smtClean="0"/>
          </a:p>
          <a:p>
            <a:r>
              <a:rPr lang="en-IN" sz="1800" dirty="0" smtClean="0"/>
              <a:t>It is logically isolated from other virtual networks in the AWS cloud</a:t>
            </a:r>
          </a:p>
          <a:p>
            <a:endParaRPr lang="en-US" sz="1800" dirty="0" smtClean="0"/>
          </a:p>
          <a:p>
            <a:r>
              <a:rPr lang="en-US" sz="1800" dirty="0" smtClean="0"/>
              <a:t>CIDR Range 10.0.0.0/16</a:t>
            </a:r>
            <a:endParaRPr lang="en-IN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BE47-B1E4-4F8B-8D84-2BA12A08DA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2009, Cognizant Technology Solutions.                                             Confidential</a:t>
            </a:r>
            <a:r>
              <a:rPr lang="en-US" sz="900" smtClean="0"/>
              <a:t> 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15370" cy="492922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IN" sz="1900" dirty="0" smtClean="0"/>
              <a:t>Subnets</a:t>
            </a:r>
          </a:p>
          <a:p>
            <a:endParaRPr lang="en-IN" sz="1900" dirty="0" smtClean="0"/>
          </a:p>
          <a:p>
            <a:r>
              <a:rPr lang="en-IN" sz="1900" dirty="0" smtClean="0"/>
              <a:t>IP Addressing</a:t>
            </a:r>
          </a:p>
          <a:p>
            <a:endParaRPr lang="en-IN" sz="1900" dirty="0" smtClean="0"/>
          </a:p>
          <a:p>
            <a:r>
              <a:rPr lang="en-IN" sz="1900" dirty="0" smtClean="0"/>
              <a:t>Route Tables</a:t>
            </a:r>
          </a:p>
          <a:p>
            <a:endParaRPr lang="en-IN" sz="1900" dirty="0" smtClean="0"/>
          </a:p>
          <a:p>
            <a:r>
              <a:rPr lang="en-IN" sz="1900" dirty="0" smtClean="0"/>
              <a:t>Internet Gateways</a:t>
            </a:r>
          </a:p>
          <a:p>
            <a:endParaRPr lang="en-IN" sz="1900" dirty="0" smtClean="0"/>
          </a:p>
          <a:p>
            <a:r>
              <a:rPr lang="en-IN" sz="1900" dirty="0" smtClean="0"/>
              <a:t>Security Group</a:t>
            </a:r>
          </a:p>
          <a:p>
            <a:endParaRPr lang="en-IN" sz="1900" dirty="0" smtClean="0"/>
          </a:p>
          <a:p>
            <a:r>
              <a:rPr lang="en-IN" sz="1900" dirty="0" smtClean="0"/>
              <a:t>Network ACLs</a:t>
            </a:r>
          </a:p>
          <a:p>
            <a:endParaRPr lang="en-IN" sz="1900" dirty="0" smtClean="0"/>
          </a:p>
          <a:p>
            <a:r>
              <a:rPr lang="en-IN" sz="1900" dirty="0" smtClean="0"/>
              <a:t>NAT Instances</a:t>
            </a:r>
            <a:endParaRPr lang="en-U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BE47-B1E4-4F8B-8D84-2BA12A08DA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2009, Cognizant Technology Solutions.                                             Confidential</a:t>
            </a:r>
            <a:r>
              <a:rPr lang="en-US" sz="900" smtClean="0"/>
              <a:t> 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 Private Subnet</a:t>
            </a:r>
          </a:p>
          <a:p>
            <a:endParaRPr lang="en-US" sz="2000" dirty="0" smtClean="0"/>
          </a:p>
          <a:p>
            <a:pPr lvl="1"/>
            <a:r>
              <a:rPr lang="en-US" sz="2000" dirty="0" smtClean="0"/>
              <a:t>The subnet that is not associated with a route table having Internet Gateway as one of the rule </a:t>
            </a: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 Public Subnet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 Subnet that is associated with a route table having Internet Gateway as one of the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BE47-B1E4-4F8B-8D84-2BA12A08DA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2009, Cognizant Technology Solutions.                                             Confidential</a:t>
            </a:r>
            <a:r>
              <a:rPr lang="en-US" sz="900" smtClean="0"/>
              <a:t> 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40056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Private IP Address</a:t>
            </a:r>
          </a:p>
          <a:p>
            <a:endParaRPr lang="en-IN" sz="2000" dirty="0" smtClean="0"/>
          </a:p>
          <a:p>
            <a:r>
              <a:rPr lang="en-US" sz="2000" dirty="0" smtClean="0"/>
              <a:t>Public IP Address</a:t>
            </a:r>
          </a:p>
          <a:p>
            <a:endParaRPr lang="en-US" sz="2000" dirty="0" smtClean="0"/>
          </a:p>
          <a:p>
            <a:r>
              <a:rPr lang="en-US" sz="2000" dirty="0" smtClean="0"/>
              <a:t>Elastic IP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BE47-B1E4-4F8B-8D84-2BA12A08DA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2009, Cognizant Technology Solutions.                                             Confidential</a:t>
            </a:r>
            <a:r>
              <a:rPr lang="en-US" sz="900" smtClean="0"/>
              <a:t> 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400567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A route table contains a set of rules, called routes, that are used to determine where network traffic is directed.</a:t>
            </a:r>
          </a:p>
          <a:p>
            <a:endParaRPr lang="en-IN" sz="2000" dirty="0" smtClean="0"/>
          </a:p>
          <a:p>
            <a:r>
              <a:rPr lang="en-IN" sz="2000" dirty="0" smtClean="0"/>
              <a:t>One route table per subnet</a:t>
            </a:r>
          </a:p>
          <a:p>
            <a:endParaRPr lang="en-IN" sz="2000" dirty="0" smtClean="0"/>
          </a:p>
          <a:p>
            <a:r>
              <a:rPr lang="en-IN" sz="2000" dirty="0" smtClean="0"/>
              <a:t>Main route table and custom route table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BE47-B1E4-4F8B-8D84-2BA12A08DA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2009, Cognizant Technology Solutions.                                             Confidential</a:t>
            </a:r>
            <a:r>
              <a:rPr lang="en-US" sz="900" smtClean="0"/>
              <a:t> 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 Gateways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400567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Internet Gateways are used to enable internet access to the instances in the VPC environment</a:t>
            </a:r>
          </a:p>
          <a:p>
            <a:endParaRPr lang="en-IN" sz="2000" dirty="0" smtClean="0"/>
          </a:p>
          <a:p>
            <a:r>
              <a:rPr lang="en-IN" sz="2000" dirty="0" smtClean="0"/>
              <a:t>One Internet Gateway per VPC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BE47-B1E4-4F8B-8D84-2BA12A08DA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2009, Cognizant Technology Solutions.                                             Confidential</a:t>
            </a:r>
            <a:r>
              <a:rPr lang="en-US" sz="900" smtClean="0"/>
              <a:t> 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400567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A Firewall layer for the EC2 instance to which the security group is attached.</a:t>
            </a:r>
          </a:p>
          <a:p>
            <a:endParaRPr lang="en-IN" sz="2000" dirty="0" smtClean="0"/>
          </a:p>
          <a:p>
            <a:r>
              <a:rPr lang="en-IN" sz="2000" dirty="0" smtClean="0"/>
              <a:t>Stateful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BE47-B1E4-4F8B-8D84-2BA12A08DA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2009, Cognizant Technology Solutions.                                             Confidential</a:t>
            </a:r>
            <a:r>
              <a:rPr lang="en-US" sz="900" smtClean="0"/>
              <a:t> 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Access Control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400567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A Firewall layer for the subnets to which the Network ACL is attached</a:t>
            </a:r>
          </a:p>
          <a:p>
            <a:endParaRPr lang="en-IN" sz="2000" dirty="0" smtClean="0"/>
          </a:p>
          <a:p>
            <a:r>
              <a:rPr lang="en-IN" sz="2000" dirty="0" smtClean="0"/>
              <a:t>Stateless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BE47-B1E4-4F8B-8D84-2BA12A08DA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2009, Cognizant Technology Solutions.                                             Confidential</a:t>
            </a:r>
            <a:r>
              <a:rPr lang="en-US" sz="900" smtClean="0"/>
              <a:t> 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FD06CF6DEBA94695C8BA990B3FF368" ma:contentTypeVersion="0" ma:contentTypeDescription="Create a new document." ma:contentTypeScope="" ma:versionID="97cfe1b8b7cf3f63a0bedb077cf833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76A157-5ADF-427F-91E1-5987DCA1F019}"/>
</file>

<file path=customXml/itemProps2.xml><?xml version="1.0" encoding="utf-8"?>
<ds:datastoreItem xmlns:ds="http://schemas.openxmlformats.org/officeDocument/2006/customXml" ds:itemID="{DD9EC727-5A8E-40A0-9075-42C19A2730D7}"/>
</file>

<file path=customXml/itemProps3.xml><?xml version="1.0" encoding="utf-8"?>
<ds:datastoreItem xmlns:ds="http://schemas.openxmlformats.org/officeDocument/2006/customXml" ds:itemID="{3E56F2B7-9F51-4772-918C-3A1976CDB333}"/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288</Words>
  <Application>Microsoft Office PowerPoint</Application>
  <PresentationFormat>On-screen Show (4:3)</PresentationFormat>
  <Paragraphs>87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</vt:lpstr>
      <vt:lpstr>Office Theme</vt:lpstr>
      <vt:lpstr>PowerPoint Presentation</vt:lpstr>
      <vt:lpstr>Amazon VPC</vt:lpstr>
      <vt:lpstr>VPC Components</vt:lpstr>
      <vt:lpstr>Subnets</vt:lpstr>
      <vt:lpstr>IP Addressing</vt:lpstr>
      <vt:lpstr>Route Tables</vt:lpstr>
      <vt:lpstr>Internet Gateways</vt:lpstr>
      <vt:lpstr>Security Groups</vt:lpstr>
      <vt:lpstr>Network Access Control List</vt:lpstr>
      <vt:lpstr>NAT Instances</vt:lpstr>
      <vt:lpstr>Example1-Without Internet Access</vt:lpstr>
      <vt:lpstr>Example2-With Internet Access</vt:lpstr>
      <vt:lpstr>Example3- Private Subnet With Internet Access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Karthik</dc:creator>
  <cp:lastModifiedBy>Windows User</cp:lastModifiedBy>
  <cp:revision>49</cp:revision>
  <dcterms:created xsi:type="dcterms:W3CDTF">2014-05-24T06:06:48Z</dcterms:created>
  <dcterms:modified xsi:type="dcterms:W3CDTF">2016-02-08T05:29:29Z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0x010100AEFD06CF6DEBA94695C8BA990B3FF368</vt:lpwstr>
  </property>
</Properties>
</file>