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1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Hotel_Booking_Analysis</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Akshayakumara B 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3">
            <a:alphaModFix/>
          </a:blip>
          <a:srcRect b="0" l="0" r="0" t="0"/>
          <a:stretch/>
        </p:blipFill>
        <p:spPr>
          <a:xfrm>
            <a:off x="4125433" y="1394030"/>
            <a:ext cx="3944900" cy="3454417"/>
          </a:xfrm>
          <a:prstGeom prst="rect">
            <a:avLst/>
          </a:prstGeom>
          <a:noFill/>
          <a:ln>
            <a:noFill/>
          </a:ln>
        </p:spPr>
      </p:pic>
      <p:sp>
        <p:nvSpPr>
          <p:cNvPr id="102" name="Google Shape;102;p20"/>
          <p:cNvSpPr txBox="1"/>
          <p:nvPr/>
        </p:nvSpPr>
        <p:spPr>
          <a:xfrm>
            <a:off x="210216" y="1394030"/>
            <a:ext cx="361750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02124"/>
                </a:solidFill>
                <a:latin typeface="Calibri"/>
                <a:ea typeface="Calibri"/>
                <a:cs typeface="Calibri"/>
                <a:sym typeface="Calibri"/>
              </a:rPr>
              <a:t>As shown in the graph (Total Guest Vs Arrival_Date_Year) most visited both types of hotels in 2016</a:t>
            </a:r>
            <a:endParaRPr b="0" i="0" sz="1400" u="none" cap="none" strike="noStrike">
              <a:solidFill>
                <a:srgbClr val="000000"/>
              </a:solidFill>
              <a:latin typeface="Calibri"/>
              <a:ea typeface="Calibri"/>
              <a:cs typeface="Calibri"/>
              <a:sym typeface="Calibri"/>
            </a:endParaRPr>
          </a:p>
        </p:txBody>
      </p:sp>
      <p:sp>
        <p:nvSpPr>
          <p:cNvPr id="103" name="Google Shape;103;p20"/>
          <p:cNvSpPr txBox="1"/>
          <p:nvPr/>
        </p:nvSpPr>
        <p:spPr>
          <a:xfrm>
            <a:off x="1679944" y="295053"/>
            <a:ext cx="602866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 In which year did guests visit most of both types of hotels?</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3">
            <a:alphaModFix/>
          </a:blip>
          <a:srcRect b="0" l="0" r="0" t="0"/>
          <a:stretch/>
        </p:blipFill>
        <p:spPr>
          <a:xfrm>
            <a:off x="3242958" y="1406769"/>
            <a:ext cx="5901043" cy="3431045"/>
          </a:xfrm>
          <a:prstGeom prst="rect">
            <a:avLst/>
          </a:prstGeom>
          <a:noFill/>
          <a:ln>
            <a:noFill/>
          </a:ln>
        </p:spPr>
      </p:pic>
      <p:sp>
        <p:nvSpPr>
          <p:cNvPr id="109" name="Google Shape;109;p21"/>
          <p:cNvSpPr txBox="1"/>
          <p:nvPr/>
        </p:nvSpPr>
        <p:spPr>
          <a:xfrm>
            <a:off x="222386" y="1406769"/>
            <a:ext cx="2634184"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The 'August' is busiest month followed by 'july' as well January and November are the months when the number of guests is less and the prices (As 2.9) are also lower during that time so it is a good time to book both city and resort hotels.</a:t>
            </a:r>
            <a:endParaRPr b="0" i="0" sz="1400" u="none" cap="none" strike="noStrike">
              <a:solidFill>
                <a:srgbClr val="000000"/>
              </a:solidFill>
              <a:latin typeface="Calibri"/>
              <a:ea typeface="Calibri"/>
              <a:cs typeface="Calibri"/>
              <a:sym typeface="Calibri"/>
            </a:endParaRPr>
          </a:p>
        </p:txBody>
      </p:sp>
      <p:sp>
        <p:nvSpPr>
          <p:cNvPr id="110" name="Google Shape;110;p21"/>
          <p:cNvSpPr txBox="1"/>
          <p:nvPr/>
        </p:nvSpPr>
        <p:spPr>
          <a:xfrm>
            <a:off x="1616149" y="305686"/>
            <a:ext cx="629447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 In which month did guests visit most of both types of hotels?</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861236" y="1701209"/>
            <a:ext cx="2381693" cy="6804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nvSpPr>
        <p:spPr>
          <a:xfrm>
            <a:off x="202462" y="1192916"/>
            <a:ext cx="3434316"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The Group type guests are very low during the whole year.</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There is a peak season for Transient-Party guests in October.</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There is a very clear peak season for Transient guests between July and August.</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Contract guests numbers are very low during the first half of the year.</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There is a very clear that the peak season for Transient guests between July and August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7" name="Google Shape;117;p22"/>
          <p:cNvPicPr preferRelativeResize="0"/>
          <p:nvPr/>
        </p:nvPicPr>
        <p:blipFill rotWithShape="1">
          <a:blip r:embed="rId3">
            <a:alphaModFix/>
          </a:blip>
          <a:srcRect b="0" l="0" r="0" t="0"/>
          <a:stretch/>
        </p:blipFill>
        <p:spPr>
          <a:xfrm>
            <a:off x="3700130" y="1371601"/>
            <a:ext cx="5241408" cy="3583504"/>
          </a:xfrm>
          <a:prstGeom prst="rect">
            <a:avLst/>
          </a:prstGeom>
          <a:noFill/>
          <a:ln>
            <a:noFill/>
          </a:ln>
        </p:spPr>
      </p:pic>
      <p:sp>
        <p:nvSpPr>
          <p:cNvPr id="118" name="Google Shape;118;p22"/>
          <p:cNvSpPr txBox="1"/>
          <p:nvPr/>
        </p:nvSpPr>
        <p:spPr>
          <a:xfrm>
            <a:off x="1382673" y="258034"/>
            <a:ext cx="625591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Which type of customer visits the most throughout the year?</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rotWithShape="1">
          <a:blip r:embed="rId3">
            <a:alphaModFix/>
          </a:blip>
          <a:srcRect b="0" l="0" r="0" t="0"/>
          <a:stretch/>
        </p:blipFill>
        <p:spPr>
          <a:xfrm>
            <a:off x="3829979" y="860495"/>
            <a:ext cx="4957182" cy="4283005"/>
          </a:xfrm>
          <a:prstGeom prst="rect">
            <a:avLst/>
          </a:prstGeom>
          <a:noFill/>
          <a:ln>
            <a:noFill/>
          </a:ln>
        </p:spPr>
      </p:pic>
      <p:sp>
        <p:nvSpPr>
          <p:cNvPr id="124" name="Google Shape;124;p23"/>
          <p:cNvSpPr txBox="1"/>
          <p:nvPr/>
        </p:nvSpPr>
        <p:spPr>
          <a:xfrm>
            <a:off x="1996067" y="342341"/>
            <a:ext cx="58432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Monthly ADR report for the analysis of price and revnue?</a:t>
            </a:r>
            <a:endParaRPr b="1" i="0" sz="1800" u="none" cap="none" strike="noStrike">
              <a:solidFill>
                <a:srgbClr val="212121"/>
              </a:solidFill>
              <a:latin typeface="Calibri"/>
              <a:ea typeface="Calibri"/>
              <a:cs typeface="Calibri"/>
              <a:sym typeface="Calibri"/>
            </a:endParaRPr>
          </a:p>
        </p:txBody>
      </p:sp>
      <p:sp>
        <p:nvSpPr>
          <p:cNvPr id="125" name="Google Shape;125;p23"/>
          <p:cNvSpPr txBox="1"/>
          <p:nvPr/>
        </p:nvSpPr>
        <p:spPr>
          <a:xfrm>
            <a:off x="206296" y="991165"/>
            <a:ext cx="3579542" cy="36137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prices for the rooms as well avg revenue for hotel increases a lot during the peak season between July and August.</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The best time to book the hotels for lowest price in during the time of January and November.</a:t>
            </a:r>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Calibri"/>
                <a:ea typeface="Calibri"/>
                <a:cs typeface="Calibri"/>
                <a:sym typeface="Calibri"/>
              </a:rPr>
              <a:t>We can observe there that monthly ADR of a Resort Hotel during the time between July and August is very high even compare to city hotel so better to offer the room in reasonable price to attract the customers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0" l="0" r="0" t="0"/>
          <a:stretch/>
        </p:blipFill>
        <p:spPr>
          <a:xfrm>
            <a:off x="3880884" y="1512092"/>
            <a:ext cx="5202947" cy="3325721"/>
          </a:xfrm>
          <a:prstGeom prst="rect">
            <a:avLst/>
          </a:prstGeom>
          <a:noFill/>
          <a:ln>
            <a:noFill/>
          </a:ln>
        </p:spPr>
      </p:pic>
      <p:sp>
        <p:nvSpPr>
          <p:cNvPr id="131" name="Google Shape;131;p24"/>
          <p:cNvSpPr txBox="1"/>
          <p:nvPr/>
        </p:nvSpPr>
        <p:spPr>
          <a:xfrm>
            <a:off x="180754" y="1512092"/>
            <a:ext cx="2975836"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‘Friday’ is the most busiest weekday throughout the year so better to book ‘Tuesday’ and ‘Sunday’ as those days have the least number of guests compared to the rest</a:t>
            </a:r>
            <a:r>
              <a:rPr b="0" i="0" lang="en-US" sz="1400" u="none" cap="none" strike="noStrike">
                <a:solidFill>
                  <a:srgbClr val="212121"/>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32" name="Google Shape;132;p24"/>
          <p:cNvSpPr txBox="1"/>
          <p:nvPr/>
        </p:nvSpPr>
        <p:spPr>
          <a:xfrm>
            <a:off x="1477925" y="305687"/>
            <a:ext cx="654965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In which weekday did guests visit most of both types of hotels?</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3">
            <a:alphaModFix/>
          </a:blip>
          <a:srcRect b="0" l="0" r="0" t="0"/>
          <a:stretch/>
        </p:blipFill>
        <p:spPr>
          <a:xfrm>
            <a:off x="3783054" y="1658679"/>
            <a:ext cx="5339528" cy="3484821"/>
          </a:xfrm>
          <a:prstGeom prst="rect">
            <a:avLst/>
          </a:prstGeom>
          <a:noFill/>
          <a:ln>
            <a:noFill/>
          </a:ln>
        </p:spPr>
      </p:pic>
      <p:sp>
        <p:nvSpPr>
          <p:cNvPr id="138" name="Google Shape;138;p25"/>
          <p:cNvSpPr txBox="1"/>
          <p:nvPr/>
        </p:nvSpPr>
        <p:spPr>
          <a:xfrm>
            <a:off x="935665" y="424190"/>
            <a:ext cx="753848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 From which Market segment did guests visit most of both types of hotels?</a:t>
            </a:r>
            <a:endParaRPr b="1" i="0" sz="1800" u="none" cap="none" strike="noStrike">
              <a:solidFill>
                <a:srgbClr val="212121"/>
              </a:solidFill>
              <a:latin typeface="Calibri"/>
              <a:ea typeface="Calibri"/>
              <a:cs typeface="Calibri"/>
              <a:sym typeface="Calibri"/>
            </a:endParaRPr>
          </a:p>
        </p:txBody>
      </p:sp>
      <p:sp>
        <p:nvSpPr>
          <p:cNvPr id="139" name="Google Shape;139;p25"/>
          <p:cNvSpPr txBox="1"/>
          <p:nvPr/>
        </p:nvSpPr>
        <p:spPr>
          <a:xfrm>
            <a:off x="318977" y="1658679"/>
            <a:ext cx="3072810" cy="246221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Most of the customers stayed in both types of hotels from online travel agencies. </a:t>
            </a:r>
            <a:endParaRPr/>
          </a:p>
          <a:p>
            <a:pPr indent="0" lvl="0" marL="0" marR="0" rtl="0" algn="just">
              <a:lnSpc>
                <a:spcPct val="100000"/>
              </a:lnSpc>
              <a:spcBef>
                <a:spcPts val="0"/>
              </a:spcBef>
              <a:spcAft>
                <a:spcPts val="0"/>
              </a:spcAft>
              <a:buNone/>
            </a:pPr>
            <a:r>
              <a:t/>
            </a:r>
            <a:endParaRPr b="0" i="0" sz="1400" u="none" cap="none" strike="noStrike">
              <a:solidFill>
                <a:srgbClr val="21212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If we consider the area of ​​direct market segment, customers prefer resort hotel over city hotel, while airline segment has less number of guests. Hence attractive discount rates should be offered to those who have fewer guests here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b="0" l="0" r="0" t="0"/>
          <a:stretch/>
        </p:blipFill>
        <p:spPr>
          <a:xfrm>
            <a:off x="48321" y="2241395"/>
            <a:ext cx="3698489" cy="2720898"/>
          </a:xfrm>
          <a:prstGeom prst="rect">
            <a:avLst/>
          </a:prstGeom>
          <a:noFill/>
          <a:ln>
            <a:noFill/>
          </a:ln>
        </p:spPr>
      </p:pic>
      <p:sp>
        <p:nvSpPr>
          <p:cNvPr id="145" name="Google Shape;145;p26"/>
          <p:cNvSpPr txBox="1"/>
          <p:nvPr/>
        </p:nvSpPr>
        <p:spPr>
          <a:xfrm>
            <a:off x="122662" y="424188"/>
            <a:ext cx="86421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 Both types of hotels are visited more by guests from which country? Mention the top 10</a:t>
            </a:r>
            <a:endParaRPr b="1" i="0" sz="1800" u="none" cap="none" strike="noStrike">
              <a:solidFill>
                <a:srgbClr val="212121"/>
              </a:solidFill>
              <a:latin typeface="Calibri"/>
              <a:ea typeface="Calibri"/>
              <a:cs typeface="Calibri"/>
              <a:sym typeface="Calibri"/>
            </a:endParaRPr>
          </a:p>
        </p:txBody>
      </p:sp>
      <p:sp>
        <p:nvSpPr>
          <p:cNvPr id="146" name="Google Shape;146;p26"/>
          <p:cNvSpPr txBox="1"/>
          <p:nvPr/>
        </p:nvSpPr>
        <p:spPr>
          <a:xfrm>
            <a:off x="251298" y="1156373"/>
            <a:ext cx="3160947"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Most of the customers from Portugal and also visited from European countries</a:t>
            </a:r>
            <a:endParaRPr b="0" i="0" sz="1400" u="none" cap="none" strike="noStrike">
              <a:solidFill>
                <a:srgbClr val="000000"/>
              </a:solidFill>
              <a:latin typeface="Calibri"/>
              <a:ea typeface="Calibri"/>
              <a:cs typeface="Calibri"/>
              <a:sym typeface="Calibri"/>
            </a:endParaRPr>
          </a:p>
        </p:txBody>
      </p:sp>
      <p:pic>
        <p:nvPicPr>
          <p:cNvPr id="147" name="Google Shape;147;p26"/>
          <p:cNvPicPr preferRelativeResize="0"/>
          <p:nvPr/>
        </p:nvPicPr>
        <p:blipFill rotWithShape="1">
          <a:blip r:embed="rId4">
            <a:alphaModFix/>
          </a:blip>
          <a:srcRect b="0" l="0" r="0" t="0"/>
          <a:stretch/>
        </p:blipFill>
        <p:spPr>
          <a:xfrm>
            <a:off x="3980985" y="1074131"/>
            <a:ext cx="4015500" cy="3163331"/>
          </a:xfrm>
          <a:prstGeom prst="rect">
            <a:avLst/>
          </a:prstGeom>
          <a:noFill/>
          <a:ln>
            <a:noFill/>
          </a:ln>
        </p:spPr>
      </p:pic>
      <p:pic>
        <p:nvPicPr>
          <p:cNvPr id="148" name="Google Shape;148;p26"/>
          <p:cNvPicPr preferRelativeResize="0"/>
          <p:nvPr/>
        </p:nvPicPr>
        <p:blipFill rotWithShape="1">
          <a:blip r:embed="rId5">
            <a:alphaModFix/>
          </a:blip>
          <a:srcRect b="0" l="0" r="0" t="0"/>
          <a:stretch/>
        </p:blipFill>
        <p:spPr>
          <a:xfrm>
            <a:off x="8254438" y="947854"/>
            <a:ext cx="638264" cy="32896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344613" y="1632204"/>
            <a:ext cx="3349128"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Transient type customers have more special request for both types of hotels especially city hotels.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City Hotel has the ability to accommodate special requests as shown in the  picture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4" name="Google Shape;154;p27"/>
          <p:cNvPicPr preferRelativeResize="0"/>
          <p:nvPr/>
        </p:nvPicPr>
        <p:blipFill rotWithShape="1">
          <a:blip r:embed="rId3">
            <a:alphaModFix/>
          </a:blip>
          <a:srcRect b="0" l="0" r="0" t="0"/>
          <a:stretch/>
        </p:blipFill>
        <p:spPr>
          <a:xfrm>
            <a:off x="4404731" y="1632204"/>
            <a:ext cx="4572000" cy="3511296"/>
          </a:xfrm>
          <a:prstGeom prst="rect">
            <a:avLst/>
          </a:prstGeom>
          <a:noFill/>
          <a:ln>
            <a:noFill/>
          </a:ln>
        </p:spPr>
      </p:pic>
      <p:sp>
        <p:nvSpPr>
          <p:cNvPr id="155" name="Google Shape;155;p27"/>
          <p:cNvSpPr txBox="1"/>
          <p:nvPr/>
        </p:nvSpPr>
        <p:spPr>
          <a:xfrm>
            <a:off x="1706136" y="361910"/>
            <a:ext cx="62669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Which hotel has the customer made the most special request?</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rotWithShape="1">
          <a:blip r:embed="rId3">
            <a:alphaModFix/>
          </a:blip>
          <a:srcRect b="0" l="0" r="0" t="0"/>
          <a:stretch/>
        </p:blipFill>
        <p:spPr>
          <a:xfrm>
            <a:off x="3568390" y="1024621"/>
            <a:ext cx="5350478" cy="4003773"/>
          </a:xfrm>
          <a:prstGeom prst="rect">
            <a:avLst/>
          </a:prstGeom>
          <a:noFill/>
          <a:ln>
            <a:noFill/>
          </a:ln>
        </p:spPr>
      </p:pic>
      <p:sp>
        <p:nvSpPr>
          <p:cNvPr id="161" name="Google Shape;161;p28"/>
          <p:cNvSpPr txBox="1"/>
          <p:nvPr/>
        </p:nvSpPr>
        <p:spPr>
          <a:xfrm>
            <a:off x="225132" y="1277520"/>
            <a:ext cx="2685335"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Customers prefer to stay in resort hotel for single day and city hotel for 2-3 days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28"/>
          <p:cNvSpPr txBox="1"/>
          <p:nvPr/>
        </p:nvSpPr>
        <p:spPr>
          <a:xfrm>
            <a:off x="970156" y="258316"/>
            <a:ext cx="75270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 Hotel wise as well how long customer will prefer to stay in both type hotels?</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1438507" y="334979"/>
            <a:ext cx="67687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Is booking cancelation affected by 'lead_time' or 'waiting_period' ?</a:t>
            </a:r>
            <a:endParaRPr b="1" i="0" sz="1800" u="none" cap="none" strike="noStrike">
              <a:solidFill>
                <a:srgbClr val="212121"/>
              </a:solidFill>
              <a:latin typeface="Calibri"/>
              <a:ea typeface="Calibri"/>
              <a:cs typeface="Calibri"/>
              <a:sym typeface="Calibri"/>
            </a:endParaRPr>
          </a:p>
        </p:txBody>
      </p:sp>
      <p:pic>
        <p:nvPicPr>
          <p:cNvPr id="168" name="Google Shape;168;p29"/>
          <p:cNvPicPr preferRelativeResize="0"/>
          <p:nvPr/>
        </p:nvPicPr>
        <p:blipFill rotWithShape="1">
          <a:blip r:embed="rId3">
            <a:alphaModFix/>
          </a:blip>
          <a:srcRect b="0" l="0" r="0" t="0"/>
          <a:stretch/>
        </p:blipFill>
        <p:spPr>
          <a:xfrm>
            <a:off x="3289609" y="1326996"/>
            <a:ext cx="5732505" cy="3590691"/>
          </a:xfrm>
          <a:prstGeom prst="rect">
            <a:avLst/>
          </a:prstGeom>
          <a:noFill/>
          <a:ln>
            <a:noFill/>
          </a:ln>
        </p:spPr>
      </p:pic>
      <p:sp>
        <p:nvSpPr>
          <p:cNvPr id="169" name="Google Shape;169;p29"/>
          <p:cNvSpPr txBox="1"/>
          <p:nvPr/>
        </p:nvSpPr>
        <p:spPr>
          <a:xfrm>
            <a:off x="250901" y="1326996"/>
            <a:ext cx="2793382" cy="2893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Here we can note that most of the canceled bookings have a waiting period of less than 150 days while most of the non-cancelled bookings also have a waiting period of less than 150 days. So this shows that waiting period has no effect on cancellation of bookings. </a:t>
            </a:r>
            <a:endParaRPr/>
          </a:p>
          <a:p>
            <a:pPr indent="0" lvl="0" marL="0" marR="0" rtl="0" algn="just">
              <a:lnSpc>
                <a:spcPct val="100000"/>
              </a:lnSpc>
              <a:spcBef>
                <a:spcPts val="0"/>
              </a:spcBef>
              <a:spcAft>
                <a:spcPts val="0"/>
              </a:spcAft>
              <a:buNone/>
            </a:pPr>
            <a:r>
              <a:t/>
            </a:r>
            <a:endParaRPr b="0" i="0" sz="1400" u="none" cap="none" strike="noStrike">
              <a:solidFill>
                <a:srgbClr val="21212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400" u="none" cap="none" strike="noStrike">
                <a:solidFill>
                  <a:srgbClr val="212121"/>
                </a:solidFill>
                <a:latin typeface="Calibri"/>
                <a:ea typeface="Calibri"/>
                <a:cs typeface="Calibri"/>
                <a:sym typeface="Calibri"/>
              </a:rPr>
              <a:t> Also, lead time has no effect on cancellation of bookings, as both cancellation and non-cancellation curves are similar for lead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txBox="1"/>
          <p:nvPr/>
        </p:nvSpPr>
        <p:spPr>
          <a:xfrm>
            <a:off x="457200" y="568711"/>
            <a:ext cx="502920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sng" cap="none" strike="noStrike">
                <a:solidFill>
                  <a:srgbClr val="000000"/>
                </a:solidFill>
                <a:latin typeface="Calibri"/>
                <a:ea typeface="Calibri"/>
                <a:cs typeface="Calibri"/>
                <a:sym typeface="Calibri"/>
              </a:rPr>
              <a:t>OUTLINE:</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Calibri"/>
                <a:ea typeface="Calibri"/>
                <a:cs typeface="Calibri"/>
                <a:sym typeface="Calibri"/>
              </a:rPr>
              <a:t>PROBLEM STATEMENT</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Calibri"/>
                <a:ea typeface="Calibri"/>
                <a:cs typeface="Calibri"/>
                <a:sym typeface="Calibri"/>
              </a:rPr>
              <a:t>DATA SUMMARY &amp; CLEANING</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Calibri"/>
                <a:ea typeface="Calibri"/>
                <a:cs typeface="Calibri"/>
                <a:sym typeface="Calibri"/>
              </a:rPr>
              <a:t>PROJECT ANALYSIS</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Calibri"/>
                <a:ea typeface="Calibri"/>
                <a:cs typeface="Calibri"/>
                <a:sym typeface="Calibri"/>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nvSpPr>
        <p:spPr>
          <a:xfrm>
            <a:off x="3776012" y="1986975"/>
            <a:ext cx="205607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FF0000"/>
                </a:solidFill>
                <a:latin typeface="Calibri"/>
                <a:ea typeface="Calibri"/>
                <a:cs typeface="Calibri"/>
                <a:sym typeface="Calibri"/>
              </a:rPr>
              <a:t>THE END</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2449463" y="1986975"/>
            <a:ext cx="424507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FF0000"/>
                </a:solidFill>
                <a:latin typeface="Calibri"/>
                <a:ea typeface="Calibri"/>
                <a:cs typeface="Calibri"/>
                <a:sym typeface="Calibri"/>
              </a:rPr>
              <a:t>PROBLEM STATEMENTS</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89213" y="858010"/>
            <a:ext cx="7895062" cy="418576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Which type of hotel is more preferable by customers (overall) ?</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Which type of hotel is more preferable by customers to stay night ?</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 In which year did guests visit most of both types of hotels?</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In which month did guests visit most of both types of hotels?</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In which weekday did guests visit most of both types of hotels?</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From which Market segment did guests visit most of both types of hotels?</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Which type of customer visits the most throughout the year?</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 Both types of hotels are visited more by guests from which country? Mention the top 10</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Which hotel has the customer made the most special request?</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Monthly ADR report for the analysis of price and revenue?</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Hotel wise as well how long customer will prefer to stay in both type hotels?</a:t>
            </a:r>
            <a:endParaRPr/>
          </a:p>
          <a:p>
            <a:pPr indent="-342900" lvl="0" marL="342900" marR="0" rtl="0" algn="just">
              <a:lnSpc>
                <a:spcPct val="150000"/>
              </a:lnSpc>
              <a:spcBef>
                <a:spcPts val="0"/>
              </a:spcBef>
              <a:spcAft>
                <a:spcPts val="0"/>
              </a:spcAft>
              <a:buClr>
                <a:srgbClr val="000000"/>
              </a:buClr>
              <a:buSzPts val="1400"/>
              <a:buFont typeface="Arial"/>
              <a:buAutoNum type="arabicPeriod"/>
            </a:pPr>
            <a:r>
              <a:rPr b="0" i="0" lang="en-US" sz="1400" u="none" cap="none" strike="noStrike">
                <a:solidFill>
                  <a:srgbClr val="212121"/>
                </a:solidFill>
                <a:latin typeface="Calibri"/>
                <a:ea typeface="Calibri"/>
                <a:cs typeface="Calibri"/>
                <a:sym typeface="Calibri"/>
              </a:rPr>
              <a:t>Is booking cancelation affected by 'lead_time' or 'waiting_period' ?</a:t>
            </a:r>
            <a:endParaRPr/>
          </a:p>
          <a:p>
            <a:pPr indent="0" lvl="0" marL="0" marR="0" rtl="0" algn="l">
              <a:lnSpc>
                <a:spcPct val="100000"/>
              </a:lnSpc>
              <a:spcBef>
                <a:spcPts val="0"/>
              </a:spcBef>
              <a:spcAft>
                <a:spcPts val="0"/>
              </a:spcAft>
              <a:buNone/>
            </a:pPr>
            <a:r>
              <a:t/>
            </a:r>
            <a:endParaRPr b="0" i="0" sz="1400" u="none" cap="none" strike="noStrike">
              <a:solidFill>
                <a:srgbClr val="212121"/>
              </a:solidFill>
              <a:latin typeface="Roboto"/>
              <a:ea typeface="Roboto"/>
              <a:cs typeface="Roboto"/>
              <a:sym typeface="Roboto"/>
            </a:endParaRPr>
          </a:p>
        </p:txBody>
      </p:sp>
      <p:sp>
        <p:nvSpPr>
          <p:cNvPr id="61" name="Google Shape;61;p14"/>
          <p:cNvSpPr txBox="1"/>
          <p:nvPr/>
        </p:nvSpPr>
        <p:spPr>
          <a:xfrm>
            <a:off x="89213" y="457199"/>
            <a:ext cx="201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Calibri"/>
                <a:ea typeface="Calibri"/>
                <a:cs typeface="Calibri"/>
                <a:sym typeface="Calibri"/>
              </a:rPr>
              <a:t>PROBLEM STATEMENTS</a:t>
            </a:r>
            <a:r>
              <a:rPr b="1" i="0" lang="en-US" sz="1400" u="none" cap="none" strike="noStrike">
                <a:solidFill>
                  <a:srgbClr val="000000"/>
                </a:solidFill>
                <a:latin typeface="Calibri"/>
                <a:ea typeface="Calibri"/>
                <a:cs typeface="Calibri"/>
                <a:sym typeface="Calibri"/>
              </a:rPr>
              <a:t>:</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904442" y="2141035"/>
            <a:ext cx="533511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FF0000"/>
                </a:solidFill>
                <a:latin typeface="Calibri"/>
                <a:ea typeface="Calibri"/>
                <a:cs typeface="Calibri"/>
                <a:sym typeface="Calibri"/>
              </a:rPr>
              <a:t>DATA SUMMARY &amp; CLEANING</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0" l="0" r="0" t="0"/>
          <a:stretch/>
        </p:blipFill>
        <p:spPr>
          <a:xfrm>
            <a:off x="3344902" y="956930"/>
            <a:ext cx="2297616" cy="4011054"/>
          </a:xfrm>
          <a:prstGeom prst="rect">
            <a:avLst/>
          </a:prstGeom>
          <a:noFill/>
          <a:ln>
            <a:noFill/>
          </a:ln>
        </p:spPr>
      </p:pic>
      <p:pic>
        <p:nvPicPr>
          <p:cNvPr id="72" name="Google Shape;72;p16"/>
          <p:cNvPicPr preferRelativeResize="0"/>
          <p:nvPr/>
        </p:nvPicPr>
        <p:blipFill rotWithShape="1">
          <a:blip r:embed="rId4">
            <a:alphaModFix/>
          </a:blip>
          <a:srcRect b="0" l="0" r="0" t="0"/>
          <a:stretch/>
        </p:blipFill>
        <p:spPr>
          <a:xfrm>
            <a:off x="6476299" y="872801"/>
            <a:ext cx="2132908" cy="4095183"/>
          </a:xfrm>
          <a:prstGeom prst="rect">
            <a:avLst/>
          </a:prstGeom>
          <a:noFill/>
          <a:ln>
            <a:noFill/>
          </a:ln>
        </p:spPr>
      </p:pic>
      <p:sp>
        <p:nvSpPr>
          <p:cNvPr id="73" name="Google Shape;73;p16"/>
          <p:cNvSpPr txBox="1"/>
          <p:nvPr/>
        </p:nvSpPr>
        <p:spPr>
          <a:xfrm>
            <a:off x="3344902" y="618705"/>
            <a:ext cx="13436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Before Cleaning</a:t>
            </a:r>
            <a:endParaRPr b="0" i="0" sz="1400" u="none" cap="none" strike="noStrike">
              <a:solidFill>
                <a:srgbClr val="000000"/>
              </a:solidFill>
              <a:latin typeface="Calibri"/>
              <a:ea typeface="Calibri"/>
              <a:cs typeface="Calibri"/>
              <a:sym typeface="Calibri"/>
            </a:endParaRPr>
          </a:p>
        </p:txBody>
      </p:sp>
      <p:sp>
        <p:nvSpPr>
          <p:cNvPr id="74" name="Google Shape;74;p16"/>
          <p:cNvSpPr txBox="1"/>
          <p:nvPr/>
        </p:nvSpPr>
        <p:spPr>
          <a:xfrm>
            <a:off x="6476299" y="565024"/>
            <a:ext cx="12266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After Cleaning</a:t>
            </a:r>
            <a:endParaRPr b="0" i="0" sz="1400" u="none" cap="none" strike="noStrike">
              <a:solidFill>
                <a:srgbClr val="000000"/>
              </a:solidFill>
              <a:latin typeface="Calibri"/>
              <a:ea typeface="Calibri"/>
              <a:cs typeface="Calibri"/>
              <a:sym typeface="Calibri"/>
            </a:endParaRPr>
          </a:p>
        </p:txBody>
      </p:sp>
      <p:sp>
        <p:nvSpPr>
          <p:cNvPr id="75" name="Google Shape;75;p16"/>
          <p:cNvSpPr txBox="1"/>
          <p:nvPr/>
        </p:nvSpPr>
        <p:spPr>
          <a:xfrm>
            <a:off x="197794" y="257247"/>
            <a:ext cx="2486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Calibri"/>
                <a:ea typeface="Calibri"/>
                <a:cs typeface="Calibri"/>
                <a:sym typeface="Calibri"/>
              </a:rPr>
              <a:t>DATA SUMMARY &amp; CLEANING</a:t>
            </a:r>
            <a:r>
              <a:rPr b="1" i="0" lang="en-US" sz="1400" u="none" cap="none" strike="noStrike">
                <a:solidFill>
                  <a:srgbClr val="000000"/>
                </a:solidFill>
                <a:latin typeface="Calibri"/>
                <a:ea typeface="Calibri"/>
                <a:cs typeface="Calibri"/>
                <a:sym typeface="Calibri"/>
              </a:rPr>
              <a:t>:</a:t>
            </a:r>
            <a:endParaRPr b="1" i="0" sz="1400" u="none" cap="none" strike="noStrike">
              <a:solidFill>
                <a:srgbClr val="000000"/>
              </a:solidFill>
              <a:latin typeface="Calibri"/>
              <a:ea typeface="Calibri"/>
              <a:cs typeface="Calibri"/>
              <a:sym typeface="Calibri"/>
            </a:endParaRPr>
          </a:p>
        </p:txBody>
      </p:sp>
      <p:sp>
        <p:nvSpPr>
          <p:cNvPr id="76" name="Google Shape;76;p16"/>
          <p:cNvSpPr/>
          <p:nvPr/>
        </p:nvSpPr>
        <p:spPr>
          <a:xfrm>
            <a:off x="323236" y="718912"/>
            <a:ext cx="2765500" cy="1556781"/>
          </a:xfrm>
          <a:prstGeom prst="rect">
            <a:avLst/>
          </a:prstGeom>
          <a:noFill/>
          <a:ln>
            <a:noFill/>
          </a:ln>
        </p:spPr>
        <p:txBody>
          <a:bodyPr anchorCtr="0" anchor="ctr" bIns="0" lIns="0" spcFirstLastPara="1" rIns="0" wrap="square" tIns="0">
            <a:noAutofit/>
          </a:bodyPr>
          <a:lstStyle/>
          <a:p>
            <a:pPr indent="0" lvl="0" marL="0" marR="0" rtl="0" algn="just">
              <a:lnSpc>
                <a:spcPct val="150000"/>
              </a:lnSpc>
              <a:spcBef>
                <a:spcPts val="0"/>
              </a:spcBef>
              <a:spcAft>
                <a:spcPts val="0"/>
              </a:spcAft>
              <a:buClr>
                <a:srgbClr val="202124"/>
              </a:buClr>
              <a:buSzPts val="1400"/>
              <a:buFont typeface="Arial"/>
              <a:buNone/>
            </a:pPr>
            <a:r>
              <a:rPr b="0" i="0" lang="en-US" sz="1400" u="none" cap="none" strike="noStrike">
                <a:solidFill>
                  <a:srgbClr val="202124"/>
                </a:solidFill>
                <a:latin typeface="Calibri"/>
                <a:ea typeface="Calibri"/>
                <a:cs typeface="Calibri"/>
                <a:sym typeface="Calibri"/>
              </a:rPr>
              <a:t>In this hotel booking capstone project table some columns have null values, those two columns have lots of null values ​​in their rows so those two columns are dropped.</a:t>
            </a:r>
            <a:r>
              <a:rPr b="0" i="0" lang="en-US" sz="1400" u="none" cap="none" strike="noStrike">
                <a:solidFill>
                  <a:schemeClr val="dk1"/>
                </a:solidFill>
                <a:latin typeface="Calibri"/>
                <a:ea typeface="Calibri"/>
                <a:cs typeface="Calibri"/>
                <a:sym typeface="Calibri"/>
              </a:rPr>
              <a:t> (‘lead’,’agent’)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3764860" y="2129884"/>
            <a:ext cx="183575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FF0000"/>
                </a:solidFill>
                <a:latin typeface="Calibri"/>
                <a:ea typeface="Calibri"/>
                <a:cs typeface="Calibri"/>
                <a:sym typeface="Calibri"/>
              </a:rPr>
              <a:t>ANALYSIS</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87" name="Google Shape;87;p18"/>
          <p:cNvSpPr txBox="1"/>
          <p:nvPr/>
        </p:nvSpPr>
        <p:spPr>
          <a:xfrm>
            <a:off x="315750" y="1447793"/>
            <a:ext cx="3604421"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If we consider overall customers preference about the hotels most of them preferred (61.8%) city hotel only, and least of them preferred (38.2%) Resort hotel</a:t>
            </a:r>
            <a:endParaRPr b="0" i="0" sz="1400" u="none" cap="none" strike="noStrike">
              <a:solidFill>
                <a:srgbClr val="000000"/>
              </a:solidFill>
              <a:latin typeface="Calibri"/>
              <a:ea typeface="Calibri"/>
              <a:cs typeface="Calibri"/>
              <a:sym typeface="Calibri"/>
            </a:endParaRPr>
          </a:p>
        </p:txBody>
      </p:sp>
      <p:pic>
        <p:nvPicPr>
          <p:cNvPr id="88" name="Google Shape;88;p18"/>
          <p:cNvPicPr preferRelativeResize="0"/>
          <p:nvPr/>
        </p:nvPicPr>
        <p:blipFill rotWithShape="1">
          <a:blip r:embed="rId3">
            <a:alphaModFix/>
          </a:blip>
          <a:srcRect b="0" l="0" r="0" t="0"/>
          <a:stretch/>
        </p:blipFill>
        <p:spPr>
          <a:xfrm>
            <a:off x="3756536" y="1308932"/>
            <a:ext cx="4687156" cy="3670281"/>
          </a:xfrm>
          <a:prstGeom prst="rect">
            <a:avLst/>
          </a:prstGeom>
          <a:noFill/>
          <a:ln>
            <a:noFill/>
          </a:ln>
        </p:spPr>
      </p:pic>
      <p:sp>
        <p:nvSpPr>
          <p:cNvPr id="89" name="Google Shape;89;p18"/>
          <p:cNvSpPr txBox="1"/>
          <p:nvPr/>
        </p:nvSpPr>
        <p:spPr>
          <a:xfrm>
            <a:off x="1201479" y="455427"/>
            <a:ext cx="671977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Which type of hotel is more preferable by customers (overall) ?</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0" r="0" t="0"/>
          <a:stretch/>
        </p:blipFill>
        <p:spPr>
          <a:xfrm>
            <a:off x="3615070" y="1043539"/>
            <a:ext cx="5294129" cy="3728487"/>
          </a:xfrm>
          <a:prstGeom prst="rect">
            <a:avLst/>
          </a:prstGeom>
          <a:noFill/>
          <a:ln>
            <a:noFill/>
          </a:ln>
        </p:spPr>
      </p:pic>
      <p:sp>
        <p:nvSpPr>
          <p:cNvPr id="95" name="Google Shape;95;p19"/>
          <p:cNvSpPr txBox="1"/>
          <p:nvPr/>
        </p:nvSpPr>
        <p:spPr>
          <a:xfrm>
            <a:off x="234801" y="1241377"/>
            <a:ext cx="3986325"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If we consider overall customers preference about the hotels for night stay most of them preferred (53.2%) city hotel only, and least of them preferred (46.8%) Resort hotel</a:t>
            </a:r>
            <a:endParaRPr b="0" i="0" sz="1400" u="none" cap="none" strike="noStrike">
              <a:solidFill>
                <a:srgbClr val="000000"/>
              </a:solidFill>
              <a:latin typeface="Calibri"/>
              <a:ea typeface="Calibri"/>
              <a:cs typeface="Calibri"/>
              <a:sym typeface="Calibri"/>
            </a:endParaRPr>
          </a:p>
        </p:txBody>
      </p:sp>
      <p:sp>
        <p:nvSpPr>
          <p:cNvPr id="96" name="Google Shape;96;p19"/>
          <p:cNvSpPr txBox="1"/>
          <p:nvPr/>
        </p:nvSpPr>
        <p:spPr>
          <a:xfrm>
            <a:off x="1047748" y="371474"/>
            <a:ext cx="704850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800" u="none" cap="none" strike="noStrike">
                <a:solidFill>
                  <a:srgbClr val="212121"/>
                </a:solidFill>
                <a:latin typeface="Calibri"/>
                <a:ea typeface="Calibri"/>
                <a:cs typeface="Calibri"/>
                <a:sym typeface="Calibri"/>
              </a:rPr>
              <a:t>Which type of hotel is more preferable by customers to stay night ??</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