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283" r:id="rId4"/>
    <p:sldId id="258" r:id="rId5"/>
    <p:sldId id="280" r:id="rId6"/>
    <p:sldId id="259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  <p:sldId id="276" r:id="rId16"/>
    <p:sldId id="275" r:id="rId17"/>
    <p:sldId id="265" r:id="rId18"/>
    <p:sldId id="266" r:id="rId19"/>
    <p:sldId id="268" r:id="rId20"/>
    <p:sldId id="270" r:id="rId21"/>
    <p:sldId id="278" r:id="rId22"/>
    <p:sldId id="279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Ramshankar" initials="SR" lastIdx="1" clrIdx="0">
    <p:extLst>
      <p:ext uri="{19B8F6BF-5375-455C-9EA6-DF929625EA0E}">
        <p15:presenceInfo xmlns:p15="http://schemas.microsoft.com/office/powerpoint/2012/main" userId="779ee6f19c587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8054" autoAdjust="0"/>
  </p:normalViewPr>
  <p:slideViewPr>
    <p:cSldViewPr snapToGrid="0">
      <p:cViewPr varScale="1">
        <p:scale>
          <a:sx n="80" d="100"/>
          <a:sy n="80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Ramshankar" userId="779ee6f19c587e17" providerId="LiveId" clId="{1886A0C4-C21B-4FA6-9AAC-E42CC9B082B0}"/>
    <pc:docChg chg="modSld">
      <pc:chgData name="Siddharth Ramshankar" userId="779ee6f19c587e17" providerId="LiveId" clId="{1886A0C4-C21B-4FA6-9AAC-E42CC9B082B0}" dt="2019-04-10T16:01:02.290" v="6" actId="1036"/>
      <pc:docMkLst>
        <pc:docMk/>
      </pc:docMkLst>
      <pc:sldChg chg="modSp">
        <pc:chgData name="Siddharth Ramshankar" userId="779ee6f19c587e17" providerId="LiveId" clId="{1886A0C4-C21B-4FA6-9AAC-E42CC9B082B0}" dt="2019-04-10T16:01:02.290" v="6" actId="1036"/>
        <pc:sldMkLst>
          <pc:docMk/>
          <pc:sldMk cId="3800259416" sldId="259"/>
        </pc:sldMkLst>
        <pc:spChg chg="mod">
          <ac:chgData name="Siddharth Ramshankar" userId="779ee6f19c587e17" providerId="LiveId" clId="{1886A0C4-C21B-4FA6-9AAC-E42CC9B082B0}" dt="2019-04-10T16:01:02.290" v="6" actId="1036"/>
          <ac:spMkLst>
            <pc:docMk/>
            <pc:sldMk cId="3800259416" sldId="259"/>
            <ac:spMk id="3" creationId="{2661DC86-E027-4754-B55D-D07949F335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95CAA-F4FC-45D5-9C81-6BF96DC0238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78D90-B15D-4BDC-8750-32C9900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0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Abhijeet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2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Abhijeet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Abhijeet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7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Siddharth – check alpha value on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1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Siddharth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Siddharth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0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Siddharth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agenda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Odin</a:t>
            </a:r>
          </a:p>
          <a:p>
            <a:r>
              <a:rPr lang="en-US" dirty="0"/>
              <a:t>Reorder and reworded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Akshay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Tejas</a:t>
            </a:r>
            <a:endParaRPr lang="en-US" dirty="0"/>
          </a:p>
          <a:p>
            <a:r>
              <a:rPr lang="en-US" dirty="0"/>
              <a:t>We couldn’t come up with a better title. Feel free to edit it if you have a better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8D90-B15D-4BDC-8750-32C990094F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37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7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11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3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F53F-03D1-4964-8BFF-B13601EA8D5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B2BB3C-7403-46AB-87A6-28ACA1E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749-361D-4FAF-AF4C-FC608F06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62" y="909018"/>
            <a:ext cx="7766936" cy="1646302"/>
          </a:xfrm>
        </p:spPr>
        <p:txBody>
          <a:bodyPr/>
          <a:lstStyle/>
          <a:p>
            <a:r>
              <a:rPr lang="en-US" dirty="0"/>
              <a:t>What makes a successful Kickstarter?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CC6C6-4CEC-4C62-A6FE-B33F2AE5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62" y="2555317"/>
            <a:ext cx="7766936" cy="1096899"/>
          </a:xfrm>
        </p:spPr>
        <p:txBody>
          <a:bodyPr/>
          <a:lstStyle/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Chougule</a:t>
            </a:r>
            <a:r>
              <a:rPr lang="en-US" dirty="0"/>
              <a:t>, Abhijeet Deshmukh, </a:t>
            </a:r>
            <a:r>
              <a:rPr lang="en-US" dirty="0" err="1"/>
              <a:t>Tejas</a:t>
            </a:r>
            <a:r>
              <a:rPr lang="en-US" dirty="0"/>
              <a:t> Patil, Siddharth Ramshankar, Yang Shen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CA0BB-C96D-4C87-9FB0-D8AB5AD7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58" y="3429000"/>
            <a:ext cx="5790792" cy="30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29DB-E9F3-45FF-A3E5-44859E31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10"/>
            <a:ext cx="10515600" cy="1325563"/>
          </a:xfrm>
        </p:spPr>
        <p:txBody>
          <a:bodyPr/>
          <a:lstStyle/>
          <a:p>
            <a:r>
              <a:rPr lang="en-US" dirty="0"/>
              <a:t>INSIGHTS ABOUT BACKERS &amp; DONATIONS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E54D77-340B-43A9-80B0-6901AD75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44"/>
          <a:stretch/>
        </p:blipFill>
        <p:spPr>
          <a:xfrm>
            <a:off x="546100" y="1231407"/>
            <a:ext cx="5549900" cy="5618683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7799E-FF7F-43F3-A8D5-BCEBF09836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8100" y="1396973"/>
          <a:ext cx="5257800" cy="545312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28483">
                  <a:extLst>
                    <a:ext uri="{9D8B030D-6E8A-4147-A177-3AD203B41FA5}">
                      <a16:colId xmlns:a16="http://schemas.microsoft.com/office/drawing/2014/main" val="967036257"/>
                    </a:ext>
                  </a:extLst>
                </a:gridCol>
                <a:gridCol w="1272350">
                  <a:extLst>
                    <a:ext uri="{9D8B030D-6E8A-4147-A177-3AD203B41FA5}">
                      <a16:colId xmlns:a16="http://schemas.microsoft.com/office/drawing/2014/main" val="1457622292"/>
                    </a:ext>
                  </a:extLst>
                </a:gridCol>
                <a:gridCol w="1302018">
                  <a:extLst>
                    <a:ext uri="{9D8B030D-6E8A-4147-A177-3AD203B41FA5}">
                      <a16:colId xmlns:a16="http://schemas.microsoft.com/office/drawing/2014/main" val="2852569695"/>
                    </a:ext>
                  </a:extLst>
                </a:gridCol>
                <a:gridCol w="1354949">
                  <a:extLst>
                    <a:ext uri="{9D8B030D-6E8A-4147-A177-3AD203B41FA5}">
                      <a16:colId xmlns:a16="http://schemas.microsoft.com/office/drawing/2014/main" val="32001437"/>
                    </a:ext>
                  </a:extLst>
                </a:gridCol>
              </a:tblGrid>
              <a:tr h="1136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Main Category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Average Number of Backers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Average </a:t>
                      </a:r>
                    </a:p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USD given by Backers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Average Amount Pledged per Project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58666753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$77.00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$3,542.00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9576409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</a:rPr>
                        <a:t>Comics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>
                          <a:effectLst/>
                        </a:rPr>
                        <a:t>146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>
                          <a:effectLst/>
                        </a:rPr>
                        <a:t>$50.00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 dirty="0">
                          <a:effectLst/>
                        </a:rPr>
                        <a:t>$7,300.00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51760748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Crafts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 dirty="0">
                          <a:effectLst/>
                        </a:rPr>
                        <a:t>30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 dirty="0">
                          <a:effectLst/>
                        </a:rPr>
                        <a:t>$60.00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 dirty="0">
                          <a:effectLst/>
                        </a:rPr>
                        <a:t>$1,800.00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93608323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effectLst/>
                        </a:rPr>
                        <a:t>Dance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effectLst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effectLst/>
                        </a:rPr>
                        <a:t>$81.00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effectLst/>
                        </a:rPr>
                        <a:t>$3,645.00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25871082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Design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275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$102.00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$28,050.00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41909341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Fashion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$93.00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$6,417.00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31061774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Film &amp; Video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$93.00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$6,789.00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8031770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Food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$95.00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$5,605.00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11901924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Games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383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$66.00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$25,278.00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00331288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Journalism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$69.00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$3,036.00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08030772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Music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$72.00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$4,248.00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7660194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Photography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$91.00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$4,004.00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3611986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Publishing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$60.00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$3,720.00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30205369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Technology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187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$129.00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$24,123.00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70927833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Theater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$85.00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$4,250.00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0926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15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29DB-E9F3-45FF-A3E5-44859E3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a project to succeed when you have more backers than average?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9FF981-00A0-4CDF-B5E3-F5DE9014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57545"/>
            <a:ext cx="8596312" cy="3487522"/>
          </a:xfrm>
        </p:spPr>
      </p:pic>
    </p:spTree>
    <p:extLst>
      <p:ext uri="{BB962C8B-B14F-4D97-AF65-F5344CB8AC3E}">
        <p14:creationId xmlns:p14="http://schemas.microsoft.com/office/powerpoint/2010/main" val="233757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29DB-E9F3-45FF-A3E5-44859E3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a project to succeed when you have fewer backers than average?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D988A0-B5DB-4109-AB3D-536E40B4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5201"/>
            <a:ext cx="8596312" cy="3672210"/>
          </a:xfrm>
        </p:spPr>
      </p:pic>
    </p:spTree>
    <p:extLst>
      <p:ext uri="{BB962C8B-B14F-4D97-AF65-F5344CB8AC3E}">
        <p14:creationId xmlns:p14="http://schemas.microsoft.com/office/powerpoint/2010/main" val="32536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543-6A7F-4672-BBFE-9BF864E2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money has each category raised from 2009-2017?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2DF38-49EF-405D-9414-164664DEA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03488"/>
            <a:ext cx="7975600" cy="46893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C97443-E815-BF49-9A52-8559F197202F}"/>
              </a:ext>
            </a:extLst>
          </p:cNvPr>
          <p:cNvSpPr txBox="1"/>
          <p:nvPr/>
        </p:nvSpPr>
        <p:spPr>
          <a:xfrm>
            <a:off x="8839200" y="2019300"/>
            <a:ext cx="31369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Maximum Revenue Generation - Technology and Entertainment Category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Minimum Revenue Generation - Art and Literature Category</a:t>
            </a:r>
          </a:p>
        </p:txBody>
      </p:sp>
    </p:spTree>
    <p:extLst>
      <p:ext uri="{BB962C8B-B14F-4D97-AF65-F5344CB8AC3E}">
        <p14:creationId xmlns:p14="http://schemas.microsoft.com/office/powerpoint/2010/main" val="420852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68D0-6197-49CE-BAFF-BC53A55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project name? 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2E45C-7A0B-4553-9296-33C90F6AF0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270993"/>
            <a:ext cx="4183062" cy="366062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E59A38-144A-4222-85D4-26CE33EBA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07560" y="2160588"/>
            <a:ext cx="414858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68D0-6197-49CE-BAFF-BC53A55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project name?  Games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BBE5E8-815D-4FFD-B807-07F49EE950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319497"/>
            <a:ext cx="4183062" cy="356361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BF9CD0-9227-4471-839C-E1F63671D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89525" y="2705711"/>
            <a:ext cx="4184650" cy="27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68D0-6197-49CE-BAFF-BC53A55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project name?  Technology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75C95F-6C31-4E8F-A715-CBD1A7959C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6095" y="2160588"/>
            <a:ext cx="3746597" cy="388143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0D9124-EC86-4E5B-B530-53C135109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89525" y="2477575"/>
            <a:ext cx="4184650" cy="32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29DB-E9F3-45FF-A3E5-44859E31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699"/>
          </a:xfrm>
        </p:spPr>
        <p:txBody>
          <a:bodyPr/>
          <a:lstStyle/>
          <a:p>
            <a:r>
              <a:rPr lang="en-US" dirty="0"/>
              <a:t>Generating 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039A7-8721-4B5D-8978-B3F0A049E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" y="1251953"/>
            <a:ext cx="6258642" cy="54100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9B719-70FC-42A5-9FBD-93F2954AB652}"/>
              </a:ext>
            </a:extLst>
          </p:cNvPr>
          <p:cNvSpPr txBox="1"/>
          <p:nvPr/>
        </p:nvSpPr>
        <p:spPr>
          <a:xfrm>
            <a:off x="6914776" y="1314824"/>
            <a:ext cx="5051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variable selected – Backers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Important variable in identifying how many pledges you will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 model generated showed linearity after log-log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837AC-948A-4686-B3CA-E80FC97A011B}"/>
                  </a:ext>
                </a:extLst>
              </p:cNvPr>
              <p:cNvSpPr txBox="1"/>
              <p:nvPr/>
            </p:nvSpPr>
            <p:spPr>
              <a:xfrm>
                <a:off x="7257926" y="4987364"/>
                <a:ext cx="4197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𝑃𝑒𝑟𝑐𝑒𝑛𝑡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𝐹𝑢𝑛𝑑𝑖𝑛𝑔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~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𝑏𝑎𝑐𝑘𝑒𝑟𝑠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837AC-948A-4686-B3CA-E80FC97A0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26" y="4987364"/>
                <a:ext cx="4197752" cy="276999"/>
              </a:xfrm>
              <a:prstGeom prst="rect">
                <a:avLst/>
              </a:prstGeom>
              <a:blipFill>
                <a:blip r:embed="rId4"/>
                <a:stretch>
                  <a:fillRect l="-1017" r="-11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08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29DB-E9F3-45FF-A3E5-44859E3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normal?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B19CC-F81A-4085-8862-D131B7E1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70" y="1825625"/>
            <a:ext cx="5041830" cy="4351338"/>
          </a:xfrm>
        </p:spPr>
        <p:txBody>
          <a:bodyPr/>
          <a:lstStyle/>
          <a:p>
            <a:r>
              <a:rPr lang="en-US" dirty="0"/>
              <a:t>Testing the residuals of the model against backers</a:t>
            </a:r>
          </a:p>
          <a:p>
            <a:pPr lvl="1"/>
            <a:r>
              <a:rPr lang="en-US" dirty="0"/>
              <a:t>Distribution is normal, centered around 0</a:t>
            </a:r>
          </a:p>
          <a:p>
            <a:pPr lvl="1"/>
            <a:r>
              <a:rPr lang="en-US" dirty="0"/>
              <a:t>Artifacts due to log transformation</a:t>
            </a:r>
          </a:p>
          <a:p>
            <a:pPr lvl="1"/>
            <a:r>
              <a:rPr lang="en-US" b="1" dirty="0"/>
              <a:t>RMSE = 2.480282</a:t>
            </a:r>
          </a:p>
          <a:p>
            <a:r>
              <a:rPr lang="en-US" dirty="0"/>
              <a:t>Need to look towards other variables to see if improvements are possible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C7543-0E4B-49AB-930C-CB6312299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7342"/>
            <a:ext cx="5041829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3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29DB-E9F3-45FF-A3E5-44859E3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Improvements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DD7C99-AEF8-4C54-AC4B-4EBEB6667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77" y="1623662"/>
            <a:ext cx="3750585" cy="324203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C50042-7A97-4DFA-82B4-601FFCFE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1" y="1605230"/>
            <a:ext cx="3752416" cy="3243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0526B-C239-40FB-BE2B-E8A004B99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592" y="1605230"/>
            <a:ext cx="3750586" cy="3242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8A0F9-BAC8-423F-A5A3-28BBD640E371}"/>
              </a:ext>
            </a:extLst>
          </p:cNvPr>
          <p:cNvSpPr txBox="1"/>
          <p:nvPr/>
        </p:nvSpPr>
        <p:spPr>
          <a:xfrm>
            <a:off x="1815856" y="12387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CE478-4D15-45BB-AE0D-BD9D7A76C2E5}"/>
              </a:ext>
            </a:extLst>
          </p:cNvPr>
          <p:cNvSpPr txBox="1"/>
          <p:nvPr/>
        </p:nvSpPr>
        <p:spPr>
          <a:xfrm>
            <a:off x="5424003" y="1238716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4D7A2-1C62-4F37-B2ED-3D1CB0F75668}"/>
              </a:ext>
            </a:extLst>
          </p:cNvPr>
          <p:cNvSpPr txBox="1"/>
          <p:nvPr/>
        </p:nvSpPr>
        <p:spPr>
          <a:xfrm>
            <a:off x="9182714" y="123871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in USD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9C218-FF11-4626-A2F1-4050D4683AEF}"/>
              </a:ext>
            </a:extLst>
          </p:cNvPr>
          <p:cNvSpPr txBox="1"/>
          <p:nvPr/>
        </p:nvSpPr>
        <p:spPr>
          <a:xfrm>
            <a:off x="368766" y="4927601"/>
            <a:ext cx="90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against residuals, Deadline, Main Category, and Goal in USD stand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Deadline – Imbalance toward the negative for projects started more recently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 Category – slight change in medians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 in USD – non-linear relationship with residuals necessitates another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7065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6C13-074E-DA42-BDC9-9652AC83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DB8-4E60-BF4E-B32A-5AFD2701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Kickstarter</a:t>
            </a:r>
          </a:p>
          <a:p>
            <a:r>
              <a:rPr lang="en-US" dirty="0"/>
              <a:t>Description of Dataset</a:t>
            </a:r>
          </a:p>
          <a:p>
            <a:r>
              <a:rPr lang="en-US" dirty="0"/>
              <a:t>Research goals</a:t>
            </a:r>
          </a:p>
          <a:p>
            <a:r>
              <a:rPr lang="en-US" dirty="0"/>
              <a:t>Explanatory Data Analysis</a:t>
            </a:r>
          </a:p>
          <a:p>
            <a:r>
              <a:rPr lang="en-US" dirty="0"/>
              <a:t>Text analysis through word clouds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Future research potential</a:t>
            </a:r>
          </a:p>
        </p:txBody>
      </p:sp>
    </p:spTree>
    <p:extLst>
      <p:ext uri="{BB962C8B-B14F-4D97-AF65-F5344CB8AC3E}">
        <p14:creationId xmlns:p14="http://schemas.microsoft.com/office/powerpoint/2010/main" val="246622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4AB-73D8-4FD6-A6CF-C0183EBF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Crossvalidated</a:t>
            </a:r>
            <a:r>
              <a:rPr lang="en-US" dirty="0"/>
              <a:t>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94C22BB-6E63-471E-B250-F2AA2E2DEF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4489290"/>
                  </p:ext>
                </p:extLst>
              </p:nvPr>
            </p:nvGraphicFramePr>
            <p:xfrm>
              <a:off x="393106" y="2502539"/>
              <a:ext cx="11622281" cy="2643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46889">
                      <a:extLst>
                        <a:ext uri="{9D8B030D-6E8A-4147-A177-3AD203B41FA5}">
                          <a16:colId xmlns:a16="http://schemas.microsoft.com/office/drawing/2014/main" val="1759037992"/>
                        </a:ext>
                      </a:extLst>
                    </a:gridCol>
                    <a:gridCol w="1475392">
                      <a:extLst>
                        <a:ext uri="{9D8B030D-6E8A-4147-A177-3AD203B41FA5}">
                          <a16:colId xmlns:a16="http://schemas.microsoft.com/office/drawing/2014/main" val="2674150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1143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𝑃𝑒𝑟𝑐𝑒𝑛𝑡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𝐹𝑢𝑛𝑑𝑖𝑛𝑔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~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𝐵𝑎𝑐𝑘𝑒𝑟𝑠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208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𝑃𝑒𝑟𝑐𝑒𝑛𝑡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𝐹𝑢𝑛𝑑𝑖𝑛𝑔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~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𝐵𝑎𝑐𝑘𝑒𝑟𝑠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𝐷𝑒𝑎𝑑𝑙𝑖𝑛𝑒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effectLst/>
                            </a:rPr>
                            <a:t>2.463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880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𝑃𝑒𝑟𝑐𝑒𝑛𝑡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𝐹𝑢𝑛𝑑𝑖𝑛𝑔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~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𝐵𝑎𝑐𝑘𝑒𝑟𝑠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𝐷𝑒𝑎𝑑𝑙𝑖𝑛𝑒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𝑀𝑎𝑖𝑛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𝐶𝑎𝑡𝑒𝑔𝑜𝑟𝑦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effectLst/>
                            </a:rPr>
                            <a:t>2.362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539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𝑃𝑒𝑟𝑐𝑒𝑛𝑡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𝐹𝑢𝑛𝑑𝑖𝑛𝑔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~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𝐵𝑎𝑐𝑘𝑒𝑟𝑠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𝐷𝑒𝑎𝑑𝑙𝑖𝑛𝑒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𝑀𝑎𝑖𝑛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𝐶𝑎𝑡𝑒𝑔𝑜𝑟𝑦</m:t>
                                    </m:r>
                                  </m:e>
                                </m:func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𝐺𝑜𝑎𝑙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𝑈𝑆𝐷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effectLst/>
                            </a:rPr>
                            <a:t>1.483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541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94C22BB-6E63-471E-B250-F2AA2E2DEF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4489290"/>
                  </p:ext>
                </p:extLst>
              </p:nvPr>
            </p:nvGraphicFramePr>
            <p:xfrm>
              <a:off x="393106" y="2502539"/>
              <a:ext cx="11622281" cy="2643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46889">
                      <a:extLst>
                        <a:ext uri="{9D8B030D-6E8A-4147-A177-3AD203B41FA5}">
                          <a16:colId xmlns:a16="http://schemas.microsoft.com/office/drawing/2014/main" val="1759037992"/>
                        </a:ext>
                      </a:extLst>
                    </a:gridCol>
                    <a:gridCol w="1475392">
                      <a:extLst>
                        <a:ext uri="{9D8B030D-6E8A-4147-A177-3AD203B41FA5}">
                          <a16:colId xmlns:a16="http://schemas.microsoft.com/office/drawing/2014/main" val="26741509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1143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" t="-109333" r="-1476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208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" t="-206579" r="-14766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effectLst/>
                            </a:rPr>
                            <a:t>2.463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8807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" t="-310667" r="-14766" b="-1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effectLst/>
                            </a:rPr>
                            <a:t>2.362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539257"/>
                      </a:ext>
                    </a:extLst>
                  </a:tr>
                  <a:tr h="814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" t="-229851" r="-14766" b="-11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effectLst/>
                            </a:rPr>
                            <a:t>1.483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541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57055A-4FF1-48B3-8C6A-E477FC09FC2F}"/>
              </a:ext>
            </a:extLst>
          </p:cNvPr>
          <p:cNvSpPr txBox="1"/>
          <p:nvPr/>
        </p:nvSpPr>
        <p:spPr>
          <a:xfrm>
            <a:off x="393106" y="1548432"/>
            <a:ext cx="8641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Performed k-fold Cross Validation to train and test models, k = 5</a:t>
            </a:r>
          </a:p>
        </p:txBody>
      </p:sp>
    </p:spTree>
    <p:extLst>
      <p:ext uri="{BB962C8B-B14F-4D97-AF65-F5344CB8AC3E}">
        <p14:creationId xmlns:p14="http://schemas.microsoft.com/office/powerpoint/2010/main" val="382505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E385-2B00-4A28-A61D-59B1838E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DCEC-9797-406D-8384-F18E1A02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8064"/>
            <a:ext cx="10766989" cy="4894811"/>
          </a:xfrm>
        </p:spPr>
        <p:txBody>
          <a:bodyPr>
            <a:normAutofit/>
          </a:bodyPr>
          <a:lstStyle/>
          <a:p>
            <a:r>
              <a:rPr lang="en-US" dirty="0"/>
              <a:t>What variables are important for success?</a:t>
            </a:r>
          </a:p>
          <a:p>
            <a:pPr lvl="1"/>
            <a:r>
              <a:rPr lang="en-US" dirty="0"/>
              <a:t>Backers and the Fundraising goal have the most impact</a:t>
            </a:r>
          </a:p>
          <a:p>
            <a:r>
              <a:rPr lang="en-US" dirty="0"/>
              <a:t>Generate generalized linear model to measure success or failure</a:t>
            </a:r>
          </a:p>
          <a:p>
            <a:pPr lvl="1"/>
            <a:r>
              <a:rPr lang="en-US" dirty="0"/>
              <a:t>Formula = Success or Failure ~ Number of Backers + Fundraising Goal (USD)</a:t>
            </a:r>
          </a:p>
          <a:p>
            <a:pPr lvl="1"/>
            <a:r>
              <a:rPr lang="en-US" dirty="0"/>
              <a:t>Link function = logit</a:t>
            </a:r>
          </a:p>
          <a:p>
            <a:pPr lvl="1"/>
            <a:r>
              <a:rPr lang="en-US" dirty="0"/>
              <a:t>Failure = 0</a:t>
            </a:r>
          </a:p>
          <a:p>
            <a:pPr lvl="1"/>
            <a:r>
              <a:rPr lang="en-US" dirty="0"/>
              <a:t>Success = 1</a:t>
            </a:r>
          </a:p>
          <a:p>
            <a:r>
              <a:rPr lang="en-US" dirty="0"/>
              <a:t>At cutoff of .75, model is 82.3% accurate</a:t>
            </a:r>
          </a:p>
          <a:p>
            <a:pPr lvl="1"/>
            <a:r>
              <a:rPr lang="en-US" dirty="0"/>
              <a:t>Sensitivity = 59.4%, Specificity = 97.9%</a:t>
            </a:r>
          </a:p>
          <a:p>
            <a:r>
              <a:rPr lang="en-US" dirty="0"/>
              <a:t>At cutoff of .90, model is 77.1% accurate</a:t>
            </a:r>
          </a:p>
          <a:p>
            <a:pPr lvl="1"/>
            <a:r>
              <a:rPr lang="en-US" dirty="0"/>
              <a:t>Sensitivity = 45.5%, Specificity = 98.7%</a:t>
            </a:r>
          </a:p>
          <a:p>
            <a:r>
              <a:rPr lang="en-US" dirty="0"/>
              <a:t>Our model is quite conservative!</a:t>
            </a:r>
          </a:p>
        </p:txBody>
      </p:sp>
    </p:spTree>
    <p:extLst>
      <p:ext uri="{BB962C8B-B14F-4D97-AF65-F5344CB8AC3E}">
        <p14:creationId xmlns:p14="http://schemas.microsoft.com/office/powerpoint/2010/main" val="391050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D200-097B-4724-8808-99A1E6DE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F830-3617-40E1-9F7F-7EA6FA10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881"/>
            <a:ext cx="8596668" cy="4477482"/>
          </a:xfrm>
        </p:spPr>
        <p:txBody>
          <a:bodyPr>
            <a:normAutofit/>
          </a:bodyPr>
          <a:lstStyle/>
          <a:p>
            <a:r>
              <a:rPr lang="en-US" sz="2000" dirty="0"/>
              <a:t>EDA conclusions</a:t>
            </a:r>
          </a:p>
          <a:p>
            <a:pPr lvl="1"/>
            <a:r>
              <a:rPr lang="en-US" sz="1800" dirty="0"/>
              <a:t>Kickstarter might be facing a downturn</a:t>
            </a:r>
          </a:p>
          <a:p>
            <a:pPr lvl="2"/>
            <a:r>
              <a:rPr lang="en-US" sz="1600" dirty="0"/>
              <a:t>Number of people approaching the platform, since 2015</a:t>
            </a:r>
          </a:p>
          <a:p>
            <a:pPr lvl="1"/>
            <a:r>
              <a:rPr lang="en-US" sz="1800" dirty="0"/>
              <a:t>The main categories naturally attract different classes of backers</a:t>
            </a:r>
          </a:p>
          <a:p>
            <a:pPr lvl="2"/>
            <a:r>
              <a:rPr lang="en-US" sz="1600" dirty="0"/>
              <a:t>Who you might be able to reach with your product?  Will they pay a lot or a little?</a:t>
            </a:r>
          </a:p>
          <a:p>
            <a:r>
              <a:rPr lang="en-US" sz="2000" dirty="0"/>
              <a:t>Model Conclusions</a:t>
            </a:r>
          </a:p>
          <a:p>
            <a:pPr lvl="1"/>
            <a:r>
              <a:rPr lang="en-US" sz="1800" dirty="0"/>
              <a:t>Backers are important!</a:t>
            </a:r>
          </a:p>
          <a:p>
            <a:pPr lvl="2"/>
            <a:r>
              <a:rPr lang="en-US" sz="1600" dirty="0"/>
              <a:t>Understanding the target market, reaching them, and getting them hyped to donate is major key to success</a:t>
            </a:r>
          </a:p>
          <a:p>
            <a:pPr lvl="1"/>
            <a:r>
              <a:rPr lang="en-US" sz="1800" dirty="0"/>
              <a:t>Setting reasonable goals is important!</a:t>
            </a:r>
          </a:p>
          <a:p>
            <a:pPr lvl="2"/>
            <a:r>
              <a:rPr lang="en-US" sz="1600" dirty="0"/>
              <a:t>Unreasonable goals will result in failure, and NO funding!</a:t>
            </a:r>
          </a:p>
        </p:txBody>
      </p:sp>
    </p:spTree>
    <p:extLst>
      <p:ext uri="{BB962C8B-B14F-4D97-AF65-F5344CB8AC3E}">
        <p14:creationId xmlns:p14="http://schemas.microsoft.com/office/powerpoint/2010/main" val="4207640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9FFF-B657-4CC4-817D-384650E1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avenues for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40B0-1F12-4F56-B4EE-43E13375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885"/>
            <a:ext cx="8596668" cy="4383478"/>
          </a:xfrm>
        </p:spPr>
        <p:txBody>
          <a:bodyPr>
            <a:normAutofit/>
          </a:bodyPr>
          <a:lstStyle/>
          <a:p>
            <a:r>
              <a:rPr lang="en-US" sz="2000" dirty="0"/>
              <a:t>Is Kickstarter truly race-blind?</a:t>
            </a:r>
          </a:p>
          <a:p>
            <a:pPr lvl="1"/>
            <a:r>
              <a:rPr lang="en-US" sz="1800" dirty="0"/>
              <a:t>Collect dataset on racial identification of project owners and identify trends of funding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glm</a:t>
            </a:r>
            <a:r>
              <a:rPr lang="en-US" sz="1800" dirty="0"/>
              <a:t>() to see if research proves race-blindness of the platform</a:t>
            </a:r>
          </a:p>
          <a:p>
            <a:r>
              <a:rPr lang="en-US" sz="2000" dirty="0"/>
              <a:t>Is there a shopping behavior on Kickstarter?</a:t>
            </a:r>
          </a:p>
          <a:p>
            <a:pPr lvl="1"/>
            <a:r>
              <a:rPr lang="en-US" sz="1800" dirty="0"/>
              <a:t>People donating money after project reach it’s goal are basically “shopping” for products. </a:t>
            </a:r>
          </a:p>
          <a:p>
            <a:r>
              <a:rPr lang="en-US" sz="2000" dirty="0"/>
              <a:t>Compare other crowdfunding platforms</a:t>
            </a:r>
          </a:p>
          <a:p>
            <a:pPr lvl="1"/>
            <a:r>
              <a:rPr lang="en-US" sz="1800" dirty="0"/>
              <a:t>GoFundMe, IndieGoGo, and </a:t>
            </a:r>
            <a:r>
              <a:rPr lang="en-US" sz="1800" dirty="0" err="1"/>
              <a:t>Patreon</a:t>
            </a:r>
            <a:r>
              <a:rPr lang="en-US" sz="1800" dirty="0"/>
              <a:t> have also emerged on the market</a:t>
            </a:r>
          </a:p>
          <a:p>
            <a:pPr lvl="1"/>
            <a:r>
              <a:rPr lang="en-US" sz="1800" dirty="0"/>
              <a:t>Are patterns similar?  Is a particular platform gaining market share over others?  Is this split based on Main Category?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1A16B-FE31-4733-A0C2-7840A317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131" y="4834071"/>
            <a:ext cx="1409566" cy="1414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69A18-6366-499D-928C-C55A1C748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861" y="3283458"/>
            <a:ext cx="2489676" cy="133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10523-BBAF-474F-B18E-D74BD2808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10700"/>
            <a:ext cx="2917998" cy="8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3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7C68-0748-4F68-A962-7370D19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Kickstarter?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DC86-E027-4754-B55D-D07949F3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1263" cy="4351338"/>
          </a:xfrm>
        </p:spPr>
        <p:txBody>
          <a:bodyPr>
            <a:normAutofit/>
          </a:bodyPr>
          <a:lstStyle/>
          <a:p>
            <a:r>
              <a:rPr lang="en-US" dirty="0"/>
              <a:t>Kickstarter is a crowdfunding website used for non-traditional investment</a:t>
            </a:r>
          </a:p>
          <a:p>
            <a:r>
              <a:rPr lang="en-US" dirty="0"/>
              <a:t>If the goal is not met by the deadline, no funds are collected</a:t>
            </a:r>
          </a:p>
          <a:p>
            <a:r>
              <a:rPr lang="en-US" dirty="0"/>
              <a:t>Project must create something to share with others, no equity investment</a:t>
            </a:r>
          </a:p>
          <a:p>
            <a:r>
              <a:rPr lang="en-US" dirty="0"/>
              <a:t>On average, projects get 30 days to raise their minimum funding goal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F0B50-4C76-4857-9F56-C1369005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29" y="1575275"/>
            <a:ext cx="4167499" cy="41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7C68-0748-4F68-A962-7370D197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79"/>
            <a:ext cx="10515600" cy="1325563"/>
          </a:xfrm>
        </p:spPr>
        <p:txBody>
          <a:bodyPr/>
          <a:lstStyle/>
          <a:p>
            <a:r>
              <a:rPr lang="en-US" dirty="0"/>
              <a:t>Kickstarter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DC86-E027-4754-B55D-D07949F3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39"/>
            <a:ext cx="10914776" cy="1539106"/>
          </a:xfrm>
        </p:spPr>
        <p:txBody>
          <a:bodyPr>
            <a:normAutofit/>
          </a:bodyPr>
          <a:lstStyle/>
          <a:p>
            <a:r>
              <a:rPr lang="en-US" dirty="0"/>
              <a:t>Original Source from Kaggle:</a:t>
            </a:r>
          </a:p>
          <a:p>
            <a:pPr lvl="1"/>
            <a:r>
              <a:rPr lang="en-US" dirty="0"/>
              <a:t>Created by Mickaël Mouillé, 7 versions, data from 2009-2018</a:t>
            </a:r>
          </a:p>
          <a:p>
            <a:r>
              <a:rPr lang="en-US" dirty="0"/>
              <a:t>15 Variables in the original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36E015-0EB7-46B1-BA90-9DEF5927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87984"/>
              </p:ext>
            </p:extLst>
          </p:nvPr>
        </p:nvGraphicFramePr>
        <p:xfrm>
          <a:off x="438344" y="2695525"/>
          <a:ext cx="9428809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038">
                  <a:extLst>
                    <a:ext uri="{9D8B030D-6E8A-4147-A177-3AD203B41FA5}">
                      <a16:colId xmlns:a16="http://schemas.microsoft.com/office/drawing/2014/main" val="2944898449"/>
                    </a:ext>
                  </a:extLst>
                </a:gridCol>
                <a:gridCol w="5592771">
                  <a:extLst>
                    <a:ext uri="{9D8B030D-6E8A-4147-A177-3AD203B41FA5}">
                      <a16:colId xmlns:a16="http://schemas.microsoft.com/office/drawing/2014/main" val="117024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ID: </a:t>
                      </a:r>
                      <a:r>
                        <a:rPr lang="en-US" dirty="0"/>
                        <a:t>Unique Kickstarter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Launched: </a:t>
                      </a:r>
                      <a:r>
                        <a:rPr lang="en-US" dirty="0"/>
                        <a:t>Date Kickstarter was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2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Name: </a:t>
                      </a:r>
                      <a:r>
                        <a:rPr lang="en-US" dirty="0"/>
                        <a:t>Name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Pledged:  </a:t>
                      </a:r>
                      <a:r>
                        <a:rPr lang="en-US" dirty="0"/>
                        <a:t>Amount pledged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6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Category: </a:t>
                      </a:r>
                      <a:r>
                        <a:rPr lang="en-US" dirty="0"/>
                        <a:t>159 unique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State: </a:t>
                      </a:r>
                      <a:r>
                        <a:rPr lang="en-US" dirty="0"/>
                        <a:t>Status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9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Main_Category</a:t>
                      </a:r>
                      <a:r>
                        <a:rPr lang="en-US" b="1" dirty="0"/>
                        <a:t>: </a:t>
                      </a:r>
                      <a:r>
                        <a:rPr lang="en-US" dirty="0"/>
                        <a:t>15 unique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Backers: </a:t>
                      </a:r>
                      <a:r>
                        <a:rPr lang="en-US" dirty="0"/>
                        <a:t>Number of pledgers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75825"/>
                  </a:ext>
                </a:extLst>
              </a:tr>
              <a:tr h="172610">
                <a:tc>
                  <a:txBody>
                    <a:bodyPr/>
                    <a:lstStyle/>
                    <a:p>
                      <a:r>
                        <a:rPr lang="en-US" b="1" dirty="0"/>
                        <a:t>Currency: </a:t>
                      </a:r>
                      <a:r>
                        <a:rPr lang="en-US" dirty="0"/>
                        <a:t>Original currency of </a:t>
                      </a:r>
                      <a:r>
                        <a:rPr lang="en-US" dirty="0" err="1"/>
                        <a:t>kickstarter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Country: </a:t>
                      </a:r>
                      <a:r>
                        <a:rPr lang="en-US" dirty="0"/>
                        <a:t>Country of origin for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2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Deadline: </a:t>
                      </a:r>
                      <a:r>
                        <a:rPr lang="en-US" dirty="0"/>
                        <a:t>Ending date of </a:t>
                      </a:r>
                      <a:r>
                        <a:rPr lang="en-US" dirty="0" err="1"/>
                        <a:t>kickstarter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usd</a:t>
                      </a:r>
                      <a:r>
                        <a:rPr lang="en-US" b="1" dirty="0"/>
                        <a:t> pledge real:  </a:t>
                      </a:r>
                      <a:r>
                        <a:rPr lang="en-US" dirty="0"/>
                        <a:t>conversion in US dollars of the pledged column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2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Goal: </a:t>
                      </a:r>
                      <a:r>
                        <a:rPr lang="en-US" dirty="0"/>
                        <a:t>Amount needed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usd</a:t>
                      </a:r>
                      <a:r>
                        <a:rPr lang="en-US" b="1" dirty="0"/>
                        <a:t> goal real: </a:t>
                      </a:r>
                      <a:r>
                        <a:rPr lang="en-US" dirty="0"/>
                        <a:t>conversion in US dollars of the goal column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4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8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E64E-5367-4CE9-BFE6-48A84FFC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85A4-50F4-444A-A1B2-911BC989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9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Initial goal is to examine what makes a successful </a:t>
            </a:r>
            <a:r>
              <a:rPr lang="en-US" dirty="0" err="1"/>
              <a:t>kickstarter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Data allowed us to group based on:</a:t>
            </a:r>
          </a:p>
          <a:p>
            <a:pPr lvl="2"/>
            <a:r>
              <a:rPr lang="en-US" dirty="0"/>
              <a:t>categories of projects</a:t>
            </a:r>
          </a:p>
          <a:p>
            <a:pPr lvl="2"/>
            <a:r>
              <a:rPr lang="en-US" dirty="0"/>
              <a:t>amount of money requested vs pledged</a:t>
            </a:r>
          </a:p>
          <a:p>
            <a:pPr lvl="2"/>
            <a:r>
              <a:rPr lang="en-US" dirty="0"/>
              <a:t>deadline for projects</a:t>
            </a:r>
          </a:p>
          <a:p>
            <a:r>
              <a:rPr lang="en-US" dirty="0"/>
              <a:t>Second goal is to identify whether success can be modeled for future entrepreneurs to target most important variables</a:t>
            </a:r>
          </a:p>
          <a:p>
            <a:r>
              <a:rPr lang="en-US" dirty="0"/>
              <a:t>Accomplished through</a:t>
            </a:r>
          </a:p>
          <a:p>
            <a:pPr lvl="1"/>
            <a:r>
              <a:rPr lang="en-US" dirty="0"/>
              <a:t>Dataset tidying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Text Analysis</a:t>
            </a:r>
          </a:p>
          <a:p>
            <a:pPr lvl="1"/>
            <a:r>
              <a:rPr lang="en-US" dirty="0"/>
              <a:t>Linear Modeling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4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7C68-0748-4F68-A962-7370D19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Modifications to the original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DC86-E027-4754-B55D-D07949F3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914776" cy="5226342"/>
          </a:xfrm>
        </p:spPr>
        <p:txBody>
          <a:bodyPr>
            <a:normAutofit/>
          </a:bodyPr>
          <a:lstStyle/>
          <a:p>
            <a:r>
              <a:rPr lang="en-US" dirty="0"/>
              <a:t>Filtered out anything with a deadline past 01/01/2018</a:t>
            </a:r>
          </a:p>
          <a:p>
            <a:pPr lvl="1"/>
            <a:r>
              <a:rPr lang="en-US" dirty="0"/>
              <a:t>Dataset is not updated to include status of projects with deadlines in 2018</a:t>
            </a:r>
          </a:p>
          <a:p>
            <a:pPr lvl="1"/>
            <a:r>
              <a:rPr lang="en-US" dirty="0"/>
              <a:t>Filtered cancelled  projects</a:t>
            </a:r>
          </a:p>
          <a:p>
            <a:pPr lvl="1"/>
            <a:r>
              <a:rPr lang="en-US" dirty="0"/>
              <a:t>Filtered out “fishers”</a:t>
            </a:r>
          </a:p>
          <a:p>
            <a:pPr lvl="2"/>
            <a:r>
              <a:rPr lang="en-US" dirty="0"/>
              <a:t>Some people set up $1 goals, low and achievable, but not interesting if they succeed</a:t>
            </a:r>
          </a:p>
          <a:p>
            <a:pPr lvl="2"/>
            <a:r>
              <a:rPr lang="en-US" dirty="0"/>
              <a:t>Can explore this data further later</a:t>
            </a:r>
          </a:p>
          <a:p>
            <a:r>
              <a:rPr lang="en-US" dirty="0"/>
              <a:t>Created Variables</a:t>
            </a:r>
          </a:p>
          <a:p>
            <a:pPr lvl="1"/>
            <a:r>
              <a:rPr lang="en-US" dirty="0"/>
              <a:t>Overage &lt;– </a:t>
            </a:r>
            <a:r>
              <a:rPr lang="en-US" dirty="0" err="1"/>
              <a:t>USD_Pledged_Real</a:t>
            </a:r>
            <a:r>
              <a:rPr lang="en-US" dirty="0"/>
              <a:t> – </a:t>
            </a:r>
            <a:r>
              <a:rPr lang="en-US" dirty="0" err="1"/>
              <a:t>USD_Goal_Real</a:t>
            </a:r>
            <a:r>
              <a:rPr lang="en-US" dirty="0"/>
              <a:t>, how much more did successful projects get than they expected</a:t>
            </a:r>
          </a:p>
          <a:p>
            <a:pPr lvl="1"/>
            <a:r>
              <a:rPr lang="en-US" dirty="0" err="1"/>
              <a:t>PctFunding</a:t>
            </a:r>
            <a:r>
              <a:rPr lang="en-US" dirty="0"/>
              <a:t>&lt;-100*</a:t>
            </a:r>
            <a:r>
              <a:rPr lang="en-US" dirty="0" err="1"/>
              <a:t>USD_Pledged_Real</a:t>
            </a:r>
            <a:r>
              <a:rPr lang="en-US" dirty="0"/>
              <a:t>/</a:t>
            </a:r>
            <a:r>
              <a:rPr lang="en-US" dirty="0" err="1"/>
              <a:t>USD_Goal_Real</a:t>
            </a:r>
            <a:r>
              <a:rPr lang="en-US" dirty="0"/>
              <a:t>, how close did campaigns get to their goal?</a:t>
            </a:r>
          </a:p>
        </p:txBody>
      </p:sp>
    </p:spTree>
    <p:extLst>
      <p:ext uri="{BB962C8B-B14F-4D97-AF65-F5344CB8AC3E}">
        <p14:creationId xmlns:p14="http://schemas.microsoft.com/office/powerpoint/2010/main" val="380025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35135-7306-C54D-883C-CDB7DFA9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PROJECTS IN KICKSTARTER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44A91-E985-4265-ABBF-E77151B67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90687"/>
            <a:ext cx="8027847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FAC46-03B4-B447-A67E-FAD0396E64BE}"/>
              </a:ext>
            </a:extLst>
          </p:cNvPr>
          <p:cNvSpPr txBox="1"/>
          <p:nvPr/>
        </p:nvSpPr>
        <p:spPr>
          <a:xfrm>
            <a:off x="8180246" y="1690688"/>
            <a:ext cx="3859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Maximum Number of Kickstarter Projects - Film &amp; Video and Music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Minimum Number of Kickstarter projects -</a:t>
            </a:r>
          </a:p>
          <a:p>
            <a:r>
              <a:rPr lang="en-US" sz="2000" dirty="0"/>
              <a:t>      Dance and Journalism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ECFB6-4D6F-2E46-901B-6B5FC9421722}"/>
              </a:ext>
            </a:extLst>
          </p:cNvPr>
          <p:cNvSpPr txBox="1"/>
          <p:nvPr/>
        </p:nvSpPr>
        <p:spPr>
          <a:xfrm>
            <a:off x="8343899" y="4276011"/>
            <a:ext cx="36957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Maximum Success - Technology and Entertainment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Minimum Success – Art and Literature Category </a:t>
            </a:r>
          </a:p>
        </p:txBody>
      </p:sp>
    </p:spTree>
    <p:extLst>
      <p:ext uri="{BB962C8B-B14F-4D97-AF65-F5344CB8AC3E}">
        <p14:creationId xmlns:p14="http://schemas.microsoft.com/office/powerpoint/2010/main" val="29321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F7BC-8E4B-4D02-92BE-8F0F537F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KICKSTARTER EXPANSION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33CBB-75A1-46B4-AF60-F74D69E30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16847"/>
            <a:ext cx="8596312" cy="3368918"/>
          </a:xfrm>
        </p:spPr>
      </p:pic>
    </p:spTree>
    <p:extLst>
      <p:ext uri="{BB962C8B-B14F-4D97-AF65-F5344CB8AC3E}">
        <p14:creationId xmlns:p14="http://schemas.microsoft.com/office/powerpoint/2010/main" val="244531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F7BC-8E4B-4D02-92BE-8F0F537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5125"/>
            <a:ext cx="10883900" cy="1325563"/>
          </a:xfrm>
        </p:spPr>
        <p:txBody>
          <a:bodyPr/>
          <a:lstStyle/>
          <a:p>
            <a:r>
              <a:rPr lang="en-US" dirty="0"/>
              <a:t>WHAT MONTHS IS KICKSTARTER MORE ACTIVE?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6726C-3A5E-46E7-B23C-002D263B1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16847"/>
            <a:ext cx="8596312" cy="3368918"/>
          </a:xfrm>
        </p:spPr>
      </p:pic>
    </p:spTree>
    <p:extLst>
      <p:ext uri="{BB962C8B-B14F-4D97-AF65-F5344CB8AC3E}">
        <p14:creationId xmlns:p14="http://schemas.microsoft.com/office/powerpoint/2010/main" val="3488567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1558</TotalTime>
  <Words>1143</Words>
  <Application>Microsoft Office PowerPoint</Application>
  <PresentationFormat>Widescreen</PresentationFormat>
  <Paragraphs>245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 3</vt:lpstr>
      <vt:lpstr>Facet</vt:lpstr>
      <vt:lpstr>What makes a successful Kickstarter?</vt:lpstr>
      <vt:lpstr>Agenda</vt:lpstr>
      <vt:lpstr>What is Kickstarter?</vt:lpstr>
      <vt:lpstr>Kickstarter Dataset</vt:lpstr>
      <vt:lpstr>Goals for this Dataset</vt:lpstr>
      <vt:lpstr>Our Modifications to the original dataset</vt:lpstr>
      <vt:lpstr>CATEGORIES OF PROJECTS IN KICKSTARTER</vt:lpstr>
      <vt:lpstr>KICKSTARTER EXPANSION OVER THE YEARS</vt:lpstr>
      <vt:lpstr>WHAT MONTHS IS KICKSTARTER MORE ACTIVE?</vt:lpstr>
      <vt:lpstr>INSIGHTS ABOUT BACKERS &amp; DONATIONS</vt:lpstr>
      <vt:lpstr>How likely is a project to succeed when you have more backers than average?</vt:lpstr>
      <vt:lpstr>How likely is a project to succeed when you have fewer backers than average?</vt:lpstr>
      <vt:lpstr>How much money has each category raised from 2009-2017?</vt:lpstr>
      <vt:lpstr>What’s in a project name?  Design</vt:lpstr>
      <vt:lpstr>What’s in a project name?  Games</vt:lpstr>
      <vt:lpstr>What’s in a project name?  Technology</vt:lpstr>
      <vt:lpstr>Generating a Model</vt:lpstr>
      <vt:lpstr>Is it normal?</vt:lpstr>
      <vt:lpstr>Making Improvements</vt:lpstr>
      <vt:lpstr>Crossvalidated Linear Models</vt:lpstr>
      <vt:lpstr>Can we predict success?</vt:lpstr>
      <vt:lpstr>Conclusions</vt:lpstr>
      <vt:lpstr>Future avenues for research?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successful Kickstarter?</dc:title>
  <dc:creator>Siddharth Ramshankar</dc:creator>
  <cp:lastModifiedBy>Siddharth Ramshankar</cp:lastModifiedBy>
  <cp:revision>45</cp:revision>
  <dcterms:created xsi:type="dcterms:W3CDTF">2019-04-10T15:07:03Z</dcterms:created>
  <dcterms:modified xsi:type="dcterms:W3CDTF">2019-04-12T03:09:24Z</dcterms:modified>
</cp:coreProperties>
</file>