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82" r:id="rId5"/>
    <p:sldId id="283" r:id="rId6"/>
    <p:sldId id="297" r:id="rId7"/>
    <p:sldId id="295" r:id="rId8"/>
    <p:sldId id="301" r:id="rId9"/>
    <p:sldId id="284" r:id="rId10"/>
    <p:sldId id="294" r:id="rId11"/>
    <p:sldId id="298" r:id="rId12"/>
    <p:sldId id="299" r:id="rId13"/>
    <p:sldId id="300"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1" autoAdjust="0"/>
  </p:normalViewPr>
  <p:slideViewPr>
    <p:cSldViewPr snapToGrid="0">
      <p:cViewPr varScale="1">
        <p:scale>
          <a:sx n="72" d="100"/>
          <a:sy n="72" d="100"/>
        </p:scale>
        <p:origin x="660" y="7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10/12/2019</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10/12/2019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IN" b="0" dirty="0"/>
              <a:t>The Battle of Neighbourhoods</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a:lstStyle/>
          <a:p>
            <a:r>
              <a:rPr lang="fr-FR" dirty="0"/>
              <a:t>Coursera IBM Data Science Certification</a:t>
            </a:r>
            <a:r>
              <a:rPr lang="en-US" dirty="0"/>
              <a:t>, </a:t>
            </a:r>
          </a:p>
          <a:p>
            <a:r>
              <a:rPr lang="en-US" dirty="0"/>
              <a:t>Akshay C A</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8ED6B8-576D-45B9-ABC6-240B29785A39}"/>
              </a:ext>
            </a:extLst>
          </p:cNvPr>
          <p:cNvSpPr>
            <a:spLocks noGrp="1"/>
          </p:cNvSpPr>
          <p:nvPr>
            <p:ph type="sldNum" sz="quarter" idx="33"/>
          </p:nvPr>
        </p:nvSpPr>
        <p:spPr/>
        <p:txBody>
          <a:bodyPr/>
          <a:lstStyle/>
          <a:p>
            <a:fld id="{19B51A1E-902D-48AF-9020-955120F399B6}" type="slidenum">
              <a:rPr lang="en-US" noProof="0" smtClean="0"/>
              <a:pPr/>
              <a:t>10</a:t>
            </a:fld>
            <a:endParaRPr lang="en-US" noProof="0" dirty="0"/>
          </a:p>
        </p:txBody>
      </p:sp>
      <p:sp>
        <p:nvSpPr>
          <p:cNvPr id="10" name="Rectangle 9">
            <a:extLst>
              <a:ext uri="{FF2B5EF4-FFF2-40B4-BE49-F238E27FC236}">
                <a16:creationId xmlns:a16="http://schemas.microsoft.com/office/drawing/2014/main" id="{0DA5861F-6988-479D-BB1E-6357AC62B645}"/>
              </a:ext>
            </a:extLst>
          </p:cNvPr>
          <p:cNvSpPr/>
          <p:nvPr/>
        </p:nvSpPr>
        <p:spPr>
          <a:xfrm>
            <a:off x="834887" y="3777015"/>
            <a:ext cx="10522225" cy="1815882"/>
          </a:xfrm>
          <a:prstGeom prst="rect">
            <a:avLst/>
          </a:prstGeom>
        </p:spPr>
        <p:txBody>
          <a:bodyPr wrap="square">
            <a:spAutoFit/>
          </a:bodyPr>
          <a:lstStyle/>
          <a:p>
            <a:r>
              <a:rPr lang="en-IN" sz="2800" dirty="0"/>
              <a:t>In conclusion, this project would have had better results if there were more available data in terms of actual land pricing data within the area, public transportation access and allowance of more venues exploration with the Foursquare (limited venues for free calls).</a:t>
            </a:r>
          </a:p>
        </p:txBody>
      </p:sp>
      <p:sp>
        <p:nvSpPr>
          <p:cNvPr id="11" name="Rectangle 10">
            <a:extLst>
              <a:ext uri="{FF2B5EF4-FFF2-40B4-BE49-F238E27FC236}">
                <a16:creationId xmlns:a16="http://schemas.microsoft.com/office/drawing/2014/main" id="{15C9411D-3F8C-435D-B425-DF64690A5E2B}"/>
              </a:ext>
            </a:extLst>
          </p:cNvPr>
          <p:cNvSpPr/>
          <p:nvPr/>
        </p:nvSpPr>
        <p:spPr>
          <a:xfrm>
            <a:off x="940903" y="979508"/>
            <a:ext cx="10098157" cy="2185214"/>
          </a:xfrm>
          <a:prstGeom prst="rect">
            <a:avLst/>
          </a:prstGeom>
        </p:spPr>
        <p:txBody>
          <a:bodyPr wrap="square">
            <a:spAutoFit/>
          </a:bodyPr>
          <a:lstStyle/>
          <a:p>
            <a:r>
              <a:rPr lang="en-IN" sz="3200" b="1" dirty="0"/>
              <a:t>Looking at the clusters one can make a choice of Neighbourhood which would best suit them.</a:t>
            </a:r>
          </a:p>
          <a:p>
            <a:endParaRPr lang="en-IN" sz="3200" b="1" dirty="0"/>
          </a:p>
          <a:p>
            <a:r>
              <a:rPr lang="en-IN" sz="2000" b="1" dirty="0"/>
              <a:t>Example: </a:t>
            </a:r>
            <a:r>
              <a:rPr lang="en-US" sz="2000" dirty="0"/>
              <a:t>My personal preference would be a home around Fast Food Restaurants so Cluster #4 Neighborhoods - East York, Etobicoke and Scarborough would be best for me.</a:t>
            </a:r>
            <a:endParaRPr lang="en-IN" sz="2000" dirty="0"/>
          </a:p>
        </p:txBody>
      </p:sp>
    </p:spTree>
    <p:extLst>
      <p:ext uri="{BB962C8B-B14F-4D97-AF65-F5344CB8AC3E}">
        <p14:creationId xmlns:p14="http://schemas.microsoft.com/office/powerpoint/2010/main" val="4084525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p:txBody>
          <a:bodyPr/>
          <a:lstStyle/>
          <a:p>
            <a:r>
              <a:rPr lang="en-US" dirty="0"/>
              <a:t>Thank You</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78512" y="3859066"/>
            <a:ext cx="218900" cy="218900"/>
          </a:xfrm>
          <a:prstGeom prst="rect">
            <a:avLst/>
          </a:prstGeom>
        </p:spPr>
      </p:pic>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en-US" dirty="0"/>
              <a:t>Akshay C A</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678512" y="4342545"/>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8034849" y="4265184"/>
            <a:ext cx="3521514" cy="288000"/>
          </a:xfrm>
        </p:spPr>
        <p:txBody>
          <a:bodyPr/>
          <a:lstStyle/>
          <a:p>
            <a:r>
              <a:rPr lang="en-US" dirty="0"/>
              <a:t>akshayca42@gmail.com</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Introduction/Business Problem</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Toronto, one of the famous places in world which is diverse and multicultural. I'm planning to move into Toronto but I'm not sure of the exact neighborhood which would be a best fit for me. I would like to explore how much they are similar or dissimilar neighborhoods are aspects from a tourist point of view regarding food, accommodation, beautiful places, and many more.</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1801" y="3173881"/>
            <a:ext cx="5472000" cy="3600000"/>
          </a:xfrm>
        </p:spPr>
        <p:txBody>
          <a:bodyPr/>
          <a:lstStyle/>
          <a:p>
            <a:pPr marL="0" indent="0">
              <a:buNone/>
            </a:pPr>
            <a:r>
              <a:rPr lang="en-US" sz="2800" dirty="0"/>
              <a:t>You should be able to choose, compare different neighborhoods in terms of a service, search for potential explanation of why a neighborhood is popular etc., . Hence the name of the capstone project will be the “</a:t>
            </a:r>
            <a:r>
              <a:rPr lang="en-US" sz="2800" b="1" dirty="0"/>
              <a:t>Battle of the neighborhoods</a:t>
            </a:r>
            <a:r>
              <a:rPr lang="en-US" sz="2800" dirty="0"/>
              <a:t>.”</a:t>
            </a:r>
            <a:endParaRPr lang="en-US" dirty="0"/>
          </a:p>
        </p:txBody>
      </p:sp>
      <p:pic>
        <p:nvPicPr>
          <p:cNvPr id="9" name="Picture Placeholder 8" descr="Image placeholder">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Data </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801" y="1008000"/>
            <a:ext cx="5472000" cy="1125600"/>
          </a:xfrm>
        </p:spPr>
        <p:txBody>
          <a:bodyPr/>
          <a:lstStyle/>
          <a:p>
            <a:r>
              <a:rPr lang="en-US" sz="2000" dirty="0"/>
              <a:t>In order to explore the similar or dissimilar in aspects of the neighborhoods, I would need </a:t>
            </a:r>
            <a:r>
              <a:rPr lang="en-US" sz="2000" b="1" dirty="0"/>
              <a:t>Foursquare location data</a:t>
            </a:r>
            <a:r>
              <a:rPr lang="en-US" sz="2000" dirty="0"/>
              <a:t> to fetch the Venue Category and Boroughs of Toronto.</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2556000"/>
            <a:ext cx="5472000" cy="3600000"/>
          </a:xfrm>
        </p:spPr>
        <p:txBody>
          <a:bodyPr/>
          <a:lstStyle/>
          <a:p>
            <a:pPr marL="0" indent="0">
              <a:buNone/>
            </a:pPr>
            <a:r>
              <a:rPr lang="en-US" sz="2000" dirty="0"/>
              <a:t>We will segment it into different neighborhoods using the geographical coordinates of the center of each neighborhood, and then using a combination of location data and machine learning. </a:t>
            </a:r>
          </a:p>
          <a:p>
            <a:pPr marL="0" indent="0">
              <a:buNone/>
            </a:pPr>
            <a:endParaRPr lang="en-US" sz="2800" dirty="0"/>
          </a:p>
          <a:p>
            <a:pPr marL="0" indent="0">
              <a:buNone/>
            </a:pPr>
            <a:r>
              <a:rPr lang="en-US" sz="2000" dirty="0"/>
              <a:t>Building a recommendation system for finding best clusters of neighborhood based on certain criteria is valuable analytical problem that perfectly fits into Clustering type of Data Science problems which could be solved by unsupervised learning algorithms.</a:t>
            </a:r>
          </a:p>
        </p:txBody>
      </p:sp>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3" cstate="screen">
            <a:extLst>
              <a:ext uri="{28A0092B-C50C-407E-A947-70E740481C1C}">
                <a14:useLocalDpi xmlns:a14="http://schemas.microsoft.com/office/drawing/2010/main"/>
              </a:ext>
            </a:extLst>
          </a:blip>
          <a:srcRect/>
          <a:stretch>
            <a:fillRect/>
          </a:stretch>
        </p:blipFill>
        <p:spPr/>
      </p:pic>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4" cstate="screen">
            <a:extLst>
              <a:ext uri="{28A0092B-C50C-407E-A947-70E740481C1C}">
                <a14:useLocalDpi xmlns:a14="http://schemas.microsoft.com/office/drawing/2010/main"/>
              </a:ext>
            </a:extLst>
          </a:blip>
          <a:srcRect/>
          <a:stretch>
            <a:fillRect/>
          </a:stretch>
        </p:blipFill>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289385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Table</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IN" dirty="0"/>
              <a:t>After performing several data transformation our Data frame would look like the below screenshot</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4</a:t>
            </a:fld>
            <a:endParaRPr lang="en-US" dirty="0"/>
          </a:p>
        </p:txBody>
      </p:sp>
      <p:pic>
        <p:nvPicPr>
          <p:cNvPr id="5" name="Picture 4">
            <a:extLst>
              <a:ext uri="{FF2B5EF4-FFF2-40B4-BE49-F238E27FC236}">
                <a16:creationId xmlns:a16="http://schemas.microsoft.com/office/drawing/2014/main" id="{5A9922BC-A4B0-4991-AA8F-91EC22825A7D}"/>
              </a:ext>
            </a:extLst>
          </p:cNvPr>
          <p:cNvPicPr>
            <a:picLocks noChangeAspect="1"/>
          </p:cNvPicPr>
          <p:nvPr/>
        </p:nvPicPr>
        <p:blipFill>
          <a:blip r:embed="rId2"/>
          <a:stretch>
            <a:fillRect/>
          </a:stretch>
        </p:blipFill>
        <p:spPr>
          <a:xfrm>
            <a:off x="727470" y="1576198"/>
            <a:ext cx="10177620" cy="4578413"/>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50F2-CCAE-4A34-8BE0-B358B03421D4}"/>
              </a:ext>
            </a:extLst>
          </p:cNvPr>
          <p:cNvSpPr>
            <a:spLocks noGrp="1"/>
          </p:cNvSpPr>
          <p:nvPr>
            <p:ph type="title"/>
          </p:nvPr>
        </p:nvSpPr>
        <p:spPr/>
        <p:txBody>
          <a:bodyPr/>
          <a:lstStyle/>
          <a:p>
            <a:r>
              <a:rPr lang="en-IN" u="sng" dirty="0"/>
              <a:t>Exploratory Data Analysis </a:t>
            </a:r>
          </a:p>
        </p:txBody>
      </p:sp>
      <p:sp>
        <p:nvSpPr>
          <p:cNvPr id="4" name="Slide Number Placeholder 3">
            <a:extLst>
              <a:ext uri="{FF2B5EF4-FFF2-40B4-BE49-F238E27FC236}">
                <a16:creationId xmlns:a16="http://schemas.microsoft.com/office/drawing/2014/main" id="{682D6829-6470-4F58-BCF8-B91F30997422}"/>
              </a:ext>
            </a:extLst>
          </p:cNvPr>
          <p:cNvSpPr>
            <a:spLocks noGrp="1"/>
          </p:cNvSpPr>
          <p:nvPr>
            <p:ph type="sldNum" sz="quarter" idx="33"/>
          </p:nvPr>
        </p:nvSpPr>
        <p:spPr/>
        <p:txBody>
          <a:bodyPr/>
          <a:lstStyle/>
          <a:p>
            <a:fld id="{19B51A1E-902D-48AF-9020-955120F399B6}" type="slidenum">
              <a:rPr lang="en-US" noProof="0" smtClean="0"/>
              <a:pPr/>
              <a:t>5</a:t>
            </a:fld>
            <a:endParaRPr lang="en-US" noProof="0" dirty="0"/>
          </a:p>
        </p:txBody>
      </p:sp>
      <p:pic>
        <p:nvPicPr>
          <p:cNvPr id="5" name="Picture 4">
            <a:extLst>
              <a:ext uri="{FF2B5EF4-FFF2-40B4-BE49-F238E27FC236}">
                <a16:creationId xmlns:a16="http://schemas.microsoft.com/office/drawing/2014/main" id="{FC17F6A8-A6DE-465D-90DB-57D6B5347393}"/>
              </a:ext>
            </a:extLst>
          </p:cNvPr>
          <p:cNvPicPr/>
          <p:nvPr/>
        </p:nvPicPr>
        <p:blipFill rotWithShape="1">
          <a:blip r:embed="rId2"/>
          <a:srcRect t="4651"/>
          <a:stretch/>
        </p:blipFill>
        <p:spPr bwMode="auto">
          <a:xfrm>
            <a:off x="8208273" y="1666399"/>
            <a:ext cx="2952750" cy="429577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B8F4D04-6F9A-44BF-8F0C-5DCD8FA22CBC}"/>
              </a:ext>
            </a:extLst>
          </p:cNvPr>
          <p:cNvPicPr/>
          <p:nvPr/>
        </p:nvPicPr>
        <p:blipFill>
          <a:blip r:embed="rId3"/>
          <a:stretch>
            <a:fillRect/>
          </a:stretch>
        </p:blipFill>
        <p:spPr>
          <a:xfrm>
            <a:off x="5007390" y="2695927"/>
            <a:ext cx="2581275" cy="2828925"/>
          </a:xfrm>
          <a:prstGeom prst="rect">
            <a:avLst/>
          </a:prstGeom>
        </p:spPr>
      </p:pic>
      <p:sp>
        <p:nvSpPr>
          <p:cNvPr id="7" name="Rectangle 6">
            <a:extLst>
              <a:ext uri="{FF2B5EF4-FFF2-40B4-BE49-F238E27FC236}">
                <a16:creationId xmlns:a16="http://schemas.microsoft.com/office/drawing/2014/main" id="{2CC3DD14-DF06-48D7-A739-B3C28889FF53}"/>
              </a:ext>
            </a:extLst>
          </p:cNvPr>
          <p:cNvSpPr/>
          <p:nvPr/>
        </p:nvSpPr>
        <p:spPr>
          <a:xfrm>
            <a:off x="4817473" y="1333148"/>
            <a:ext cx="3080996" cy="1065676"/>
          </a:xfrm>
          <a:prstGeom prst="rect">
            <a:avLst/>
          </a:prstGeom>
        </p:spPr>
        <p:txBody>
          <a:bodyPr wrap="square">
            <a:spAutoFit/>
          </a:bodyPr>
          <a:lstStyle/>
          <a:p>
            <a:pPr>
              <a:lnSpc>
                <a:spcPct val="107000"/>
              </a:lnSpc>
              <a:spcAft>
                <a:spcPts val="800"/>
              </a:spcAft>
            </a:pPr>
            <a:r>
              <a:rPr lang="en-IN" sz="2000" b="1" dirty="0">
                <a:latin typeface="Calibri" panose="020F0502020204030204" pitchFamily="34" charset="0"/>
                <a:ea typeface="Calibri" panose="020F0502020204030204" pitchFamily="34" charset="0"/>
                <a:cs typeface="Times New Roman" panose="02020603050405020304" pitchFamily="18" charset="0"/>
              </a:rPr>
              <a:t>And Borough along with the top 5 most common venues:</a:t>
            </a:r>
          </a:p>
        </p:txBody>
      </p:sp>
      <p:sp>
        <p:nvSpPr>
          <p:cNvPr id="8" name="Rectangle 7">
            <a:extLst>
              <a:ext uri="{FF2B5EF4-FFF2-40B4-BE49-F238E27FC236}">
                <a16:creationId xmlns:a16="http://schemas.microsoft.com/office/drawing/2014/main" id="{3D324E8F-3B65-4A19-8C00-00B8FA055F2B}"/>
              </a:ext>
            </a:extLst>
          </p:cNvPr>
          <p:cNvSpPr/>
          <p:nvPr/>
        </p:nvSpPr>
        <p:spPr>
          <a:xfrm>
            <a:off x="432000" y="1333148"/>
            <a:ext cx="3246783" cy="2012026"/>
          </a:xfrm>
          <a:prstGeom prst="rect">
            <a:avLst/>
          </a:prstGeom>
        </p:spPr>
        <p:txBody>
          <a:bodyPr wrap="square">
            <a:spAutoFit/>
          </a:bodyPr>
          <a:lstStyle/>
          <a:p>
            <a:pPr>
              <a:lnSpc>
                <a:spcPct val="107000"/>
              </a:lnSpc>
              <a:spcAft>
                <a:spcPts val="800"/>
              </a:spcAft>
            </a:pPr>
            <a:r>
              <a:rPr lang="en-IN" sz="3200" dirty="0">
                <a:latin typeface="Calibri" panose="020F0502020204030204" pitchFamily="34" charset="0"/>
                <a:ea typeface="Calibri" panose="020F0502020204030204" pitchFamily="34" charset="0"/>
                <a:cs typeface="Times New Roman" panose="02020603050405020304" pitchFamily="18" charset="0"/>
              </a:rPr>
              <a:t>It was found that there are </a:t>
            </a:r>
            <a:r>
              <a:rPr lang="en-IN" sz="5400" dirty="0">
                <a:latin typeface="Calibri" panose="020F0502020204030204" pitchFamily="34" charset="0"/>
                <a:ea typeface="Calibri" panose="020F0502020204030204" pitchFamily="34" charset="0"/>
                <a:cs typeface="Times New Roman" panose="02020603050405020304" pitchFamily="18" charset="0"/>
              </a:rPr>
              <a:t>276</a:t>
            </a:r>
            <a:r>
              <a:rPr lang="en-IN" sz="3200" dirty="0">
                <a:latin typeface="Calibri" panose="020F0502020204030204" pitchFamily="34" charset="0"/>
                <a:ea typeface="Calibri" panose="020F0502020204030204" pitchFamily="34" charset="0"/>
                <a:cs typeface="Times New Roman" panose="02020603050405020304" pitchFamily="18" charset="0"/>
              </a:rPr>
              <a:t> unique categories.</a:t>
            </a:r>
          </a:p>
        </p:txBody>
      </p:sp>
      <p:sp>
        <p:nvSpPr>
          <p:cNvPr id="9" name="Rectangle 8">
            <a:extLst>
              <a:ext uri="{FF2B5EF4-FFF2-40B4-BE49-F238E27FC236}">
                <a16:creationId xmlns:a16="http://schemas.microsoft.com/office/drawing/2014/main" id="{4BADF642-F187-467D-B0A1-6E2DA5798ED5}"/>
              </a:ext>
            </a:extLst>
          </p:cNvPr>
          <p:cNvSpPr/>
          <p:nvPr/>
        </p:nvSpPr>
        <p:spPr>
          <a:xfrm>
            <a:off x="499564" y="4092029"/>
            <a:ext cx="2952749" cy="1692771"/>
          </a:xfrm>
          <a:prstGeom prst="rect">
            <a:avLst/>
          </a:prstGeom>
        </p:spPr>
        <p:txBody>
          <a:bodyPr wrap="square">
            <a:spAutoFit/>
          </a:bodyPr>
          <a:lstStyle/>
          <a:p>
            <a:r>
              <a:rPr lang="en-IN" sz="3200" dirty="0">
                <a:solidFill>
                  <a:srgbClr val="000000"/>
                </a:solidFill>
                <a:latin typeface="Helvetica Neue"/>
              </a:rPr>
              <a:t>Coffee Shops </a:t>
            </a:r>
            <a:r>
              <a:rPr lang="en-IN" sz="2400" dirty="0">
                <a:solidFill>
                  <a:srgbClr val="000000"/>
                </a:solidFill>
                <a:latin typeface="Helvetica Neue"/>
              </a:rPr>
              <a:t>is the most common Venue among all the Borough</a:t>
            </a:r>
            <a:endParaRPr lang="en-IN" sz="2400" dirty="0"/>
          </a:p>
        </p:txBody>
      </p:sp>
    </p:spTree>
    <p:extLst>
      <p:ext uri="{BB962C8B-B14F-4D97-AF65-F5344CB8AC3E}">
        <p14:creationId xmlns:p14="http://schemas.microsoft.com/office/powerpoint/2010/main" val="103559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936000"/>
          </a:xfrm>
        </p:spPr>
        <p:txBody>
          <a:bodyPr/>
          <a:lstStyle/>
          <a:p>
            <a:r>
              <a:rPr lang="en-IN" dirty="0"/>
              <a:t>Machine Learning – KMeans Clustering </a:t>
            </a:r>
            <a:br>
              <a:rPr lang="en-IN" b="1" dirty="0"/>
            </a:br>
            <a:endParaRPr lang="en-US" dirty="0"/>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To extract insights from the Data using unsupervised Machine Learning technique</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459788"/>
            <a:ext cx="5472000" cy="2390137"/>
          </a:xfrm>
        </p:spPr>
        <p:txBody>
          <a:bodyPr/>
          <a:lstStyle/>
          <a:p>
            <a:r>
              <a:rPr lang="en-IN" sz="2400" dirty="0"/>
              <a:t>A Clustering Algorithm tries to analyse natural groups of data on the basis of some similarity. It locates the centroid of the group of data points. To carry out effective clustering, the algorithm evaluates the distance between each point from the centroid of the cluster.</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63789"/>
            <a:ext cx="5472113" cy="2390136"/>
          </a:xfrm>
        </p:spPr>
        <p:txBody>
          <a:bodyPr/>
          <a:lstStyle/>
          <a:p>
            <a:r>
              <a:rPr lang="en-IN" sz="2400" dirty="0"/>
              <a:t>K-means Clustering will group these locations of maximum prone areas into clusters and define a cluster centre for each clusters. These Clusters centres are the centroids of each cluster and are at a minimum distance from all the points of a particular cluster.</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318883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Data Visualization</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852487" y="949992"/>
            <a:ext cx="11339513" cy="998077"/>
          </a:xfrm>
        </p:spPr>
        <p:txBody>
          <a:bodyPr/>
          <a:lstStyle/>
          <a:p>
            <a:r>
              <a:rPr lang="en-IN" b="1" dirty="0"/>
              <a:t>Visualization of Toronto's Borough </a:t>
            </a:r>
            <a:r>
              <a:rPr lang="en-IN" dirty="0"/>
              <a:t>V/S </a:t>
            </a:r>
            <a:r>
              <a:rPr lang="en-IN" b="1" dirty="0"/>
              <a:t>Clusters visualization of Toronto's Borough</a:t>
            </a:r>
          </a:p>
          <a:p>
            <a:r>
              <a:rPr lang="en-IN" dirty="0"/>
              <a:t>After applying the Machine learning algorithm it was found to have 5 clusters of similar neighbourhoods as visualized </a:t>
            </a:r>
          </a:p>
          <a:p>
            <a:r>
              <a:rPr lang="en-IN" dirty="0"/>
              <a:t>below</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15"/>
          </p:nvPr>
        </p:nvSpPr>
        <p:spPr/>
        <p:txBody>
          <a:bodyPr/>
          <a:lstStyle/>
          <a:p>
            <a:fld id="{19B51A1E-902D-48AF-9020-955120F399B6}" type="slidenum">
              <a:rPr lang="en-US" smtClean="0"/>
              <a:pPr/>
              <a:t>7</a:t>
            </a:fld>
            <a:endParaRPr lang="en-US" dirty="0"/>
          </a:p>
        </p:txBody>
      </p:sp>
      <p:pic>
        <p:nvPicPr>
          <p:cNvPr id="14" name="Picture 13">
            <a:extLst>
              <a:ext uri="{FF2B5EF4-FFF2-40B4-BE49-F238E27FC236}">
                <a16:creationId xmlns:a16="http://schemas.microsoft.com/office/drawing/2014/main" id="{CEA06998-4D1C-4944-B1A4-89C892BDCDA5}"/>
              </a:ext>
            </a:extLst>
          </p:cNvPr>
          <p:cNvPicPr/>
          <p:nvPr/>
        </p:nvPicPr>
        <p:blipFill rotWithShape="1">
          <a:blip r:embed="rId2">
            <a:extLst>
              <a:ext uri="{28A0092B-C50C-407E-A947-70E740481C1C}">
                <a14:useLocalDpi xmlns:a14="http://schemas.microsoft.com/office/drawing/2010/main" val="0"/>
              </a:ext>
            </a:extLst>
          </a:blip>
          <a:srcRect l="13498" t="16420" r="7638" b="5671"/>
          <a:stretch/>
        </p:blipFill>
        <p:spPr bwMode="auto">
          <a:xfrm>
            <a:off x="432000" y="2435269"/>
            <a:ext cx="5473148" cy="3061254"/>
          </a:xfrm>
          <a:prstGeom prst="rect">
            <a:avLst/>
          </a:prstGeom>
          <a:noFill/>
          <a:ln>
            <a:noFill/>
          </a:ln>
        </p:spPr>
      </p:pic>
      <p:pic>
        <p:nvPicPr>
          <p:cNvPr id="15" name="Picture 14">
            <a:extLst>
              <a:ext uri="{FF2B5EF4-FFF2-40B4-BE49-F238E27FC236}">
                <a16:creationId xmlns:a16="http://schemas.microsoft.com/office/drawing/2014/main" id="{C846C761-58E2-44E3-A577-F7B50DBB0A61}"/>
              </a:ext>
            </a:extLst>
          </p:cNvPr>
          <p:cNvPicPr/>
          <p:nvPr/>
        </p:nvPicPr>
        <p:blipFill rotWithShape="1">
          <a:blip r:embed="rId3">
            <a:extLst>
              <a:ext uri="{28A0092B-C50C-407E-A947-70E740481C1C}">
                <a14:useLocalDpi xmlns:a14="http://schemas.microsoft.com/office/drawing/2010/main" val="0"/>
              </a:ext>
            </a:extLst>
          </a:blip>
          <a:srcRect l="10299" t="22157" r="9139" b="2014"/>
          <a:stretch/>
        </p:blipFill>
        <p:spPr bwMode="auto">
          <a:xfrm>
            <a:off x="6286854" y="2435269"/>
            <a:ext cx="5149772" cy="3061254"/>
          </a:xfrm>
          <a:prstGeom prst="rect">
            <a:avLst/>
          </a:prstGeom>
          <a:noFill/>
          <a:ln>
            <a:noFill/>
          </a:ln>
        </p:spPr>
      </p:pic>
    </p:spTree>
    <p:extLst>
      <p:ext uri="{BB962C8B-B14F-4D97-AF65-F5344CB8AC3E}">
        <p14:creationId xmlns:p14="http://schemas.microsoft.com/office/powerpoint/2010/main" val="2580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88BC-15A8-47AF-8A35-1B757092AF80}"/>
              </a:ext>
            </a:extLst>
          </p:cNvPr>
          <p:cNvSpPr>
            <a:spLocks noGrp="1"/>
          </p:cNvSpPr>
          <p:nvPr>
            <p:ph type="title"/>
          </p:nvPr>
        </p:nvSpPr>
        <p:spPr/>
        <p:txBody>
          <a:bodyPr/>
          <a:lstStyle/>
          <a:p>
            <a:r>
              <a:rPr lang="en-IN" dirty="0"/>
              <a:t>Results and Conclusion</a:t>
            </a:r>
          </a:p>
        </p:txBody>
      </p:sp>
      <p:sp>
        <p:nvSpPr>
          <p:cNvPr id="3" name="Text Placeholder 2">
            <a:extLst>
              <a:ext uri="{FF2B5EF4-FFF2-40B4-BE49-F238E27FC236}">
                <a16:creationId xmlns:a16="http://schemas.microsoft.com/office/drawing/2014/main" id="{9E71B0FC-3234-4BCE-B2D5-8E2B9E38B6F3}"/>
              </a:ext>
            </a:extLst>
          </p:cNvPr>
          <p:cNvSpPr>
            <a:spLocks noGrp="1"/>
          </p:cNvSpPr>
          <p:nvPr>
            <p:ph type="body" sz="quarter" idx="32"/>
          </p:nvPr>
        </p:nvSpPr>
        <p:spPr/>
        <p:txBody>
          <a:bodyPr/>
          <a:lstStyle/>
          <a:p>
            <a:r>
              <a:rPr lang="en-IN" dirty="0"/>
              <a:t>Cluster #0 - Most common venues: Restaurants and Coffee Shop</a:t>
            </a:r>
          </a:p>
        </p:txBody>
      </p:sp>
      <p:sp>
        <p:nvSpPr>
          <p:cNvPr id="4" name="Slide Number Placeholder 3">
            <a:extLst>
              <a:ext uri="{FF2B5EF4-FFF2-40B4-BE49-F238E27FC236}">
                <a16:creationId xmlns:a16="http://schemas.microsoft.com/office/drawing/2014/main" id="{7B8ED6B8-576D-45B9-ABC6-240B29785A39}"/>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pic>
        <p:nvPicPr>
          <p:cNvPr id="5" name="Picture 4">
            <a:extLst>
              <a:ext uri="{FF2B5EF4-FFF2-40B4-BE49-F238E27FC236}">
                <a16:creationId xmlns:a16="http://schemas.microsoft.com/office/drawing/2014/main" id="{3EC2BC22-6723-43FE-8205-048FC8D7381F}"/>
              </a:ext>
            </a:extLst>
          </p:cNvPr>
          <p:cNvPicPr/>
          <p:nvPr/>
        </p:nvPicPr>
        <p:blipFill>
          <a:blip r:embed="rId2"/>
          <a:stretch>
            <a:fillRect/>
          </a:stretch>
        </p:blipFill>
        <p:spPr>
          <a:xfrm>
            <a:off x="431800" y="1548313"/>
            <a:ext cx="8036339" cy="2160104"/>
          </a:xfrm>
          <a:prstGeom prst="rect">
            <a:avLst/>
          </a:prstGeom>
        </p:spPr>
      </p:pic>
      <p:sp>
        <p:nvSpPr>
          <p:cNvPr id="6" name="Rectangle 5">
            <a:extLst>
              <a:ext uri="{FF2B5EF4-FFF2-40B4-BE49-F238E27FC236}">
                <a16:creationId xmlns:a16="http://schemas.microsoft.com/office/drawing/2014/main" id="{CC91B3E8-04CE-48E0-AF96-E79307314199}"/>
              </a:ext>
            </a:extLst>
          </p:cNvPr>
          <p:cNvSpPr/>
          <p:nvPr/>
        </p:nvSpPr>
        <p:spPr>
          <a:xfrm>
            <a:off x="431800" y="3888730"/>
            <a:ext cx="7188200" cy="375552"/>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Cluster #1 -Most common venues: Hotels and Gym/Fitness centre</a:t>
            </a:r>
          </a:p>
        </p:txBody>
      </p:sp>
      <p:pic>
        <p:nvPicPr>
          <p:cNvPr id="7" name="Picture 6">
            <a:extLst>
              <a:ext uri="{FF2B5EF4-FFF2-40B4-BE49-F238E27FC236}">
                <a16:creationId xmlns:a16="http://schemas.microsoft.com/office/drawing/2014/main" id="{FD122334-DC1E-4A4E-92F7-C76860BA12B4}"/>
              </a:ext>
            </a:extLst>
          </p:cNvPr>
          <p:cNvPicPr/>
          <p:nvPr/>
        </p:nvPicPr>
        <p:blipFill>
          <a:blip r:embed="rId3"/>
          <a:stretch>
            <a:fillRect/>
          </a:stretch>
        </p:blipFill>
        <p:spPr>
          <a:xfrm>
            <a:off x="431800" y="4638261"/>
            <a:ext cx="8036338" cy="1510748"/>
          </a:xfrm>
          <a:prstGeom prst="rect">
            <a:avLst/>
          </a:prstGeom>
        </p:spPr>
      </p:pic>
    </p:spTree>
    <p:extLst>
      <p:ext uri="{BB962C8B-B14F-4D97-AF65-F5344CB8AC3E}">
        <p14:creationId xmlns:p14="http://schemas.microsoft.com/office/powerpoint/2010/main" val="313812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71B0FC-3234-4BCE-B2D5-8E2B9E38B6F3}"/>
              </a:ext>
            </a:extLst>
          </p:cNvPr>
          <p:cNvSpPr>
            <a:spLocks noGrp="1"/>
          </p:cNvSpPr>
          <p:nvPr>
            <p:ph type="body" sz="quarter" idx="32"/>
          </p:nvPr>
        </p:nvSpPr>
        <p:spPr>
          <a:xfrm>
            <a:off x="388143" y="528991"/>
            <a:ext cx="11339513" cy="360000"/>
          </a:xfrm>
        </p:spPr>
        <p:txBody>
          <a:bodyPr/>
          <a:lstStyle/>
          <a:p>
            <a:r>
              <a:rPr lang="en-IN" dirty="0"/>
              <a:t>Cluster #2 - Most common venues: Park, Convenience Store and Check Cashing Service</a:t>
            </a:r>
          </a:p>
        </p:txBody>
      </p:sp>
      <p:sp>
        <p:nvSpPr>
          <p:cNvPr id="4" name="Slide Number Placeholder 3">
            <a:extLst>
              <a:ext uri="{FF2B5EF4-FFF2-40B4-BE49-F238E27FC236}">
                <a16:creationId xmlns:a16="http://schemas.microsoft.com/office/drawing/2014/main" id="{7B8ED6B8-576D-45B9-ABC6-240B29785A39}"/>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sp>
        <p:nvSpPr>
          <p:cNvPr id="6" name="Rectangle 5">
            <a:extLst>
              <a:ext uri="{FF2B5EF4-FFF2-40B4-BE49-F238E27FC236}">
                <a16:creationId xmlns:a16="http://schemas.microsoft.com/office/drawing/2014/main" id="{CC91B3E8-04CE-48E0-AF96-E79307314199}"/>
              </a:ext>
            </a:extLst>
          </p:cNvPr>
          <p:cNvSpPr/>
          <p:nvPr/>
        </p:nvSpPr>
        <p:spPr>
          <a:xfrm>
            <a:off x="431800" y="3888730"/>
            <a:ext cx="7188200" cy="375552"/>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Cluster #4 -</a:t>
            </a:r>
            <a:r>
              <a:rPr lang="en-IN" dirty="0"/>
              <a:t>Most common venues: Fast Food Restaurants</a:t>
            </a:r>
          </a:p>
        </p:txBody>
      </p:sp>
      <p:pic>
        <p:nvPicPr>
          <p:cNvPr id="10" name="Picture 9">
            <a:extLst>
              <a:ext uri="{FF2B5EF4-FFF2-40B4-BE49-F238E27FC236}">
                <a16:creationId xmlns:a16="http://schemas.microsoft.com/office/drawing/2014/main" id="{505A217F-6F36-4DAC-9E88-F14FFE46FD5B}"/>
              </a:ext>
            </a:extLst>
          </p:cNvPr>
          <p:cNvPicPr/>
          <p:nvPr/>
        </p:nvPicPr>
        <p:blipFill>
          <a:blip r:embed="rId2"/>
          <a:stretch>
            <a:fillRect/>
          </a:stretch>
        </p:blipFill>
        <p:spPr>
          <a:xfrm>
            <a:off x="431800" y="1020418"/>
            <a:ext cx="8036338" cy="1199322"/>
          </a:xfrm>
          <a:prstGeom prst="rect">
            <a:avLst/>
          </a:prstGeom>
        </p:spPr>
      </p:pic>
      <p:sp>
        <p:nvSpPr>
          <p:cNvPr id="11" name="Rectangle 10">
            <a:extLst>
              <a:ext uri="{FF2B5EF4-FFF2-40B4-BE49-F238E27FC236}">
                <a16:creationId xmlns:a16="http://schemas.microsoft.com/office/drawing/2014/main" id="{6B4CB93D-8E23-4EB6-AADD-D681302EA982}"/>
              </a:ext>
            </a:extLst>
          </p:cNvPr>
          <p:cNvSpPr/>
          <p:nvPr/>
        </p:nvSpPr>
        <p:spPr>
          <a:xfrm>
            <a:off x="388143" y="2351167"/>
            <a:ext cx="6096000" cy="375552"/>
          </a:xfrm>
          <a:prstGeom prst="rect">
            <a:avLst/>
          </a:prstGeom>
        </p:spPr>
        <p:txBody>
          <a:bodyPr>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Cluster #3 - Most common venues: Park and Gym</a:t>
            </a:r>
          </a:p>
        </p:txBody>
      </p:sp>
      <p:pic>
        <p:nvPicPr>
          <p:cNvPr id="12" name="Picture 11">
            <a:extLst>
              <a:ext uri="{FF2B5EF4-FFF2-40B4-BE49-F238E27FC236}">
                <a16:creationId xmlns:a16="http://schemas.microsoft.com/office/drawing/2014/main" id="{8FEACB63-A565-4C33-AE6B-C104BC68F5BF}"/>
              </a:ext>
            </a:extLst>
          </p:cNvPr>
          <p:cNvPicPr/>
          <p:nvPr/>
        </p:nvPicPr>
        <p:blipFill>
          <a:blip r:embed="rId3"/>
          <a:stretch>
            <a:fillRect/>
          </a:stretch>
        </p:blipFill>
        <p:spPr>
          <a:xfrm>
            <a:off x="388143" y="2919029"/>
            <a:ext cx="8079995" cy="925444"/>
          </a:xfrm>
          <a:prstGeom prst="rect">
            <a:avLst/>
          </a:prstGeom>
        </p:spPr>
      </p:pic>
      <p:pic>
        <p:nvPicPr>
          <p:cNvPr id="13" name="Picture 12">
            <a:extLst>
              <a:ext uri="{FF2B5EF4-FFF2-40B4-BE49-F238E27FC236}">
                <a16:creationId xmlns:a16="http://schemas.microsoft.com/office/drawing/2014/main" id="{6D48911B-81CC-4609-A7B5-163120E89A3C}"/>
              </a:ext>
            </a:extLst>
          </p:cNvPr>
          <p:cNvPicPr/>
          <p:nvPr/>
        </p:nvPicPr>
        <p:blipFill>
          <a:blip r:embed="rId4"/>
          <a:stretch>
            <a:fillRect/>
          </a:stretch>
        </p:blipFill>
        <p:spPr>
          <a:xfrm>
            <a:off x="431800" y="4549813"/>
            <a:ext cx="8036338" cy="1779195"/>
          </a:xfrm>
          <a:prstGeom prst="rect">
            <a:avLst/>
          </a:prstGeom>
        </p:spPr>
      </p:pic>
    </p:spTree>
    <p:extLst>
      <p:ext uri="{BB962C8B-B14F-4D97-AF65-F5344CB8AC3E}">
        <p14:creationId xmlns:p14="http://schemas.microsoft.com/office/powerpoint/2010/main" val="3144153455"/>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2.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61FE8A-8F15-409F-AF62-619C69C0D537}">
  <ds:schemaRefs>
    <ds:schemaRef ds:uri="http://purl.org/dc/terms/"/>
    <ds:schemaRef ds:uri="16c05727-aa75-4e4a-9b5f-8a80a1165891"/>
    <ds:schemaRef ds:uri="http://purl.org/dc/dcmityp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71af3243-3dd4-4a8d-8c0d-dd76da1f02a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0</TotalTime>
  <Words>604</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Corbel</vt:lpstr>
      <vt:lpstr>Helvetica Neue</vt:lpstr>
      <vt:lpstr>Times New Roman</vt:lpstr>
      <vt:lpstr>Office Theme</vt:lpstr>
      <vt:lpstr>The Battle of Neighbourhoods</vt:lpstr>
      <vt:lpstr>Introduction/Business Problem</vt:lpstr>
      <vt:lpstr>Data </vt:lpstr>
      <vt:lpstr>Table</vt:lpstr>
      <vt:lpstr>Exploratory Data Analysis </vt:lpstr>
      <vt:lpstr>Machine Learning – KMeans Clustering  </vt:lpstr>
      <vt:lpstr>Data Visualization</vt:lpstr>
      <vt:lpstr>Results and Conclusion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2019-10-12T02:36:07Z</dcterms:created>
  <dcterms:modified xsi:type="dcterms:W3CDTF">2019-10-12T03:11:43Z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