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F1DBA6-41E4-4AFC-A7C3-7F21693E949C}" type="datetimeFigureOut">
              <a:rPr lang="en-IN" smtClean="0"/>
              <a:t>29-01-2021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13266236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1DBA6-41E4-4AFC-A7C3-7F21693E949C}" type="datetimeFigureOut">
              <a:rPr lang="en-IN" smtClean="0"/>
              <a:t>29-01-2021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394271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1DBA6-41E4-4AFC-A7C3-7F21693E949C}" type="datetimeFigureOut">
              <a:rPr lang="en-IN" smtClean="0"/>
              <a:t>29-01-2021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641196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1DBA6-41E4-4AFC-A7C3-7F21693E949C}" type="datetimeFigureOut">
              <a:rPr lang="en-IN" smtClean="0"/>
              <a:t>29-01-2021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FCFEB-8575-4D86-8016-EAD7E5118B6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7528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1DBA6-41E4-4AFC-A7C3-7F21693E949C}" type="datetimeFigureOut">
              <a:rPr lang="en-IN" smtClean="0"/>
              <a:t>29-01-2021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62398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F1DBA6-41E4-4AFC-A7C3-7F21693E949C}" type="datetimeFigureOut">
              <a:rPr lang="en-IN" smtClean="0"/>
              <a:t>29-01-2021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245152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F1DBA6-41E4-4AFC-A7C3-7F21693E949C}" type="datetimeFigureOut">
              <a:rPr lang="en-IN" smtClean="0"/>
              <a:t>29-01-2021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1575293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F1DBA6-41E4-4AFC-A7C3-7F21693E949C}" type="datetimeFigureOut">
              <a:rPr lang="en-IN" smtClean="0"/>
              <a:t>29-01-2021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1308191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F1DBA6-41E4-4AFC-A7C3-7F21693E949C}" type="datetimeFigureOut">
              <a:rPr lang="en-IN" smtClean="0"/>
              <a:t>29-01-2021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4572402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F1DBA6-41E4-4AFC-A7C3-7F21693E949C}" type="datetimeFigureOut">
              <a:rPr lang="en-IN" smtClean="0"/>
              <a:t>29-01-2021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235883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F1DBA6-41E4-4AFC-A7C3-7F21693E949C}" type="datetimeFigureOut">
              <a:rPr lang="en-IN" smtClean="0"/>
              <a:t>29-01-2021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382030513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F1DBA6-41E4-4AFC-A7C3-7F21693E949C}" type="datetimeFigureOut">
              <a:rPr lang="en-IN" smtClean="0"/>
              <a:t>29-01-2021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349625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F1DBA6-41E4-4AFC-A7C3-7F21693E949C}" type="datetimeFigureOut">
              <a:rPr lang="en-IN" smtClean="0"/>
              <a:t>29-01-2021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246309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F1DBA6-41E4-4AFC-A7C3-7F21693E949C}" type="datetimeFigureOut">
              <a:rPr lang="en-IN" smtClean="0"/>
              <a:t>29-01-2021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382776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1DBA6-41E4-4AFC-A7C3-7F21693E949C}" type="datetimeFigureOut">
              <a:rPr lang="en-IN" smtClean="0"/>
              <a:t>29-01-2021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302036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1DBA6-41E4-4AFC-A7C3-7F21693E949C}" type="datetimeFigureOut">
              <a:rPr lang="en-IN" smtClean="0"/>
              <a:t>29-01-2021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212489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1DBA6-41E4-4AFC-A7C3-7F21693E949C}" type="datetimeFigureOut">
              <a:rPr lang="en-IN" smtClean="0"/>
              <a:t>29-01-2021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FCFEB-8575-4D86-8016-EAD7E5118B67}" type="slidenum">
              <a:rPr lang="en-IN" smtClean="0"/>
              <a:t>‹#›</a:t>
            </a:fld>
            <a:endParaRPr lang="en-IN"/>
          </a:p>
        </p:txBody>
      </p:sp>
    </p:spTree>
    <p:extLst>
      <p:ext uri="{BB962C8B-B14F-4D97-AF65-F5344CB8AC3E}">
        <p14:creationId xmlns:p14="http://schemas.microsoft.com/office/powerpoint/2010/main" val="82270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F1DBA6-41E4-4AFC-A7C3-7F21693E949C}" type="datetimeFigureOut">
              <a:rPr lang="en-IN" smtClean="0"/>
              <a:t>29-01-2021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F7FCFEB-8575-4D86-8016-EAD7E5118B67}" type="slidenum">
              <a:rPr lang="en-IN" smtClean="0"/>
              <a:t>‹#›</a:t>
            </a:fld>
            <a:endParaRPr lang="en-IN"/>
          </a:p>
        </p:txBody>
      </p:sp>
    </p:spTree>
    <p:extLst>
      <p:ext uri="{BB962C8B-B14F-4D97-AF65-F5344CB8AC3E}">
        <p14:creationId xmlns:p14="http://schemas.microsoft.com/office/powerpoint/2010/main" val="176135811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773" y="3057181"/>
            <a:ext cx="9001462" cy="785950"/>
          </a:xfrm>
        </p:spPr>
        <p:txBody>
          <a:bodyPr>
            <a:normAutofit fontScale="90000"/>
          </a:bodyPr>
          <a:lstStyle/>
          <a:p>
            <a:r>
              <a:rPr lang="en-IN" dirty="0" smtClean="0"/>
              <a:t>Case study </a:t>
            </a:r>
            <a:br>
              <a:rPr lang="en-IN" dirty="0" smtClean="0"/>
            </a:br>
            <a:r>
              <a:rPr lang="en-IN" dirty="0" smtClean="0"/>
              <a:t>Media Publication </a:t>
            </a:r>
            <a:endParaRPr lang="en-IN" dirty="0"/>
          </a:p>
        </p:txBody>
      </p:sp>
    </p:spTree>
    <p:extLst>
      <p:ext uri="{BB962C8B-B14F-4D97-AF65-F5344CB8AC3E}">
        <p14:creationId xmlns:p14="http://schemas.microsoft.com/office/powerpoint/2010/main" val="3580188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5484" y="351181"/>
            <a:ext cx="5096289" cy="4223951"/>
          </a:xfrm>
          <a:prstGeom prst="rect">
            <a:avLst/>
          </a:prstGeom>
        </p:spPr>
      </p:pic>
      <p:sp>
        <p:nvSpPr>
          <p:cNvPr id="3" name="Subtitle 2"/>
          <p:cNvSpPr>
            <a:spLocks noGrp="1"/>
          </p:cNvSpPr>
          <p:nvPr>
            <p:ph type="subTitle" idx="1"/>
          </p:nvPr>
        </p:nvSpPr>
        <p:spPr>
          <a:xfrm>
            <a:off x="1939825" y="4940508"/>
            <a:ext cx="9001462" cy="1655762"/>
          </a:xfrm>
        </p:spPr>
        <p:txBody>
          <a:bodyPr>
            <a:normAutofit fontScale="92500" lnSpcReduction="10000"/>
          </a:bodyPr>
          <a:lstStyle/>
          <a:p>
            <a:pPr marL="342900" indent="-342900" algn="l">
              <a:buFont typeface="Arial" panose="020B0604020202020204" pitchFamily="34" charset="0"/>
              <a:buChar char="•"/>
            </a:pPr>
            <a:r>
              <a:rPr lang="en-IN" dirty="0" smtClean="0"/>
              <a:t>By taking a deeper look into the Auto and Education industries, these are some of the companies which has to be targeted by the sales and marketing team in order to achieve significant growth going forward.</a:t>
            </a:r>
            <a:endParaRPr lang="en-IN" dirty="0"/>
          </a:p>
        </p:txBody>
      </p:sp>
      <p:pic>
        <p:nvPicPr>
          <p:cNvPr id="5" name="Picture 4"/>
          <p:cNvPicPr>
            <a:picLocks noChangeAspect="1"/>
          </p:cNvPicPr>
          <p:nvPr/>
        </p:nvPicPr>
        <p:blipFill>
          <a:blip r:embed="rId3"/>
          <a:stretch>
            <a:fillRect/>
          </a:stretch>
        </p:blipFill>
        <p:spPr>
          <a:xfrm>
            <a:off x="6542639" y="351180"/>
            <a:ext cx="4780332" cy="4223951"/>
          </a:xfrm>
          <a:prstGeom prst="rect">
            <a:avLst/>
          </a:prstGeom>
        </p:spPr>
      </p:pic>
    </p:spTree>
    <p:extLst>
      <p:ext uri="{BB962C8B-B14F-4D97-AF65-F5344CB8AC3E}">
        <p14:creationId xmlns:p14="http://schemas.microsoft.com/office/powerpoint/2010/main" val="1259059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63841" y="172278"/>
            <a:ext cx="8065972" cy="5029960"/>
          </a:xfrm>
          <a:prstGeom prst="rect">
            <a:avLst/>
          </a:prstGeom>
        </p:spPr>
      </p:pic>
      <p:sp>
        <p:nvSpPr>
          <p:cNvPr id="3" name="Subtitle 2"/>
          <p:cNvSpPr>
            <a:spLocks noGrp="1"/>
          </p:cNvSpPr>
          <p:nvPr>
            <p:ph type="subTitle" idx="1"/>
          </p:nvPr>
        </p:nvSpPr>
        <p:spPr>
          <a:xfrm>
            <a:off x="654365" y="5645426"/>
            <a:ext cx="9001462" cy="1066800"/>
          </a:xfrm>
        </p:spPr>
        <p:txBody>
          <a:bodyPr>
            <a:noAutofit/>
          </a:bodyPr>
          <a:lstStyle/>
          <a:p>
            <a:pPr marL="342900" indent="-342900" algn="l">
              <a:buFont typeface="Arial" panose="020B0604020202020204" pitchFamily="34" charset="0"/>
              <a:buChar char="•"/>
            </a:pPr>
            <a:r>
              <a:rPr lang="en-IN" sz="1800" dirty="0"/>
              <a:t>From the 2020 trend line of Player </a:t>
            </a:r>
            <a:r>
              <a:rPr lang="en-IN" sz="1800" dirty="0" smtClean="0"/>
              <a:t>2, </a:t>
            </a:r>
            <a:r>
              <a:rPr lang="en-IN" sz="1800" dirty="0"/>
              <a:t>we can see that there has been an upward trend in the </a:t>
            </a:r>
            <a:r>
              <a:rPr lang="en-IN" sz="1800" dirty="0" smtClean="0"/>
              <a:t>Banking </a:t>
            </a:r>
            <a:r>
              <a:rPr lang="en-IN" sz="1800" dirty="0"/>
              <a:t>and Education industry. So they should try to target their marketing in those 2 industry.</a:t>
            </a:r>
          </a:p>
          <a:p>
            <a:pPr marL="342900" indent="-342900" algn="l">
              <a:buFont typeface="Arial" panose="020B0604020202020204" pitchFamily="34" charset="0"/>
              <a:buChar char="•"/>
            </a:pPr>
            <a:endParaRPr lang="en-IN" sz="1800" dirty="0"/>
          </a:p>
        </p:txBody>
      </p:sp>
      <p:pic>
        <p:nvPicPr>
          <p:cNvPr id="5" name="Picture 4"/>
          <p:cNvPicPr>
            <a:picLocks noChangeAspect="1"/>
          </p:cNvPicPr>
          <p:nvPr/>
        </p:nvPicPr>
        <p:blipFill>
          <a:blip r:embed="rId3"/>
          <a:stretch>
            <a:fillRect/>
          </a:stretch>
        </p:blipFill>
        <p:spPr>
          <a:xfrm>
            <a:off x="4312961" y="172278"/>
            <a:ext cx="1419225" cy="819150"/>
          </a:xfrm>
          <a:prstGeom prst="rect">
            <a:avLst/>
          </a:prstGeom>
        </p:spPr>
      </p:pic>
    </p:spTree>
    <p:extLst>
      <p:ext uri="{BB962C8B-B14F-4D97-AF65-F5344CB8AC3E}">
        <p14:creationId xmlns:p14="http://schemas.microsoft.com/office/powerpoint/2010/main" val="516484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8521" y="5202238"/>
            <a:ext cx="9001462" cy="1655762"/>
          </a:xfrm>
        </p:spPr>
        <p:txBody>
          <a:bodyPr>
            <a:normAutofit fontScale="92500" lnSpcReduction="10000"/>
          </a:bodyPr>
          <a:lstStyle/>
          <a:p>
            <a:pPr marL="342900" indent="-342900" algn="l">
              <a:buFont typeface="Arial" panose="020B0604020202020204" pitchFamily="34" charset="0"/>
              <a:buChar char="•"/>
            </a:pPr>
            <a:r>
              <a:rPr lang="en-IN" dirty="0"/>
              <a:t>By taking a deeper look into the </a:t>
            </a:r>
            <a:r>
              <a:rPr lang="en-IN" dirty="0" smtClean="0"/>
              <a:t>Banking </a:t>
            </a:r>
            <a:r>
              <a:rPr lang="en-IN" dirty="0"/>
              <a:t>and Education industries, these are some of the companies which has to be targeted by the sales and marketing team in order to achieve significant growth going forward.</a:t>
            </a:r>
          </a:p>
          <a:p>
            <a:endParaRPr lang="en-IN" dirty="0"/>
          </a:p>
        </p:txBody>
      </p:sp>
      <p:pic>
        <p:nvPicPr>
          <p:cNvPr id="4" name="Picture 3"/>
          <p:cNvPicPr>
            <a:picLocks noChangeAspect="1"/>
          </p:cNvPicPr>
          <p:nvPr/>
        </p:nvPicPr>
        <p:blipFill>
          <a:blip r:embed="rId2"/>
          <a:stretch>
            <a:fillRect/>
          </a:stretch>
        </p:blipFill>
        <p:spPr>
          <a:xfrm>
            <a:off x="1608521" y="363606"/>
            <a:ext cx="4116418" cy="4629712"/>
          </a:xfrm>
          <a:prstGeom prst="rect">
            <a:avLst/>
          </a:prstGeom>
        </p:spPr>
      </p:pic>
      <p:pic>
        <p:nvPicPr>
          <p:cNvPr id="5" name="Picture 4"/>
          <p:cNvPicPr>
            <a:picLocks noChangeAspect="1"/>
          </p:cNvPicPr>
          <p:nvPr/>
        </p:nvPicPr>
        <p:blipFill>
          <a:blip r:embed="rId3"/>
          <a:stretch>
            <a:fillRect/>
          </a:stretch>
        </p:blipFill>
        <p:spPr>
          <a:xfrm>
            <a:off x="6592335" y="363606"/>
            <a:ext cx="4181682" cy="4635988"/>
          </a:xfrm>
          <a:prstGeom prst="rect">
            <a:avLst/>
          </a:prstGeom>
        </p:spPr>
      </p:pic>
    </p:spTree>
    <p:extLst>
      <p:ext uri="{BB962C8B-B14F-4D97-AF65-F5344CB8AC3E}">
        <p14:creationId xmlns:p14="http://schemas.microsoft.com/office/powerpoint/2010/main" val="1360621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3147" y="128450"/>
            <a:ext cx="9001462" cy="1077498"/>
          </a:xfrm>
        </p:spPr>
        <p:txBody>
          <a:bodyPr>
            <a:normAutofit/>
          </a:bodyPr>
          <a:lstStyle/>
          <a:p>
            <a:pPr marL="685800" indent="-685800" algn="l">
              <a:buFont typeface="Arial" panose="020B0604020202020204" pitchFamily="34" charset="0"/>
              <a:buChar char="•"/>
            </a:pPr>
            <a:r>
              <a:rPr lang="en-IN" sz="2800" dirty="0" smtClean="0"/>
              <a:t>Problem-4</a:t>
            </a:r>
            <a:br>
              <a:rPr lang="en-IN" sz="2800" dirty="0" smtClean="0"/>
            </a:br>
            <a:endParaRPr lang="en-IN" sz="2800" dirty="0"/>
          </a:p>
        </p:txBody>
      </p:sp>
      <p:sp>
        <p:nvSpPr>
          <p:cNvPr id="3" name="Subtitle 2"/>
          <p:cNvSpPr>
            <a:spLocks noGrp="1"/>
          </p:cNvSpPr>
          <p:nvPr>
            <p:ph type="subTitle" idx="1"/>
          </p:nvPr>
        </p:nvSpPr>
        <p:spPr>
          <a:xfrm>
            <a:off x="853147" y="5989984"/>
            <a:ext cx="10013636" cy="854766"/>
          </a:xfrm>
        </p:spPr>
        <p:txBody>
          <a:bodyPr>
            <a:noAutofit/>
          </a:bodyPr>
          <a:lstStyle/>
          <a:p>
            <a:pPr marL="342900" indent="-342900" algn="l">
              <a:buFont typeface="Arial" panose="020B0604020202020204" pitchFamily="34" charset="0"/>
              <a:buChar char="•"/>
            </a:pPr>
            <a:r>
              <a:rPr lang="en-IN" sz="1200" dirty="0" smtClean="0"/>
              <a:t>Top 10 advertisers of Player 1 which provide extended support are </a:t>
            </a:r>
            <a:r>
              <a:rPr lang="en-IN" sz="1200" dirty="0" err="1" smtClean="0"/>
              <a:t>Dept</a:t>
            </a:r>
            <a:r>
              <a:rPr lang="en-IN" sz="1200" dirty="0" smtClean="0"/>
              <a:t> of Lotteries Kerala, </a:t>
            </a:r>
            <a:r>
              <a:rPr lang="en-IN" sz="1200" dirty="0" err="1" smtClean="0"/>
              <a:t>Maruthi</a:t>
            </a:r>
            <a:r>
              <a:rPr lang="en-IN" sz="1200" dirty="0" smtClean="0"/>
              <a:t> Suzuki, </a:t>
            </a:r>
            <a:r>
              <a:rPr lang="en-IN" sz="1200" dirty="0" err="1" smtClean="0"/>
              <a:t>Kalyan</a:t>
            </a:r>
            <a:r>
              <a:rPr lang="en-IN" sz="1200" dirty="0" smtClean="0"/>
              <a:t> </a:t>
            </a:r>
            <a:r>
              <a:rPr lang="en-IN" sz="1200" dirty="0" err="1" smtClean="0"/>
              <a:t>Jwellers</a:t>
            </a:r>
            <a:r>
              <a:rPr lang="en-IN" sz="1200" dirty="0" smtClean="0"/>
              <a:t>, Honda Motorcycle, Hyundai Motors, Logical Steps, Hindustan Levers ltd, </a:t>
            </a:r>
            <a:r>
              <a:rPr lang="en-IN" sz="1200" dirty="0" err="1" smtClean="0"/>
              <a:t>Govt</a:t>
            </a:r>
            <a:r>
              <a:rPr lang="en-IN" sz="1200" dirty="0" smtClean="0"/>
              <a:t> of Kerala, Renault India, Hero </a:t>
            </a:r>
            <a:r>
              <a:rPr lang="en-IN" sz="1200" dirty="0" err="1" smtClean="0"/>
              <a:t>Motocorp</a:t>
            </a:r>
            <a:r>
              <a:rPr lang="en-IN" sz="1200" dirty="0"/>
              <a:t> </a:t>
            </a:r>
            <a:r>
              <a:rPr lang="en-IN" sz="1200" dirty="0" smtClean="0"/>
              <a:t>as these companies or firm has provided large volume of advertisements over the period of last 2-3 years.</a:t>
            </a:r>
            <a:endParaRPr lang="en-IN" sz="1200" dirty="0"/>
          </a:p>
        </p:txBody>
      </p:sp>
      <p:pic>
        <p:nvPicPr>
          <p:cNvPr id="4" name="Picture 3"/>
          <p:cNvPicPr>
            <a:picLocks noChangeAspect="1"/>
          </p:cNvPicPr>
          <p:nvPr/>
        </p:nvPicPr>
        <p:blipFill>
          <a:blip r:embed="rId2"/>
          <a:stretch>
            <a:fillRect/>
          </a:stretch>
        </p:blipFill>
        <p:spPr>
          <a:xfrm>
            <a:off x="1834370" y="903820"/>
            <a:ext cx="8470249" cy="4980146"/>
          </a:xfrm>
          <a:prstGeom prst="rect">
            <a:avLst/>
          </a:prstGeom>
        </p:spPr>
      </p:pic>
    </p:spTree>
    <p:extLst>
      <p:ext uri="{BB962C8B-B14F-4D97-AF65-F5344CB8AC3E}">
        <p14:creationId xmlns:p14="http://schemas.microsoft.com/office/powerpoint/2010/main" val="1836465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281" y="2703444"/>
            <a:ext cx="10353761" cy="1326321"/>
          </a:xfrm>
        </p:spPr>
        <p:txBody>
          <a:bodyPr/>
          <a:lstStyle/>
          <a:p>
            <a:r>
              <a:rPr lang="en-IN" dirty="0" smtClean="0"/>
              <a:t>Thank you</a:t>
            </a:r>
            <a:endParaRPr lang="en-IN" dirty="0"/>
          </a:p>
        </p:txBody>
      </p:sp>
    </p:spTree>
    <p:extLst>
      <p:ext uri="{BB962C8B-B14F-4D97-AF65-F5344CB8AC3E}">
        <p14:creationId xmlns:p14="http://schemas.microsoft.com/office/powerpoint/2010/main" val="44564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406746"/>
            <a:ext cx="9001462" cy="1607584"/>
          </a:xfrm>
        </p:spPr>
        <p:txBody>
          <a:bodyPr/>
          <a:lstStyle/>
          <a:p>
            <a:r>
              <a:rPr lang="en-IN" dirty="0" smtClean="0"/>
              <a:t>Introduction</a:t>
            </a:r>
            <a:br>
              <a:rPr lang="en-IN" dirty="0" smtClean="0"/>
            </a:br>
            <a:endParaRPr lang="en-IN" dirty="0"/>
          </a:p>
        </p:txBody>
      </p:sp>
      <p:sp>
        <p:nvSpPr>
          <p:cNvPr id="3" name="Subtitle 2"/>
          <p:cNvSpPr>
            <a:spLocks noGrp="1"/>
          </p:cNvSpPr>
          <p:nvPr>
            <p:ph type="subTitle" idx="1"/>
          </p:nvPr>
        </p:nvSpPr>
        <p:spPr>
          <a:xfrm>
            <a:off x="1595269" y="2186609"/>
            <a:ext cx="9001462" cy="3071191"/>
          </a:xfrm>
        </p:spPr>
        <p:txBody>
          <a:bodyPr>
            <a:normAutofit/>
          </a:bodyPr>
          <a:lstStyle/>
          <a:p>
            <a:pPr algn="just"/>
            <a:r>
              <a:rPr lang="en-US" dirty="0"/>
              <a:t>There are 2 leading Media Publication Brands competing with each other for attracting audiences and </a:t>
            </a:r>
            <a:r>
              <a:rPr lang="en-US" dirty="0" smtClean="0"/>
              <a:t>advertisements. </a:t>
            </a:r>
            <a:r>
              <a:rPr lang="en-US" dirty="0"/>
              <a:t>A neutral agency compiles the month-wise Advertisement Volume of both these Publications (namely, Player 1 &amp; Player 2</a:t>
            </a:r>
            <a:r>
              <a:rPr lang="en-US" dirty="0" smtClean="0"/>
              <a:t>). A detailed study and analysis of the data is provided.</a:t>
            </a:r>
          </a:p>
          <a:p>
            <a:endParaRPr lang="en-IN" dirty="0"/>
          </a:p>
        </p:txBody>
      </p:sp>
    </p:spTree>
    <p:extLst>
      <p:ext uri="{BB962C8B-B14F-4D97-AF65-F5344CB8AC3E}">
        <p14:creationId xmlns:p14="http://schemas.microsoft.com/office/powerpoint/2010/main" val="3558716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017566" cy="954157"/>
          </a:xfrm>
        </p:spPr>
        <p:txBody>
          <a:bodyPr>
            <a:normAutofit/>
          </a:bodyPr>
          <a:lstStyle/>
          <a:p>
            <a:pPr marL="685800" indent="-685800">
              <a:buFont typeface="Arial" panose="020B0604020202020204" pitchFamily="34" charset="0"/>
              <a:buChar char="•"/>
            </a:pPr>
            <a:r>
              <a:rPr lang="en-IN" sz="2800" dirty="0" smtClean="0"/>
              <a:t>Problem-1</a:t>
            </a:r>
            <a:endParaRPr lang="en-IN" sz="2800" dirty="0"/>
          </a:p>
        </p:txBody>
      </p:sp>
      <p:sp>
        <p:nvSpPr>
          <p:cNvPr id="3" name="Subtitle 2"/>
          <p:cNvSpPr>
            <a:spLocks noGrp="1"/>
          </p:cNvSpPr>
          <p:nvPr>
            <p:ph type="subTitle" idx="1"/>
          </p:nvPr>
        </p:nvSpPr>
        <p:spPr>
          <a:xfrm>
            <a:off x="773635" y="5682629"/>
            <a:ext cx="10517217" cy="731423"/>
          </a:xfrm>
        </p:spPr>
        <p:txBody>
          <a:bodyPr>
            <a:normAutofit lnSpcReduction="10000"/>
          </a:bodyPr>
          <a:lstStyle/>
          <a:p>
            <a:pPr marL="342900" indent="-342900" algn="l">
              <a:buFont typeface="Arial" panose="020B0604020202020204" pitchFamily="34" charset="0"/>
              <a:buChar char="•"/>
            </a:pPr>
            <a:r>
              <a:rPr lang="en-IN" sz="1800" dirty="0" smtClean="0"/>
              <a:t>From the above overall trend chart, it is quite evident that there has been a downward trend in overall publication advertisement year-on year.</a:t>
            </a:r>
            <a:endParaRPr lang="en-IN" sz="1800" dirty="0"/>
          </a:p>
        </p:txBody>
      </p:sp>
      <p:pic>
        <p:nvPicPr>
          <p:cNvPr id="4" name="Picture 3"/>
          <p:cNvPicPr>
            <a:picLocks noChangeAspect="1"/>
          </p:cNvPicPr>
          <p:nvPr/>
        </p:nvPicPr>
        <p:blipFill>
          <a:blip r:embed="rId2"/>
          <a:stretch>
            <a:fillRect/>
          </a:stretch>
        </p:blipFill>
        <p:spPr>
          <a:xfrm>
            <a:off x="2247900" y="1042987"/>
            <a:ext cx="7696200" cy="4297639"/>
          </a:xfrm>
          <a:prstGeom prst="rect">
            <a:avLst/>
          </a:prstGeom>
        </p:spPr>
      </p:pic>
    </p:spTree>
    <p:extLst>
      <p:ext uri="{BB962C8B-B14F-4D97-AF65-F5344CB8AC3E}">
        <p14:creationId xmlns:p14="http://schemas.microsoft.com/office/powerpoint/2010/main" val="1114274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48278" y="5883965"/>
            <a:ext cx="9001462" cy="871330"/>
          </a:xfrm>
        </p:spPr>
        <p:txBody>
          <a:bodyPr>
            <a:normAutofit/>
          </a:bodyPr>
          <a:lstStyle/>
          <a:p>
            <a:pPr marL="342900" indent="-342900" algn="l">
              <a:buFont typeface="Arial" panose="020B0604020202020204" pitchFamily="34" charset="0"/>
              <a:buChar char="•"/>
            </a:pPr>
            <a:r>
              <a:rPr lang="en-IN" sz="1800" dirty="0" smtClean="0"/>
              <a:t>Once we take a closer look, we can see that the downward trend has been much more significant for Player 2 when compared with Player 1</a:t>
            </a:r>
            <a:endParaRPr lang="en-IN" sz="1800" dirty="0"/>
          </a:p>
        </p:txBody>
      </p:sp>
      <p:pic>
        <p:nvPicPr>
          <p:cNvPr id="4" name="Picture 3"/>
          <p:cNvPicPr>
            <a:picLocks noChangeAspect="1"/>
          </p:cNvPicPr>
          <p:nvPr/>
        </p:nvPicPr>
        <p:blipFill>
          <a:blip r:embed="rId2"/>
          <a:stretch>
            <a:fillRect/>
          </a:stretch>
        </p:blipFill>
        <p:spPr>
          <a:xfrm>
            <a:off x="764071" y="324470"/>
            <a:ext cx="10579790" cy="5135426"/>
          </a:xfrm>
          <a:prstGeom prst="rect">
            <a:avLst/>
          </a:prstGeom>
        </p:spPr>
      </p:pic>
      <p:pic>
        <p:nvPicPr>
          <p:cNvPr id="5" name="Picture 4"/>
          <p:cNvPicPr>
            <a:picLocks noChangeAspect="1"/>
          </p:cNvPicPr>
          <p:nvPr/>
        </p:nvPicPr>
        <p:blipFill>
          <a:blip r:embed="rId3"/>
          <a:stretch>
            <a:fillRect/>
          </a:stretch>
        </p:blipFill>
        <p:spPr>
          <a:xfrm>
            <a:off x="9973918" y="488053"/>
            <a:ext cx="990600" cy="581025"/>
          </a:xfrm>
          <a:prstGeom prst="rect">
            <a:avLst/>
          </a:prstGeom>
        </p:spPr>
      </p:pic>
    </p:spTree>
    <p:extLst>
      <p:ext uri="{BB962C8B-B14F-4D97-AF65-F5344CB8AC3E}">
        <p14:creationId xmlns:p14="http://schemas.microsoft.com/office/powerpoint/2010/main" val="1439014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417" y="287476"/>
            <a:ext cx="9001462" cy="534159"/>
          </a:xfrm>
        </p:spPr>
        <p:txBody>
          <a:bodyPr>
            <a:normAutofit/>
          </a:bodyPr>
          <a:lstStyle/>
          <a:p>
            <a:pPr marL="685800" indent="-685800" algn="l">
              <a:buFont typeface="Arial" panose="020B0604020202020204" pitchFamily="34" charset="0"/>
              <a:buChar char="•"/>
            </a:pPr>
            <a:r>
              <a:rPr lang="en-IN" sz="2800" dirty="0" smtClean="0"/>
              <a:t>Problem - 2</a:t>
            </a:r>
            <a:endParaRPr lang="en-IN" sz="2800" dirty="0"/>
          </a:p>
        </p:txBody>
      </p:sp>
      <p:sp>
        <p:nvSpPr>
          <p:cNvPr id="3" name="Subtitle 2"/>
          <p:cNvSpPr>
            <a:spLocks noGrp="1"/>
          </p:cNvSpPr>
          <p:nvPr>
            <p:ph type="subTitle" idx="1"/>
          </p:nvPr>
        </p:nvSpPr>
        <p:spPr>
          <a:xfrm>
            <a:off x="972417" y="5976730"/>
            <a:ext cx="9412279" cy="881270"/>
          </a:xfrm>
        </p:spPr>
        <p:txBody>
          <a:bodyPr>
            <a:normAutofit/>
          </a:bodyPr>
          <a:lstStyle/>
          <a:p>
            <a:pPr marL="342900" indent="-342900" algn="l">
              <a:buFont typeface="Arial" panose="020B0604020202020204" pitchFamily="34" charset="0"/>
              <a:buChar char="•"/>
            </a:pPr>
            <a:r>
              <a:rPr lang="en-IN" sz="2000" dirty="0" smtClean="0"/>
              <a:t>Top 5 performance of Player 1 are in the following Super Categories – Miscellaneous, Auto, Education, Retail, Services and Personal Accessories.</a:t>
            </a:r>
            <a:endParaRPr lang="en-IN" sz="2000" dirty="0"/>
          </a:p>
        </p:txBody>
      </p:sp>
      <p:pic>
        <p:nvPicPr>
          <p:cNvPr id="4" name="Picture 3"/>
          <p:cNvPicPr>
            <a:picLocks noChangeAspect="1"/>
          </p:cNvPicPr>
          <p:nvPr/>
        </p:nvPicPr>
        <p:blipFill>
          <a:blip r:embed="rId2"/>
          <a:stretch>
            <a:fillRect/>
          </a:stretch>
        </p:blipFill>
        <p:spPr>
          <a:xfrm>
            <a:off x="1648448" y="821636"/>
            <a:ext cx="8533777" cy="5002902"/>
          </a:xfrm>
          <a:prstGeom prst="rect">
            <a:avLst/>
          </a:prstGeom>
        </p:spPr>
      </p:pic>
    </p:spTree>
    <p:extLst>
      <p:ext uri="{BB962C8B-B14F-4D97-AF65-F5344CB8AC3E}">
        <p14:creationId xmlns:p14="http://schemas.microsoft.com/office/powerpoint/2010/main" val="265920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61530" y="5791200"/>
            <a:ext cx="9001462" cy="778565"/>
          </a:xfrm>
        </p:spPr>
        <p:txBody>
          <a:bodyPr>
            <a:normAutofit fontScale="92500" lnSpcReduction="20000"/>
          </a:bodyPr>
          <a:lstStyle/>
          <a:p>
            <a:pPr marL="342900" indent="-342900" algn="l">
              <a:buFont typeface="Arial" panose="020B0604020202020204" pitchFamily="34" charset="0"/>
              <a:buChar char="•"/>
            </a:pPr>
            <a:r>
              <a:rPr lang="en-IN" dirty="0" smtClean="0"/>
              <a:t>Major advertisers for Player 1 are Gen-Obituary, </a:t>
            </a:r>
            <a:r>
              <a:rPr lang="en-IN" dirty="0" err="1" smtClean="0"/>
              <a:t>Dept</a:t>
            </a:r>
            <a:r>
              <a:rPr lang="en-IN" dirty="0" smtClean="0"/>
              <a:t> of Lotteries, </a:t>
            </a:r>
            <a:r>
              <a:rPr lang="en-IN" dirty="0" err="1" smtClean="0"/>
              <a:t>Maruthi</a:t>
            </a:r>
            <a:r>
              <a:rPr lang="en-IN" dirty="0" smtClean="0"/>
              <a:t> Suzuki, </a:t>
            </a:r>
            <a:r>
              <a:rPr lang="en-IN" dirty="0" err="1" smtClean="0"/>
              <a:t>Kalyan</a:t>
            </a:r>
            <a:r>
              <a:rPr lang="en-IN" dirty="0" smtClean="0"/>
              <a:t> </a:t>
            </a:r>
            <a:r>
              <a:rPr lang="en-IN" dirty="0" err="1"/>
              <a:t>J</a:t>
            </a:r>
            <a:r>
              <a:rPr lang="en-IN" dirty="0" err="1" smtClean="0"/>
              <a:t>wellers</a:t>
            </a:r>
            <a:r>
              <a:rPr lang="en-IN" dirty="0" smtClean="0"/>
              <a:t>, Honda etc.</a:t>
            </a:r>
          </a:p>
          <a:p>
            <a:pPr marL="342900" indent="-342900" algn="l">
              <a:buFont typeface="Arial" panose="020B0604020202020204" pitchFamily="34" charset="0"/>
              <a:buChar char="•"/>
            </a:pPr>
            <a:endParaRPr lang="en-IN" dirty="0"/>
          </a:p>
        </p:txBody>
      </p:sp>
      <p:pic>
        <p:nvPicPr>
          <p:cNvPr id="5" name="Picture 4"/>
          <p:cNvPicPr>
            <a:picLocks noChangeAspect="1"/>
          </p:cNvPicPr>
          <p:nvPr/>
        </p:nvPicPr>
        <p:blipFill>
          <a:blip r:embed="rId2"/>
          <a:stretch>
            <a:fillRect/>
          </a:stretch>
        </p:blipFill>
        <p:spPr>
          <a:xfrm>
            <a:off x="2159874" y="265043"/>
            <a:ext cx="7685455" cy="5083451"/>
          </a:xfrm>
          <a:prstGeom prst="rect">
            <a:avLst/>
          </a:prstGeom>
        </p:spPr>
      </p:pic>
    </p:spTree>
    <p:extLst>
      <p:ext uri="{BB962C8B-B14F-4D97-AF65-F5344CB8AC3E}">
        <p14:creationId xmlns:p14="http://schemas.microsoft.com/office/powerpoint/2010/main" val="303852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8765" y="5446643"/>
            <a:ext cx="9001462" cy="1215886"/>
          </a:xfrm>
        </p:spPr>
        <p:txBody>
          <a:bodyPr>
            <a:normAutofit/>
          </a:bodyPr>
          <a:lstStyle/>
          <a:p>
            <a:pPr marL="342900" indent="-342900" algn="l">
              <a:buFont typeface="Arial" panose="020B0604020202020204" pitchFamily="34" charset="0"/>
              <a:buChar char="•"/>
            </a:pPr>
            <a:r>
              <a:rPr lang="en-IN" sz="2000" dirty="0"/>
              <a:t>Top 5 performance of Player </a:t>
            </a:r>
            <a:r>
              <a:rPr lang="en-IN" sz="2000" dirty="0" smtClean="0"/>
              <a:t>2 </a:t>
            </a:r>
            <a:r>
              <a:rPr lang="en-IN" sz="2000" dirty="0"/>
              <a:t>are </a:t>
            </a:r>
            <a:r>
              <a:rPr lang="en-IN" sz="2000" dirty="0" smtClean="0"/>
              <a:t>also in </a:t>
            </a:r>
            <a:r>
              <a:rPr lang="en-IN" sz="2000" dirty="0"/>
              <a:t>the following Super Categories – Miscellaneous, Auto, Education, Retail, Services and Personal Accessories.</a:t>
            </a:r>
          </a:p>
          <a:p>
            <a:endParaRPr lang="en-IN" sz="2000" dirty="0"/>
          </a:p>
        </p:txBody>
      </p:sp>
      <p:pic>
        <p:nvPicPr>
          <p:cNvPr id="4" name="Picture 3"/>
          <p:cNvPicPr>
            <a:picLocks noChangeAspect="1"/>
          </p:cNvPicPr>
          <p:nvPr/>
        </p:nvPicPr>
        <p:blipFill>
          <a:blip r:embed="rId2"/>
          <a:stretch>
            <a:fillRect/>
          </a:stretch>
        </p:blipFill>
        <p:spPr>
          <a:xfrm>
            <a:off x="1568765" y="185531"/>
            <a:ext cx="8694760" cy="5116374"/>
          </a:xfrm>
          <a:prstGeom prst="rect">
            <a:avLst/>
          </a:prstGeom>
        </p:spPr>
      </p:pic>
    </p:spTree>
    <p:extLst>
      <p:ext uri="{BB962C8B-B14F-4D97-AF65-F5344CB8AC3E}">
        <p14:creationId xmlns:p14="http://schemas.microsoft.com/office/powerpoint/2010/main" val="1871438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95269" y="5950226"/>
            <a:ext cx="9001462" cy="742122"/>
          </a:xfrm>
        </p:spPr>
        <p:txBody>
          <a:bodyPr>
            <a:normAutofit fontScale="92500" lnSpcReduction="10000"/>
          </a:bodyPr>
          <a:lstStyle/>
          <a:p>
            <a:pPr marL="342900" indent="-342900" algn="l">
              <a:buFont typeface="Arial" panose="020B0604020202020204" pitchFamily="34" charset="0"/>
              <a:buChar char="•"/>
            </a:pPr>
            <a:r>
              <a:rPr lang="en-IN" sz="2000" dirty="0"/>
              <a:t>Major advertisers for Player </a:t>
            </a:r>
            <a:r>
              <a:rPr lang="en-IN" sz="2000" dirty="0" smtClean="0"/>
              <a:t>2 </a:t>
            </a:r>
            <a:r>
              <a:rPr lang="en-IN" sz="2000" dirty="0"/>
              <a:t>are Gen-Obituary, </a:t>
            </a:r>
            <a:r>
              <a:rPr lang="en-IN" sz="2000" dirty="0" err="1"/>
              <a:t>Dept</a:t>
            </a:r>
            <a:r>
              <a:rPr lang="en-IN" sz="2000" dirty="0"/>
              <a:t> of Lotteries, </a:t>
            </a:r>
            <a:r>
              <a:rPr lang="en-IN" sz="2000" dirty="0" smtClean="0"/>
              <a:t>Hindustan Lever Ltd, </a:t>
            </a:r>
            <a:r>
              <a:rPr lang="en-IN" sz="2000" dirty="0" err="1" smtClean="0"/>
              <a:t>Maruthi</a:t>
            </a:r>
            <a:r>
              <a:rPr lang="en-IN" sz="2000" dirty="0" smtClean="0"/>
              <a:t> Suzuki, Hyundai </a:t>
            </a:r>
            <a:r>
              <a:rPr lang="en-IN" sz="2000" dirty="0" err="1" smtClean="0"/>
              <a:t>Moror</a:t>
            </a:r>
            <a:r>
              <a:rPr lang="en-IN" sz="2000" dirty="0" smtClean="0"/>
              <a:t> </a:t>
            </a:r>
            <a:r>
              <a:rPr lang="en-IN" sz="2000" dirty="0"/>
              <a:t>etc.</a:t>
            </a:r>
          </a:p>
          <a:p>
            <a:pPr algn="l"/>
            <a:endParaRPr lang="en-IN" sz="2000" dirty="0"/>
          </a:p>
        </p:txBody>
      </p:sp>
      <p:pic>
        <p:nvPicPr>
          <p:cNvPr id="4" name="Picture 3"/>
          <p:cNvPicPr>
            <a:picLocks noChangeAspect="1"/>
          </p:cNvPicPr>
          <p:nvPr/>
        </p:nvPicPr>
        <p:blipFill>
          <a:blip r:embed="rId2"/>
          <a:stretch>
            <a:fillRect/>
          </a:stretch>
        </p:blipFill>
        <p:spPr>
          <a:xfrm>
            <a:off x="2067299" y="410819"/>
            <a:ext cx="8057402" cy="5340004"/>
          </a:xfrm>
          <a:prstGeom prst="rect">
            <a:avLst/>
          </a:prstGeom>
        </p:spPr>
      </p:pic>
    </p:spTree>
    <p:extLst>
      <p:ext uri="{BB962C8B-B14F-4D97-AF65-F5344CB8AC3E}">
        <p14:creationId xmlns:p14="http://schemas.microsoft.com/office/powerpoint/2010/main" val="3671605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1443" y="181459"/>
            <a:ext cx="9001462" cy="600420"/>
          </a:xfrm>
        </p:spPr>
        <p:txBody>
          <a:bodyPr>
            <a:normAutofit/>
          </a:bodyPr>
          <a:lstStyle/>
          <a:p>
            <a:pPr marL="457200" indent="-457200" algn="l">
              <a:buFont typeface="Arial" panose="020B0604020202020204" pitchFamily="34" charset="0"/>
              <a:buChar char="•"/>
            </a:pPr>
            <a:r>
              <a:rPr lang="en-IN" sz="2800" dirty="0" smtClean="0"/>
              <a:t>Problem-3</a:t>
            </a:r>
            <a:endParaRPr lang="en-IN" sz="2800" dirty="0"/>
          </a:p>
        </p:txBody>
      </p:sp>
      <p:sp>
        <p:nvSpPr>
          <p:cNvPr id="3" name="Subtitle 2"/>
          <p:cNvSpPr>
            <a:spLocks noGrp="1"/>
          </p:cNvSpPr>
          <p:nvPr>
            <p:ph type="subTitle" idx="1"/>
          </p:nvPr>
        </p:nvSpPr>
        <p:spPr>
          <a:xfrm>
            <a:off x="1457739" y="5810250"/>
            <a:ext cx="9364279" cy="746263"/>
          </a:xfrm>
        </p:spPr>
        <p:txBody>
          <a:bodyPr>
            <a:normAutofit fontScale="77500" lnSpcReduction="20000"/>
          </a:bodyPr>
          <a:lstStyle/>
          <a:p>
            <a:pPr marL="342900" indent="-342900" algn="l">
              <a:buFont typeface="Arial" panose="020B0604020202020204" pitchFamily="34" charset="0"/>
              <a:buChar char="•"/>
            </a:pPr>
            <a:r>
              <a:rPr lang="en-IN" sz="2000" dirty="0" smtClean="0"/>
              <a:t>From the 2020 trend line of Player 1, we can see that there has been an upward trend in the Auto and Education industry. So they should try to target their marketing in those 2 industry.</a:t>
            </a:r>
            <a:endParaRPr lang="en-IN" sz="2000" dirty="0"/>
          </a:p>
        </p:txBody>
      </p:sp>
      <p:pic>
        <p:nvPicPr>
          <p:cNvPr id="4" name="Picture 3"/>
          <p:cNvPicPr>
            <a:picLocks noChangeAspect="1"/>
          </p:cNvPicPr>
          <p:nvPr/>
        </p:nvPicPr>
        <p:blipFill>
          <a:blip r:embed="rId2"/>
          <a:stretch>
            <a:fillRect/>
          </a:stretch>
        </p:blipFill>
        <p:spPr>
          <a:xfrm>
            <a:off x="1948070" y="859031"/>
            <a:ext cx="7991267" cy="4951219"/>
          </a:xfrm>
          <a:prstGeom prst="rect">
            <a:avLst/>
          </a:prstGeom>
        </p:spPr>
      </p:pic>
      <p:pic>
        <p:nvPicPr>
          <p:cNvPr id="5" name="Picture 4"/>
          <p:cNvPicPr>
            <a:picLocks noChangeAspect="1"/>
          </p:cNvPicPr>
          <p:nvPr/>
        </p:nvPicPr>
        <p:blipFill>
          <a:blip r:embed="rId3"/>
          <a:stretch>
            <a:fillRect/>
          </a:stretch>
        </p:blipFill>
        <p:spPr>
          <a:xfrm>
            <a:off x="4222474" y="859031"/>
            <a:ext cx="1409700" cy="1190625"/>
          </a:xfrm>
          <a:prstGeom prst="rect">
            <a:avLst/>
          </a:prstGeom>
        </p:spPr>
      </p:pic>
    </p:spTree>
    <p:extLst>
      <p:ext uri="{BB962C8B-B14F-4D97-AF65-F5344CB8AC3E}">
        <p14:creationId xmlns:p14="http://schemas.microsoft.com/office/powerpoint/2010/main" val="21230625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67</TotalTime>
  <Words>426</Words>
  <Application>Microsoft Office PowerPoint</Application>
  <PresentationFormat>Widescreen</PresentationFormat>
  <Paragraphs>19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Case study  Media Publication </vt:lpstr>
      <vt:lpstr>Introduction </vt:lpstr>
      <vt:lpstr>Problem-1</vt:lpstr>
      <vt:lpstr>PowerPoint Presentation</vt:lpstr>
      <vt:lpstr>Problem - 2</vt:lpstr>
      <vt:lpstr>PowerPoint Presentation</vt:lpstr>
      <vt:lpstr>PowerPoint Presentation</vt:lpstr>
      <vt:lpstr>PowerPoint Presentation</vt:lpstr>
      <vt:lpstr>Problem-3</vt:lpstr>
      <vt:lpstr>PowerPoint Presentation</vt:lpstr>
      <vt:lpstr>PowerPoint Presentation</vt:lpstr>
      <vt:lpstr>PowerPoint Presentation</vt:lpstr>
      <vt:lpstr>Problem-4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Media Publication </dc:title>
  <dc:creator>Akshay C</dc:creator>
  <cp:lastModifiedBy>Akshay C</cp:lastModifiedBy>
  <cp:revision>10</cp:revision>
  <dcterms:created xsi:type="dcterms:W3CDTF">2021-01-29T16:32:51Z</dcterms:created>
  <dcterms:modified xsi:type="dcterms:W3CDTF">2021-01-29T17:41:51Z</dcterms:modified>
</cp:coreProperties>
</file>