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46"/>
  </p:notesMasterIdLst>
  <p:handoutMasterIdLst>
    <p:handoutMasterId r:id="rId47"/>
  </p:handoutMasterIdLst>
  <p:sldIdLst>
    <p:sldId id="293" r:id="rId2"/>
    <p:sldId id="318" r:id="rId3"/>
    <p:sldId id="361" r:id="rId4"/>
    <p:sldId id="301" r:id="rId5"/>
    <p:sldId id="295" r:id="rId6"/>
    <p:sldId id="351" r:id="rId7"/>
    <p:sldId id="326" r:id="rId8"/>
    <p:sldId id="327" r:id="rId9"/>
    <p:sldId id="328" r:id="rId10"/>
    <p:sldId id="329" r:id="rId11"/>
    <p:sldId id="296" r:id="rId12"/>
    <p:sldId id="333" r:id="rId13"/>
    <p:sldId id="353" r:id="rId14"/>
    <p:sldId id="334" r:id="rId15"/>
    <p:sldId id="336" r:id="rId16"/>
    <p:sldId id="335" r:id="rId17"/>
    <p:sldId id="297" r:id="rId18"/>
    <p:sldId id="298" r:id="rId19"/>
    <p:sldId id="344" r:id="rId20"/>
    <p:sldId id="320" r:id="rId21"/>
    <p:sldId id="321" r:id="rId22"/>
    <p:sldId id="337" r:id="rId23"/>
    <p:sldId id="338" r:id="rId24"/>
    <p:sldId id="341" r:id="rId25"/>
    <p:sldId id="342" r:id="rId26"/>
    <p:sldId id="340" r:id="rId27"/>
    <p:sldId id="343" r:id="rId28"/>
    <p:sldId id="363" r:id="rId29"/>
    <p:sldId id="345" r:id="rId30"/>
    <p:sldId id="346" r:id="rId31"/>
    <p:sldId id="347" r:id="rId32"/>
    <p:sldId id="348" r:id="rId33"/>
    <p:sldId id="349" r:id="rId34"/>
    <p:sldId id="355" r:id="rId35"/>
    <p:sldId id="350" r:id="rId36"/>
    <p:sldId id="354" r:id="rId37"/>
    <p:sldId id="356" r:id="rId38"/>
    <p:sldId id="357" r:id="rId39"/>
    <p:sldId id="358" r:id="rId40"/>
    <p:sldId id="364" r:id="rId41"/>
    <p:sldId id="362" r:id="rId42"/>
    <p:sldId id="359" r:id="rId43"/>
    <p:sldId id="360" r:id="rId44"/>
    <p:sldId id="312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616161"/>
    <a:srgbClr val="492E8A"/>
    <a:srgbClr val="47C8F5"/>
    <a:srgbClr val="F3981F"/>
    <a:srgbClr val="0D6F97"/>
    <a:srgbClr val="F15C5D"/>
    <a:srgbClr val="4DC1B8"/>
    <a:srgbClr val="3F80CD"/>
    <a:srgbClr val="A60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8"/>
    <p:restoredTop sz="95124" autoAdjust="0"/>
  </p:normalViewPr>
  <p:slideViewPr>
    <p:cSldViewPr snapToGrid="0" snapToObjects="1">
      <p:cViewPr varScale="1">
        <p:scale>
          <a:sx n="126" d="100"/>
          <a:sy n="126" d="100"/>
        </p:scale>
        <p:origin x="208" y="7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31C7A-50BF-4D87-A121-C15DB0170B4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D847E1-695D-4D6C-A665-30C1EB1D49E1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  <a:effectLst/>
      </dgm:spPr>
      <dgm:t>
        <a:bodyPr/>
        <a:lstStyle/>
        <a:p>
          <a:r>
            <a:rPr lang="en-US" sz="1100" b="0" dirty="0">
              <a:solidFill>
                <a:schemeClr val="bg1"/>
              </a:solidFill>
            </a:rPr>
            <a:t>NETCONF </a:t>
          </a:r>
        </a:p>
      </dgm:t>
    </dgm:pt>
    <dgm:pt modelId="{5D952A27-E96C-45FB-998F-EF455B7BDE85}" type="parTrans" cxnId="{6975E667-EC99-423C-BE9B-D8804F8F916E}">
      <dgm:prSet/>
      <dgm:spPr/>
      <dgm:t>
        <a:bodyPr/>
        <a:lstStyle/>
        <a:p>
          <a:endParaRPr lang="en-US" sz="800"/>
        </a:p>
      </dgm:t>
    </dgm:pt>
    <dgm:pt modelId="{8F32FB6F-0804-4439-9D90-67F1AAD78023}" type="sibTrans" cxnId="{6975E667-EC99-423C-BE9B-D8804F8F916E}">
      <dgm:prSet/>
      <dgm:spPr/>
      <dgm:t>
        <a:bodyPr/>
        <a:lstStyle/>
        <a:p>
          <a:endParaRPr lang="en-US" sz="800"/>
        </a:p>
      </dgm:t>
    </dgm:pt>
    <dgm:pt modelId="{44B82A0E-7529-9B40-99EE-94D38AA1AFE1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  <a:effectLst/>
      </dgm:spPr>
      <dgm:t>
        <a:bodyPr/>
        <a:lstStyle/>
        <a:p>
          <a:r>
            <a:rPr lang="en-US" sz="1100" b="0" dirty="0">
              <a:solidFill>
                <a:schemeClr val="bg1"/>
              </a:solidFill>
            </a:rPr>
            <a:t>RESTCONF</a:t>
          </a:r>
        </a:p>
      </dgm:t>
    </dgm:pt>
    <dgm:pt modelId="{7EB28CB7-E150-C849-9441-9172E2009068}" type="parTrans" cxnId="{4D83A5A1-694A-D34D-B243-1071666B8BC5}">
      <dgm:prSet/>
      <dgm:spPr/>
      <dgm:t>
        <a:bodyPr/>
        <a:lstStyle/>
        <a:p>
          <a:endParaRPr lang="en-US"/>
        </a:p>
      </dgm:t>
    </dgm:pt>
    <dgm:pt modelId="{9CFEB0C0-C372-604D-B5D6-EDD47D629FC2}" type="sibTrans" cxnId="{4D83A5A1-694A-D34D-B243-1071666B8BC5}">
      <dgm:prSet/>
      <dgm:spPr/>
      <dgm:t>
        <a:bodyPr/>
        <a:lstStyle/>
        <a:p>
          <a:endParaRPr lang="en-US"/>
        </a:p>
      </dgm:t>
    </dgm:pt>
    <dgm:pt modelId="{8863228D-5D06-7C47-82DE-8FBF9F3979C7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  <a:effectLst/>
      </dgm:spPr>
      <dgm:t>
        <a:bodyPr/>
        <a:lstStyle/>
        <a:p>
          <a:r>
            <a:rPr lang="en-US" sz="1100" b="0" dirty="0">
              <a:solidFill>
                <a:schemeClr val="bg1"/>
              </a:solidFill>
            </a:rPr>
            <a:t>gRPC</a:t>
          </a:r>
        </a:p>
      </dgm:t>
    </dgm:pt>
    <dgm:pt modelId="{A1B9A504-E779-D943-937A-B33B6918DCE6}" type="parTrans" cxnId="{4E374CD9-7465-3D4C-B234-A56D1144CD45}">
      <dgm:prSet/>
      <dgm:spPr/>
      <dgm:t>
        <a:bodyPr/>
        <a:lstStyle/>
        <a:p>
          <a:endParaRPr lang="en-US"/>
        </a:p>
      </dgm:t>
    </dgm:pt>
    <dgm:pt modelId="{6872D19E-5600-394E-BDCC-98A1D7E37967}" type="sibTrans" cxnId="{4E374CD9-7465-3D4C-B234-A56D1144CD45}">
      <dgm:prSet/>
      <dgm:spPr/>
      <dgm:t>
        <a:bodyPr/>
        <a:lstStyle/>
        <a:p>
          <a:endParaRPr lang="en-US"/>
        </a:p>
      </dgm:t>
    </dgm:pt>
    <dgm:pt modelId="{A193551C-62E9-4B5B-B9E4-6D5296EA080D}" type="pres">
      <dgm:prSet presAssocID="{70731C7A-50BF-4D87-A121-C15DB0170B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A3446E-FFBC-8A4A-AC7D-1DB410186F0E}" type="pres">
      <dgm:prSet presAssocID="{65D847E1-695D-4D6C-A665-30C1EB1D49E1}" presName="vertOne" presStyleCnt="0"/>
      <dgm:spPr/>
    </dgm:pt>
    <dgm:pt modelId="{8BF1FF6A-7BC1-024B-B10F-CB602A92B7A9}" type="pres">
      <dgm:prSet presAssocID="{65D847E1-695D-4D6C-A665-30C1EB1D49E1}" presName="txOne" presStyleLbl="node0" presStyleIdx="0" presStyleCnt="3" custFlipVert="0" custScaleY="60000" custLinFactNeighborX="-1551">
        <dgm:presLayoutVars>
          <dgm:chPref val="3"/>
        </dgm:presLayoutVars>
      </dgm:prSet>
      <dgm:spPr/>
    </dgm:pt>
    <dgm:pt modelId="{F87966B2-EBB6-0640-A854-9985AAD4C41B}" type="pres">
      <dgm:prSet presAssocID="{65D847E1-695D-4D6C-A665-30C1EB1D49E1}" presName="horzOne" presStyleCnt="0"/>
      <dgm:spPr/>
    </dgm:pt>
    <dgm:pt modelId="{E3CACF04-B592-7943-AAF0-1F824FF778F2}" type="pres">
      <dgm:prSet presAssocID="{8F32FB6F-0804-4439-9D90-67F1AAD78023}" presName="sibSpaceOne" presStyleCnt="0"/>
      <dgm:spPr/>
    </dgm:pt>
    <dgm:pt modelId="{9B879666-ADF0-2941-96E9-9C627CA24D27}" type="pres">
      <dgm:prSet presAssocID="{44B82A0E-7529-9B40-99EE-94D38AA1AFE1}" presName="vertOne" presStyleCnt="0"/>
      <dgm:spPr/>
    </dgm:pt>
    <dgm:pt modelId="{4F13BF3C-7074-0F4B-AFE6-CA770841CBAE}" type="pres">
      <dgm:prSet presAssocID="{44B82A0E-7529-9B40-99EE-94D38AA1AFE1}" presName="txOne" presStyleLbl="node0" presStyleIdx="1" presStyleCnt="3" custScaleY="60000" custLinFactNeighborX="-9120">
        <dgm:presLayoutVars>
          <dgm:chPref val="3"/>
        </dgm:presLayoutVars>
      </dgm:prSet>
      <dgm:spPr/>
    </dgm:pt>
    <dgm:pt modelId="{35DEAC56-CF4D-F346-AF79-88B5610D5B07}" type="pres">
      <dgm:prSet presAssocID="{44B82A0E-7529-9B40-99EE-94D38AA1AFE1}" presName="horzOne" presStyleCnt="0"/>
      <dgm:spPr/>
    </dgm:pt>
    <dgm:pt modelId="{2CEAB03D-4E69-714A-B0B9-1CA9FD4AB6A9}" type="pres">
      <dgm:prSet presAssocID="{9CFEB0C0-C372-604D-B5D6-EDD47D629FC2}" presName="sibSpaceOne" presStyleCnt="0"/>
      <dgm:spPr/>
    </dgm:pt>
    <dgm:pt modelId="{9B3E818C-8DCB-B745-BA3A-666D61B42FB7}" type="pres">
      <dgm:prSet presAssocID="{8863228D-5D06-7C47-82DE-8FBF9F3979C7}" presName="vertOne" presStyleCnt="0"/>
      <dgm:spPr/>
    </dgm:pt>
    <dgm:pt modelId="{317D89C6-C471-AA4C-95A5-C27F01FEDA69}" type="pres">
      <dgm:prSet presAssocID="{8863228D-5D06-7C47-82DE-8FBF9F3979C7}" presName="txOne" presStyleLbl="node0" presStyleIdx="2" presStyleCnt="3" custScaleY="60000" custLinFactNeighborX="-18240">
        <dgm:presLayoutVars>
          <dgm:chPref val="3"/>
        </dgm:presLayoutVars>
      </dgm:prSet>
      <dgm:spPr/>
    </dgm:pt>
    <dgm:pt modelId="{5CABA1D6-5373-1542-BD46-AF1F92D7645D}" type="pres">
      <dgm:prSet presAssocID="{8863228D-5D06-7C47-82DE-8FBF9F3979C7}" presName="horzOne" presStyleCnt="0"/>
      <dgm:spPr/>
    </dgm:pt>
  </dgm:ptLst>
  <dgm:cxnLst>
    <dgm:cxn modelId="{96D6D12C-222B-F84F-A07E-E245B0E76075}" type="presOf" srcId="{44B82A0E-7529-9B40-99EE-94D38AA1AFE1}" destId="{4F13BF3C-7074-0F4B-AFE6-CA770841CBAE}" srcOrd="0" destOrd="0" presId="urn:microsoft.com/office/officeart/2005/8/layout/hierarchy4"/>
    <dgm:cxn modelId="{6C7F2437-DA7D-1649-B249-EEE727CDE321}" type="presOf" srcId="{65D847E1-695D-4D6C-A665-30C1EB1D49E1}" destId="{8BF1FF6A-7BC1-024B-B10F-CB602A92B7A9}" srcOrd="0" destOrd="0" presId="urn:microsoft.com/office/officeart/2005/8/layout/hierarchy4"/>
    <dgm:cxn modelId="{6975E667-EC99-423C-BE9B-D8804F8F916E}" srcId="{70731C7A-50BF-4D87-A121-C15DB0170B44}" destId="{65D847E1-695D-4D6C-A665-30C1EB1D49E1}" srcOrd="0" destOrd="0" parTransId="{5D952A27-E96C-45FB-998F-EF455B7BDE85}" sibTransId="{8F32FB6F-0804-4439-9D90-67F1AAD78023}"/>
    <dgm:cxn modelId="{4D83A5A1-694A-D34D-B243-1071666B8BC5}" srcId="{70731C7A-50BF-4D87-A121-C15DB0170B44}" destId="{44B82A0E-7529-9B40-99EE-94D38AA1AFE1}" srcOrd="1" destOrd="0" parTransId="{7EB28CB7-E150-C849-9441-9172E2009068}" sibTransId="{9CFEB0C0-C372-604D-B5D6-EDD47D629FC2}"/>
    <dgm:cxn modelId="{82EC3FC3-4E38-CC42-A9A2-29E25B35FFD0}" type="presOf" srcId="{70731C7A-50BF-4D87-A121-C15DB0170B44}" destId="{A193551C-62E9-4B5B-B9E4-6D5296EA080D}" srcOrd="0" destOrd="0" presId="urn:microsoft.com/office/officeart/2005/8/layout/hierarchy4"/>
    <dgm:cxn modelId="{4F7D40C7-3FC1-ED42-94FA-6C57BF5F3040}" type="presOf" srcId="{8863228D-5D06-7C47-82DE-8FBF9F3979C7}" destId="{317D89C6-C471-AA4C-95A5-C27F01FEDA69}" srcOrd="0" destOrd="0" presId="urn:microsoft.com/office/officeart/2005/8/layout/hierarchy4"/>
    <dgm:cxn modelId="{4E374CD9-7465-3D4C-B234-A56D1144CD45}" srcId="{70731C7A-50BF-4D87-A121-C15DB0170B44}" destId="{8863228D-5D06-7C47-82DE-8FBF9F3979C7}" srcOrd="2" destOrd="0" parTransId="{A1B9A504-E779-D943-937A-B33B6918DCE6}" sibTransId="{6872D19E-5600-394E-BDCC-98A1D7E37967}"/>
    <dgm:cxn modelId="{021A133A-1893-D941-A3D5-B8C22A85C421}" type="presParOf" srcId="{A193551C-62E9-4B5B-B9E4-6D5296EA080D}" destId="{ACA3446E-FFBC-8A4A-AC7D-1DB410186F0E}" srcOrd="0" destOrd="0" presId="urn:microsoft.com/office/officeart/2005/8/layout/hierarchy4"/>
    <dgm:cxn modelId="{2941EC97-B4A6-F74B-A994-E91D8153954C}" type="presParOf" srcId="{ACA3446E-FFBC-8A4A-AC7D-1DB410186F0E}" destId="{8BF1FF6A-7BC1-024B-B10F-CB602A92B7A9}" srcOrd="0" destOrd="0" presId="urn:microsoft.com/office/officeart/2005/8/layout/hierarchy4"/>
    <dgm:cxn modelId="{99E93E2D-02F4-2C49-92A3-B20594FE724C}" type="presParOf" srcId="{ACA3446E-FFBC-8A4A-AC7D-1DB410186F0E}" destId="{F87966B2-EBB6-0640-A854-9985AAD4C41B}" srcOrd="1" destOrd="0" presId="urn:microsoft.com/office/officeart/2005/8/layout/hierarchy4"/>
    <dgm:cxn modelId="{B2173032-BC08-2842-ADE6-EAB28A187163}" type="presParOf" srcId="{A193551C-62E9-4B5B-B9E4-6D5296EA080D}" destId="{E3CACF04-B592-7943-AAF0-1F824FF778F2}" srcOrd="1" destOrd="0" presId="urn:microsoft.com/office/officeart/2005/8/layout/hierarchy4"/>
    <dgm:cxn modelId="{7CE6731A-D15B-5A47-A353-5A7C5C91A36D}" type="presParOf" srcId="{A193551C-62E9-4B5B-B9E4-6D5296EA080D}" destId="{9B879666-ADF0-2941-96E9-9C627CA24D27}" srcOrd="2" destOrd="0" presId="urn:microsoft.com/office/officeart/2005/8/layout/hierarchy4"/>
    <dgm:cxn modelId="{3A02893E-A1E4-AB4C-8BBC-18A3348D7E41}" type="presParOf" srcId="{9B879666-ADF0-2941-96E9-9C627CA24D27}" destId="{4F13BF3C-7074-0F4B-AFE6-CA770841CBAE}" srcOrd="0" destOrd="0" presId="urn:microsoft.com/office/officeart/2005/8/layout/hierarchy4"/>
    <dgm:cxn modelId="{3503382F-66E1-C449-880D-5CE3B837C973}" type="presParOf" srcId="{9B879666-ADF0-2941-96E9-9C627CA24D27}" destId="{35DEAC56-CF4D-F346-AF79-88B5610D5B07}" srcOrd="1" destOrd="0" presId="urn:microsoft.com/office/officeart/2005/8/layout/hierarchy4"/>
    <dgm:cxn modelId="{FE8B6439-0EF2-2C42-8C49-8A8DA5B5064E}" type="presParOf" srcId="{A193551C-62E9-4B5B-B9E4-6D5296EA080D}" destId="{2CEAB03D-4E69-714A-B0B9-1CA9FD4AB6A9}" srcOrd="3" destOrd="0" presId="urn:microsoft.com/office/officeart/2005/8/layout/hierarchy4"/>
    <dgm:cxn modelId="{7613E2AF-65B5-4A43-94DF-54877D335DA2}" type="presParOf" srcId="{A193551C-62E9-4B5B-B9E4-6D5296EA080D}" destId="{9B3E818C-8DCB-B745-BA3A-666D61B42FB7}" srcOrd="4" destOrd="0" presId="urn:microsoft.com/office/officeart/2005/8/layout/hierarchy4"/>
    <dgm:cxn modelId="{26B3E019-A22F-EC44-9B8B-5754C1900334}" type="presParOf" srcId="{9B3E818C-8DCB-B745-BA3A-666D61B42FB7}" destId="{317D89C6-C471-AA4C-95A5-C27F01FEDA69}" srcOrd="0" destOrd="0" presId="urn:microsoft.com/office/officeart/2005/8/layout/hierarchy4"/>
    <dgm:cxn modelId="{54D376E7-C202-E146-B254-A7AAE2A302F7}" type="presParOf" srcId="{9B3E818C-8DCB-B745-BA3A-666D61B42FB7}" destId="{5CABA1D6-5373-1542-BD46-AF1F92D7645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731C7A-50BF-4D87-A121-C15DB0170B4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446536-3C99-4EF8-922C-3442E3909622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  <a:effectLst/>
      </dgm:spPr>
      <dgm:t>
        <a:bodyPr/>
        <a:lstStyle/>
        <a:p>
          <a:pPr algn="ctr"/>
          <a:r>
            <a:rPr lang="en-US" sz="1000" dirty="0">
              <a:solidFill>
                <a:srgbClr val="FFFFFF"/>
              </a:solidFill>
            </a:rPr>
            <a:t>Open</a:t>
          </a:r>
        </a:p>
      </dgm:t>
    </dgm:pt>
    <dgm:pt modelId="{F688E168-8A9F-4D11-86A3-1FC00AEF6140}" type="parTrans" cxnId="{2D7E7675-4755-445B-941C-DB99A110988E}">
      <dgm:prSet/>
      <dgm:spPr/>
      <dgm:t>
        <a:bodyPr/>
        <a:lstStyle/>
        <a:p>
          <a:endParaRPr lang="en-US" sz="800"/>
        </a:p>
      </dgm:t>
    </dgm:pt>
    <dgm:pt modelId="{D94CF135-6BEB-435F-A8AC-290CDA9F210A}" type="sibTrans" cxnId="{2D7E7675-4755-445B-941C-DB99A110988E}">
      <dgm:prSet/>
      <dgm:spPr/>
      <dgm:t>
        <a:bodyPr/>
        <a:lstStyle/>
        <a:p>
          <a:endParaRPr lang="en-US" sz="800"/>
        </a:p>
      </dgm:t>
    </dgm:pt>
    <dgm:pt modelId="{DB88CEC5-322C-8946-8EA4-40C92791DF89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</a:ln>
        <a:effectLst/>
      </dgm:spPr>
      <dgm:t>
        <a:bodyPr/>
        <a:lstStyle/>
        <a:p>
          <a:r>
            <a:rPr lang="en-US" sz="1000" dirty="0">
              <a:solidFill>
                <a:srgbClr val="FFFFFF"/>
              </a:solidFill>
            </a:rPr>
            <a:t>Native</a:t>
          </a:r>
        </a:p>
      </dgm:t>
    </dgm:pt>
    <dgm:pt modelId="{4FFE4029-7C3A-0749-9F1B-CF28858ED30F}" type="parTrans" cxnId="{9DCF0C0C-762D-F24A-89F8-699CCFADF08E}">
      <dgm:prSet/>
      <dgm:spPr/>
      <dgm:t>
        <a:bodyPr/>
        <a:lstStyle/>
        <a:p>
          <a:endParaRPr lang="en-US"/>
        </a:p>
      </dgm:t>
    </dgm:pt>
    <dgm:pt modelId="{1E3491FC-4D07-4A45-9285-8FC96E699EFC}" type="sibTrans" cxnId="{9DCF0C0C-762D-F24A-89F8-699CCFADF08E}">
      <dgm:prSet/>
      <dgm:spPr/>
      <dgm:t>
        <a:bodyPr/>
        <a:lstStyle/>
        <a:p>
          <a:endParaRPr lang="en-US"/>
        </a:p>
      </dgm:t>
    </dgm:pt>
    <dgm:pt modelId="{A193551C-62E9-4B5B-B9E4-6D5296EA080D}" type="pres">
      <dgm:prSet presAssocID="{70731C7A-50BF-4D87-A121-C15DB0170B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36A8C4-CD8E-48A4-BD23-CB92448A897A}" type="pres">
      <dgm:prSet presAssocID="{94446536-3C99-4EF8-922C-3442E3909622}" presName="vertOne" presStyleCnt="0"/>
      <dgm:spPr/>
    </dgm:pt>
    <dgm:pt modelId="{6E17D484-B6B0-4BBE-994F-3C29AA8AEB1E}" type="pres">
      <dgm:prSet presAssocID="{94446536-3C99-4EF8-922C-3442E3909622}" presName="txOne" presStyleLbl="node0" presStyleIdx="0" presStyleCnt="2" custScaleX="159776" custScaleY="175715" custLinFactNeighborX="2237">
        <dgm:presLayoutVars>
          <dgm:chPref val="3"/>
        </dgm:presLayoutVars>
      </dgm:prSet>
      <dgm:spPr/>
    </dgm:pt>
    <dgm:pt modelId="{EF1F10C1-5F3E-43E0-8EAC-C11F057D3DD4}" type="pres">
      <dgm:prSet presAssocID="{94446536-3C99-4EF8-922C-3442E3909622}" presName="horzOne" presStyleCnt="0"/>
      <dgm:spPr/>
    </dgm:pt>
    <dgm:pt modelId="{1075409E-450E-BF4E-8A6C-ACB11A70C30B}" type="pres">
      <dgm:prSet presAssocID="{D94CF135-6BEB-435F-A8AC-290CDA9F210A}" presName="sibSpaceOne" presStyleCnt="0"/>
      <dgm:spPr/>
    </dgm:pt>
    <dgm:pt modelId="{F5A7FD22-0585-FF4C-A609-8ECC2B9FF8AA}" type="pres">
      <dgm:prSet presAssocID="{DB88CEC5-322C-8946-8EA4-40C92791DF89}" presName="vertOne" presStyleCnt="0"/>
      <dgm:spPr/>
    </dgm:pt>
    <dgm:pt modelId="{7A9EAADD-9B5A-654A-B4E7-72B4528798EA}" type="pres">
      <dgm:prSet presAssocID="{DB88CEC5-322C-8946-8EA4-40C92791DF89}" presName="txOne" presStyleLbl="node0" presStyleIdx="1" presStyleCnt="2" custScaleX="159776" custScaleY="175715" custLinFactNeighborX="2727">
        <dgm:presLayoutVars>
          <dgm:chPref val="3"/>
        </dgm:presLayoutVars>
      </dgm:prSet>
      <dgm:spPr/>
    </dgm:pt>
    <dgm:pt modelId="{AC13C319-B511-984B-949E-EBD45659064E}" type="pres">
      <dgm:prSet presAssocID="{DB88CEC5-322C-8946-8EA4-40C92791DF89}" presName="horzOne" presStyleCnt="0"/>
      <dgm:spPr/>
    </dgm:pt>
  </dgm:ptLst>
  <dgm:cxnLst>
    <dgm:cxn modelId="{9DCF0C0C-762D-F24A-89F8-699CCFADF08E}" srcId="{70731C7A-50BF-4D87-A121-C15DB0170B44}" destId="{DB88CEC5-322C-8946-8EA4-40C92791DF89}" srcOrd="1" destOrd="0" parTransId="{4FFE4029-7C3A-0749-9F1B-CF28858ED30F}" sibTransId="{1E3491FC-4D07-4A45-9285-8FC96E699EFC}"/>
    <dgm:cxn modelId="{396D111C-9679-6540-A5C0-F96AEFF0A3BF}" type="presOf" srcId="{70731C7A-50BF-4D87-A121-C15DB0170B44}" destId="{A193551C-62E9-4B5B-B9E4-6D5296EA080D}" srcOrd="0" destOrd="0" presId="urn:microsoft.com/office/officeart/2005/8/layout/hierarchy4"/>
    <dgm:cxn modelId="{520A2F63-2A27-C94C-A60D-09C19802AC8D}" type="presOf" srcId="{94446536-3C99-4EF8-922C-3442E3909622}" destId="{6E17D484-B6B0-4BBE-994F-3C29AA8AEB1E}" srcOrd="0" destOrd="0" presId="urn:microsoft.com/office/officeart/2005/8/layout/hierarchy4"/>
    <dgm:cxn modelId="{2D7E7675-4755-445B-941C-DB99A110988E}" srcId="{70731C7A-50BF-4D87-A121-C15DB0170B44}" destId="{94446536-3C99-4EF8-922C-3442E3909622}" srcOrd="0" destOrd="0" parTransId="{F688E168-8A9F-4D11-86A3-1FC00AEF6140}" sibTransId="{D94CF135-6BEB-435F-A8AC-290CDA9F210A}"/>
    <dgm:cxn modelId="{0C9592A3-C082-184D-BF34-BA7043922C19}" type="presOf" srcId="{DB88CEC5-322C-8946-8EA4-40C92791DF89}" destId="{7A9EAADD-9B5A-654A-B4E7-72B4528798EA}" srcOrd="0" destOrd="0" presId="urn:microsoft.com/office/officeart/2005/8/layout/hierarchy4"/>
    <dgm:cxn modelId="{322DDA5E-0442-3B49-BB28-2270AD91EB0A}" type="presParOf" srcId="{A193551C-62E9-4B5B-B9E4-6D5296EA080D}" destId="{DA36A8C4-CD8E-48A4-BD23-CB92448A897A}" srcOrd="0" destOrd="0" presId="urn:microsoft.com/office/officeart/2005/8/layout/hierarchy4"/>
    <dgm:cxn modelId="{E654A58E-3E6C-5140-B8B9-D9889128ADED}" type="presParOf" srcId="{DA36A8C4-CD8E-48A4-BD23-CB92448A897A}" destId="{6E17D484-B6B0-4BBE-994F-3C29AA8AEB1E}" srcOrd="0" destOrd="0" presId="urn:microsoft.com/office/officeart/2005/8/layout/hierarchy4"/>
    <dgm:cxn modelId="{4215C4DD-7B5A-1441-9DDF-6BBB80DB150C}" type="presParOf" srcId="{DA36A8C4-CD8E-48A4-BD23-CB92448A897A}" destId="{EF1F10C1-5F3E-43E0-8EAC-C11F057D3DD4}" srcOrd="1" destOrd="0" presId="urn:microsoft.com/office/officeart/2005/8/layout/hierarchy4"/>
    <dgm:cxn modelId="{7DD7AD37-3534-EE46-A7D8-EFED03058DBC}" type="presParOf" srcId="{A193551C-62E9-4B5B-B9E4-6D5296EA080D}" destId="{1075409E-450E-BF4E-8A6C-ACB11A70C30B}" srcOrd="1" destOrd="0" presId="urn:microsoft.com/office/officeart/2005/8/layout/hierarchy4"/>
    <dgm:cxn modelId="{5B43D4B3-352F-CA41-9091-65483BFDAEED}" type="presParOf" srcId="{A193551C-62E9-4B5B-B9E4-6D5296EA080D}" destId="{F5A7FD22-0585-FF4C-A609-8ECC2B9FF8AA}" srcOrd="2" destOrd="0" presId="urn:microsoft.com/office/officeart/2005/8/layout/hierarchy4"/>
    <dgm:cxn modelId="{B198038F-B081-614C-8382-83A3844ABE96}" type="presParOf" srcId="{F5A7FD22-0585-FF4C-A609-8ECC2B9FF8AA}" destId="{7A9EAADD-9B5A-654A-B4E7-72B4528798EA}" srcOrd="0" destOrd="0" presId="urn:microsoft.com/office/officeart/2005/8/layout/hierarchy4"/>
    <dgm:cxn modelId="{07885070-AD7C-A545-9428-4C2411BE2FA8}" type="presParOf" srcId="{F5A7FD22-0585-FF4C-A609-8ECC2B9FF8AA}" destId="{AC13C319-B511-984B-949E-EBD45659064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731C7A-50BF-4D87-A121-C15DB0170B4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446536-3C99-4EF8-922C-3442E3909622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5"/>
        </a:solidFill>
        <a:ln>
          <a:noFill/>
        </a:ln>
        <a:effectLst/>
      </dgm:spPr>
      <dgm:t>
        <a:bodyPr/>
        <a:lstStyle/>
        <a:p>
          <a:pPr algn="ctr"/>
          <a:r>
            <a:rPr lang="en-US" sz="1100" dirty="0">
              <a:solidFill>
                <a:srgbClr val="FFFFFF"/>
              </a:solidFill>
            </a:rPr>
            <a:t>Configuration and Operation</a:t>
          </a:r>
        </a:p>
      </dgm:t>
    </dgm:pt>
    <dgm:pt modelId="{F688E168-8A9F-4D11-86A3-1FC00AEF6140}" type="parTrans" cxnId="{2D7E7675-4755-445B-941C-DB99A110988E}">
      <dgm:prSet/>
      <dgm:spPr/>
      <dgm:t>
        <a:bodyPr/>
        <a:lstStyle/>
        <a:p>
          <a:endParaRPr lang="en-US" sz="800"/>
        </a:p>
      </dgm:t>
    </dgm:pt>
    <dgm:pt modelId="{D94CF135-6BEB-435F-A8AC-290CDA9F210A}" type="sibTrans" cxnId="{2D7E7675-4755-445B-941C-DB99A110988E}">
      <dgm:prSet/>
      <dgm:spPr/>
      <dgm:t>
        <a:bodyPr/>
        <a:lstStyle/>
        <a:p>
          <a:endParaRPr lang="en-US" sz="800"/>
        </a:p>
      </dgm:t>
    </dgm:pt>
    <dgm:pt modelId="{A193551C-62E9-4B5B-B9E4-6D5296EA080D}" type="pres">
      <dgm:prSet presAssocID="{70731C7A-50BF-4D87-A121-C15DB0170B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36A8C4-CD8E-48A4-BD23-CB92448A897A}" type="pres">
      <dgm:prSet presAssocID="{94446536-3C99-4EF8-922C-3442E3909622}" presName="vertOne" presStyleCnt="0"/>
      <dgm:spPr/>
    </dgm:pt>
    <dgm:pt modelId="{6E17D484-B6B0-4BBE-994F-3C29AA8AEB1E}" type="pres">
      <dgm:prSet presAssocID="{94446536-3C99-4EF8-922C-3442E3909622}" presName="txOne" presStyleLbl="node0" presStyleIdx="0" presStyleCnt="1" custScaleX="169513" custScaleY="175715" custLinFactNeighborX="-2733" custLinFactNeighborY="292">
        <dgm:presLayoutVars>
          <dgm:chPref val="3"/>
        </dgm:presLayoutVars>
      </dgm:prSet>
      <dgm:spPr/>
    </dgm:pt>
    <dgm:pt modelId="{EF1F10C1-5F3E-43E0-8EAC-C11F057D3DD4}" type="pres">
      <dgm:prSet presAssocID="{94446536-3C99-4EF8-922C-3442E3909622}" presName="horzOne" presStyleCnt="0"/>
      <dgm:spPr/>
    </dgm:pt>
  </dgm:ptLst>
  <dgm:cxnLst>
    <dgm:cxn modelId="{2D7E7675-4755-445B-941C-DB99A110988E}" srcId="{70731C7A-50BF-4D87-A121-C15DB0170B44}" destId="{94446536-3C99-4EF8-922C-3442E3909622}" srcOrd="0" destOrd="0" parTransId="{F688E168-8A9F-4D11-86A3-1FC00AEF6140}" sibTransId="{D94CF135-6BEB-435F-A8AC-290CDA9F210A}"/>
    <dgm:cxn modelId="{4D58D8C1-BD19-1148-9A55-37774C726947}" type="presOf" srcId="{70731C7A-50BF-4D87-A121-C15DB0170B44}" destId="{A193551C-62E9-4B5B-B9E4-6D5296EA080D}" srcOrd="0" destOrd="0" presId="urn:microsoft.com/office/officeart/2005/8/layout/hierarchy4"/>
    <dgm:cxn modelId="{13810FF8-8485-DD4F-ADFF-2C506E415D41}" type="presOf" srcId="{94446536-3C99-4EF8-922C-3442E3909622}" destId="{6E17D484-B6B0-4BBE-994F-3C29AA8AEB1E}" srcOrd="0" destOrd="0" presId="urn:microsoft.com/office/officeart/2005/8/layout/hierarchy4"/>
    <dgm:cxn modelId="{3267D02A-1571-C142-A7DD-25490E0F8C4F}" type="presParOf" srcId="{A193551C-62E9-4B5B-B9E4-6D5296EA080D}" destId="{DA36A8C4-CD8E-48A4-BD23-CB92448A897A}" srcOrd="0" destOrd="0" presId="urn:microsoft.com/office/officeart/2005/8/layout/hierarchy4"/>
    <dgm:cxn modelId="{05350CC5-CC73-704C-A75B-51B94B63E033}" type="presParOf" srcId="{DA36A8C4-CD8E-48A4-BD23-CB92448A897A}" destId="{6E17D484-B6B0-4BBE-994F-3C29AA8AEB1E}" srcOrd="0" destOrd="0" presId="urn:microsoft.com/office/officeart/2005/8/layout/hierarchy4"/>
    <dgm:cxn modelId="{00D0A3AA-AE05-7F48-90A0-BA42AF2C77E1}" type="presParOf" srcId="{DA36A8C4-CD8E-48A4-BD23-CB92448A897A}" destId="{EF1F10C1-5F3E-43E0-8EAC-C11F057D3DD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1FF6A-7BC1-024B-B10F-CB602A92B7A9}">
      <dsp:nvSpPr>
        <dsp:cNvPr id="0" name=""/>
        <dsp:cNvSpPr/>
      </dsp:nvSpPr>
      <dsp:spPr>
        <a:xfrm>
          <a:off x="0" y="141248"/>
          <a:ext cx="1022315" cy="423745"/>
        </a:xfrm>
        <a:prstGeom prst="roundRect">
          <a:avLst>
            <a:gd name="adj" fmla="val 10000"/>
          </a:avLst>
        </a:prstGeom>
        <a:solidFill>
          <a:schemeClr val="accent4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</a:rPr>
            <a:t>NETCONF </a:t>
          </a:r>
        </a:p>
      </dsp:txBody>
      <dsp:txXfrm>
        <a:off x="12411" y="153659"/>
        <a:ext cx="997493" cy="398923"/>
      </dsp:txXfrm>
    </dsp:sp>
    <dsp:sp modelId="{4F13BF3C-7074-0F4B-AFE6-CA770841CBAE}">
      <dsp:nvSpPr>
        <dsp:cNvPr id="0" name=""/>
        <dsp:cNvSpPr/>
      </dsp:nvSpPr>
      <dsp:spPr>
        <a:xfrm>
          <a:off x="1103357" y="141248"/>
          <a:ext cx="1022315" cy="423745"/>
        </a:xfrm>
        <a:prstGeom prst="roundRect">
          <a:avLst>
            <a:gd name="adj" fmla="val 10000"/>
          </a:avLst>
        </a:prstGeom>
        <a:solidFill>
          <a:schemeClr val="accent4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</a:rPr>
            <a:t>RESTCONF</a:t>
          </a:r>
        </a:p>
      </dsp:txBody>
      <dsp:txXfrm>
        <a:off x="1115768" y="153659"/>
        <a:ext cx="997493" cy="398923"/>
      </dsp:txXfrm>
    </dsp:sp>
    <dsp:sp modelId="{317D89C6-C471-AA4C-95A5-C27F01FEDA69}">
      <dsp:nvSpPr>
        <dsp:cNvPr id="0" name=""/>
        <dsp:cNvSpPr/>
      </dsp:nvSpPr>
      <dsp:spPr>
        <a:xfrm>
          <a:off x="2204186" y="141248"/>
          <a:ext cx="1022315" cy="423745"/>
        </a:xfrm>
        <a:prstGeom prst="roundRect">
          <a:avLst>
            <a:gd name="adj" fmla="val 10000"/>
          </a:avLst>
        </a:prstGeom>
        <a:solidFill>
          <a:schemeClr val="accent4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</a:rPr>
            <a:t>gRPC</a:t>
          </a:r>
        </a:p>
      </dsp:txBody>
      <dsp:txXfrm>
        <a:off x="2216597" y="153659"/>
        <a:ext cx="997493" cy="398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7D484-B6B0-4BBE-994F-3C29AA8AEB1E}">
      <dsp:nvSpPr>
        <dsp:cNvPr id="0" name=""/>
        <dsp:cNvSpPr/>
      </dsp:nvSpPr>
      <dsp:spPr>
        <a:xfrm>
          <a:off x="21643" y="259"/>
          <a:ext cx="1393221" cy="396938"/>
        </a:xfrm>
        <a:prstGeom prst="roundRect">
          <a:avLst>
            <a:gd name="adj" fmla="val 10000"/>
          </a:avLst>
        </a:prstGeom>
        <a:solidFill>
          <a:schemeClr val="tx2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</a:rPr>
            <a:t>Open</a:t>
          </a:r>
        </a:p>
      </dsp:txBody>
      <dsp:txXfrm>
        <a:off x="33269" y="11885"/>
        <a:ext cx="1369969" cy="373686"/>
      </dsp:txXfrm>
    </dsp:sp>
    <dsp:sp modelId="{7A9EAADD-9B5A-654A-B4E7-72B4528798EA}">
      <dsp:nvSpPr>
        <dsp:cNvPr id="0" name=""/>
        <dsp:cNvSpPr/>
      </dsp:nvSpPr>
      <dsp:spPr>
        <a:xfrm>
          <a:off x="1543988" y="259"/>
          <a:ext cx="1393221" cy="396938"/>
        </a:xfrm>
        <a:prstGeom prst="roundRect">
          <a:avLst>
            <a:gd name="adj" fmla="val 10000"/>
          </a:avLst>
        </a:prstGeom>
        <a:solidFill>
          <a:schemeClr val="accent1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</a:rPr>
            <a:t>Native</a:t>
          </a:r>
        </a:p>
      </dsp:txBody>
      <dsp:txXfrm>
        <a:off x="1555614" y="11885"/>
        <a:ext cx="1369969" cy="373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7D484-B6B0-4BBE-994F-3C29AA8AEB1E}">
      <dsp:nvSpPr>
        <dsp:cNvPr id="0" name=""/>
        <dsp:cNvSpPr/>
      </dsp:nvSpPr>
      <dsp:spPr>
        <a:xfrm>
          <a:off x="0" y="519"/>
          <a:ext cx="2912918" cy="396938"/>
        </a:xfrm>
        <a:prstGeom prst="roundRect">
          <a:avLst>
            <a:gd name="adj" fmla="val 10000"/>
          </a:avLst>
        </a:prstGeom>
        <a:solidFill>
          <a:schemeClr val="accent5"/>
        </a:solidFill>
        <a:ln w="9525" cap="flat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FFFFFF"/>
              </a:solidFill>
            </a:rPr>
            <a:t>Configuration and Operation</a:t>
          </a:r>
        </a:p>
      </dsp:txBody>
      <dsp:txXfrm>
        <a:off x="11626" y="12145"/>
        <a:ext cx="2889666" cy="373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E343-34C4-3E47-B423-F0DB520B7DF5}" type="datetimeFigureOut">
              <a:rPr lang="en-US" smtClean="0"/>
              <a:t>6/19/18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1EB0-3428-2940-A369-DB01C39A4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EB15A-4DDC-D641-947F-5F403240A7D1}" type="datetimeFigureOut">
              <a:rPr lang="en-US" smtClean="0"/>
              <a:t>6/19/18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84E40-06EC-EE40-8F89-4CF1BDB96A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overview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overview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20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1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 List is abbreviated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54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6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61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32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first few lines of code, and the last one. I can write a small python code to collect the info I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69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reference to understand there is much more that NETCONF,</a:t>
            </a:r>
            <a:r>
              <a:rPr lang="en-US" baseline="0" dirty="0"/>
              <a:t> RESTCONF and gRPC.</a:t>
            </a:r>
          </a:p>
          <a:p>
            <a:r>
              <a:rPr lang="en-US" baseline="0" dirty="0"/>
              <a:t>gRPC and NETCONF support notifications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GRPC / GNMI - designed for generic client/server communication, </a:t>
            </a:r>
            <a:r>
              <a:rPr lang="en-US" dirty="0"/>
              <a:t>By default gRPC uses </a:t>
            </a:r>
            <a:r>
              <a:rPr lang="en-US" dirty="0">
                <a:hlinkClick r:id="rId3"/>
              </a:rPr>
              <a:t>protocol buffers</a:t>
            </a:r>
            <a:r>
              <a:rPr lang="en-US" dirty="0"/>
              <a:t>, Google’s mature open source mechanism for serializing structured data (although it can be used with other data formats such as JSON)</a:t>
            </a:r>
            <a:endParaRPr lang="en-US" baseline="0" dirty="0"/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/>
              <a:t>In gRPC a client application can directly call methods on a server application on a different machine as if it was a local object, making it easier for you to create distributed applications and services. As in many RPC systems, gRPC is based around the idea of defining a service, specifying the methods that can be called remotely with their parameters and return types. On the server side, the server implements this interface and runs a gRPC server to handle client calls. On the client side, the client has a stub (referred to as just a client in some languages) that provides the same methods as the server.</a:t>
            </a:r>
            <a:endParaRPr lang="en-US" sz="9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E6D259B-0D4B-204A-9841-56E821D28E93}" type="datetime1">
              <a:rPr lang="en-US" smtClean="0"/>
              <a:t>6/19/18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2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prefer NETCONF/XML vs RESTCONF/JSON?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RESTconf:  GET, PUT,</a:t>
            </a:r>
            <a:r>
              <a:rPr lang="en-US" baseline="0" dirty="0"/>
              <a:t> POST, DELETE</a:t>
            </a:r>
          </a:p>
          <a:p>
            <a:r>
              <a:rPr lang="en-US" baseline="0" dirty="0"/>
              <a:t>NETCONF:  GET, EDIT, COPY, DELETE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GRPC / GNMI - designed for generic client/server communication</a:t>
            </a:r>
          </a:p>
          <a:p>
            <a:r>
              <a:rPr lang="en-US" sz="1200" dirty="0"/>
              <a:t>In gRPC a client application can directly call methods on a server application on a different machine as if it was a local object, making it easier for you to create distributed applications and services. As in many RPC systems, gRPC is based around the idea of defining a service, specifying the methods that can be called remotely with their parameters and return types. On the server side, the server implements this interface and runs a gRPC server to handle client calls. On the client side, the client has a stub (referred to as just a client in some languages) that provides the same methods as the server.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dirty="0"/>
              <a:t>By default gRPC uses </a:t>
            </a:r>
            <a:r>
              <a:rPr lang="en-US" dirty="0">
                <a:hlinkClick r:id="rId3"/>
              </a:rPr>
              <a:t>protocol buffers</a:t>
            </a:r>
            <a:r>
              <a:rPr lang="en-US" dirty="0"/>
              <a:t>, Google’s mature open source mechanism for serializing structured data (although it can be used with other data formats such as JSON)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Cisco Live 2016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5A03E33-B8CC-4C5D-8E63-9EEB72889650}" type="datetime1">
              <a:rPr lang="en-US" smtClean="0"/>
              <a:t>6/19/18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00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protocols</a:t>
            </a:r>
            <a:r>
              <a:rPr lang="en-US" baseline="0" dirty="0"/>
              <a:t> provide to us the same operational data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Cisco Live 2017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4BD5BA9-E757-A945-868E-5869A46F7600}" type="datetime1">
              <a:rPr lang="en-US" smtClean="0"/>
              <a:t>6/19/18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A4A4-C10A-49FC-AF1A-861163FEA0B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7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background is network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30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88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62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5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1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5253" indent="-286636"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6543" indent="-229309"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5161" indent="-229309"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63778" indent="-229309" defTabSz="904495"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22395" indent="-229309" defTabSz="90449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81013" indent="-229309" defTabSz="90449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39630" indent="-229309" defTabSz="90449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98247" indent="-229309" defTabSz="90449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102A1B-FE22-4E3B-BCF4-40685F30341E}" type="slidenum">
              <a:rPr lang="en-US" altLang="en-US" sz="800" b="0"/>
              <a:pPr/>
              <a:t>8</a:t>
            </a:fld>
            <a:endParaRPr lang="en-US" altLang="en-US" sz="800" b="0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149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1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Ip will be used to access the CSR from Guest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8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1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63685"/>
            <a:ext cx="7772400" cy="935177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4000" b="1" baseline="0"/>
            </a:lvl1pPr>
          </a:lstStyle>
          <a:p>
            <a:pPr lvl="0"/>
            <a:r>
              <a:rPr lang="en-US" dirty="0"/>
              <a:t>Keynote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2604653"/>
            <a:ext cx="7772400" cy="590723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2800" b="1" baseline="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4082909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4406525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Twitter handle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3657600"/>
            <a:ext cx="6400800" cy="42545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058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Cloud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[Cloud 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DevOps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[DevOps 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IoT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</a:t>
            </a:r>
            <a:r>
              <a:rPr lang="en-US" dirty="0" err="1"/>
              <a:t>IoT</a:t>
            </a:r>
            <a:r>
              <a:rPr lang="en-US" dirty="0"/>
              <a:t> 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UX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[UX 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597819"/>
            <a:ext cx="7189076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00338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ll-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114343"/>
            <a:ext cx="7189076" cy="2942650"/>
          </a:xfrm>
        </p:spPr>
        <p:txBody>
          <a:bodyPr/>
          <a:lstStyle>
            <a:lvl1pPr algn="ctr"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Vertic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124200" cy="5143500"/>
          </a:xfrm>
          <a:solidFill>
            <a:schemeClr val="accent1">
              <a:alpha val="80000"/>
            </a:schemeClr>
          </a:solidFill>
        </p:spPr>
        <p:txBody>
          <a:bodyPr lIns="274320" tIns="914400" rIns="274320" bIns="91440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Horizont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402106"/>
            <a:ext cx="9143999" cy="1741394"/>
          </a:xfrm>
          <a:solidFill>
            <a:schemeClr val="accent1">
              <a:alpha val="80000"/>
            </a:schemeClr>
          </a:solidFill>
        </p:spPr>
        <p:txBody>
          <a:bodyPr lIns="914400" tIns="274320" rIns="914400" bIns="27432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3184634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77462" y="3478924"/>
            <a:ext cx="7189076" cy="1040524"/>
          </a:xfrm>
        </p:spPr>
        <p:txBody>
          <a:bodyPr>
            <a:normAutofit/>
          </a:bodyPr>
          <a:lstStyle>
            <a:lvl1pPr algn="ctr">
              <a:defRPr sz="2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774965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422986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087503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788797" y="378905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436818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6101335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1126" y="1101601"/>
            <a:ext cx="4666916" cy="652932"/>
          </a:xfrm>
        </p:spPr>
        <p:txBody>
          <a:bodyPr anchor="b">
            <a:noAutofit/>
          </a:bodyPr>
          <a:lstStyle>
            <a:lvl1pPr algn="l">
              <a:defRPr sz="3200" b="1" baseline="0"/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31126" y="1752722"/>
            <a:ext cx="4666916" cy="3716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772164" y="1101601"/>
            <a:ext cx="2407060" cy="23875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Drag your photo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731126" y="2316791"/>
            <a:ext cx="4666916" cy="2123993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Your bio goes here. </a:t>
            </a:r>
          </a:p>
        </p:txBody>
      </p:sp>
    </p:spTree>
    <p:extLst>
      <p:ext uri="{BB962C8B-B14F-4D97-AF65-F5344CB8AC3E}">
        <p14:creationId xmlns:p14="http://schemas.microsoft.com/office/powerpoint/2010/main" val="19542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tems Content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92439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7935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863431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998927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50839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64590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77737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1488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0400" y="1716670"/>
            <a:ext cx="2743200" cy="17957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0400" y="179632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448084" y="1280216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41515" y="2782403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6004" y="2846528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8111" y="1280216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26429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849378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72" y="1533725"/>
            <a:ext cx="3426352" cy="189667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 dirty="0">
                <a:ea typeface="ＭＳ Ｐゴシック" charset="0"/>
              </a:rPr>
              <a:t>Presentation ID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384176"/>
            <a:ext cx="8513064" cy="43497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/>
          </p:nvPr>
        </p:nvSpPr>
        <p:spPr>
          <a:xfrm>
            <a:off x="356616" y="1241425"/>
            <a:ext cx="8513064" cy="29521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616" y="819150"/>
            <a:ext cx="8513064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96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1563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 dirty="0">
                <a:ea typeface="ＭＳ Ｐゴシック" charset="0"/>
              </a:rPr>
              <a:t>BRKSDN-2935</a:t>
            </a:r>
          </a:p>
        </p:txBody>
      </p:sp>
    </p:spTree>
    <p:extLst>
      <p:ext uri="{BB962C8B-B14F-4D97-AF65-F5344CB8AC3E}">
        <p14:creationId xmlns:p14="http://schemas.microsoft.com/office/powerpoint/2010/main" val="399060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sz="240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rPr lang="en-US" dirty="0">
                <a:ea typeface="ＭＳ Ｐゴシック" charset="0"/>
              </a:rPr>
              <a:t>BRKSDN-2935</a:t>
            </a:r>
          </a:p>
        </p:txBody>
      </p:sp>
    </p:spTree>
    <p:extLst>
      <p:ext uri="{BB962C8B-B14F-4D97-AF65-F5344CB8AC3E}">
        <p14:creationId xmlns:p14="http://schemas.microsoft.com/office/powerpoint/2010/main" val="6532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83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8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Generic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 baseline="0"/>
            </a:lvl1pPr>
          </a:lstStyle>
          <a:p>
            <a:r>
              <a:rPr lang="en-US" dirty="0"/>
              <a:t>[Generic Section Header]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92E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4E97-B007-134C-8D18-DAE05A94524C}" type="datetimeFigureOut">
              <a:rPr lang="en-US" smtClean="0"/>
              <a:pPr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66E3-523E-5E4C-A70A-CF1496C186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7" r:id="rId2"/>
    <p:sldLayoutId id="2147483710" r:id="rId3"/>
    <p:sldLayoutId id="2147483705" r:id="rId4"/>
    <p:sldLayoutId id="2147483691" r:id="rId5"/>
    <p:sldLayoutId id="2147483701" r:id="rId6"/>
    <p:sldLayoutId id="2147483714" r:id="rId7"/>
    <p:sldLayoutId id="2147483715" r:id="rId8"/>
    <p:sldLayoutId id="2147483692" r:id="rId9"/>
    <p:sldLayoutId id="2147483686" r:id="rId10"/>
    <p:sldLayoutId id="2147483687" r:id="rId11"/>
    <p:sldLayoutId id="2147483704" r:id="rId12"/>
    <p:sldLayoutId id="2147483703" r:id="rId13"/>
    <p:sldLayoutId id="2147483690" r:id="rId14"/>
    <p:sldLayoutId id="2147483711" r:id="rId15"/>
    <p:sldLayoutId id="2147483698" r:id="rId16"/>
    <p:sldLayoutId id="2147483713" r:id="rId17"/>
    <p:sldLayoutId id="2147483712" r:id="rId18"/>
    <p:sldLayoutId id="2147483709" r:id="rId19"/>
    <p:sldLayoutId id="2147483695" r:id="rId20"/>
    <p:sldLayoutId id="2147483716" r:id="rId21"/>
    <p:sldLayoutId id="2147483693" r:id="rId22"/>
    <p:sldLayoutId id="2147483694" r:id="rId23"/>
    <p:sldLayoutId id="2147483697" r:id="rId24"/>
    <p:sldLayoutId id="2147483708" r:id="rId25"/>
    <p:sldLayoutId id="2147483717" r:id="rId26"/>
    <p:sldLayoutId id="2147483718" r:id="rId27"/>
    <p:sldLayoutId id="2147483719" r:id="rId28"/>
    <p:sldLayoutId id="214748372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10.10.20.48/restconf/data/interfaces-state/interface=GigabitEthernet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gzapodea/DevNet_Create_2018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ciscospark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cisco.com/site/sandbox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NetDevOps Engineer Everyday Skills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IOS XE Guest Shell, RESTCONF, Spark and ServiceNow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Technology Solutions Architect, Cisco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dirty="0"/>
              <a:t>@zapodeanu         gzapodea@cisco.com         github.com/gzapodea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Gabriel Zapodeanu</a:t>
            </a:r>
          </a:p>
        </p:txBody>
      </p:sp>
    </p:spTree>
    <p:extLst>
      <p:ext uri="{BB962C8B-B14F-4D97-AF65-F5344CB8AC3E}">
        <p14:creationId xmlns:p14="http://schemas.microsoft.com/office/powerpoint/2010/main" val="9920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XE Guest Shell Overview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idx="1"/>
          </p:nvPr>
        </p:nvSpPr>
        <p:spPr>
          <a:xfrm>
            <a:off x="325315" y="1373534"/>
            <a:ext cx="8519747" cy="350647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Guest Shell is a decoupled and secure environment running within a Linux Container (LXC)</a:t>
            </a:r>
          </a:p>
          <a:p>
            <a:r>
              <a:rPr lang="en-US" dirty="0">
                <a:solidFill>
                  <a:schemeClr val="tx2"/>
                </a:solidFill>
              </a:rPr>
              <a:t>From within the Guest Shell the network admin has the following capabilities: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Access to the network over Linux network interfaces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Access to  /bootflash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Device management using CLI, NETCONF and RESTCONF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ability to install and run Linux applications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ability to install and run </a:t>
            </a:r>
            <a:r>
              <a:rPr lang="en-US" u="sng" dirty="0">
                <a:solidFill>
                  <a:schemeClr val="tx2"/>
                </a:solidFill>
              </a:rPr>
              <a:t>on-box Python Scripts</a:t>
            </a:r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Configure IOX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8A95F-450F-B64A-BCE5-B9E4C8919328}"/>
              </a:ext>
            </a:extLst>
          </p:cNvPr>
          <p:cNvSpPr txBox="1"/>
          <p:nvPr/>
        </p:nvSpPr>
        <p:spPr>
          <a:xfrm>
            <a:off x="56884" y="1132253"/>
            <a:ext cx="458249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the provided instructions to connect to your sandbox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ssh</a:t>
            </a:r>
            <a:r>
              <a:rPr lang="en-US" dirty="0">
                <a:solidFill>
                  <a:schemeClr val="tx2"/>
                </a:solidFill>
              </a:rPr>
              <a:t> to your CSR1000V router (10.10.20.48)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Change the device name to something to identify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Enter the command </a:t>
            </a:r>
            <a:r>
              <a:rPr lang="en-US" b="1" dirty="0">
                <a:solidFill>
                  <a:schemeClr val="tx2"/>
                </a:solidFill>
              </a:rPr>
              <a:t>iox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in config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IOX is the manager that handles guest shell and others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will take a couple of minutes for the IOX services to start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Verify IOX operations with the command </a:t>
            </a:r>
            <a:r>
              <a:rPr lang="en-US" b="1" dirty="0">
                <a:solidFill>
                  <a:schemeClr val="tx2"/>
                </a:solidFill>
              </a:rPr>
              <a:t>show iox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F727E-759B-3C41-999E-3CF7C3E01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77" y="786189"/>
            <a:ext cx="4399662" cy="38888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54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F3AA8B-7E4B-1D4D-8C22-655C7F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Networking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3B0DF-5BC6-DC4B-8CFF-EA85125ACEF6}"/>
              </a:ext>
            </a:extLst>
          </p:cNvPr>
          <p:cNvSpPr txBox="1"/>
          <p:nvPr/>
        </p:nvSpPr>
        <p:spPr>
          <a:xfrm>
            <a:off x="158562" y="1535377"/>
            <a:ext cx="3615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Guest Shell network access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management interface/ management vrf – Switches, Routers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VirtualPortGroup (VPG) for platforms without a management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We are going to use the VPG mode to set up Guest Shell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guest shell container will use the VPG to communicate with the IOS XE CSR and the Internet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E5FF6B-43D5-D740-8395-408EC323E860}"/>
              </a:ext>
            </a:extLst>
          </p:cNvPr>
          <p:cNvGrpSpPr/>
          <p:nvPr/>
        </p:nvGrpSpPr>
        <p:grpSpPr>
          <a:xfrm>
            <a:off x="3180656" y="1770895"/>
            <a:ext cx="5716717" cy="2329732"/>
            <a:chOff x="2866717" y="1717481"/>
            <a:chExt cx="5716717" cy="23297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A61AF-DD33-7844-BA0F-8C8DFC7A6C67}"/>
                </a:ext>
              </a:extLst>
            </p:cNvPr>
            <p:cNvSpPr/>
            <p:nvPr/>
          </p:nvSpPr>
          <p:spPr>
            <a:xfrm>
              <a:off x="3872284" y="1717481"/>
              <a:ext cx="4711150" cy="23297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4A18F0-819E-4546-9702-F1AEDD3DDE5A}"/>
                </a:ext>
              </a:extLst>
            </p:cNvPr>
            <p:cNvSpPr/>
            <p:nvPr/>
          </p:nvSpPr>
          <p:spPr>
            <a:xfrm>
              <a:off x="4002625" y="2234317"/>
              <a:ext cx="2976958" cy="10893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87108C-AFB1-C246-BE32-4304C6E41AFB}"/>
                </a:ext>
              </a:extLst>
            </p:cNvPr>
            <p:cNvSpPr txBox="1"/>
            <p:nvPr/>
          </p:nvSpPr>
          <p:spPr>
            <a:xfrm>
              <a:off x="5580085" y="3633592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CSR 1000v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3AD915-2EE9-C24F-8CC8-2FEC37F173B1}"/>
                </a:ext>
              </a:extLst>
            </p:cNvPr>
            <p:cNvSpPr txBox="1"/>
            <p:nvPr/>
          </p:nvSpPr>
          <p:spPr>
            <a:xfrm>
              <a:off x="4002623" y="2598465"/>
              <a:ext cx="14642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ourier" pitchFamily="2" charset="0"/>
                </a:rPr>
                <a:t>GigabitEthernet1</a:t>
              </a:r>
            </a:p>
            <a:p>
              <a:r>
                <a:rPr lang="en-US" sz="1000" b="1" dirty="0">
                  <a:latin typeface="Courier" pitchFamily="2" charset="0"/>
                </a:rPr>
                <a:t>10.10.20.48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C169C6-B0BE-7243-8F16-8303C9287F0F}"/>
                </a:ext>
              </a:extLst>
            </p:cNvPr>
            <p:cNvSpPr txBox="1"/>
            <p:nvPr/>
          </p:nvSpPr>
          <p:spPr>
            <a:xfrm>
              <a:off x="5076567" y="3024514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" pitchFamily="2" charset="0"/>
                </a:rPr>
                <a:t>IOS XE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28C8A7-E9DB-9A4D-9D58-03820E4C1614}"/>
                </a:ext>
              </a:extLst>
            </p:cNvPr>
            <p:cNvSpPr/>
            <p:nvPr/>
          </p:nvSpPr>
          <p:spPr>
            <a:xfrm>
              <a:off x="7288068" y="2234317"/>
              <a:ext cx="1144058" cy="10893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16DFCE-1915-BE4E-BC48-D614889BB0D0}"/>
                </a:ext>
              </a:extLst>
            </p:cNvPr>
            <p:cNvSpPr txBox="1"/>
            <p:nvPr/>
          </p:nvSpPr>
          <p:spPr>
            <a:xfrm>
              <a:off x="7288066" y="2950067"/>
              <a:ext cx="1144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Courier" pitchFamily="2" charset="0"/>
                </a:rPr>
                <a:t>Guest Shell</a:t>
              </a:r>
            </a:p>
            <a:p>
              <a:pPr algn="ctr"/>
              <a:r>
                <a:rPr lang="en-US" sz="1000" b="1" dirty="0">
                  <a:latin typeface="Courier" pitchFamily="2" charset="0"/>
                </a:rPr>
                <a:t>Container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E8B893-5485-C149-B96D-3F235CADDBD2}"/>
                </a:ext>
              </a:extLst>
            </p:cNvPr>
            <p:cNvSpPr txBox="1"/>
            <p:nvPr/>
          </p:nvSpPr>
          <p:spPr>
            <a:xfrm>
              <a:off x="5418398" y="2598465"/>
              <a:ext cx="1561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>
                  <a:latin typeface="Courier" pitchFamily="2" charset="0"/>
                </a:rPr>
                <a:t>VirtualPortGroup0</a:t>
              </a:r>
            </a:p>
            <a:p>
              <a:pPr algn="r"/>
              <a:r>
                <a:rPr lang="en-US" sz="1000" b="1" dirty="0">
                  <a:latin typeface="Courier" pitchFamily="2" charset="0"/>
                </a:rPr>
                <a:t>10.1.1.1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64EBFD-9AA6-B54B-8633-76AC04A69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4453" y="2798520"/>
              <a:ext cx="4868414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420A7D-FDDE-7647-B073-8B30086CDF48}"/>
                </a:ext>
              </a:extLst>
            </p:cNvPr>
            <p:cNvSpPr/>
            <p:nvPr/>
          </p:nvSpPr>
          <p:spPr>
            <a:xfrm>
              <a:off x="7288067" y="2606240"/>
              <a:ext cx="81796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Courier" pitchFamily="2" charset="0"/>
                </a:rPr>
                <a:t>eth0</a:t>
              </a:r>
              <a:endParaRPr lang="en-US" sz="1000" b="1" dirty="0"/>
            </a:p>
            <a:p>
              <a:r>
                <a:rPr lang="en-US" sz="1000" b="1" dirty="0">
                  <a:latin typeface="Courier" pitchFamily="2" charset="0"/>
                </a:rPr>
                <a:t>10.1.1.2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5DABBFB-8F13-6849-97DD-55F82CF1810B}"/>
                </a:ext>
              </a:extLst>
            </p:cNvPr>
            <p:cNvSpPr/>
            <p:nvPr/>
          </p:nvSpPr>
          <p:spPr>
            <a:xfrm>
              <a:off x="4970947" y="2351974"/>
              <a:ext cx="974418" cy="200579"/>
            </a:xfrm>
            <a:custGeom>
              <a:avLst/>
              <a:gdLst>
                <a:gd name="connsiteX0" fmla="*/ 974418 w 974418"/>
                <a:gd name="connsiteY0" fmla="*/ 208302 h 208302"/>
                <a:gd name="connsiteX1" fmla="*/ 494270 w 974418"/>
                <a:gd name="connsiteY1" fmla="*/ 2 h 208302"/>
                <a:gd name="connsiteX2" fmla="*/ 0 w 974418"/>
                <a:gd name="connsiteY2" fmla="*/ 204771 h 20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418" h="208302">
                  <a:moveTo>
                    <a:pt x="974418" y="208302"/>
                  </a:moveTo>
                  <a:cubicBezTo>
                    <a:pt x="815545" y="104446"/>
                    <a:pt x="656673" y="590"/>
                    <a:pt x="494270" y="2"/>
                  </a:cubicBezTo>
                  <a:cubicBezTo>
                    <a:pt x="331867" y="-587"/>
                    <a:pt x="165933" y="102092"/>
                    <a:pt x="0" y="204771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B4B7D6-DD7E-F64E-980D-AF72B8D687DD}"/>
                </a:ext>
              </a:extLst>
            </p:cNvPr>
            <p:cNvSpPr txBox="1"/>
            <p:nvPr/>
          </p:nvSpPr>
          <p:spPr>
            <a:xfrm>
              <a:off x="5259091" y="2338298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ourier" pitchFamily="2" charset="0"/>
                </a:rPr>
                <a:t>NAT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8EBED0-5705-284A-9ADA-8DB3FAEFEE77}"/>
                </a:ext>
              </a:extLst>
            </p:cNvPr>
            <p:cNvSpPr txBox="1"/>
            <p:nvPr/>
          </p:nvSpPr>
          <p:spPr>
            <a:xfrm>
              <a:off x="2866717" y="2617239"/>
              <a:ext cx="981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>
                  <a:latin typeface="Courier" pitchFamily="2" charset="0"/>
                </a:rPr>
                <a:t>LAN</a:t>
              </a:r>
            </a:p>
            <a:p>
              <a:pPr algn="r"/>
              <a:r>
                <a:rPr lang="en-US" sz="1000" b="1" dirty="0">
                  <a:latin typeface="Courier" pitchFamily="2" charset="0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18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F3AA8B-7E4B-1D4D-8C22-655C7F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Networking -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3B0DF-5BC6-DC4B-8CFF-EA85125ACEF6}"/>
              </a:ext>
            </a:extLst>
          </p:cNvPr>
          <p:cNvSpPr txBox="1"/>
          <p:nvPr/>
        </p:nvSpPr>
        <p:spPr>
          <a:xfrm>
            <a:off x="88527" y="2238207"/>
            <a:ext cx="3753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Interface GigabitEthernet 1 is connected to the Internet for external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Need a VirtualPortGroup interface with static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NAT set up between VPG and the GigabitEthernet 1</a:t>
            </a: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F9E1E1A8-817A-2A4F-996D-90065F9CB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237" y="1749669"/>
            <a:ext cx="5196255" cy="3283885"/>
          </a:xfr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aaa new-model</a:t>
            </a:r>
          </a:p>
          <a:p>
            <a:r>
              <a:rPr lang="en-US" sz="900" dirty="0">
                <a:latin typeface="Courier" pitchFamily="2" charset="0"/>
              </a:rPr>
              <a:t>aaa authentication login default local</a:t>
            </a:r>
          </a:p>
          <a:p>
            <a:r>
              <a:rPr lang="en-US" sz="900" dirty="0">
                <a:latin typeface="Courier" pitchFamily="2" charset="0"/>
              </a:rPr>
              <a:t>aaa authorization exec default local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ip name-server 208.67.222.222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b="1" dirty="0">
                <a:latin typeface="Courier" pitchFamily="2" charset="0"/>
              </a:rPr>
              <a:t>interface VirtualPortGroup0</a:t>
            </a:r>
          </a:p>
          <a:p>
            <a:r>
              <a:rPr lang="en-US" sz="900" b="1" dirty="0">
                <a:latin typeface="Courier" pitchFamily="2" charset="0"/>
              </a:rPr>
              <a:t> </a:t>
            </a:r>
            <a:r>
              <a:rPr lang="en-US" sz="900" dirty="0">
                <a:latin typeface="Courier" pitchFamily="2" charset="0"/>
              </a:rPr>
              <a:t>ip address 10.1.1.1 255.255.255.0</a:t>
            </a:r>
          </a:p>
          <a:p>
            <a:r>
              <a:rPr lang="en-US" sz="900" dirty="0">
                <a:latin typeface="Courier" pitchFamily="2" charset="0"/>
              </a:rPr>
              <a:t> description used_for_GS_access</a:t>
            </a:r>
          </a:p>
          <a:p>
            <a:r>
              <a:rPr lang="en-US" sz="900" dirty="0">
                <a:latin typeface="Courier" pitchFamily="2" charset="0"/>
              </a:rPr>
              <a:t> ip nat inside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interface GigabitEthernet1 </a:t>
            </a:r>
          </a:p>
          <a:p>
            <a:r>
              <a:rPr lang="en-US" sz="900" dirty="0">
                <a:latin typeface="Courier" pitchFamily="2" charset="0"/>
              </a:rPr>
              <a:t> ip nat outside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ip access-list standard GS_NAT_ACL</a:t>
            </a:r>
          </a:p>
          <a:p>
            <a:r>
              <a:rPr lang="en-US" sz="900" dirty="0">
                <a:latin typeface="Courier" pitchFamily="2" charset="0"/>
              </a:rPr>
              <a:t> permit 10.1.1.0 0.0.0.255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ip nat inside source list GS_NAT_ACL interface GigabitEthernet1 overload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1F581-D5B6-B244-B4EE-B43BDC8DCD86}"/>
              </a:ext>
            </a:extLst>
          </p:cNvPr>
          <p:cNvSpPr txBox="1"/>
          <p:nvPr/>
        </p:nvSpPr>
        <p:spPr>
          <a:xfrm>
            <a:off x="3995323" y="1289979"/>
            <a:ext cx="484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Configure your CSR1000V with these commands:</a:t>
            </a:r>
          </a:p>
        </p:txBody>
      </p:sp>
    </p:spTree>
    <p:extLst>
      <p:ext uri="{BB962C8B-B14F-4D97-AF65-F5344CB8AC3E}">
        <p14:creationId xmlns:p14="http://schemas.microsoft.com/office/powerpoint/2010/main" val="16513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89294-2C92-D549-844C-9BD1F47D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40776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Enable Guest Shell and verify connectivity from IOS XE: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1F2B0-2AE0-C743-B9F6-8B0EBBA9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Configuration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E85F404-D784-5B4B-87E5-C5BDA870D937}"/>
              </a:ext>
            </a:extLst>
          </p:cNvPr>
          <p:cNvSpPr txBox="1">
            <a:spLocks/>
          </p:cNvSpPr>
          <p:nvPr/>
        </p:nvSpPr>
        <p:spPr>
          <a:xfrm>
            <a:off x="127221" y="1470992"/>
            <a:ext cx="8921363" cy="338725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Courier" pitchFamily="2" charset="0"/>
              </a:rPr>
              <a:t>PDX-RN(config)#</a:t>
            </a:r>
            <a:r>
              <a:rPr lang="en-US" sz="900" b="1" dirty="0">
                <a:latin typeface="Courier" pitchFamily="2" charset="0"/>
              </a:rPr>
              <a:t>app-hosting </a:t>
            </a:r>
            <a:r>
              <a:rPr lang="en-US" sz="900" b="1" dirty="0" err="1">
                <a:latin typeface="Courier" pitchFamily="2" charset="0"/>
              </a:rPr>
              <a:t>appid</a:t>
            </a:r>
            <a:r>
              <a:rPr lang="en-US" sz="900" b="1" dirty="0">
                <a:latin typeface="Courier" pitchFamily="2" charset="0"/>
              </a:rPr>
              <a:t> guestshell</a:t>
            </a:r>
          </a:p>
          <a:p>
            <a:r>
              <a:rPr lang="en-US" sz="900" dirty="0">
                <a:latin typeface="Courier" pitchFamily="2" charset="0"/>
              </a:rPr>
              <a:t>PDX-RN(config-app-hosting)#</a:t>
            </a:r>
            <a:r>
              <a:rPr lang="en-US" sz="900" b="1" dirty="0" err="1">
                <a:latin typeface="Courier" pitchFamily="2" charset="0"/>
              </a:rPr>
              <a:t>vnic</a:t>
            </a:r>
            <a:r>
              <a:rPr lang="en-US" sz="900" b="1" dirty="0">
                <a:latin typeface="Courier" pitchFamily="2" charset="0"/>
              </a:rPr>
              <a:t> gateway1 </a:t>
            </a:r>
            <a:r>
              <a:rPr lang="en-US" sz="900" b="1" dirty="0" err="1">
                <a:latin typeface="Courier" pitchFamily="2" charset="0"/>
              </a:rPr>
              <a:t>virtualportgroup</a:t>
            </a:r>
            <a:r>
              <a:rPr lang="en-US" sz="900" b="1" dirty="0">
                <a:latin typeface="Courier" pitchFamily="2" charset="0"/>
              </a:rPr>
              <a:t> 0 guest-interface 0 guest-ipaddress 10.1.1.2 netmask 255.255.255.0 gateway 10.1.1.1 name-server 208.67.222.222</a:t>
            </a:r>
          </a:p>
          <a:p>
            <a:r>
              <a:rPr lang="en-US" sz="900" dirty="0">
                <a:latin typeface="Courier" pitchFamily="2" charset="0"/>
              </a:rPr>
              <a:t>PDX-RN#</a:t>
            </a:r>
            <a:r>
              <a:rPr lang="en-US" sz="900" b="1" dirty="0">
                <a:latin typeface="Courier" pitchFamily="2" charset="0"/>
              </a:rPr>
              <a:t>guestshell enable</a:t>
            </a:r>
          </a:p>
          <a:p>
            <a:r>
              <a:rPr lang="en-US" sz="900" dirty="0">
                <a:latin typeface="Courier" pitchFamily="2" charset="0"/>
              </a:rPr>
              <a:t>Interface will be selected if configured in app-hosting</a:t>
            </a:r>
          </a:p>
          <a:p>
            <a:r>
              <a:rPr lang="en-US" sz="900" dirty="0">
                <a:latin typeface="Courier" pitchFamily="2" charset="0"/>
              </a:rPr>
              <a:t>Please wait for completion</a:t>
            </a:r>
          </a:p>
          <a:p>
            <a:r>
              <a:rPr lang="en-US" sz="900" dirty="0">
                <a:latin typeface="Courier" pitchFamily="2" charset="0"/>
              </a:rPr>
              <a:t>Guestshell enabled successfully</a:t>
            </a:r>
          </a:p>
          <a:p>
            <a:r>
              <a:rPr lang="en-US" sz="900" dirty="0">
                <a:latin typeface="Courier" pitchFamily="2" charset="0"/>
              </a:rPr>
              <a:t>PDX-RN#</a:t>
            </a:r>
            <a:r>
              <a:rPr lang="en-US" sz="900" b="1" dirty="0">
                <a:latin typeface="Courier" pitchFamily="2" charset="0"/>
              </a:rPr>
              <a:t>show app-hosting list</a:t>
            </a:r>
          </a:p>
          <a:p>
            <a:r>
              <a:rPr lang="en-US" sz="900" dirty="0">
                <a:latin typeface="Courier" pitchFamily="2" charset="0"/>
              </a:rPr>
              <a:t>App id                         State</a:t>
            </a:r>
          </a:p>
          <a:p>
            <a:r>
              <a:rPr lang="en-US" sz="900" dirty="0">
                <a:latin typeface="Courier" pitchFamily="2" charset="0"/>
              </a:rPr>
              <a:t>------------------------------------------------------</a:t>
            </a:r>
          </a:p>
          <a:p>
            <a:r>
              <a:rPr lang="en-US" sz="900" dirty="0">
                <a:latin typeface="Courier" pitchFamily="2" charset="0"/>
              </a:rPr>
              <a:t>guestshell                     RUNNING</a:t>
            </a:r>
          </a:p>
          <a:p>
            <a:endParaRPr lang="en-US" sz="900" dirty="0">
              <a:latin typeface="Courier" pitchFamily="2" charset="0"/>
            </a:endParaRPr>
          </a:p>
          <a:p>
            <a:r>
              <a:rPr lang="en-US" sz="900" dirty="0">
                <a:latin typeface="Courier" pitchFamily="2" charset="0"/>
              </a:rPr>
              <a:t>PDX-RN#</a:t>
            </a:r>
            <a:r>
              <a:rPr lang="en-US" sz="900" b="1" dirty="0">
                <a:latin typeface="Courier" pitchFamily="2" charset="0"/>
              </a:rPr>
              <a:t>guestshell run ping 10.1.1.1</a:t>
            </a:r>
          </a:p>
          <a:p>
            <a:r>
              <a:rPr lang="en-US" sz="900" dirty="0">
                <a:latin typeface="Courier" pitchFamily="2" charset="0"/>
              </a:rPr>
              <a:t>PING 10.1.1.1 (10.1.1.1) 56(84) bytes of data.</a:t>
            </a:r>
          </a:p>
          <a:p>
            <a:r>
              <a:rPr lang="en-US" sz="900" dirty="0">
                <a:latin typeface="Courier" pitchFamily="2" charset="0"/>
              </a:rPr>
              <a:t>64 bytes from 10.1.1.1: icmp_seq=1 ttl=255 time=0.527 ms</a:t>
            </a:r>
          </a:p>
          <a:p>
            <a:r>
              <a:rPr lang="en-US" sz="900" dirty="0">
                <a:latin typeface="Courier" pitchFamily="2" charset="0"/>
              </a:rPr>
              <a:t>PDX-RN#</a:t>
            </a:r>
            <a:r>
              <a:rPr lang="en-US" sz="900" b="1" dirty="0">
                <a:latin typeface="Courier" pitchFamily="2" charset="0"/>
              </a:rPr>
              <a:t>guestshell ?</a:t>
            </a:r>
          </a:p>
          <a:p>
            <a:r>
              <a:rPr lang="en-US" sz="900" b="1" dirty="0">
                <a:latin typeface="Courier" pitchFamily="2" charset="0"/>
              </a:rPr>
              <a:t>  destroy</a:t>
            </a:r>
            <a:r>
              <a:rPr lang="en-US" sz="900" dirty="0">
                <a:latin typeface="Courier" pitchFamily="2" charset="0"/>
              </a:rPr>
              <a:t>  Disable and uninstall the guest shell service package</a:t>
            </a:r>
          </a:p>
          <a:p>
            <a:r>
              <a:rPr lang="en-US" sz="900" dirty="0">
                <a:latin typeface="Courier" pitchFamily="2" charset="0"/>
              </a:rPr>
              <a:t>  </a:t>
            </a:r>
            <a:r>
              <a:rPr lang="en-US" sz="900" b="1" dirty="0">
                <a:latin typeface="Courier" pitchFamily="2" charset="0"/>
              </a:rPr>
              <a:t>disable</a:t>
            </a:r>
            <a:r>
              <a:rPr lang="en-US" sz="900" dirty="0">
                <a:latin typeface="Courier" pitchFamily="2" charset="0"/>
              </a:rPr>
              <a:t>  Disable the guest shell service package</a:t>
            </a:r>
          </a:p>
          <a:p>
            <a:r>
              <a:rPr lang="en-US" sz="900" dirty="0">
                <a:latin typeface="Courier" pitchFamily="2" charset="0"/>
              </a:rPr>
              <a:t>  </a:t>
            </a:r>
            <a:r>
              <a:rPr lang="en-US" sz="900" b="1" dirty="0">
                <a:latin typeface="Courier" pitchFamily="2" charset="0"/>
              </a:rPr>
              <a:t>enable</a:t>
            </a:r>
            <a:r>
              <a:rPr lang="en-US" sz="900" dirty="0">
                <a:latin typeface="Courier" pitchFamily="2" charset="0"/>
              </a:rPr>
              <a:t>   Enable the guest shell service</a:t>
            </a:r>
          </a:p>
          <a:p>
            <a:r>
              <a:rPr lang="en-US" sz="900" dirty="0">
                <a:latin typeface="Courier" pitchFamily="2" charset="0"/>
              </a:rPr>
              <a:t>  </a:t>
            </a:r>
            <a:r>
              <a:rPr lang="en-US" sz="900" b="1" dirty="0">
                <a:latin typeface="Courier" pitchFamily="2" charset="0"/>
              </a:rPr>
              <a:t>run</a:t>
            </a:r>
            <a:r>
              <a:rPr lang="en-US" sz="900" dirty="0">
                <a:latin typeface="Courier" pitchFamily="2" charset="0"/>
              </a:rPr>
              <a:t>      Execute/run program in the guest shell</a:t>
            </a:r>
          </a:p>
        </p:txBody>
      </p:sp>
    </p:spTree>
    <p:extLst>
      <p:ext uri="{BB962C8B-B14F-4D97-AF65-F5344CB8AC3E}">
        <p14:creationId xmlns:p14="http://schemas.microsoft.com/office/powerpoint/2010/main" val="20600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89294-2C92-D549-844C-9BD1F47D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51938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Verify connectivity from Guest Shell to IOS XE and Internet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1F2B0-2AE0-C743-B9F6-8B0EBBA9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Configuration - continued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E85F404-D784-5B4B-87E5-C5BDA870D937}"/>
              </a:ext>
            </a:extLst>
          </p:cNvPr>
          <p:cNvSpPr txBox="1">
            <a:spLocks/>
          </p:cNvSpPr>
          <p:nvPr/>
        </p:nvSpPr>
        <p:spPr>
          <a:xfrm>
            <a:off x="457200" y="1582614"/>
            <a:ext cx="8370277" cy="287508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run bash</a:t>
            </a:r>
          </a:p>
          <a:p>
            <a:r>
              <a:rPr lang="en-US" sz="1000" dirty="0">
                <a:latin typeface="Courier" pitchFamily="2" charset="0"/>
              </a:rPr>
              <a:t>[guestshell@guestshell ~]$ </a:t>
            </a:r>
            <a:r>
              <a:rPr lang="en-US" sz="1000" b="1" dirty="0">
                <a:latin typeface="Courier" pitchFamily="2" charset="0"/>
              </a:rPr>
              <a:t>cat /etc/resolv.conf</a:t>
            </a:r>
          </a:p>
          <a:p>
            <a:r>
              <a:rPr lang="en-US" sz="1000" dirty="0">
                <a:latin typeface="Courier" pitchFamily="2" charset="0"/>
              </a:rPr>
              <a:t>nameserver 208.67.222.222</a:t>
            </a:r>
          </a:p>
          <a:p>
            <a:r>
              <a:rPr lang="en-US" sz="1000" dirty="0">
                <a:latin typeface="Courier" pitchFamily="2" charset="0"/>
              </a:rPr>
              <a:t>[guestshell@guestshell ~]$ </a:t>
            </a:r>
            <a:r>
              <a:rPr lang="en-US" sz="1000" b="1" dirty="0">
                <a:latin typeface="Courier" pitchFamily="2" charset="0"/>
              </a:rPr>
              <a:t>ping 10.1.1.1</a:t>
            </a:r>
          </a:p>
          <a:p>
            <a:r>
              <a:rPr lang="en-US" sz="1000" dirty="0">
                <a:latin typeface="Courier" pitchFamily="2" charset="0"/>
              </a:rPr>
              <a:t>PING 10.1.1.1 (10.1.1.1) 56(84) bytes of data.64 bytes from 10.1.1.1: </a:t>
            </a:r>
          </a:p>
          <a:p>
            <a:r>
              <a:rPr lang="en-US" sz="1000" dirty="0">
                <a:latin typeface="Courier" pitchFamily="2" charset="0"/>
              </a:rPr>
              <a:t>icmp_seq=1 ttl=255 time=0.568 ms64 bytes from 10.1.1.1: </a:t>
            </a:r>
          </a:p>
          <a:p>
            <a:r>
              <a:rPr lang="en-US" sz="1000" dirty="0">
                <a:latin typeface="Courier" pitchFamily="2" charset="0"/>
              </a:rPr>
              <a:t>icmp_seq=2 ttl=255 time=0.407 ms64 bytes from 10.1.1.1: </a:t>
            </a:r>
          </a:p>
          <a:p>
            <a:r>
              <a:rPr lang="en-US" sz="1000" dirty="0">
                <a:latin typeface="Courier" pitchFamily="2" charset="0"/>
              </a:rPr>
              <a:t>icmp_seq=3 ttl=255 time=0.467 ms64 bytes from 10.1.1.1: </a:t>
            </a:r>
          </a:p>
          <a:p>
            <a:r>
              <a:rPr lang="en-US" sz="1000" dirty="0">
                <a:latin typeface="Courier" pitchFamily="2" charset="0"/>
              </a:rPr>
              <a:t>^C </a:t>
            </a:r>
          </a:p>
          <a:p>
            <a:r>
              <a:rPr lang="en-US" sz="1000" dirty="0">
                <a:latin typeface="Courier" pitchFamily="2" charset="0"/>
              </a:rPr>
              <a:t>[guestshell@guestshell ~]$ </a:t>
            </a:r>
            <a:r>
              <a:rPr lang="en-US" sz="1000" b="1" dirty="0">
                <a:latin typeface="Courier" pitchFamily="2" charset="0"/>
              </a:rPr>
              <a:t>ping 10.10.20.254</a:t>
            </a:r>
          </a:p>
          <a:p>
            <a:r>
              <a:rPr lang="en-US" sz="1000" dirty="0">
                <a:latin typeface="Courier" pitchFamily="2" charset="0"/>
              </a:rPr>
              <a:t>64 bytes from 10.10.20.254: icmp_seq=1 ttl=255 time=0.790 ms</a:t>
            </a:r>
          </a:p>
          <a:p>
            <a:r>
              <a:rPr lang="en-US" sz="1000" dirty="0">
                <a:latin typeface="Courier" pitchFamily="2" charset="0"/>
              </a:rPr>
              <a:t>64 bytes from 10.10.20.254: icmp_seq=2 ttl=255 time=0.880 ms</a:t>
            </a:r>
          </a:p>
          <a:p>
            <a:r>
              <a:rPr lang="en-US" sz="1000" dirty="0">
                <a:latin typeface="Courier" pitchFamily="2" charset="0"/>
              </a:rPr>
              <a:t>64 bytes from 10.10.20.254: icmp_seq=3 ttl=255 time=0.740 ms</a:t>
            </a:r>
          </a:p>
          <a:p>
            <a:r>
              <a:rPr lang="en-US" sz="1000" dirty="0">
                <a:latin typeface="Courier" pitchFamily="2" charset="0"/>
              </a:rPr>
              <a:t>^C</a:t>
            </a:r>
          </a:p>
          <a:p>
            <a:r>
              <a:rPr lang="en-US" sz="1000" dirty="0">
                <a:latin typeface="Courier" pitchFamily="2" charset="0"/>
              </a:rPr>
              <a:t>[guestshell@guestshell ~]$</a:t>
            </a:r>
          </a:p>
        </p:txBody>
      </p:sp>
    </p:spTree>
    <p:extLst>
      <p:ext uri="{BB962C8B-B14F-4D97-AF65-F5344CB8AC3E}">
        <p14:creationId xmlns:p14="http://schemas.microsoft.com/office/powerpoint/2010/main" val="15196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89294-2C92-D549-844C-9BD1F47D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128240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not successful verify: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VirtualPortGroup and NAT Configuration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Guest Shell Configuration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Add a DNS configuration to the /etc/resolv.conf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1F2B0-2AE0-C743-B9F6-8B0EBBA9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Troubleshooting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E85F404-D784-5B4B-87E5-C5BDA870D937}"/>
              </a:ext>
            </a:extLst>
          </p:cNvPr>
          <p:cNvSpPr txBox="1">
            <a:spLocks/>
          </p:cNvSpPr>
          <p:nvPr/>
        </p:nvSpPr>
        <p:spPr>
          <a:xfrm>
            <a:off x="159026" y="2243027"/>
            <a:ext cx="5576617" cy="212673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PDX-RN#</a:t>
            </a:r>
            <a:r>
              <a:rPr lang="en-US" sz="800" b="1" dirty="0">
                <a:latin typeface="Courier" pitchFamily="2" charset="0"/>
              </a:rPr>
              <a:t>show run interface VirtualPortGroup 0</a:t>
            </a:r>
          </a:p>
          <a:p>
            <a:r>
              <a:rPr lang="en-US" sz="800" dirty="0">
                <a:latin typeface="Courier" pitchFamily="2" charset="0"/>
              </a:rPr>
              <a:t>interface VirtualPortGroup0</a:t>
            </a:r>
          </a:p>
          <a:p>
            <a:r>
              <a:rPr lang="en-US" sz="800" dirty="0">
                <a:latin typeface="Courier" pitchFamily="2" charset="0"/>
              </a:rPr>
              <a:t> ip address 10.1.1.1 255.255.255.0</a:t>
            </a:r>
          </a:p>
          <a:p>
            <a:r>
              <a:rPr lang="en-US" sz="800" dirty="0">
                <a:latin typeface="Courier" pitchFamily="2" charset="0"/>
              </a:rPr>
              <a:t> ip nat inside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PDX-RN#</a:t>
            </a:r>
            <a:r>
              <a:rPr lang="en-US" sz="800" b="1" dirty="0">
                <a:latin typeface="Courier" pitchFamily="2" charset="0"/>
              </a:rPr>
              <a:t>show ip nat statistics</a:t>
            </a:r>
          </a:p>
          <a:p>
            <a:r>
              <a:rPr lang="en-US" sz="800" dirty="0">
                <a:latin typeface="Courier" pitchFamily="2" charset="0"/>
              </a:rPr>
              <a:t> Total active translations: 0 (0 static, 0 dynamic; 0 extended)</a:t>
            </a:r>
          </a:p>
          <a:p>
            <a:r>
              <a:rPr lang="en-US" sz="800" dirty="0">
                <a:latin typeface="Courier" pitchFamily="2" charset="0"/>
              </a:rPr>
              <a:t>Outside interfaces:</a:t>
            </a:r>
          </a:p>
          <a:p>
            <a:r>
              <a:rPr lang="en-US" sz="800" dirty="0">
                <a:latin typeface="Courier" pitchFamily="2" charset="0"/>
              </a:rPr>
              <a:t>  GigabitEthernet1</a:t>
            </a:r>
          </a:p>
          <a:p>
            <a:r>
              <a:rPr lang="en-US" sz="800" dirty="0">
                <a:latin typeface="Courier" pitchFamily="2" charset="0"/>
              </a:rPr>
              <a:t>Inside interfaces:</a:t>
            </a:r>
          </a:p>
          <a:p>
            <a:r>
              <a:rPr lang="en-US" sz="800" dirty="0">
                <a:latin typeface="Courier" pitchFamily="2" charset="0"/>
              </a:rPr>
              <a:t>   VirtualPortGroup0</a:t>
            </a:r>
          </a:p>
          <a:p>
            <a:r>
              <a:rPr lang="en-US" sz="800" dirty="0">
                <a:latin typeface="Courier" pitchFamily="2" charset="0"/>
              </a:rPr>
              <a:t>Hits: 14768  Misses: 86</a:t>
            </a:r>
          </a:p>
          <a:p>
            <a:endParaRPr lang="en-US" sz="800" dirty="0">
              <a:latin typeface="Courier" pitchFamily="2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A458A75-ADB1-154F-B2BF-3D2C4C3DC21E}"/>
              </a:ext>
            </a:extLst>
          </p:cNvPr>
          <p:cNvSpPr txBox="1">
            <a:spLocks/>
          </p:cNvSpPr>
          <p:nvPr/>
        </p:nvSpPr>
        <p:spPr>
          <a:xfrm>
            <a:off x="4252521" y="3078645"/>
            <a:ext cx="4740405" cy="182581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ourier" pitchFamily="2" charset="0"/>
              </a:rPr>
              <a:t>PDX-RN#</a:t>
            </a:r>
            <a:r>
              <a:rPr lang="en-US" sz="800" b="1" dirty="0">
                <a:latin typeface="Courier" pitchFamily="2" charset="0"/>
              </a:rPr>
              <a:t>guestshell run sudo ifconfig</a:t>
            </a:r>
          </a:p>
          <a:p>
            <a:r>
              <a:rPr lang="en-US" sz="800" dirty="0">
                <a:latin typeface="Courier" pitchFamily="2" charset="0"/>
              </a:rPr>
              <a:t>  eth0: flags=4163&lt;UP,BROADCAST,RUNNING,MULTICAST&gt;.  mtu 1500</a:t>
            </a:r>
          </a:p>
          <a:p>
            <a:r>
              <a:rPr lang="en-US" sz="800" dirty="0">
                <a:latin typeface="Courier" pitchFamily="2" charset="0"/>
              </a:rPr>
              <a:t>        inet 10.1.1.2  netmask 255.255.255.0  broadcast 10.1.1.255</a:t>
            </a:r>
          </a:p>
          <a:p>
            <a:r>
              <a:rPr lang="en-US" sz="800" dirty="0">
                <a:latin typeface="Courier" pitchFamily="2" charset="0"/>
              </a:rPr>
              <a:t>        inet6 fe80::5054:ddff:fed0:1dbf  prefixlen 64</a:t>
            </a:r>
          </a:p>
          <a:p>
            <a:r>
              <a:rPr lang="en-US" sz="800" dirty="0">
                <a:latin typeface="Courier" pitchFamily="2" charset="0"/>
              </a:rPr>
              <a:t>        ether 52:54:dd:d0:1d:bf  txqueuelen 1000  (Ethernet)</a:t>
            </a:r>
          </a:p>
          <a:p>
            <a:r>
              <a:rPr lang="en-US" sz="800" dirty="0">
                <a:latin typeface="Courier" pitchFamily="2" charset="0"/>
              </a:rPr>
              <a:t>        RX packets 10012  bytes 12216093 (11.6 MiB)</a:t>
            </a:r>
          </a:p>
          <a:p>
            <a:r>
              <a:rPr lang="en-US" sz="800" dirty="0">
                <a:latin typeface="Courier" pitchFamily="2" charset="0"/>
              </a:rPr>
              <a:t>        RX errors 0  dropped 0  overruns 0  frame 0</a:t>
            </a:r>
          </a:p>
          <a:p>
            <a:r>
              <a:rPr lang="en-US" sz="800" dirty="0">
                <a:latin typeface="Courier" pitchFamily="2" charset="0"/>
              </a:rPr>
              <a:t>        TX packets 5593  bytes 383829 (374.8 KiB)</a:t>
            </a:r>
          </a:p>
          <a:p>
            <a:r>
              <a:rPr lang="en-US" sz="800" dirty="0">
                <a:latin typeface="Courier" pitchFamily="2" charset="0"/>
              </a:rPr>
              <a:t>        TX errors 0  dropped 0 overruns 0  carrier 0  collisions 0</a:t>
            </a:r>
          </a:p>
          <a:p>
            <a:r>
              <a:rPr lang="en-US" sz="800" dirty="0">
                <a:latin typeface="Courier" pitchFamily="2" charset="0"/>
              </a:rPr>
              <a:t>PDX-RN#</a:t>
            </a:r>
            <a:r>
              <a:rPr lang="en-US" sz="800" b="1" dirty="0">
                <a:latin typeface="Courier" pitchFamily="2" charset="0"/>
              </a:rPr>
              <a:t>guestshell run cat /etc/resolv.conf</a:t>
            </a:r>
          </a:p>
          <a:p>
            <a:r>
              <a:rPr lang="en-US" sz="800" dirty="0">
                <a:latin typeface="Courier" pitchFamily="2" charset="0"/>
              </a:rPr>
              <a:t>nameserver 208.67.222.222</a:t>
            </a:r>
          </a:p>
        </p:txBody>
      </p:sp>
    </p:spTree>
    <p:extLst>
      <p:ext uri="{BB962C8B-B14F-4D97-AF65-F5344CB8AC3E}">
        <p14:creationId xmlns:p14="http://schemas.microsoft.com/office/powerpoint/2010/main" val="2863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C16A0C-DED1-8745-A512-9502283B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Packages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16D1704-F058-7F40-81D1-DD38AFB1110D}"/>
              </a:ext>
            </a:extLst>
          </p:cNvPr>
          <p:cNvSpPr txBox="1">
            <a:spLocks/>
          </p:cNvSpPr>
          <p:nvPr/>
        </p:nvSpPr>
        <p:spPr>
          <a:xfrm>
            <a:off x="554603" y="1359675"/>
            <a:ext cx="8034793" cy="329070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urier" pitchFamily="2" charset="0"/>
              </a:rPr>
              <a:t>PDX-RN#</a:t>
            </a:r>
            <a:r>
              <a:rPr lang="en-US" sz="1200" b="1" dirty="0">
                <a:latin typeface="Courier" pitchFamily="2" charset="0"/>
              </a:rPr>
              <a:t>guestshell run bash</a:t>
            </a:r>
          </a:p>
          <a:p>
            <a:r>
              <a:rPr lang="en-US" sz="1200" dirty="0">
                <a:latin typeface="Courier" pitchFamily="2" charset="0"/>
              </a:rPr>
              <a:t>[guestshell@guestshell ~]$ </a:t>
            </a:r>
            <a:r>
              <a:rPr lang="en-US" sz="1200" b="1" dirty="0">
                <a:latin typeface="Courier" pitchFamily="2" charset="0"/>
              </a:rPr>
              <a:t>sudo -E pip install --upgrade pip</a:t>
            </a:r>
          </a:p>
          <a:p>
            <a:r>
              <a:rPr lang="en-US" sz="1200" dirty="0">
                <a:latin typeface="Courier" pitchFamily="2" charset="0"/>
              </a:rPr>
              <a:t>[guestshell@guestshell ~]$ </a:t>
            </a:r>
            <a:r>
              <a:rPr lang="en-US" sz="1200" b="1" dirty="0">
                <a:latin typeface="Courier" pitchFamily="2" charset="0"/>
              </a:rPr>
              <a:t>sudo -E pip install requests</a:t>
            </a:r>
          </a:p>
          <a:p>
            <a:r>
              <a:rPr lang="en-US" sz="1200" dirty="0">
                <a:latin typeface="Courier" pitchFamily="2" charset="0"/>
              </a:rPr>
              <a:t>[guestshell@guestshell ~]$ </a:t>
            </a:r>
            <a:r>
              <a:rPr lang="en-US" sz="1200" b="1" dirty="0">
                <a:latin typeface="Courier" pitchFamily="2" charset="0"/>
              </a:rPr>
              <a:t>sudo -E pip install requests[security]</a:t>
            </a:r>
          </a:p>
          <a:p>
            <a:r>
              <a:rPr lang="en-US" sz="1200" dirty="0">
                <a:latin typeface="Courier" pitchFamily="2" charset="0"/>
              </a:rPr>
              <a:t>[guestshell@guestshell ~]$ </a:t>
            </a:r>
            <a:r>
              <a:rPr lang="en-US" sz="1200" b="1" dirty="0">
                <a:latin typeface="Courier" pitchFamily="2" charset="0"/>
              </a:rPr>
              <a:t>sudo pip list</a:t>
            </a:r>
          </a:p>
          <a:p>
            <a:r>
              <a:rPr lang="en-US" sz="1200" dirty="0">
                <a:latin typeface="Courier" pitchFamily="2" charset="0"/>
              </a:rPr>
              <a:t>DEPRECATION: The default format will switch to columns in the future. You can use --format=(legacy|columns) (or define a format=(legacy|columns) in your pip.conf under the [list] section) to disable this warning.</a:t>
            </a:r>
          </a:p>
          <a:p>
            <a:r>
              <a:rPr lang="en-US" sz="1200" dirty="0">
                <a:latin typeface="Courier" pitchFamily="2" charset="0"/>
              </a:rPr>
              <a:t>…</a:t>
            </a:r>
          </a:p>
          <a:p>
            <a:r>
              <a:rPr lang="en-US" sz="1200" dirty="0">
                <a:latin typeface="Courier" pitchFamily="2" charset="0"/>
              </a:rPr>
              <a:t>cryptography (2.2.2)</a:t>
            </a:r>
          </a:p>
          <a:p>
            <a:r>
              <a:rPr lang="en-US" sz="1200" dirty="0">
                <a:latin typeface="Courier" pitchFamily="2" charset="0"/>
              </a:rPr>
              <a:t>pip (9.0.3)</a:t>
            </a:r>
          </a:p>
          <a:p>
            <a:r>
              <a:rPr lang="en-US" sz="1200" dirty="0">
                <a:latin typeface="Courier" pitchFamily="2" charset="0"/>
              </a:rPr>
              <a:t>requests (2.18.4)</a:t>
            </a:r>
          </a:p>
          <a:p>
            <a:r>
              <a:rPr lang="en-US" sz="1200" dirty="0">
                <a:latin typeface="Courier" pitchFamily="2" charset="0"/>
              </a:rPr>
              <a:t>…</a:t>
            </a:r>
          </a:p>
          <a:p>
            <a:r>
              <a:rPr lang="en-US" sz="1200" dirty="0">
                <a:latin typeface="Courier" pitchFamily="2" charset="0"/>
              </a:rPr>
              <a:t>[guestshell@guestshell ~]$ exit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6D5BF1-DCB2-3044-8783-183F0CBE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on Guest 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244F3-02BA-DE4C-87E1-E14E623C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4501"/>
            <a:ext cx="8229600" cy="3543505"/>
          </a:xfrm>
        </p:spPr>
        <p:txBody>
          <a:bodyPr>
            <a:noAutofit/>
          </a:bodyPr>
          <a:lstStyle/>
          <a:p>
            <a:r>
              <a:rPr lang="en-US" sz="1400" b="1" dirty="0"/>
              <a:t>Install Git </a:t>
            </a:r>
            <a:r>
              <a:rPr lang="en-US" sz="1400" dirty="0"/>
              <a:t>on CentOs (GS): </a:t>
            </a:r>
            <a:r>
              <a:rPr lang="en-US" sz="1400" b="1" dirty="0"/>
              <a:t>sudo yum install git</a:t>
            </a:r>
          </a:p>
          <a:p>
            <a:r>
              <a:rPr lang="en-US" sz="1400" dirty="0"/>
              <a:t>If the command completes without errors, you had git downloaded and installed. </a:t>
            </a:r>
          </a:p>
          <a:p>
            <a:r>
              <a:rPr lang="en-US" sz="1400" dirty="0"/>
              <a:t>To double-check that it is working correctly, try running Git's built-in version check</a:t>
            </a:r>
          </a:p>
          <a:p>
            <a:r>
              <a:rPr lang="en-US" sz="1400" b="1" dirty="0"/>
              <a:t>git --version - git version 1.8.3.1</a:t>
            </a:r>
          </a:p>
          <a:p>
            <a:r>
              <a:rPr lang="en-US" sz="1400" b="1" dirty="0"/>
              <a:t>Set-up Git </a:t>
            </a:r>
            <a:r>
              <a:rPr lang="en-US" sz="1400" dirty="0"/>
              <a:t>with your info:</a:t>
            </a:r>
          </a:p>
          <a:p>
            <a:pPr lvl="1"/>
            <a:r>
              <a:rPr lang="en-US" sz="1400" b="1" dirty="0"/>
              <a:t>git config --global user.name "Your GitHub Username "</a:t>
            </a:r>
          </a:p>
          <a:p>
            <a:pPr lvl="1"/>
            <a:r>
              <a:rPr lang="en-US" sz="1400" b="1" dirty="0"/>
              <a:t>git config --global user.email "</a:t>
            </a:r>
            <a:r>
              <a:rPr lang="en-US" sz="1400" b="1" dirty="0">
                <a:hlinkClick r:id="rId3"/>
              </a:rPr>
              <a:t>you@example.com</a:t>
            </a:r>
            <a:r>
              <a:rPr lang="en-US" sz="1400" b="1" dirty="0"/>
              <a:t>"</a:t>
            </a:r>
          </a:p>
          <a:p>
            <a:pPr lvl="1"/>
            <a:r>
              <a:rPr lang="en-US" sz="1400" b="1" dirty="0"/>
              <a:t>git config --global credential.helper "cache --timeout 3600"</a:t>
            </a:r>
          </a:p>
          <a:p>
            <a:r>
              <a:rPr lang="en-US" sz="1400" b="1" dirty="0"/>
              <a:t>Verify Git Config - git config --list</a:t>
            </a:r>
          </a:p>
          <a:p>
            <a:r>
              <a:rPr lang="en-US" sz="1400" dirty="0"/>
              <a:t>Additional packages:</a:t>
            </a:r>
          </a:p>
          <a:p>
            <a:pPr lvl="1"/>
            <a:r>
              <a:rPr lang="en-US" sz="1400" b="1" dirty="0"/>
              <a:t>sudo yum install curl-devel</a:t>
            </a:r>
          </a:p>
          <a:p>
            <a:pPr lvl="1"/>
            <a:r>
              <a:rPr lang="en-US" sz="1400" b="1" dirty="0"/>
              <a:t>sudo yum update -y nss curl libcurl</a:t>
            </a:r>
          </a:p>
          <a:p>
            <a:r>
              <a:rPr lang="en-US" sz="1400" dirty="0"/>
              <a:t>(May be required for git clone/pull operations)</a:t>
            </a:r>
          </a:p>
          <a:p>
            <a:r>
              <a:rPr lang="en-US" sz="1400" dirty="0"/>
              <a:t>Reference: https://www.digitalocean.com/community/tutorials/how-to-install-git-on-centos-7</a:t>
            </a:r>
          </a:p>
        </p:txBody>
      </p:sp>
    </p:spTree>
    <p:extLst>
      <p:ext uri="{BB962C8B-B14F-4D97-AF65-F5344CB8AC3E}">
        <p14:creationId xmlns:p14="http://schemas.microsoft.com/office/powerpoint/2010/main" val="11502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71F-6D08-D745-8241-135DC599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Code Repo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648316B-AF73-F941-880B-C8AC3587CDDC}"/>
              </a:ext>
            </a:extLst>
          </p:cNvPr>
          <p:cNvSpPr txBox="1">
            <a:spLocks/>
          </p:cNvSpPr>
          <p:nvPr/>
        </p:nvSpPr>
        <p:spPr>
          <a:xfrm>
            <a:off x="213360" y="1359674"/>
            <a:ext cx="8788400" cy="3369079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ourier" pitchFamily="2" charset="0"/>
              </a:rPr>
              <a:t>PDX-RN#</a:t>
            </a:r>
            <a:r>
              <a:rPr lang="en-US" sz="1100" b="1" dirty="0">
                <a:latin typeface="Courier" pitchFamily="2" charset="0"/>
              </a:rPr>
              <a:t>guestshell run bash</a:t>
            </a:r>
          </a:p>
          <a:p>
            <a:r>
              <a:rPr lang="en-US" sz="1100" dirty="0">
                <a:latin typeface="Courier" pitchFamily="2" charset="0"/>
              </a:rPr>
              <a:t>[guestshell@guestshell ~]$ </a:t>
            </a:r>
            <a:r>
              <a:rPr lang="en-US" sz="1100" b="1" dirty="0">
                <a:latin typeface="Courier" pitchFamily="2" charset="0"/>
              </a:rPr>
              <a:t>cd /bootflash</a:t>
            </a:r>
          </a:p>
          <a:p>
            <a:endParaRPr lang="en-US" sz="1100" b="1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[guestshell@guestshell bootflash]$ </a:t>
            </a:r>
            <a:r>
              <a:rPr lang="en-US" sz="1100" b="1" dirty="0">
                <a:latin typeface="Courier" pitchFamily="2" charset="0"/>
              </a:rPr>
              <a:t>sudo -E git clone </a:t>
            </a:r>
            <a:r>
              <a:rPr lang="en-US" sz="1100" dirty="0">
                <a:latin typeface="Courier" pitchFamily="2" charset="0"/>
              </a:rPr>
              <a:t>'</a:t>
            </a:r>
            <a:r>
              <a:rPr lang="en-US" sz="1100" b="1" dirty="0">
                <a:latin typeface="Courier" pitchFamily="2" charset="0"/>
              </a:rPr>
              <a:t>https://github.com/gzapodea/DevNet_Create_2018.git</a:t>
            </a:r>
            <a:r>
              <a:rPr lang="en-US" sz="1100" dirty="0">
                <a:latin typeface="Courier" pitchFamily="2" charset="0"/>
              </a:rPr>
              <a:t>'</a:t>
            </a:r>
            <a:endParaRPr lang="en-US" sz="1100" b="1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Cloning into 'DevNet_Create_2018'...</a:t>
            </a:r>
          </a:p>
          <a:p>
            <a:r>
              <a:rPr lang="en-US" sz="1100" dirty="0">
                <a:latin typeface="Courier" pitchFamily="2" charset="0"/>
              </a:rPr>
              <a:t>remote: Counting objects: 22, done.</a:t>
            </a:r>
          </a:p>
          <a:p>
            <a:r>
              <a:rPr lang="en-US" sz="1100" dirty="0">
                <a:latin typeface="Courier" pitchFamily="2" charset="0"/>
              </a:rPr>
              <a:t>remote: Compressing objects: 100% (14/14), done.</a:t>
            </a:r>
          </a:p>
          <a:p>
            <a:r>
              <a:rPr lang="en-US" sz="1100" dirty="0">
                <a:latin typeface="Courier" pitchFamily="2" charset="0"/>
              </a:rPr>
              <a:t>remote: Total 22 (delta 5), reused 17 (delta 5), pack-reused 0</a:t>
            </a:r>
          </a:p>
          <a:p>
            <a:r>
              <a:rPr lang="en-US" sz="1100" dirty="0">
                <a:latin typeface="Courier" pitchFamily="2" charset="0"/>
              </a:rPr>
              <a:t>Unpacking objects: 100% (22/22), done.</a:t>
            </a:r>
          </a:p>
          <a:p>
            <a:endParaRPr lang="en-US" sz="1100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[guestshell@guestshell bootflash]$ </a:t>
            </a:r>
            <a:r>
              <a:rPr lang="en-US" sz="1100" b="1" dirty="0">
                <a:latin typeface="Courier" pitchFamily="2" charset="0"/>
              </a:rPr>
              <a:t>ls /bootflash/DevNet_Create_2018</a:t>
            </a:r>
          </a:p>
          <a:p>
            <a:r>
              <a:rPr lang="en-US" sz="1100" dirty="0">
                <a:latin typeface="Courier" pitchFamily="2" charset="0"/>
              </a:rPr>
              <a:t>README.md  config_change.py    netconf_restconf.pyconfig.py  </a:t>
            </a:r>
          </a:p>
          <a:p>
            <a:r>
              <a:rPr lang="en-US" sz="1100" dirty="0">
                <a:latin typeface="Courier" pitchFamily="2" charset="0"/>
              </a:rPr>
              <a:t>eem_cli_config.txt  save_base_config.py</a:t>
            </a:r>
          </a:p>
          <a:p>
            <a:endParaRPr lang="en-US" sz="1100" b="1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[guestshell@guestshell bootflash]$ exit</a:t>
            </a:r>
          </a:p>
          <a:p>
            <a:endParaRPr lang="en-US" sz="11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Gabriel Zapodeanu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Technology Solutions Architect, Cisco Systems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606618C-BFA8-9742-818C-8B6D673628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686" b="5686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4"/>
          </p:nvPr>
        </p:nvSpPr>
        <p:spPr>
          <a:xfrm>
            <a:off x="3731126" y="2316791"/>
            <a:ext cx="4666916" cy="23610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Gabriel Zapodeanu is a Network Programmability Technology Solutions Architect. He is presently part of the Architecture and Engineering team, Cisco Global Partner Organization.</a:t>
            </a:r>
          </a:p>
          <a:p>
            <a:endParaRPr lang="en-US" dirty="0"/>
          </a:p>
          <a:p>
            <a:r>
              <a:rPr lang="en-US" dirty="0"/>
              <a:t>His work is focused on infrastructure programmability, partner enablement programs, APIs use case development across various technologies, as well as learning and certifications programs.</a:t>
            </a:r>
          </a:p>
        </p:txBody>
      </p:sp>
    </p:spTree>
    <p:extLst>
      <p:ext uri="{BB962C8B-B14F-4D97-AF65-F5344CB8AC3E}">
        <p14:creationId xmlns:p14="http://schemas.microsoft.com/office/powerpoint/2010/main" val="11978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E0F03E-0542-504C-8EE7-5B75BC4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Shell – Other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A7708-53A4-CB42-8D8F-4717E632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File operations IOS XE: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mkdir flash:/path/to/folder</a:t>
            </a:r>
            <a:endParaRPr lang="en-US" sz="1800" dirty="0">
              <a:solidFill>
                <a:schemeClr val="tx2"/>
              </a:solidFill>
              <a:latin typeface="Courier" pitchFamily="2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delete /force /recursive flash:/path/to/folder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dir flash: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more flash:/path/to/file (display content of file)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File operations Guest Shell (sometimes sudo is required)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mkdir /bootflash/path/to/folder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rm -rf /bootflash/path/to/folder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ls /bootflash/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ourier" pitchFamily="2" charset="0"/>
              </a:rPr>
              <a:t>cat /bootflash/path/to/file (display the content of file)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2"/>
                </a:solidFill>
              </a:rPr>
              <a:t>Verify the IOS XE Programmability Guide for additional configurations (for example proxy configurations) and troubleshooting options</a:t>
            </a:r>
          </a:p>
        </p:txBody>
      </p:sp>
    </p:spTree>
    <p:extLst>
      <p:ext uri="{BB962C8B-B14F-4D97-AF65-F5344CB8AC3E}">
        <p14:creationId xmlns:p14="http://schemas.microsoft.com/office/powerpoint/2010/main" val="2085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84197-B765-7F45-86EB-781ABA0F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62" y="2408766"/>
            <a:ext cx="6676139" cy="19413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Device Management Using: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- Python CLI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- NETCONF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- RESTCONF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8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0FA3AC-1555-3349-BB05-EF345118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CLI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2F75C-4848-0243-9CE2-E671878C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Allows the user’s Python scripts to run IOS CLI commands on the host device</a:t>
            </a:r>
          </a:p>
          <a:p>
            <a:r>
              <a:rPr lang="en-US" sz="2400" dirty="0">
                <a:solidFill>
                  <a:schemeClr val="tx2"/>
                </a:solidFill>
              </a:rPr>
              <a:t>Interactive Python Prompt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guestshell run python</a:t>
            </a:r>
          </a:p>
          <a:p>
            <a:r>
              <a:rPr lang="en-US" sz="2400" dirty="0">
                <a:solidFill>
                  <a:schemeClr val="tx2"/>
                </a:solidFill>
              </a:rPr>
              <a:t>Python Script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guestshell run python /flash/path/to/file.py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0FA3AC-1555-3349-BB05-EF345118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51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 Management from Guest Shell</a:t>
            </a:r>
            <a:br>
              <a:rPr lang="en-US" dirty="0"/>
            </a:br>
            <a:r>
              <a:rPr lang="en-US" dirty="0"/>
              <a:t>Using the Interactive Python Prompt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86779D3-BC31-1B47-8560-4588F50C7FFF}"/>
              </a:ext>
            </a:extLst>
          </p:cNvPr>
          <p:cNvSpPr txBox="1">
            <a:spLocks/>
          </p:cNvSpPr>
          <p:nvPr/>
        </p:nvSpPr>
        <p:spPr>
          <a:xfrm>
            <a:off x="457200" y="1320221"/>
            <a:ext cx="8370277" cy="333228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run python</a:t>
            </a:r>
          </a:p>
          <a:p>
            <a:r>
              <a:rPr lang="en-US" sz="1000" dirty="0">
                <a:latin typeface="Courier" pitchFamily="2" charset="0"/>
              </a:rPr>
              <a:t>Python 2.7.5 (default, Jun 17 2014, 18:11:42) </a:t>
            </a:r>
          </a:p>
          <a:p>
            <a:r>
              <a:rPr lang="en-US" sz="1000" dirty="0">
                <a:latin typeface="Courier" pitchFamily="2" charset="0"/>
              </a:rPr>
              <a:t>[GCC 4.8.2 20140120 (Red Hat 4.8.2-16)] on linux2</a:t>
            </a:r>
          </a:p>
          <a:p>
            <a:r>
              <a:rPr lang="en-US" sz="1000" dirty="0">
                <a:latin typeface="Courier" pitchFamily="2" charset="0"/>
              </a:rPr>
              <a:t>Type "help", "copyright", "credits" or "license" for more information.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latin typeface="Courier" pitchFamily="2" charset="0"/>
              </a:rPr>
              <a:t>import cli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latin typeface="Courier" pitchFamily="2" charset="0"/>
              </a:rPr>
              <a:t>from cli import cli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latin typeface="Courier" pitchFamily="2" charset="0"/>
              </a:rPr>
              <a:t>output = cli("show run | in hostname")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latin typeface="Courier" pitchFamily="2" charset="0"/>
              </a:rPr>
              <a:t>print output</a:t>
            </a:r>
          </a:p>
          <a:p>
            <a:r>
              <a:rPr lang="en-US" sz="1000" dirty="0">
                <a:latin typeface="Courier" pitchFamily="2" charset="0"/>
              </a:rPr>
              <a:t>hostname PDX-RN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print(cli("show interface Gi1"))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GigabitEthernet1 is up, line protocol is up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Hardware is CSR vNIC, address is 0050.56ac.232f (bia 0050.56ac.232f)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Description: DON'T TOUCH ME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Internet address is 10.10.20.48/24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MTU 1500 bytes, BW 1000000 Kbit/sec, DLY 10 usec,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reliability 255/255, txload 1/255, rxload 1/255  Encapsulation ARPA, loopback not set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&gt;&gt;&gt; 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exit()</a:t>
            </a:r>
            <a:endParaRPr lang="en-US" sz="1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8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NETCONF and RESTCONF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1" y="1373534"/>
            <a:ext cx="4572500" cy="33944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2"/>
                </a:solidFill>
              </a:rPr>
              <a:t>Options to program network devices: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tx2"/>
                </a:solidFill>
              </a:rPr>
              <a:t>NETCONF - Network Configuration Protocol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tx2"/>
                </a:solidFill>
              </a:rPr>
              <a:t>RESTCONF - REST-like access to the YANG Data Model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tx2"/>
                </a:solidFill>
              </a:rPr>
              <a:t>gRPC - open-source universal RPC framework, started by Google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783638" y="4884738"/>
            <a:ext cx="360362" cy="274637"/>
          </a:xfrm>
        </p:spPr>
        <p:txBody>
          <a:bodyPr/>
          <a:lstStyle/>
          <a:p>
            <a:fld id="{96A97DD0-5BE7-4856-A2A9-C42C6688E607}" type="slidenum">
              <a:rPr lang="uk-UA" smtClean="0"/>
              <a:pPr/>
              <a:t>24</a:t>
            </a:fld>
            <a:endParaRPr lang="uk-UA" dirty="0"/>
          </a:p>
        </p:txBody>
      </p:sp>
      <p:grpSp>
        <p:nvGrpSpPr>
          <p:cNvPr id="4" name="Group 3"/>
          <p:cNvGrpSpPr/>
          <p:nvPr/>
        </p:nvGrpSpPr>
        <p:grpSpPr>
          <a:xfrm>
            <a:off x="5266293" y="1373534"/>
            <a:ext cx="3517345" cy="2895600"/>
            <a:chOff x="5222533" y="1352551"/>
            <a:chExt cx="3517345" cy="2895600"/>
          </a:xfrm>
        </p:grpSpPr>
        <p:sp>
          <p:nvSpPr>
            <p:cNvPr id="9" name="Rectangle 8"/>
            <p:cNvSpPr/>
            <p:nvPr/>
          </p:nvSpPr>
          <p:spPr>
            <a:xfrm>
              <a:off x="5222533" y="1705673"/>
              <a:ext cx="3397711" cy="2542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0" tIns="45700" rIns="91400" bIns="45700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324378" y="2069638"/>
              <a:ext cx="3194021" cy="1156017"/>
            </a:xfrm>
            <a:prstGeom prst="roundRect">
              <a:avLst>
                <a:gd name="adj" fmla="val 3708"/>
              </a:avLst>
            </a:prstGeom>
            <a:noFill/>
            <a:ln w="76200" cap="flat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en-US" sz="1400" dirty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5310" y="1923511"/>
              <a:ext cx="1605071" cy="2519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chemeClr val="accent2"/>
                  </a:solidFill>
                </a:rPr>
                <a:t>YANG Data Models</a:t>
              </a:r>
            </a:p>
          </p:txBody>
        </p:sp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5324378" y="1352551"/>
            <a:ext cx="3415500" cy="70624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Freeform 4"/>
            <p:cNvSpPr/>
            <p:nvPr/>
          </p:nvSpPr>
          <p:spPr>
            <a:xfrm>
              <a:off x="5324379" y="3344863"/>
              <a:ext cx="2436003" cy="337095"/>
            </a:xfrm>
            <a:custGeom>
              <a:avLst/>
              <a:gdLst>
                <a:gd name="connsiteX0" fmla="*/ 0 w 2440677"/>
                <a:gd name="connsiteY0" fmla="*/ 35575 h 355746"/>
                <a:gd name="connsiteX1" fmla="*/ 35575 w 2440677"/>
                <a:gd name="connsiteY1" fmla="*/ 0 h 355746"/>
                <a:gd name="connsiteX2" fmla="*/ 2405102 w 2440677"/>
                <a:gd name="connsiteY2" fmla="*/ 0 h 355746"/>
                <a:gd name="connsiteX3" fmla="*/ 2440677 w 2440677"/>
                <a:gd name="connsiteY3" fmla="*/ 35575 h 355746"/>
                <a:gd name="connsiteX4" fmla="*/ 2440677 w 2440677"/>
                <a:gd name="connsiteY4" fmla="*/ 320171 h 355746"/>
                <a:gd name="connsiteX5" fmla="*/ 2405102 w 2440677"/>
                <a:gd name="connsiteY5" fmla="*/ 355746 h 355746"/>
                <a:gd name="connsiteX6" fmla="*/ 35575 w 2440677"/>
                <a:gd name="connsiteY6" fmla="*/ 355746 h 355746"/>
                <a:gd name="connsiteX7" fmla="*/ 0 w 2440677"/>
                <a:gd name="connsiteY7" fmla="*/ 320171 h 355746"/>
                <a:gd name="connsiteX8" fmla="*/ 0 w 2440677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0677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2405102" y="0"/>
                  </a:lnTo>
                  <a:cubicBezTo>
                    <a:pt x="2424750" y="0"/>
                    <a:pt x="2440677" y="15927"/>
                    <a:pt x="2440677" y="35575"/>
                  </a:cubicBezTo>
                  <a:lnTo>
                    <a:pt x="2440677" y="320171"/>
                  </a:lnTo>
                  <a:cubicBezTo>
                    <a:pt x="2440677" y="339819"/>
                    <a:pt x="2424750" y="355746"/>
                    <a:pt x="2405102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29" tIns="52329" rIns="52329" bIns="5232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Device Features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324378" y="3756262"/>
              <a:ext cx="507450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9" tIns="40899" rIns="40899" bIns="40899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Interface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9563" y="3756262"/>
              <a:ext cx="422507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709" tIns="44709" rIns="44709" bIns="44709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BGP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369805" y="3757944"/>
              <a:ext cx="422507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709" tIns="44709" rIns="44709" bIns="44709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QoS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850047" y="3757944"/>
              <a:ext cx="422507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709" tIns="44709" rIns="44709" bIns="44709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ACL</a:t>
              </a:r>
              <a:endParaRPr lang="en-US" sz="800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330289" y="3757956"/>
              <a:ext cx="422507" cy="337095"/>
            </a:xfrm>
            <a:custGeom>
              <a:avLst/>
              <a:gdLst>
                <a:gd name="connsiteX0" fmla="*/ 0 w 435873"/>
                <a:gd name="connsiteY0" fmla="*/ 35575 h 355746"/>
                <a:gd name="connsiteX1" fmla="*/ 35575 w 435873"/>
                <a:gd name="connsiteY1" fmla="*/ 0 h 355746"/>
                <a:gd name="connsiteX2" fmla="*/ 400298 w 435873"/>
                <a:gd name="connsiteY2" fmla="*/ 0 h 355746"/>
                <a:gd name="connsiteX3" fmla="*/ 435873 w 435873"/>
                <a:gd name="connsiteY3" fmla="*/ 35575 h 355746"/>
                <a:gd name="connsiteX4" fmla="*/ 435873 w 435873"/>
                <a:gd name="connsiteY4" fmla="*/ 320171 h 355746"/>
                <a:gd name="connsiteX5" fmla="*/ 400298 w 435873"/>
                <a:gd name="connsiteY5" fmla="*/ 355746 h 355746"/>
                <a:gd name="connsiteX6" fmla="*/ 35575 w 435873"/>
                <a:gd name="connsiteY6" fmla="*/ 355746 h 355746"/>
                <a:gd name="connsiteX7" fmla="*/ 0 w 435873"/>
                <a:gd name="connsiteY7" fmla="*/ 320171 h 355746"/>
                <a:gd name="connsiteX8" fmla="*/ 0 w 435873"/>
                <a:gd name="connsiteY8" fmla="*/ 35575 h 35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873" h="355746">
                  <a:moveTo>
                    <a:pt x="0" y="35575"/>
                  </a:moveTo>
                  <a:cubicBezTo>
                    <a:pt x="0" y="15927"/>
                    <a:pt x="15927" y="0"/>
                    <a:pt x="35575" y="0"/>
                  </a:cubicBezTo>
                  <a:lnTo>
                    <a:pt x="400298" y="0"/>
                  </a:lnTo>
                  <a:cubicBezTo>
                    <a:pt x="419946" y="0"/>
                    <a:pt x="435873" y="15927"/>
                    <a:pt x="435873" y="35575"/>
                  </a:cubicBezTo>
                  <a:lnTo>
                    <a:pt x="435873" y="320171"/>
                  </a:lnTo>
                  <a:cubicBezTo>
                    <a:pt x="435873" y="339819"/>
                    <a:pt x="419946" y="355746"/>
                    <a:pt x="400298" y="355746"/>
                  </a:cubicBezTo>
                  <a:lnTo>
                    <a:pt x="35575" y="355746"/>
                  </a:lnTo>
                  <a:cubicBezTo>
                    <a:pt x="15927" y="355746"/>
                    <a:pt x="0" y="339819"/>
                    <a:pt x="0" y="320171"/>
                  </a:cubicBezTo>
                  <a:lnTo>
                    <a:pt x="0" y="355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709" tIns="44709" rIns="44709" bIns="44709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7740" y="3345335"/>
              <a:ext cx="687316" cy="766637"/>
            </a:xfrm>
            <a:custGeom>
              <a:avLst/>
              <a:gdLst>
                <a:gd name="connsiteX0" fmla="*/ 0 w 709060"/>
                <a:gd name="connsiteY0" fmla="*/ 70906 h 809055"/>
                <a:gd name="connsiteX1" fmla="*/ 70906 w 709060"/>
                <a:gd name="connsiteY1" fmla="*/ 0 h 809055"/>
                <a:gd name="connsiteX2" fmla="*/ 638154 w 709060"/>
                <a:gd name="connsiteY2" fmla="*/ 0 h 809055"/>
                <a:gd name="connsiteX3" fmla="*/ 709060 w 709060"/>
                <a:gd name="connsiteY3" fmla="*/ 70906 h 809055"/>
                <a:gd name="connsiteX4" fmla="*/ 709060 w 709060"/>
                <a:gd name="connsiteY4" fmla="*/ 738149 h 809055"/>
                <a:gd name="connsiteX5" fmla="*/ 638154 w 709060"/>
                <a:gd name="connsiteY5" fmla="*/ 809055 h 809055"/>
                <a:gd name="connsiteX6" fmla="*/ 70906 w 709060"/>
                <a:gd name="connsiteY6" fmla="*/ 809055 h 809055"/>
                <a:gd name="connsiteX7" fmla="*/ 0 w 709060"/>
                <a:gd name="connsiteY7" fmla="*/ 738149 h 809055"/>
                <a:gd name="connsiteX8" fmla="*/ 0 w 709060"/>
                <a:gd name="connsiteY8" fmla="*/ 70906 h 80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060" h="809055">
                  <a:moveTo>
                    <a:pt x="0" y="70906"/>
                  </a:moveTo>
                  <a:cubicBezTo>
                    <a:pt x="0" y="31746"/>
                    <a:pt x="31746" y="0"/>
                    <a:pt x="70906" y="0"/>
                  </a:cubicBezTo>
                  <a:lnTo>
                    <a:pt x="638154" y="0"/>
                  </a:lnTo>
                  <a:cubicBezTo>
                    <a:pt x="677314" y="0"/>
                    <a:pt x="709060" y="31746"/>
                    <a:pt x="709060" y="70906"/>
                  </a:cubicBezTo>
                  <a:lnTo>
                    <a:pt x="709060" y="738149"/>
                  </a:lnTo>
                  <a:cubicBezTo>
                    <a:pt x="709060" y="777309"/>
                    <a:pt x="677314" y="809055"/>
                    <a:pt x="638154" y="809055"/>
                  </a:cubicBezTo>
                  <a:lnTo>
                    <a:pt x="70906" y="809055"/>
                  </a:lnTo>
                  <a:cubicBezTo>
                    <a:pt x="31746" y="809055"/>
                    <a:pt x="0" y="777309"/>
                    <a:pt x="0" y="738149"/>
                  </a:cubicBezTo>
                  <a:lnTo>
                    <a:pt x="0" y="7090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058" tIns="55058" rIns="55058" bIns="5505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/>
                <a:t>SNMP</a:t>
              </a:r>
            </a:p>
          </p:txBody>
        </p:sp>
        <p:graphicFrame>
          <p:nvGraphicFramePr>
            <p:cNvPr id="13" name="Diagram 12"/>
            <p:cNvGraphicFramePr/>
            <p:nvPr>
              <p:extLst/>
            </p:nvPr>
          </p:nvGraphicFramePr>
          <p:xfrm>
            <a:off x="5490586" y="2232297"/>
            <a:ext cx="2937210" cy="3974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14" name="Diagram 13"/>
            <p:cNvGraphicFramePr/>
            <p:nvPr>
              <p:extLst/>
            </p:nvPr>
          </p:nvGraphicFramePr>
          <p:xfrm>
            <a:off x="5512226" y="2703126"/>
            <a:ext cx="2913321" cy="3974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660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 Summary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38281"/>
              </p:ext>
            </p:extLst>
          </p:nvPr>
        </p:nvGraphicFramePr>
        <p:xfrm>
          <a:off x="457200" y="1269824"/>
          <a:ext cx="8229600" cy="3581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6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110" marR="93110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110" marR="931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110" marR="931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110" marR="931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Standardization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RFC 6241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RFC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8040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Open Initiative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Encoding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XML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XML / JSON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JSON / GPB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Session-layer Service (RPC)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Support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Connection Oriented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r>
                        <a:rPr lang="en-US" sz="1800" dirty="0">
                          <a:solidFill>
                            <a:srgbClr val="92D050"/>
                          </a:solidFill>
                        </a:rPr>
                        <a:t> 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92D05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741">
                <a:tc>
                  <a:txBody>
                    <a:bodyPr/>
                    <a:lstStyle/>
                    <a:p>
                      <a:pPr algn="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Session Security</a:t>
                      </a:r>
                    </a:p>
                  </a:txBody>
                  <a:tcPr marL="93110" marR="93110" anchor="ctr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SSH /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SOAP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</a:t>
                      </a:r>
                    </a:p>
                  </a:txBody>
                  <a:tcPr marL="93110" marR="9311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4929292" y="1270386"/>
            <a:ext cx="1371454" cy="455896"/>
          </a:xfrm>
          <a:prstGeom prst="roundRect">
            <a:avLst>
              <a:gd name="adj" fmla="val 1338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RESTCONF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71745" y="1271691"/>
            <a:ext cx="1371454" cy="455896"/>
          </a:xfrm>
          <a:prstGeom prst="roundRect">
            <a:avLst>
              <a:gd name="adj" fmla="val 1338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910345" y="1270386"/>
            <a:ext cx="1371454" cy="455896"/>
          </a:xfrm>
          <a:prstGeom prst="roundRect">
            <a:avLst>
              <a:gd name="adj" fmla="val 1338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3883746871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1614" y="4400550"/>
            <a:ext cx="8459148" cy="3810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rtlCol="0" anchor="ctr"/>
          <a:lstStyle/>
          <a:p>
            <a:pPr algn="ctr" defTabSz="514350"/>
            <a:r>
              <a:rPr lang="en-US" sz="1400" b="1" dirty="0">
                <a:solidFill>
                  <a:schemeClr val="accent1"/>
                </a:solidFill>
                <a:ea typeface="Arial" pitchFamily="-107" charset="0"/>
                <a:cs typeface="Arial" pitchFamily="-107" charset="0"/>
                <a:sym typeface="Arial" pitchFamily="-107" charset="0"/>
              </a:rPr>
              <a:t>YANG Data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NETCONF and/or RESTCONF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614" y="1063229"/>
            <a:ext cx="4233881" cy="3337321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&lt;rpc-reply message-id="urn:uuid:50bf9d6e-7e5c-4182-ae6b-972a055ceef7" xmlns="urn:ietf:params:xml:ns:netconf:base:1.0" xmlns:nc="urn:ietf:params:xml:ns:netconf:base:1.0"&gt;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&lt;data&gt;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&lt;interfaces-state xmlns="urn:ietf:params:xml:ns:yang:ietf-interfaces"&gt;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&lt;interface&gt;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&lt;name&gt;</a:t>
            </a:r>
            <a:r>
              <a:rPr lang="en-US" sz="800" b="1" dirty="0">
                <a:solidFill>
                  <a:schemeClr val="accent3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GigabitEthernet1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&lt;/name&gt;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&lt;admin-status&gt;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&lt;/admin-status&gt;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&lt;oper-status&gt;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&lt;/oper-status&gt;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&lt;phys-address&gt;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00:0c:29:6c:81:06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&lt;/phys-address&gt;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&lt;speed&gt;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1024000000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&lt;/speed&gt;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&lt;statistics&gt;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&lt;in-octets&gt;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5432293472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&lt;/in-octets&gt;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&lt;in-unicast-pkts&gt;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28518075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&lt;/in-unicast-pkts&gt;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……………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&lt;out-octets&gt;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2901845514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&lt;/out-octets&gt;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&lt;out-unicast-pkts&gt;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18850398</a:t>
            </a: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&lt;/out-unicast-pkts&gt;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&lt;/statistics&gt;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&lt;/interface&gt;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&lt;/interfaces-state&gt;</a:t>
            </a: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&lt;/data&gt;&lt;/rpc-reply&gt;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83638" y="4884738"/>
            <a:ext cx="360362" cy="274637"/>
          </a:xfrm>
        </p:spPr>
        <p:txBody>
          <a:bodyPr/>
          <a:lstStyle/>
          <a:p>
            <a:fld id="{96A97DD0-5BE7-4856-A2A9-C42C6688E607}" type="slidenum">
              <a:rPr lang="uk-UA" smtClean="0"/>
              <a:pPr/>
              <a:t>26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9702" y="3719661"/>
            <a:ext cx="533400" cy="489394"/>
          </a:xfrm>
          <a:prstGeom prst="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00844" y="1063229"/>
            <a:ext cx="4159918" cy="3337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523" indent="-18573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1" fontAlgn="base" hangingPunct="1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"ietf-interfaces:interface": {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"name":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GigabitEthernet1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"admin-status":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"oper-status":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"last-change":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2018-01-17T21:49:17.000387+00:00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"phys-address": "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00:0c:29:6c:81:06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"speed":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1024000000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"statistics": {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    "in-octets":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5425386232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    "in-unicast-pkts":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28489134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……………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"out-octets":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2899535736</a:t>
            </a: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    "out-unicast-pkts": </a:t>
            </a:r>
            <a:r>
              <a:rPr lang="mr-IN" sz="800" b="1" dirty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18844784</a:t>
            </a:r>
            <a:endParaRPr lang="en-US" sz="800" b="1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marL="1785" indent="0">
              <a:spcBef>
                <a:spcPts val="200"/>
              </a:spcBef>
              <a:buNone/>
            </a:pPr>
            <a:r>
              <a:rPr lang="mr-IN" sz="8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8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0" name="Picture 2" descr="s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05" y="3719661"/>
            <a:ext cx="504528" cy="504528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28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0515-F5CA-704A-B546-94BAC1E4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36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 Management from Guest Shell </a:t>
            </a:r>
            <a:br>
              <a:rPr lang="en-US" dirty="0"/>
            </a:br>
            <a:r>
              <a:rPr lang="en-US" dirty="0"/>
              <a:t>Using RESTCONF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F491C30-48F5-A24E-A01F-B5DF935AEE52}"/>
              </a:ext>
            </a:extLst>
          </p:cNvPr>
          <p:cNvSpPr txBox="1">
            <a:spLocks/>
          </p:cNvSpPr>
          <p:nvPr/>
        </p:nvSpPr>
        <p:spPr>
          <a:xfrm>
            <a:off x="554603" y="1079862"/>
            <a:ext cx="8034793" cy="3953691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run bash</a:t>
            </a:r>
          </a:p>
          <a:p>
            <a:r>
              <a:rPr lang="en-US" sz="1000" dirty="0">
                <a:latin typeface="Courier" pitchFamily="2" charset="0"/>
              </a:rPr>
              <a:t>[guestshell@guestshell ~]$ </a:t>
            </a:r>
            <a:r>
              <a:rPr lang="en-US" sz="1000" b="1" dirty="0">
                <a:latin typeface="Courier" pitchFamily="2" charset="0"/>
              </a:rPr>
              <a:t>cd /bootflash/DevNet_Create_2018/</a:t>
            </a:r>
          </a:p>
          <a:p>
            <a:r>
              <a:rPr lang="en-US" sz="1000" dirty="0">
                <a:latin typeface="Courier" pitchFamily="2" charset="0"/>
              </a:rPr>
              <a:t>[guestshell@guestshell DevNet_Create_2018]$ </a:t>
            </a:r>
            <a:r>
              <a:rPr lang="en-US" sz="1000" b="1" dirty="0">
                <a:latin typeface="Courier" pitchFamily="2" charset="0"/>
              </a:rPr>
              <a:t>python netconf_restconf.py</a:t>
            </a:r>
          </a:p>
          <a:p>
            <a:r>
              <a:rPr lang="en-US" sz="1000" dirty="0">
                <a:latin typeface="Courier" pitchFamily="2" charset="0"/>
                <a:hlinkClick r:id="rId3"/>
              </a:rPr>
              <a:t>https://10.10.20.48/restconf/data/interfaces-state/interface=GigabitEthernet1</a:t>
            </a:r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{    "speed" : 1024000000 ,</a:t>
            </a:r>
          </a:p>
          <a:p>
            <a:r>
              <a:rPr lang="en-US" sz="1000" dirty="0">
                <a:latin typeface="Courier" pitchFamily="2" charset="0"/>
              </a:rPr>
              <a:t>     "statistics" : {</a:t>
            </a:r>
          </a:p>
          <a:p>
            <a:r>
              <a:rPr lang="en-US" sz="1000" dirty="0">
                <a:latin typeface="Courier" pitchFamily="2" charset="0"/>
              </a:rPr>
              <a:t>         "out-octets" : 1744814 ,</a:t>
            </a:r>
          </a:p>
          <a:p>
            <a:r>
              <a:rPr lang="en-US" sz="1000" dirty="0">
                <a:latin typeface="Courier" pitchFamily="2" charset="0"/>
              </a:rPr>
              <a:t>         "out-unicast-pkts" : 21961 ,</a:t>
            </a:r>
          </a:p>
          <a:p>
            <a:r>
              <a:rPr lang="en-US" sz="1000" dirty="0">
                <a:latin typeface="Courier" pitchFamily="2" charset="0"/>
              </a:rPr>
              <a:t>         "in-unicast-pkts" : 40599 ,</a:t>
            </a:r>
          </a:p>
          <a:p>
            <a:r>
              <a:rPr lang="en-US" sz="1000" dirty="0">
                <a:latin typeface="Courier" pitchFamily="2" charset="0"/>
              </a:rPr>
              <a:t>         "out-broadcast-pkts" : 0 ,</a:t>
            </a:r>
          </a:p>
          <a:p>
            <a:r>
              <a:rPr lang="en-US" sz="1000" dirty="0">
                <a:latin typeface="Courier" pitchFamily="2" charset="0"/>
              </a:rPr>
              <a:t>         "in-octets" : 47467395    } ,</a:t>
            </a:r>
          </a:p>
          <a:p>
            <a:r>
              <a:rPr lang="en-US" sz="1000" dirty="0">
                <a:latin typeface="Courier" pitchFamily="2" charset="0"/>
              </a:rPr>
              <a:t>     "name" : "GigabitEthernet1" ,</a:t>
            </a:r>
          </a:p>
          <a:p>
            <a:r>
              <a:rPr lang="en-US" sz="1000" dirty="0">
                <a:latin typeface="Courier" pitchFamily="2" charset="0"/>
              </a:rPr>
              <a:t>     "oper-status" : "up" ,</a:t>
            </a:r>
          </a:p>
          <a:p>
            <a:r>
              <a:rPr lang="en-US" sz="1000" dirty="0">
                <a:latin typeface="Courier" pitchFamily="2" charset="0"/>
              </a:rPr>
              <a:t>     "phys-address" : "00:50:56:ac:23:2f" ,</a:t>
            </a:r>
          </a:p>
          <a:p>
            <a:r>
              <a:rPr lang="en-US" sz="1000" dirty="0">
                <a:latin typeface="Courier" pitchFamily="2" charset="0"/>
              </a:rPr>
              <a:t>     "type" : "iana-if-type:ethernetCsmacd" ,</a:t>
            </a:r>
          </a:p>
          <a:p>
            <a:r>
              <a:rPr lang="en-US" sz="1000" dirty="0">
                <a:latin typeface="Courier" pitchFamily="2" charset="0"/>
              </a:rPr>
              <a:t>     "last-change" : "2018-04-07T23:53:44.000208+00:00" ,</a:t>
            </a:r>
          </a:p>
          <a:p>
            <a:r>
              <a:rPr lang="en-US" sz="1000" dirty="0">
                <a:latin typeface="Courier" pitchFamily="2" charset="0"/>
              </a:rPr>
              <a:t>     "admin-status" : "up" ,</a:t>
            </a:r>
          </a:p>
          <a:p>
            <a:r>
              <a:rPr lang="en-US" sz="1000" dirty="0">
                <a:latin typeface="Courier" pitchFamily="2" charset="0"/>
              </a:rPr>
              <a:t>     "if-index" : 0</a:t>
            </a:r>
          </a:p>
          <a:p>
            <a:r>
              <a:rPr lang="en-US" sz="1000" dirty="0">
                <a:latin typeface="Courier" pitchFamily="2" charset="0"/>
              </a:rPr>
              <a:t>}</a:t>
            </a:r>
          </a:p>
          <a:p>
            <a:r>
              <a:rPr lang="en-US" sz="1000" dirty="0">
                <a:latin typeface="Courier" pitchFamily="2" charset="0"/>
              </a:rPr>
              <a:t>Device Hostname via RESTCONF: PDX-RN</a:t>
            </a:r>
          </a:p>
          <a:p>
            <a:r>
              <a:rPr lang="en-US" sz="1000" dirty="0">
                <a:latin typeface="Courier" pitchFamily="2" charset="0"/>
              </a:rPr>
              <a:t>[guestshell@guestshell DevNet_Create_2018]$ 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DFBDF-11CF-634C-AC67-6BFF2EAD0CEC}"/>
              </a:ext>
            </a:extLst>
          </p:cNvPr>
          <p:cNvSpPr txBox="1"/>
          <p:nvPr/>
        </p:nvSpPr>
        <p:spPr>
          <a:xfrm>
            <a:off x="5999179" y="2646457"/>
            <a:ext cx="280397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and execute the file </a:t>
            </a:r>
          </a:p>
          <a:p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netconf_restconf.py</a:t>
            </a:r>
          </a:p>
        </p:txBody>
      </p:sp>
    </p:spTree>
    <p:extLst>
      <p:ext uri="{BB962C8B-B14F-4D97-AF65-F5344CB8AC3E}">
        <p14:creationId xmlns:p14="http://schemas.microsoft.com/office/powerpoint/2010/main" val="44141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253F-D9CA-3047-A72E-44102521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49" y="80851"/>
            <a:ext cx="8229600" cy="857250"/>
          </a:xfrm>
        </p:spPr>
        <p:txBody>
          <a:bodyPr/>
          <a:lstStyle/>
          <a:p>
            <a:r>
              <a:rPr lang="en-US" dirty="0"/>
              <a:t>Python CLI or RESTCONF ?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8129CA0-1584-934F-8AFD-2718E697F2D1}"/>
              </a:ext>
            </a:extLst>
          </p:cNvPr>
          <p:cNvSpPr txBox="1">
            <a:spLocks/>
          </p:cNvSpPr>
          <p:nvPr/>
        </p:nvSpPr>
        <p:spPr>
          <a:xfrm>
            <a:off x="88767" y="938101"/>
            <a:ext cx="4752739" cy="3143011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guestshell run python</a:t>
            </a:r>
          </a:p>
          <a:p>
            <a:r>
              <a:rPr lang="en-US" sz="1000" dirty="0">
                <a:latin typeface="Courier" pitchFamily="2" charset="0"/>
              </a:rPr>
              <a:t>&gt;&gt;&gt; 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print(cli("show interface Gi1"))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GigabitEthernet1 is up, line protocol is up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Hardware is CSR vNIC, address is 0050.56ac.22c3 (bia 0050.56ac.22c3)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Description: DON'T TOUCH ME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Internet address is 10.10.20.48/24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Full Duplex, 1000Mbps, link type is auto, media type RJ45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Last clearing of "show interface" counters never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5 minute input rate 100000 bits/sec, 3 packets/sec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5 minute output rate 1000 bits/sec, 2 packets/sec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40897 packets input, 49324086 bytes, 0 no buffer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Received 0 broadcasts (0 IP multicasts)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21486 packets output, 1658940 bytes, 0 underruns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&gt;&gt;&gt;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Courier" pitchFamily="2" charset="0"/>
              </a:rPr>
              <a:t>Unstructured Data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D97125F-BD12-3641-96B8-D19AD2626267}"/>
              </a:ext>
            </a:extLst>
          </p:cNvPr>
          <p:cNvSpPr txBox="1">
            <a:spLocks/>
          </p:cNvSpPr>
          <p:nvPr/>
        </p:nvSpPr>
        <p:spPr>
          <a:xfrm>
            <a:off x="4312491" y="1289237"/>
            <a:ext cx="4683759" cy="366755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[guestshell@guestshell DevNet_Create_2018]$ </a:t>
            </a:r>
            <a:r>
              <a:rPr lang="en-US" sz="1000" b="1" dirty="0">
                <a:latin typeface="Courier" pitchFamily="2" charset="0"/>
              </a:rPr>
              <a:t>python netconf_restconf.py</a:t>
            </a:r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{</a:t>
            </a:r>
          </a:p>
          <a:p>
            <a:r>
              <a:rPr lang="en-US" sz="1000" dirty="0">
                <a:latin typeface="Courier" pitchFamily="2" charset="0"/>
              </a:rPr>
              <a:t>     "speed" : 1024000000 ,</a:t>
            </a:r>
          </a:p>
          <a:p>
            <a:r>
              <a:rPr lang="en-US" sz="1000" dirty="0">
                <a:latin typeface="Courier" pitchFamily="2" charset="0"/>
              </a:rPr>
              <a:t>     "statistics" : {</a:t>
            </a:r>
          </a:p>
          <a:p>
            <a:r>
              <a:rPr lang="en-US" sz="1000" dirty="0">
                <a:latin typeface="Courier" pitchFamily="2" charset="0"/>
              </a:rPr>
              <a:t>         "out-octets" : 1744814 ,</a:t>
            </a:r>
          </a:p>
          <a:p>
            <a:r>
              <a:rPr lang="en-US" sz="1000" dirty="0">
                <a:latin typeface="Courier" pitchFamily="2" charset="0"/>
              </a:rPr>
              <a:t>         "out-unicast-pkts" : 21961 ,</a:t>
            </a:r>
          </a:p>
          <a:p>
            <a:r>
              <a:rPr lang="en-US" sz="1000" dirty="0">
                <a:latin typeface="Courier" pitchFamily="2" charset="0"/>
              </a:rPr>
              <a:t>         "in-unicast-pkts" : 40599 ,</a:t>
            </a:r>
          </a:p>
          <a:p>
            <a:r>
              <a:rPr lang="en-US" sz="1000" dirty="0">
                <a:latin typeface="Courier" pitchFamily="2" charset="0"/>
              </a:rPr>
              <a:t>         "out-broadcast-pkts" : 0 ,</a:t>
            </a:r>
          </a:p>
          <a:p>
            <a:r>
              <a:rPr lang="en-US" sz="1000" dirty="0">
                <a:latin typeface="Courier" pitchFamily="2" charset="0"/>
              </a:rPr>
              <a:t>         "in-octets" : 47467395    } ,</a:t>
            </a:r>
          </a:p>
          <a:p>
            <a:r>
              <a:rPr lang="en-US" sz="1000" dirty="0">
                <a:latin typeface="Courier" pitchFamily="2" charset="0"/>
              </a:rPr>
              <a:t>     "name" : "GigabitEthernet1" ,</a:t>
            </a:r>
          </a:p>
          <a:p>
            <a:r>
              <a:rPr lang="en-US" sz="1000" dirty="0">
                <a:latin typeface="Courier" pitchFamily="2" charset="0"/>
              </a:rPr>
              <a:t>     "oper-status" : "up" ,</a:t>
            </a:r>
          </a:p>
          <a:p>
            <a:r>
              <a:rPr lang="en-US" sz="1000" dirty="0">
                <a:latin typeface="Courier" pitchFamily="2" charset="0"/>
              </a:rPr>
              <a:t>     "phys-address" : "00:50:56:ac:23:2f" ,</a:t>
            </a:r>
          </a:p>
          <a:p>
            <a:r>
              <a:rPr lang="en-US" sz="1000" dirty="0">
                <a:latin typeface="Courier" pitchFamily="2" charset="0"/>
              </a:rPr>
              <a:t>     "type" : "iana-if-type:ethernetCsmacd" ,</a:t>
            </a:r>
          </a:p>
          <a:p>
            <a:r>
              <a:rPr lang="en-US" sz="1000" dirty="0">
                <a:latin typeface="Courier" pitchFamily="2" charset="0"/>
              </a:rPr>
              <a:t>     "last-change" : "2018-04-07T23:53:44.000208+00:00" ,</a:t>
            </a:r>
          </a:p>
          <a:p>
            <a:r>
              <a:rPr lang="en-US" sz="1000" dirty="0">
                <a:latin typeface="Courier" pitchFamily="2" charset="0"/>
              </a:rPr>
              <a:t>     "admin-status" : "up" ,</a:t>
            </a:r>
          </a:p>
          <a:p>
            <a:r>
              <a:rPr lang="en-US" sz="1000" dirty="0">
                <a:latin typeface="Courier" pitchFamily="2" charset="0"/>
              </a:rPr>
              <a:t>     "if-index" : 0</a:t>
            </a:r>
          </a:p>
          <a:p>
            <a:r>
              <a:rPr lang="en-US" sz="1000" dirty="0">
                <a:latin typeface="Courier" pitchFamily="2" charset="0"/>
              </a:rPr>
              <a:t>}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Courier" pitchFamily="2" charset="0"/>
              </a:rPr>
              <a:t>Structured Data </a:t>
            </a:r>
          </a:p>
          <a:p>
            <a:endParaRPr lang="en-US" sz="10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76D2A-B769-9048-8765-A12907CD92CD}"/>
              </a:ext>
            </a:extLst>
          </p:cNvPr>
          <p:cNvSpPr txBox="1"/>
          <p:nvPr/>
        </p:nvSpPr>
        <p:spPr>
          <a:xfrm>
            <a:off x="1436657" y="4338057"/>
            <a:ext cx="263084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There is a need to know both</a:t>
            </a:r>
          </a:p>
        </p:txBody>
      </p:sp>
    </p:spTree>
    <p:extLst>
      <p:ext uri="{BB962C8B-B14F-4D97-AF65-F5344CB8AC3E}">
        <p14:creationId xmlns:p14="http://schemas.microsoft.com/office/powerpoint/2010/main" val="11883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0B5-0D18-1B4E-AA62-F41182C1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2949932"/>
            <a:ext cx="6676139" cy="7323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Embedded Event Manager</a:t>
            </a:r>
          </a:p>
        </p:txBody>
      </p:sp>
    </p:spTree>
    <p:extLst>
      <p:ext uri="{BB962C8B-B14F-4D97-AF65-F5344CB8AC3E}">
        <p14:creationId xmlns:p14="http://schemas.microsoft.com/office/powerpoint/2010/main" val="295889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ADB6DD-9CD5-B74A-93BA-2D0E1CC0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Presentation and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05BC44-5F5C-E840-AA1B-16EAE5D2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8056"/>
            <a:ext cx="8229600" cy="8210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https://github.com/gzapodea/DevNet_Create_2018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2985B-7976-6F49-9761-1645352EF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421" y="1715525"/>
            <a:ext cx="5768045" cy="318373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2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384D6-2179-5B4E-806E-FFD66EB9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EEM Python Policies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A450-830E-CC46-BE57-AF5142A0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23027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Offers the ability to monitor events and take action when the monitored events occur or when a threshold is reached</a:t>
            </a:r>
          </a:p>
          <a:p>
            <a:r>
              <a:rPr lang="en-US" sz="2400" dirty="0">
                <a:solidFill>
                  <a:schemeClr val="tx2"/>
                </a:solidFill>
              </a:rPr>
              <a:t>Embedded Event Manager (EEM) uses software programs known as </a:t>
            </a:r>
            <a:r>
              <a:rPr lang="en-US" sz="2400" b="1" dirty="0">
                <a:solidFill>
                  <a:schemeClr val="tx2"/>
                </a:solidFill>
              </a:rPr>
              <a:t>event detectors </a:t>
            </a:r>
            <a:r>
              <a:rPr lang="en-US" sz="2400" dirty="0">
                <a:solidFill>
                  <a:schemeClr val="tx2"/>
                </a:solidFill>
              </a:rPr>
              <a:t>to determine when an EEM event occurs</a:t>
            </a:r>
          </a:p>
          <a:p>
            <a:r>
              <a:rPr lang="en-US" sz="2400" dirty="0">
                <a:solidFill>
                  <a:schemeClr val="tx2"/>
                </a:solidFill>
              </a:rPr>
              <a:t>Embedded Event Manager (EEM) policies support Python scripts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Configured EEM policies run within the Guest Shell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384D-FC04-5B4C-B1A7-16BDFC14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EEM Configuration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A13DE8A-3E48-9A48-89A0-9C192FEAE341}"/>
              </a:ext>
            </a:extLst>
          </p:cNvPr>
          <p:cNvSpPr txBox="1">
            <a:spLocks/>
          </p:cNvSpPr>
          <p:nvPr/>
        </p:nvSpPr>
        <p:spPr>
          <a:xfrm>
            <a:off x="95794" y="1516513"/>
            <a:ext cx="8952412" cy="344049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copy run start</a:t>
            </a:r>
          </a:p>
          <a:p>
            <a:r>
              <a:rPr lang="en-US" sz="1000" dirty="0">
                <a:latin typeface="Courier" pitchFamily="2" charset="0"/>
              </a:rPr>
              <a:t>Destination filename [startup-config]? </a:t>
            </a:r>
          </a:p>
          <a:p>
            <a:r>
              <a:rPr lang="en-US" sz="1000" dirty="0">
                <a:latin typeface="Courier" pitchFamily="2" charset="0"/>
              </a:rPr>
              <a:t>Building configuration...</a:t>
            </a:r>
          </a:p>
          <a:p>
            <a:r>
              <a:rPr lang="en-US" sz="1000" dirty="0">
                <a:latin typeface="Courier" pitchFamily="2" charset="0"/>
              </a:rPr>
              <a:t>[OK]</a:t>
            </a:r>
          </a:p>
          <a:p>
            <a:r>
              <a:rPr lang="en-US" sz="1000" dirty="0">
                <a:latin typeface="Courier" pitchFamily="2" charset="0"/>
              </a:rPr>
              <a:t>PDX-RN#</a:t>
            </a:r>
            <a:r>
              <a:rPr lang="en-US" sz="1000" b="1" dirty="0">
                <a:latin typeface="Courier" pitchFamily="2" charset="0"/>
              </a:rPr>
              <a:t>configure terminal</a:t>
            </a:r>
          </a:p>
          <a:p>
            <a:r>
              <a:rPr lang="en-US" sz="1000" dirty="0">
                <a:latin typeface="Courier" pitchFamily="2" charset="0"/>
              </a:rPr>
              <a:t>Enter configuration commands, one per line.  End with CNTL/Z.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PDX-RN(config)#event manager applet config_change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event syslog pattern </a:t>
            </a:r>
            <a:r>
              <a:rPr lang="en-US" sz="1000" b="1" dirty="0">
                <a:solidFill>
                  <a:srgbClr val="000000"/>
                </a:solidFill>
                <a:latin typeface="Courier" pitchFamily="2" charset="0"/>
              </a:rPr>
              <a:t>"SYS-5-CONFIG_I"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action 0 cli command "enable"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action 1 cli command "guestshell run python /bootflash/DevNet_Create_2018/config_change.py"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action 2 cli command "end"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 action 3 cli command "exit"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PDX-RN(config-applet)#^Z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PDX-RN#show run | b event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event manager applet config_change</a:t>
            </a:r>
          </a:p>
          <a:p>
            <a:r>
              <a:rPr lang="en-US" sz="1000" dirty="0">
                <a:latin typeface="Courier" pitchFamily="2" charset="0"/>
              </a:rPr>
              <a:t> event syslog pattern "SYS-5-CONFIG_I”</a:t>
            </a:r>
          </a:p>
          <a:p>
            <a:r>
              <a:rPr lang="en-US" sz="1000" dirty="0">
                <a:latin typeface="Courier" pitchFamily="2" charset="0"/>
              </a:rPr>
              <a:t> action 0 cli command "enable”</a:t>
            </a:r>
          </a:p>
          <a:p>
            <a:r>
              <a:rPr lang="en-US" sz="1000" dirty="0">
                <a:latin typeface="Courier" pitchFamily="2" charset="0"/>
              </a:rPr>
              <a:t> action 1 cli command "guestshell run python /bootflash/DevNet_Create_2018/config_change.py” ….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32A70-B36A-A24E-956D-2F77A6809E74}"/>
              </a:ext>
            </a:extLst>
          </p:cNvPr>
          <p:cNvSpPr/>
          <p:nvPr/>
        </p:nvSpPr>
        <p:spPr>
          <a:xfrm>
            <a:off x="4929363" y="2701475"/>
            <a:ext cx="169835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/>
              <a:t>event detector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2EB46-B202-DB44-9407-94FC3AFFF333}"/>
              </a:ext>
            </a:extLst>
          </p:cNvPr>
          <p:cNvSpPr txBox="1"/>
          <p:nvPr/>
        </p:nvSpPr>
        <p:spPr>
          <a:xfrm>
            <a:off x="361609" y="1116404"/>
            <a:ext cx="8420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Configure EEM on your device the commands from the eem_cli_config.txt file</a:t>
            </a:r>
          </a:p>
        </p:txBody>
      </p:sp>
    </p:spTree>
    <p:extLst>
      <p:ext uri="{BB962C8B-B14F-4D97-AF65-F5344CB8AC3E}">
        <p14:creationId xmlns:p14="http://schemas.microsoft.com/office/powerpoint/2010/main" val="26658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0B5-0D18-1B4E-AA62-F41182C1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2949932"/>
            <a:ext cx="6676139" cy="7323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ChatOps Use Case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ConfigApprove</a:t>
            </a:r>
          </a:p>
        </p:txBody>
      </p:sp>
    </p:spTree>
    <p:extLst>
      <p:ext uri="{BB962C8B-B14F-4D97-AF65-F5344CB8AC3E}">
        <p14:creationId xmlns:p14="http://schemas.microsoft.com/office/powerpoint/2010/main" val="134492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12A661-C52B-1740-B35A-617F98E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ConfigApprove Workflow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66C29-EDDF-F347-B0EA-0C019AC0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8" y="1232452"/>
            <a:ext cx="8825948" cy="372121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User makes IOS XE device configuration change</a:t>
            </a:r>
          </a:p>
          <a:p>
            <a:r>
              <a:rPr lang="en-US" dirty="0">
                <a:solidFill>
                  <a:schemeClr val="tx2"/>
                </a:solidFill>
              </a:rPr>
              <a:t>Syslog triggers EEM Python script execution in Guest Shell</a:t>
            </a:r>
          </a:p>
          <a:p>
            <a:r>
              <a:rPr lang="en-US" dirty="0">
                <a:solidFill>
                  <a:schemeClr val="tx2"/>
                </a:solidFill>
              </a:rPr>
              <a:t>The config_change.py script will: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Detect if the configuration changed and what changed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Collect the device hostname using RESTCONF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Identify the user that made the change using Python CLI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Create Spark room using REST APIs, invite Approver to room, post the above information to ask for approval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If changes approved, save new configuration as baseline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If not approved or no response, rollback to the previous baseline configuration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Close the Spark room in 30 seconds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Create ServiceNow incident to record all of the above information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12A661-C52B-1740-B35A-617F98E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Execute 1st Time the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66C29-EDDF-F347-B0EA-0C019AC0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10831"/>
            <a:ext cx="8569045" cy="3200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  <a:r>
              <a:rPr lang="en-US" sz="1400" b="1" dirty="0">
                <a:latin typeface="Courier" pitchFamily="2" charset="0"/>
              </a:rPr>
              <a:t>wri mem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  <a:r>
              <a:rPr lang="en-US" sz="1400" b="1" dirty="0">
                <a:latin typeface="Courier" pitchFamily="2" charset="0"/>
              </a:rPr>
              <a:t>guestshell run bash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~]$ </a:t>
            </a:r>
            <a:r>
              <a:rPr lang="en-US" sz="1400" b="1" dirty="0">
                <a:latin typeface="Courier" pitchFamily="2" charset="0"/>
              </a:rPr>
              <a:t>cd /bootflash/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bootflash]$ </a:t>
            </a:r>
            <a:r>
              <a:rPr lang="en-US" sz="1400" b="1" dirty="0">
                <a:latin typeface="Courier" pitchFamily="2" charset="0"/>
              </a:rPr>
              <a:t>mkdir CONFIG_FILES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bootflash]$ </a:t>
            </a:r>
            <a:r>
              <a:rPr lang="en-US" sz="1400" b="1" dirty="0">
                <a:latin typeface="Courier" pitchFamily="2" charset="0"/>
              </a:rPr>
              <a:t>ls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CONFIG_FILES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DevNet_Create_2018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bootflash]$ </a:t>
            </a:r>
            <a:r>
              <a:rPr lang="en-US" sz="1400" b="1" dirty="0">
                <a:latin typeface="Courier" pitchFamily="2" charset="0"/>
              </a:rPr>
              <a:t>cd DevNet_Create_2018</a:t>
            </a: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Courier" pitchFamily="2" charset="0"/>
              </a:rPr>
              <a:t>Read and execute the initialize script: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[guestshell@guestshell DevNet_Create_2018]$ </a:t>
            </a:r>
            <a:r>
              <a:rPr lang="en-US" sz="1400" b="1" dirty="0">
                <a:latin typeface="Courier" pitchFamily="2" charset="0"/>
              </a:rPr>
              <a:t>python save_base_config.py </a:t>
            </a:r>
          </a:p>
          <a:p>
            <a:pPr marL="0" indent="0">
              <a:buNone/>
            </a:pPr>
            <a:endParaRPr lang="en-US" sz="1400" b="1" dirty="0">
              <a:latin typeface="Courier" pitchFamily="2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12A661-C52B-1740-B35A-617F98E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Configuration File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CDE25E1-01E9-8F45-A929-60A6A3538178}"/>
              </a:ext>
            </a:extLst>
          </p:cNvPr>
          <p:cNvSpPr txBox="1">
            <a:spLocks/>
          </p:cNvSpPr>
          <p:nvPr/>
        </p:nvSpPr>
        <p:spPr>
          <a:xfrm>
            <a:off x="386861" y="1797299"/>
            <a:ext cx="8370277" cy="2814457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ourier" pitchFamily="2" charset="0"/>
              </a:rPr>
              <a:t># developed by Gabi Zapodeanu, TSA, GPO, Cisco Systems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# This file contains the Spark Auth, ServiceNow Dev account info, router info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SPARK_URL = 'https://api.ciscospark.com/v1'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SPARK_AUTH = 'Bearer ' + </a:t>
            </a:r>
            <a:r>
              <a:rPr lang="en-US" sz="1000" b="1" dirty="0">
                <a:latin typeface="Courier" pitchFamily="2" charset="0"/>
              </a:rPr>
              <a:t>'</a:t>
            </a:r>
            <a:r>
              <a:rPr lang="en-US" sz="1000" b="1" u="sng" dirty="0">
                <a:latin typeface="Courier" pitchFamily="2" charset="0"/>
              </a:rPr>
              <a:t>your Spark Token</a:t>
            </a:r>
            <a:r>
              <a:rPr lang="en-US" sz="1000" b="1" dirty="0">
                <a:latin typeface="Courier" pitchFamily="2" charset="0"/>
              </a:rPr>
              <a:t>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SPARK_ROOM = 'Config Change Alert' + </a:t>
            </a:r>
            <a:r>
              <a:rPr lang="en-US" sz="1000" b="1" dirty="0">
                <a:latin typeface="Courier" pitchFamily="2" charset="0"/>
              </a:rPr>
              <a:t>'</a:t>
            </a:r>
            <a:r>
              <a:rPr lang="en-US" sz="1000" b="1" u="sng" dirty="0">
                <a:latin typeface="Courier" pitchFamily="2" charset="0"/>
              </a:rPr>
              <a:t>your name</a:t>
            </a:r>
            <a:r>
              <a:rPr lang="en-US" sz="1000" b="1" dirty="0">
                <a:latin typeface="Courier" pitchFamily="2" charset="0"/>
              </a:rPr>
              <a:t>'</a:t>
            </a:r>
            <a:br>
              <a:rPr lang="en-US" sz="1000" b="1" u="sng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SPARK_MEMBER = 'gzapodea@cisco.com'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SNOW_URL = 'https://</a:t>
            </a:r>
            <a:r>
              <a:rPr lang="en-US" sz="1000" b="1" u="sng" dirty="0">
                <a:solidFill>
                  <a:schemeClr val="tx2"/>
                </a:solidFill>
                <a:latin typeface="Courier" pitchFamily="2" charset="0"/>
              </a:rPr>
              <a:t>dev48476</a:t>
            </a:r>
            <a:r>
              <a:rPr lang="en-US" sz="1000" dirty="0">
                <a:latin typeface="Courier" pitchFamily="2" charset="0"/>
              </a:rPr>
              <a:t>.service-now.com/api/now'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SNOW_USER = ‘</a:t>
            </a:r>
            <a:r>
              <a:rPr lang="en-US" sz="1000" b="1" u="sng" dirty="0">
                <a:latin typeface="Courier" pitchFamily="2" charset="0"/>
              </a:rPr>
              <a:t>user</a:t>
            </a:r>
            <a:r>
              <a:rPr lang="en-US" sz="1000" dirty="0">
                <a:latin typeface="Courier" pitchFamily="2" charset="0"/>
              </a:rPr>
              <a:t>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SNOW_PASS = ‘</a:t>
            </a:r>
            <a:r>
              <a:rPr lang="en-US" sz="1000" b="1" u="sng" dirty="0">
                <a:latin typeface="Courier" pitchFamily="2" charset="0"/>
              </a:rPr>
              <a:t>password</a:t>
            </a:r>
            <a:r>
              <a:rPr lang="en-US" sz="1000" dirty="0">
                <a:latin typeface="Courier" pitchFamily="2" charset="0"/>
              </a:rPr>
              <a:t>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SNOW_INSTANCE = '</a:t>
            </a:r>
            <a:r>
              <a:rPr lang="en-US" sz="1000" b="1" u="sng" dirty="0">
                <a:latin typeface="Courier" pitchFamily="2" charset="0"/>
              </a:rPr>
              <a:t>dev48476</a:t>
            </a:r>
            <a:r>
              <a:rPr lang="en-US" sz="1000" dirty="0">
                <a:latin typeface="Courier" pitchFamily="2" charset="0"/>
              </a:rPr>
              <a:t>'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HOST = ‘</a:t>
            </a:r>
            <a:r>
              <a:rPr lang="en-US" sz="1000" b="1" dirty="0">
                <a:latin typeface="Courier" pitchFamily="2" charset="0"/>
              </a:rPr>
              <a:t>10.10.20.48</a:t>
            </a:r>
            <a:r>
              <a:rPr lang="en-US" sz="1000" dirty="0">
                <a:latin typeface="Courier" pitchFamily="2" charset="0"/>
              </a:rPr>
              <a:t>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USER = 'cisco'</a:t>
            </a:r>
            <a:br>
              <a:rPr lang="en-US" sz="1000" dirty="0">
                <a:latin typeface="Courier" pitchFamily="2" charset="0"/>
              </a:rPr>
            </a:br>
            <a:r>
              <a:rPr lang="en-US" sz="1000" dirty="0">
                <a:latin typeface="Courier" pitchFamily="2" charset="0"/>
              </a:rPr>
              <a:t>PASS = 'cisco_1234!'</a:t>
            </a: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br>
              <a:rPr lang="en-US" sz="1000" dirty="0">
                <a:latin typeface="Courier" pitchFamily="2" charset="0"/>
              </a:rPr>
            </a:br>
            <a:endParaRPr lang="en-US" sz="1000" dirty="0">
              <a:latin typeface="Courier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7B4F1-D744-CF45-9D3D-46E6E54F2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1" y="1065207"/>
            <a:ext cx="8229599" cy="732092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edit the config.py file located /bootflash/DevNet…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sudo vi config.py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59DE36-34D9-824A-BA28-7AC80D71383C}"/>
              </a:ext>
            </a:extLst>
          </p:cNvPr>
          <p:cNvSpPr/>
          <p:nvPr/>
        </p:nvSpPr>
        <p:spPr>
          <a:xfrm>
            <a:off x="4962013" y="3432950"/>
            <a:ext cx="3026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Courier" pitchFamily="2" charset="0"/>
              </a:rPr>
              <a:t>Find your Spark Token from </a:t>
            </a:r>
            <a:r>
              <a:rPr lang="en-US" sz="1000" b="1" dirty="0">
                <a:solidFill>
                  <a:schemeClr val="tx2"/>
                </a:solidFill>
                <a:latin typeface="Courier" pitchFamily="2" charset="0"/>
                <a:hlinkClick r:id="rId3"/>
              </a:rPr>
              <a:t>http://developer.webex.com</a:t>
            </a:r>
            <a:endParaRPr lang="en-US" sz="1000" b="1" dirty="0">
              <a:solidFill>
                <a:schemeClr val="tx2"/>
              </a:solidFill>
              <a:latin typeface="Courier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77E3F-3C4B-B945-BD9A-BC1FC7B18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0" y="3833060"/>
            <a:ext cx="4866640" cy="116631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01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7189-5DC0-3C41-BF0E-1BE9370C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5478-BEC8-A549-9EAF-FE9EAD58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latin typeface="Courier" pitchFamily="2" charset="0"/>
              </a:rPr>
              <a:t>Guest Shell commands: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[guestshell@guestshell]$ </a:t>
            </a:r>
            <a:r>
              <a:rPr lang="en-US" sz="1200" b="1" dirty="0">
                <a:latin typeface="Courier" pitchFamily="2" charset="0"/>
              </a:rPr>
              <a:t>cd /bootflash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[guestshell@guestshell bootflash]$ </a:t>
            </a:r>
            <a:r>
              <a:rPr lang="en-US" sz="1200" b="1" dirty="0">
                <a:latin typeface="Courier" pitchFamily="2" charset="0"/>
              </a:rPr>
              <a:t>ls</a:t>
            </a:r>
          </a:p>
          <a:p>
            <a:pPr marL="0" indent="0">
              <a:buNone/>
            </a:pPr>
            <a:r>
              <a:rPr lang="en-US" sz="1200" b="1" dirty="0">
                <a:latin typeface="Courier" pitchFamily="2" charset="0"/>
              </a:rPr>
              <a:t>CONFIG_FILES</a:t>
            </a:r>
            <a:r>
              <a:rPr lang="en-US" sz="1200" dirty="0">
                <a:latin typeface="Courier" pitchFamily="2" charset="0"/>
              </a:rPr>
              <a:t>                               </a:t>
            </a:r>
          </a:p>
          <a:p>
            <a:pPr marL="0" indent="0">
              <a:buNone/>
            </a:pPr>
            <a:r>
              <a:rPr lang="en-US" sz="1200" b="1" dirty="0">
                <a:latin typeface="Courier" pitchFamily="2" charset="0"/>
              </a:rPr>
              <a:t>DevNet_Create_2018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[guestshell@guestshell bootflash]$ </a:t>
            </a:r>
            <a:r>
              <a:rPr lang="en-US" sz="1200" b="1" dirty="0">
                <a:latin typeface="Courier" pitchFamily="2" charset="0"/>
              </a:rPr>
              <a:t>ls CONFIG_FILES/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base-config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[guestshell@guestshell bootflash]$ </a:t>
            </a:r>
            <a:r>
              <a:rPr lang="en-US" sz="1200" b="1" dirty="0">
                <a:latin typeface="Courier" pitchFamily="2" charset="0"/>
              </a:rPr>
              <a:t>cat DevNet_Create_2018/config.py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developed by Gabi Zapodeanu, TSA, GPO, Cisco Systems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This file contains the Spark Auth, ServiceNow Dev account info, router info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SPARK_URL = 'https://api.ciscospark.com/v1’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SPARK_AUTH = 'Bearer ' + </a:t>
            </a:r>
            <a:r>
              <a:rPr lang="en-US" sz="1200" b="1" dirty="0">
                <a:latin typeface="Courier" pitchFamily="2" charset="0"/>
              </a:rPr>
              <a:t>'NzRiZGU0M2UtOWJjNy00MzQwLWE4MjUtO…</a:t>
            </a:r>
            <a:r>
              <a:rPr lang="en-US" sz="1200" dirty="0">
                <a:latin typeface="Courier" pitchFamily="2" charset="0"/>
              </a:rPr>
              <a:t>’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SPARK_ROOM = 'Config Change Alert' + '</a:t>
            </a:r>
            <a:r>
              <a:rPr lang="en-US" sz="1200" b="1" dirty="0">
                <a:latin typeface="Courier" pitchFamily="2" charset="0"/>
              </a:rPr>
              <a:t>GabiZ</a:t>
            </a:r>
            <a:r>
              <a:rPr lang="en-US" sz="1200" dirty="0">
                <a:latin typeface="Courier" pitchFamily="2" charset="0"/>
              </a:rPr>
              <a:t>’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SPARK_MEMBER = 'gzapodea@cisco.com’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sz="1200" b="1" dirty="0">
                <a:latin typeface="Courier" pitchFamily="2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5681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7189-5DC0-3C41-BF0E-1BE9370C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Some Fun!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AFE1-4DF2-7449-B87B-41A749E0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941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Make some configurations changes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  <a:r>
              <a:rPr lang="en-US" sz="1400" b="1" dirty="0">
                <a:latin typeface="Courier" pitchFamily="2" charset="0"/>
              </a:rPr>
              <a:t>term mon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  <a:r>
              <a:rPr lang="en-US" sz="1400" b="1" dirty="0">
                <a:latin typeface="Courier" pitchFamily="2" charset="0"/>
              </a:rPr>
              <a:t>conf 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Enter configuration commands, one per line. End with CNTL/Z.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PDX-RN(config)#</a:t>
            </a:r>
            <a:r>
              <a:rPr lang="en-US" sz="1400" b="1" dirty="0">
                <a:latin typeface="Courier" pitchFamily="2" charset="0"/>
              </a:rPr>
              <a:t>interface loopback2018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*Apr  8 23:36:57.410: %LINEPROTO-5-UPDOWN: Line protocol on Interface Loopback2018, changed state to up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PDX-RN(config-if)#</a:t>
            </a:r>
            <a:r>
              <a:rPr lang="en-US" sz="1400" b="1" dirty="0">
                <a:latin typeface="Courier" pitchFamily="2" charset="0"/>
              </a:rPr>
              <a:t>description DevNet Create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PDX-RN(config-if)#</a:t>
            </a:r>
            <a:r>
              <a:rPr lang="en-US" sz="1400" b="1" dirty="0">
                <a:latin typeface="Courier" pitchFamily="2" charset="0"/>
              </a:rPr>
              <a:t>end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PDX-RN#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*Apr 8 23:37:08.859: </a:t>
            </a:r>
            <a:r>
              <a:rPr lang="en-US" sz="1400" b="1" dirty="0">
                <a:latin typeface="Courier" pitchFamily="2" charset="0"/>
              </a:rPr>
              <a:t>%SYS-5-CONFIG_I</a:t>
            </a:r>
            <a:r>
              <a:rPr lang="en-US" sz="1400" dirty="0">
                <a:latin typeface="Courier" pitchFamily="2" charset="0"/>
              </a:rPr>
              <a:t>: Configured from console by cisco on vty2 (192.168.5.1)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5187-B8E2-A24E-8F50-B1F7BE89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7AFEA-9CF7-964F-9061-3A627372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158231"/>
            <a:ext cx="6035040" cy="382585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5187-B8E2-A24E-8F50-B1F7BE89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628"/>
            <a:ext cx="8229600" cy="731520"/>
          </a:xfrm>
        </p:spPr>
        <p:txBody>
          <a:bodyPr>
            <a:normAutofit/>
          </a:bodyPr>
          <a:lstStyle/>
          <a:p>
            <a:r>
              <a:rPr lang="en-US" dirty="0"/>
              <a:t>ServiceNow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D1626-DC9B-5A45-8597-06272711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25" y="895149"/>
            <a:ext cx="5860950" cy="405584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29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22842F-D80B-E249-AA2B-E23E5773D43C}"/>
              </a:ext>
            </a:extLst>
          </p:cNvPr>
          <p:cNvSpPr txBox="1"/>
          <p:nvPr/>
        </p:nvSpPr>
        <p:spPr>
          <a:xfrm>
            <a:off x="322487" y="959967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F02F1-9AED-0242-8BED-788D48C00517}"/>
              </a:ext>
            </a:extLst>
          </p:cNvPr>
          <p:cNvSpPr txBox="1"/>
          <p:nvPr/>
        </p:nvSpPr>
        <p:spPr>
          <a:xfrm>
            <a:off x="2158090" y="506131"/>
            <a:ext cx="5244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NetDevOps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IOS XE Guest Shell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Device Management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Python CLI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NETCONF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RESTCONF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Embedded Event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ConfigApprove - ChatOps 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ConfigApprove Roadmap</a:t>
            </a:r>
          </a:p>
        </p:txBody>
      </p:sp>
    </p:spTree>
    <p:extLst>
      <p:ext uri="{BB962C8B-B14F-4D97-AF65-F5344CB8AC3E}">
        <p14:creationId xmlns:p14="http://schemas.microsoft.com/office/powerpoint/2010/main" val="4333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0B5-0D18-1B4E-AA62-F41182C1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2949932"/>
            <a:ext cx="6676139" cy="732311"/>
          </a:xfrm>
        </p:spPr>
        <p:txBody>
          <a:bodyPr/>
          <a:lstStyle/>
          <a:p>
            <a:r>
              <a:rPr lang="en-US" dirty="0"/>
              <a:t>ConfigApprove Roadmap</a:t>
            </a:r>
          </a:p>
        </p:txBody>
      </p:sp>
    </p:spTree>
    <p:extLst>
      <p:ext uri="{BB962C8B-B14F-4D97-AF65-F5344CB8AC3E}">
        <p14:creationId xmlns:p14="http://schemas.microsoft.com/office/powerpoint/2010/main" val="15497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EB7E-C740-7244-9E47-FA95252A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ConfigApprove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F0F9-8223-ED48-9738-3A898550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Integration with DNA Center</a:t>
            </a:r>
          </a:p>
          <a:p>
            <a:r>
              <a:rPr lang="en-US" dirty="0">
                <a:solidFill>
                  <a:schemeClr val="tx2"/>
                </a:solidFill>
              </a:rPr>
              <a:t>Identify physical location of device</a:t>
            </a:r>
          </a:p>
          <a:p>
            <a:r>
              <a:rPr lang="en-US" dirty="0">
                <a:solidFill>
                  <a:schemeClr val="tx2"/>
                </a:solidFill>
              </a:rPr>
              <a:t>Trigger DNA C device sync if configuration approved</a:t>
            </a:r>
          </a:p>
          <a:p>
            <a:r>
              <a:rPr lang="en-US" dirty="0">
                <a:solidFill>
                  <a:schemeClr val="tx2"/>
                </a:solidFill>
              </a:rPr>
              <a:t>Business rule integrations: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”No configuration changes during business hours”</a:t>
            </a:r>
          </a:p>
          <a:p>
            <a:r>
              <a:rPr lang="en-US" dirty="0">
                <a:solidFill>
                  <a:schemeClr val="tx2"/>
                </a:solidFill>
              </a:rPr>
              <a:t>Rollback changes if configuration does not pass validations: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”No duplicate IP addresses”</a:t>
            </a:r>
          </a:p>
          <a:p>
            <a:r>
              <a:rPr lang="en-US" dirty="0">
                <a:solidFill>
                  <a:schemeClr val="tx2"/>
                </a:solidFill>
              </a:rPr>
              <a:t>Automatic code sync with github</a:t>
            </a:r>
          </a:p>
          <a:p>
            <a:r>
              <a:rPr lang="en-US" dirty="0">
                <a:solidFill>
                  <a:schemeClr val="tx2"/>
                </a:solidFill>
              </a:rPr>
              <a:t>Voice/text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743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27E26-0308-4B46-95B6-C15B8FBB52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4547" y="2157777"/>
            <a:ext cx="8513064" cy="890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914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27E26-0308-4B46-95B6-C15B8FBB52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4547" y="2157777"/>
            <a:ext cx="8513064" cy="890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27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7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DevNet account – you have this, use your CCO account</a:t>
            </a:r>
          </a:p>
          <a:p>
            <a:r>
              <a:rPr lang="en-US" dirty="0">
                <a:solidFill>
                  <a:schemeClr val="tx2"/>
                </a:solidFill>
              </a:rPr>
              <a:t>Webex Teams account – you have this</a:t>
            </a:r>
          </a:p>
          <a:p>
            <a:r>
              <a:rPr lang="en-US" dirty="0">
                <a:solidFill>
                  <a:schemeClr val="tx2"/>
                </a:solidFill>
              </a:rPr>
              <a:t>GitHub account –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http://github.com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ServiceNow developer account (optional)</a:t>
            </a:r>
          </a:p>
          <a:p>
            <a:r>
              <a:rPr lang="en-US" dirty="0">
                <a:solidFill>
                  <a:schemeClr val="tx2"/>
                </a:solidFill>
              </a:rPr>
              <a:t>DevNet CSR1000V sandbox –reserved by you here: </a:t>
            </a:r>
            <a:r>
              <a:rPr lang="en-US" dirty="0">
                <a:solidFill>
                  <a:schemeClr val="tx2"/>
                </a:solidFill>
                <a:hlinkClick r:id="rId4"/>
              </a:rPr>
              <a:t>https://developer.cisco.com/site/sandbox/</a:t>
            </a:r>
            <a:r>
              <a:rPr lang="en-US" dirty="0">
                <a:solidFill>
                  <a:schemeClr val="tx2"/>
                </a:solidFill>
              </a:rPr>
              <a:t> - IOS XE Programmability NETCONF-RESTCONF-YANG</a:t>
            </a:r>
          </a:p>
          <a:p>
            <a:r>
              <a:rPr lang="en-US" dirty="0">
                <a:solidFill>
                  <a:schemeClr val="tx2"/>
                </a:solidFill>
              </a:rPr>
              <a:t>VPN client</a:t>
            </a:r>
          </a:p>
        </p:txBody>
      </p:sp>
    </p:spTree>
    <p:extLst>
      <p:ext uri="{BB962C8B-B14F-4D97-AF65-F5344CB8AC3E}">
        <p14:creationId xmlns:p14="http://schemas.microsoft.com/office/powerpoint/2010/main" val="206387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Networking + Dev Ops</a:t>
            </a:r>
          </a:p>
          <a:p>
            <a:r>
              <a:rPr lang="en-US" dirty="0">
                <a:solidFill>
                  <a:schemeClr val="tx2"/>
                </a:solidFill>
              </a:rPr>
              <a:t>DevOps values of automation and scalability applied to network infrastructure</a:t>
            </a:r>
          </a:p>
          <a:p>
            <a:r>
              <a:rPr lang="en-US" dirty="0">
                <a:solidFill>
                  <a:schemeClr val="tx2"/>
                </a:solidFill>
              </a:rPr>
              <a:t>Starts with network automation</a:t>
            </a:r>
          </a:p>
          <a:p>
            <a:r>
              <a:rPr lang="en-US" dirty="0">
                <a:solidFill>
                  <a:schemeClr val="tx2"/>
                </a:solidFill>
              </a:rPr>
              <a:t>Requires Networking and Programming skills</a:t>
            </a:r>
          </a:p>
        </p:txBody>
      </p:sp>
    </p:spTree>
    <p:extLst>
      <p:ext uri="{BB962C8B-B14F-4D97-AF65-F5344CB8AC3E}">
        <p14:creationId xmlns:p14="http://schemas.microsoft.com/office/powerpoint/2010/main" val="9489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C0B5-0D18-1B4E-AA62-F41182C1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2949932"/>
            <a:ext cx="6676139" cy="732311"/>
          </a:xfrm>
        </p:spPr>
        <p:txBody>
          <a:bodyPr/>
          <a:lstStyle/>
          <a:p>
            <a:r>
              <a:rPr lang="en-US" dirty="0"/>
              <a:t>IOS XE Guest Shell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07114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ea typeface="+mj-ea"/>
              </a:rPr>
              <a:t>Acronym Decoder / Technical Terms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547446"/>
            <a:ext cx="8446168" cy="331331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GS - Guest Shell</a:t>
            </a:r>
            <a:endParaRPr altLang="en-US" sz="1600" dirty="0">
              <a:solidFill>
                <a:schemeClr val="tx2"/>
              </a:solidFill>
              <a:cs typeface="Arial" charset="0"/>
            </a:endParaRPr>
          </a:p>
          <a:p>
            <a:pPr marL="0" indent="0" eaLnBrk="1" hangingPunct="1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IOX - Virtualization Manager</a:t>
            </a:r>
          </a:p>
          <a:p>
            <a:pPr marL="0" indent="0" eaLnBrk="1" hangingPunct="1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DNS - Domain Name System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sudo - Super User Do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PIP - Tool for installing and managing Python packages (</a:t>
            </a:r>
            <a:r>
              <a:rPr lang="en-US" altLang="en-US" sz="1600" b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ip </a:t>
            </a:r>
            <a:r>
              <a:rPr lang="en-US" altLang="en-US" sz="1600" b="1" dirty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nstalls </a:t>
            </a:r>
            <a:r>
              <a:rPr lang="en-US" altLang="en-US" sz="1600" b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ackages)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YUM - (Yellowdog Updater Modified) open source package management tool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CentOS - Linux distribution derived from RHEL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Bash - Bourne Again Shell, the Linux standard shell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PNP - Plug and Play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CAF - Cisco Application Hosting Framework</a:t>
            </a:r>
          </a:p>
          <a:p>
            <a:pPr marL="0" indent="0">
              <a:lnSpc>
                <a:spcPts val="102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tx2"/>
                </a:solidFill>
                <a:cs typeface="Arial" charset="0"/>
              </a:rPr>
              <a:t>ZTP - Zero Touch Provisioning</a:t>
            </a: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H="1">
            <a:off x="1227151" y="3714750"/>
            <a:ext cx="6934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Guest Shell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3534"/>
            <a:ext cx="4739567" cy="339447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Linux Shell Environment On Your Device</a:t>
            </a:r>
          </a:p>
          <a:p>
            <a:r>
              <a:rPr lang="en-US" dirty="0">
                <a:solidFill>
                  <a:schemeClr val="tx2"/>
                </a:solidFill>
              </a:rPr>
              <a:t>Maintains IOS XE system integrity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Isolated User Space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Fault Isolation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Resource Isolation</a:t>
            </a:r>
          </a:p>
          <a:p>
            <a:r>
              <a:rPr lang="en-US" dirty="0">
                <a:solidFill>
                  <a:schemeClr val="tx2"/>
                </a:solidFill>
              </a:rPr>
              <a:t>On-box rapid prototyping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Device-level API Integration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Scripting (Python)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Linux Commands</a:t>
            </a:r>
          </a:p>
          <a:p>
            <a:r>
              <a:rPr lang="en-US" dirty="0">
                <a:solidFill>
                  <a:schemeClr val="tx2"/>
                </a:solidFill>
              </a:rPr>
              <a:t>Application Hosting</a:t>
            </a:r>
          </a:p>
          <a:p>
            <a:r>
              <a:rPr lang="en-US" dirty="0">
                <a:solidFill>
                  <a:schemeClr val="tx2"/>
                </a:solidFill>
              </a:rPr>
              <a:t>Integrates into your Linux workflow</a:t>
            </a:r>
          </a:p>
          <a:p>
            <a:r>
              <a:rPr lang="en-US" dirty="0">
                <a:solidFill>
                  <a:schemeClr val="tx2"/>
                </a:solidFill>
              </a:rPr>
              <a:t>Integrated with IOS XE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294967295"/>
          </p:nvPr>
        </p:nvSpPr>
        <p:spPr>
          <a:xfrm>
            <a:off x="8783638" y="4884738"/>
            <a:ext cx="360362" cy="274637"/>
          </a:xfrm>
        </p:spPr>
        <p:txBody>
          <a:bodyPr/>
          <a:lstStyle/>
          <a:p>
            <a:fld id="{96A97DD0-5BE7-4856-A2A9-C42C6688E60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5327224" y="2223377"/>
            <a:ext cx="3036008" cy="2379076"/>
          </a:xfrm>
          <a:prstGeom prst="can">
            <a:avLst>
              <a:gd name="adj" fmla="val 19765"/>
            </a:avLst>
          </a:prstGeom>
          <a:gradFill>
            <a:gsLst>
              <a:gs pos="30000">
                <a:schemeClr val="accent1"/>
              </a:gs>
              <a:gs pos="100000">
                <a:schemeClr val="tx1">
                  <a:lumMod val="40000"/>
                  <a:lumOff val="60000"/>
                  <a:alpha val="6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50" y="1082417"/>
            <a:ext cx="3948732" cy="2157875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5457825" y="4012563"/>
            <a:ext cx="2774950" cy="379412"/>
          </a:xfrm>
          <a:prstGeom prst="roundRect">
            <a:avLst>
              <a:gd name="adj" fmla="val 12421"/>
            </a:avLst>
          </a:prstGeom>
          <a:solidFill>
            <a:schemeClr val="accent5"/>
          </a:solidFill>
          <a:ln w="127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defTabSz="342871">
              <a:defRPr/>
            </a:pPr>
            <a:r>
              <a:rPr lang="en-US" dirty="0">
                <a:solidFill>
                  <a:srgbClr val="FFFFFF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Network OS </a:t>
            </a:r>
            <a:endParaRPr lang="en-US" sz="1200" dirty="0">
              <a:solidFill>
                <a:srgbClr val="FFFFFF"/>
              </a:solidFill>
              <a:effectLst>
                <a:outerShdw blurRad="50800" dist="12700" dir="5400000" algn="ctr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0" name="API logo thing"/>
          <p:cNvGrpSpPr/>
          <p:nvPr/>
        </p:nvGrpSpPr>
        <p:grpSpPr>
          <a:xfrm rot="16200000">
            <a:off x="6727753" y="3785176"/>
            <a:ext cx="253164" cy="137723"/>
            <a:chOff x="7828779" y="-1449291"/>
            <a:chExt cx="701343" cy="205536"/>
          </a:xfrm>
          <a:solidFill>
            <a:schemeClr val="bg1"/>
          </a:solidFill>
        </p:grpSpPr>
        <p:sp>
          <p:nvSpPr>
            <p:cNvPr id="11" name="Chevron 10"/>
            <p:cNvSpPr/>
            <p:nvPr/>
          </p:nvSpPr>
          <p:spPr>
            <a:xfrm>
              <a:off x="8304358" y="-1449288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 flipH="1">
              <a:off x="7926946" y="-1449291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28403" y="-1402691"/>
              <a:ext cx="102119" cy="112331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FFFFFF"/>
                </a:solidFill>
                <a:latin typeface="CiscoSans" pitchFamily="34" charset="0"/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 flipH="1">
              <a:off x="8025119" y="-1449287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8206180" y="-1449290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 flipH="1">
              <a:off x="7828779" y="-1449289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8402502" y="-1449289"/>
              <a:ext cx="127620" cy="205532"/>
            </a:xfrm>
            <a:prstGeom prst="chevron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57">
                <a:defRPr/>
              </a:pPr>
              <a:endParaRPr lang="en-US" sz="1100" b="1" dirty="0">
                <a:solidFill>
                  <a:srgbClr val="0096D6"/>
                </a:solidFill>
                <a:latin typeface="CiscoSans" pitchFamily="34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472113" y="2761613"/>
            <a:ext cx="2760662" cy="942975"/>
          </a:xfrm>
          <a:prstGeom prst="roundRect">
            <a:avLst>
              <a:gd name="adj" fmla="val 5374"/>
            </a:avLst>
          </a:prstGeom>
          <a:solidFill>
            <a:schemeClr val="accent5">
              <a:lumMod val="75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defTabSz="342871">
              <a:defRPr/>
            </a:pPr>
            <a:endParaRPr lang="en-US" dirty="0">
              <a:solidFill>
                <a:srgbClr val="FFFFFF"/>
              </a:solidFill>
              <a:effectLst>
                <a:outerShdw blurRad="50800" dist="12700" dir="5400000" algn="ctr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51488" y="2888613"/>
            <a:ext cx="2605087" cy="52387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defTabSz="342871">
              <a:defRPr/>
            </a:pPr>
            <a:r>
              <a:rPr lang="en-US" sz="1200" dirty="0">
                <a:solidFill>
                  <a:schemeClr val="bg1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Guest Shell</a:t>
            </a:r>
          </a:p>
        </p:txBody>
      </p:sp>
      <p:sp>
        <p:nvSpPr>
          <p:cNvPr id="141325" name="TextBox 19"/>
          <p:cNvSpPr txBox="1">
            <a:spLocks noChangeArrowheads="1"/>
          </p:cNvSpPr>
          <p:nvPr/>
        </p:nvSpPr>
        <p:spPr bwMode="auto">
          <a:xfrm>
            <a:off x="5807075" y="3466463"/>
            <a:ext cx="209391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1" tIns="34286" rIns="68571" bIns="34286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dirty="0">
                <a:solidFill>
                  <a:schemeClr val="bg1"/>
                </a:solidFill>
              </a:rPr>
              <a:t>Open Application Container</a:t>
            </a:r>
          </a:p>
        </p:txBody>
      </p:sp>
      <p:pic>
        <p:nvPicPr>
          <p:cNvPr id="141326" name="Picture 2" descr="http://upload.wikimedia.org/wikipedia/commons/thumb/3/35/Tux.svg/512px-Tu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2833050"/>
            <a:ext cx="4333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27" name="TextBox 22"/>
          <p:cNvSpPr txBox="1">
            <a:spLocks noChangeArrowheads="1"/>
          </p:cNvSpPr>
          <p:nvPr/>
        </p:nvSpPr>
        <p:spPr bwMode="auto">
          <a:xfrm>
            <a:off x="6923088" y="3729988"/>
            <a:ext cx="10271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1" tIns="34286" rIns="68571" bIns="34286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100" dirty="0">
                <a:solidFill>
                  <a:schemeClr val="bg1"/>
                </a:solidFill>
              </a:rPr>
              <a:t>API</a:t>
            </a:r>
          </a:p>
        </p:txBody>
      </p:sp>
      <p:grpSp>
        <p:nvGrpSpPr>
          <p:cNvPr id="24" name="Group 34"/>
          <p:cNvGrpSpPr>
            <a:grpSpLocks noChangeAspect="1"/>
          </p:cNvGrpSpPr>
          <p:nvPr/>
        </p:nvGrpSpPr>
        <p:grpSpPr bwMode="auto">
          <a:xfrm>
            <a:off x="5729161" y="852738"/>
            <a:ext cx="2156498" cy="848558"/>
            <a:chOff x="240" y="2688"/>
            <a:chExt cx="1392" cy="96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47" y="2952"/>
              <a:ext cx="1056" cy="62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864" y="3264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40" y="3072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200" y="3168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24" y="2784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960" y="2688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200" y="2880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288" y="2784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432" y="3216"/>
              <a:ext cx="432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85178">
                <a:defRPr/>
              </a:pPr>
              <a:endParaRPr lang="en-US" dirty="0">
                <a:solidFill>
                  <a:srgbClr val="0096D6"/>
                </a:solidFill>
                <a:latin typeface="Arial"/>
              </a:endParaRPr>
            </a:p>
          </p:txBody>
        </p:sp>
      </p:grpSp>
      <p:sp>
        <p:nvSpPr>
          <p:cNvPr id="141331" name="Up-Down Arrow 21"/>
          <p:cNvSpPr>
            <a:spLocks noChangeArrowheads="1"/>
          </p:cNvSpPr>
          <p:nvPr/>
        </p:nvSpPr>
        <p:spPr bwMode="auto">
          <a:xfrm>
            <a:off x="6297930" y="1503548"/>
            <a:ext cx="1036548" cy="1454915"/>
          </a:xfrm>
          <a:prstGeom prst="upDownArrow">
            <a:avLst>
              <a:gd name="adj1" fmla="val 82398"/>
              <a:gd name="adj2" fmla="val 20327"/>
            </a:avLst>
          </a:prstGeom>
          <a:solidFill>
            <a:srgbClr val="FFC000"/>
          </a:solidFill>
          <a:ln w="12700">
            <a:solidFill>
              <a:schemeClr val="bg1"/>
            </a:solidFill>
            <a:miter lim="800000"/>
            <a:headEnd type="triangle" w="med" len="med"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dirty="0"/>
          </a:p>
        </p:txBody>
      </p:sp>
      <p:pic>
        <p:nvPicPr>
          <p:cNvPr id="141332" name="Picture 4" descr="http://linuxbloggen.dk/wp-content/uploads/checkinstall-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94" y="1770137"/>
            <a:ext cx="609683" cy="60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 bwMode="auto">
          <a:xfrm>
            <a:off x="6343650" y="2337750"/>
            <a:ext cx="935038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200" dirty="0">
                <a:solidFill>
                  <a:schemeClr val="bg1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Linux</a:t>
            </a:r>
            <a:br>
              <a:rPr lang="en-US" sz="1200" dirty="0">
                <a:solidFill>
                  <a:schemeClr val="bg1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effectLst>
                  <a:outerShdw blurRad="50800" dist="12700" dir="5400000" algn="ctr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8850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vNet Create">
  <a:themeElements>
    <a:clrScheme name="DevNet Cre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92E8A"/>
      </a:accent1>
      <a:accent2>
        <a:srgbClr val="4DC1B8"/>
      </a:accent2>
      <a:accent3>
        <a:srgbClr val="F15C5B"/>
      </a:accent3>
      <a:accent4>
        <a:srgbClr val="0D6F97"/>
      </a:accent4>
      <a:accent5>
        <a:srgbClr val="F3981F"/>
      </a:accent5>
      <a:accent6>
        <a:srgbClr val="47C8F5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4798</TotalTime>
  <Words>3523</Words>
  <Application>Microsoft Macintosh PowerPoint</Application>
  <PresentationFormat>On-screen Show (16:9)</PresentationFormat>
  <Paragraphs>563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ＭＳ Ｐゴシック</vt:lpstr>
      <vt:lpstr>ＭＳ Ｐゴシック</vt:lpstr>
      <vt:lpstr>Arial</vt:lpstr>
      <vt:lpstr>Calibri</vt:lpstr>
      <vt:lpstr>CiscoSans</vt:lpstr>
      <vt:lpstr>CiscoSans ExtraLight</vt:lpstr>
      <vt:lpstr>CiscoSans Thin</vt:lpstr>
      <vt:lpstr>CiscoSansTT Thin</vt:lpstr>
      <vt:lpstr>Corbel</vt:lpstr>
      <vt:lpstr>Courier</vt:lpstr>
      <vt:lpstr>Zapf Dingbats</vt:lpstr>
      <vt:lpstr>DevNet Create</vt:lpstr>
      <vt:lpstr>PowerPoint Presentation</vt:lpstr>
      <vt:lpstr>Gabriel Zapodeanu</vt:lpstr>
      <vt:lpstr>Session Presentation and Code</vt:lpstr>
      <vt:lpstr>PowerPoint Presentation</vt:lpstr>
      <vt:lpstr>Workshop Requirements</vt:lpstr>
      <vt:lpstr>What is NetDevOps?</vt:lpstr>
      <vt:lpstr>IOS XE Guest Shell Configuration</vt:lpstr>
      <vt:lpstr>Acronym Decoder / Technical Terms</vt:lpstr>
      <vt:lpstr>Guest Shell Application</vt:lpstr>
      <vt:lpstr>IOS XE Guest Shell Overview</vt:lpstr>
      <vt:lpstr>Configure IOX</vt:lpstr>
      <vt:lpstr>Guest Shell Networking</vt:lpstr>
      <vt:lpstr>Guest Shell Networking - continued</vt:lpstr>
      <vt:lpstr>Guest Shell Configuration</vt:lpstr>
      <vt:lpstr>Guest Shell Configuration - continued</vt:lpstr>
      <vt:lpstr>Guest Shell Troubleshooting</vt:lpstr>
      <vt:lpstr>Install Python Packages </vt:lpstr>
      <vt:lpstr>Install Git on Guest Shell</vt:lpstr>
      <vt:lpstr>Clone the Code Repo</vt:lpstr>
      <vt:lpstr>Guest Shell – Other Resources</vt:lpstr>
      <vt:lpstr>Device Management Using:  - Python CLI  - NETCONF  - RESTCONF</vt:lpstr>
      <vt:lpstr>Python CLI Module</vt:lpstr>
      <vt:lpstr>Device Management from Guest Shell Using the Interactive Python Prompt</vt:lpstr>
      <vt:lpstr>NETCONF and RESTCONF</vt:lpstr>
      <vt:lpstr>Protocol Summary</vt:lpstr>
      <vt:lpstr>NETCONF and/or RESTCONF ?</vt:lpstr>
      <vt:lpstr>Device Management from Guest Shell  Using RESTCONF</vt:lpstr>
      <vt:lpstr>Python CLI or RESTCONF ?</vt:lpstr>
      <vt:lpstr>Embedded Event Manager</vt:lpstr>
      <vt:lpstr>EEM Python Policies</vt:lpstr>
      <vt:lpstr>EEM Configuration</vt:lpstr>
      <vt:lpstr>ChatOps Use Case ConfigApprove</vt:lpstr>
      <vt:lpstr>ConfigApprove Workflow</vt:lpstr>
      <vt:lpstr>Prepare to Execute 1st Time the App</vt:lpstr>
      <vt:lpstr>Edit Configuration File</vt:lpstr>
      <vt:lpstr>Verification</vt:lpstr>
      <vt:lpstr>Let’s Have Some Fun!</vt:lpstr>
      <vt:lpstr>Spark Room</vt:lpstr>
      <vt:lpstr>ServiceNow</vt:lpstr>
      <vt:lpstr>ConfigApprove Roadmap</vt:lpstr>
      <vt:lpstr>ConfigApprove Roadmap</vt:lpstr>
      <vt:lpstr>PowerPoint Presentation</vt:lpstr>
      <vt:lpstr>PowerPoint Presentation</vt:lpstr>
      <vt:lpstr>PowerPoint Presentation</vt:lpstr>
    </vt:vector>
  </TitlesOfParts>
  <Company>cisco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xueqing li</dc:creator>
  <cp:lastModifiedBy>Gabi Zapodeanu</cp:lastModifiedBy>
  <cp:revision>226</cp:revision>
  <cp:lastPrinted>2018-04-25T16:10:19Z</cp:lastPrinted>
  <dcterms:created xsi:type="dcterms:W3CDTF">2017-04-11T18:51:10Z</dcterms:created>
  <dcterms:modified xsi:type="dcterms:W3CDTF">2018-06-20T08:11:13Z</dcterms:modified>
</cp:coreProperties>
</file>