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73" r:id="rId3"/>
    <p:sldId id="257" r:id="rId4"/>
    <p:sldId id="259" r:id="rId5"/>
    <p:sldId id="275" r:id="rId6"/>
    <p:sldId id="260" r:id="rId7"/>
    <p:sldId id="261" r:id="rId8"/>
    <p:sldId id="262" r:id="rId9"/>
    <p:sldId id="263" r:id="rId10"/>
    <p:sldId id="270" r:id="rId11"/>
    <p:sldId id="269" r:id="rId12"/>
    <p:sldId id="264" r:id="rId13"/>
    <p:sldId id="265" r:id="rId14"/>
    <p:sldId id="266" r:id="rId15"/>
    <p:sldId id="268" r:id="rId16"/>
    <p:sldId id="279" r:id="rId17"/>
    <p:sldId id="271" r:id="rId18"/>
    <p:sldId id="276" r:id="rId19"/>
    <p:sldId id="277" r:id="rId20"/>
    <p:sldId id="278" r:id="rId21"/>
    <p:sldId id="274" r:id="rId22"/>
    <p:sldId id="280" r:id="rId23"/>
    <p:sldId id="272" r:id="rId2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93" d="100"/>
          <a:sy n="93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58927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98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510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692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104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578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003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938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96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37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154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87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729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792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66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06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57200" y="3716396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4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2" y="1200154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200154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4406313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4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5400"/>
              <a:t>Integrated Cache Miss Predictor with Confidence Estimation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457200" y="3716395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/>
              <a:t>Sneha Gorantala</a:t>
            </a:r>
          </a:p>
          <a:p>
            <a:r>
              <a:rPr lang="en" sz="3600"/>
              <a:t>Akshay Sawant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3100"/>
              <a:t>Further Development: Integrated Solution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200153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288" indent="-457189">
              <a:buFont typeface="Arial" panose="020B0604020202020204" pitchFamily="34" charset="0"/>
              <a:buChar char="•"/>
            </a:pPr>
            <a:r>
              <a:rPr lang="en" dirty="0" smtClean="0"/>
              <a:t>Created </a:t>
            </a:r>
            <a:r>
              <a:rPr lang="en" dirty="0"/>
              <a:t>a 3-level cache </a:t>
            </a:r>
            <a:r>
              <a:rPr lang="en" dirty="0" smtClean="0"/>
              <a:t>simulator</a:t>
            </a:r>
          </a:p>
          <a:p>
            <a:pPr marL="495288" indent="-457189">
              <a:buFont typeface="Arial" panose="020B0604020202020204" pitchFamily="34" charset="0"/>
              <a:buChar char="•"/>
            </a:pPr>
            <a:r>
              <a:rPr lang="en" dirty="0" smtClean="0"/>
              <a:t>Last </a:t>
            </a:r>
            <a:r>
              <a:rPr lang="en" dirty="0"/>
              <a:t>level represents the DRAM </a:t>
            </a:r>
            <a:r>
              <a:rPr lang="en" dirty="0" smtClean="0"/>
              <a:t>cache</a:t>
            </a:r>
          </a:p>
          <a:p>
            <a:pPr marL="495288" indent="-457189">
              <a:buFont typeface="Arial" panose="020B0604020202020204" pitchFamily="34" charset="0"/>
              <a:buChar char="•"/>
            </a:pPr>
            <a:r>
              <a:rPr lang="en" dirty="0" smtClean="0"/>
              <a:t>If </a:t>
            </a:r>
            <a:r>
              <a:rPr lang="en" dirty="0"/>
              <a:t>miss is predicted, lookup in that level should be bypassed and lookup should take place in the next </a:t>
            </a:r>
            <a:r>
              <a:rPr lang="en" dirty="0" smtClean="0"/>
              <a:t>level</a:t>
            </a:r>
          </a:p>
          <a:p>
            <a:pPr marL="495288" indent="-457189">
              <a:buFont typeface="Arial" panose="020B0604020202020204" pitchFamily="34" charset="0"/>
              <a:buChar char="•"/>
            </a:pPr>
            <a:r>
              <a:rPr lang="en-US" dirty="0" smtClean="0"/>
              <a:t>Created separate </a:t>
            </a:r>
            <a:r>
              <a:rPr lang="en-US" dirty="0"/>
              <a:t>table for reads and </a:t>
            </a:r>
            <a:r>
              <a:rPr lang="en-US" dirty="0" smtClean="0"/>
              <a:t>writes as the access patterns lower level were different (writes were mostly </a:t>
            </a:r>
            <a:r>
              <a:rPr lang="en-US" dirty="0" err="1" smtClean="0"/>
              <a:t>writebacks</a:t>
            </a:r>
            <a:r>
              <a:rPr lang="en-US" dirty="0" smtClean="0"/>
              <a:t>)</a:t>
            </a:r>
            <a:endParaRPr lang="en-US" dirty="0"/>
          </a:p>
          <a:p>
            <a:pPr marL="495288" indent="-457189">
              <a:buFont typeface="Arial" panose="020B0604020202020204" pitchFamily="34" charset="0"/>
              <a:buChar char="•"/>
            </a:pPr>
            <a:endParaRPr lang="en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Results for </a:t>
            </a:r>
            <a:r>
              <a:rPr lang="en" dirty="0" smtClean="0"/>
              <a:t>SHT on 3-level Cache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246651"/>
            <a:ext cx="7105650" cy="3533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/>
              <a:t>Taking it further..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3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288" indent="-457189">
              <a:buFont typeface="Arial" panose="020B0604020202020204" pitchFamily="34" charset="0"/>
              <a:buChar char="•"/>
            </a:pPr>
            <a:r>
              <a:rPr lang="en" dirty="0"/>
              <a:t>Prediction with the notion of </a:t>
            </a:r>
            <a:r>
              <a:rPr lang="en" dirty="0" smtClean="0"/>
              <a:t>confidence</a:t>
            </a:r>
          </a:p>
          <a:p>
            <a:pPr marL="495288" indent="-457189">
              <a:buFont typeface="Arial" panose="020B0604020202020204" pitchFamily="34" charset="0"/>
              <a:buChar char="•"/>
            </a:pPr>
            <a:r>
              <a:rPr lang="en" dirty="0" smtClean="0"/>
              <a:t>New </a:t>
            </a:r>
            <a:r>
              <a:rPr lang="en" dirty="0"/>
              <a:t>method: </a:t>
            </a:r>
            <a:r>
              <a:rPr lang="en" dirty="0" smtClean="0"/>
              <a:t>Address-based HT</a:t>
            </a:r>
            <a:endParaRPr lang="en" dirty="0"/>
          </a:p>
          <a:p>
            <a:r>
              <a:rPr lang="en" dirty="0"/>
              <a:t>	</a:t>
            </a:r>
            <a:r>
              <a:rPr lang="en" dirty="0" smtClean="0"/>
              <a:t>-idea: to assign a level of confidence for 	 different counter values, which helps 	   </a:t>
            </a:r>
          </a:p>
          <a:p>
            <a:r>
              <a:rPr lang="en" dirty="0" smtClean="0"/>
              <a:t>	 make more accurate predictions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Address-based History Table 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0153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600" dirty="0"/>
              <a:t>Array of </a:t>
            </a:r>
            <a:r>
              <a:rPr lang="en" sz="2600" dirty="0" smtClean="0"/>
              <a:t>SHT’s based </a:t>
            </a:r>
            <a:r>
              <a:rPr lang="en" sz="2600" dirty="0"/>
              <a:t>on hash values of the </a:t>
            </a:r>
            <a:r>
              <a:rPr lang="en" sz="2600" dirty="0" smtClean="0"/>
              <a:t>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600" dirty="0" smtClean="0"/>
              <a:t>Storage overhead = 512 rows * 4 bits * 5 tables ~ 1KB (0.3425% overhead)</a:t>
            </a:r>
            <a:endParaRPr lang="en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600" dirty="0" smtClean="0"/>
              <a:t>Implementation:</a:t>
            </a:r>
            <a:endParaRPr lang="en" sz="2600" dirty="0"/>
          </a:p>
          <a:p>
            <a:pPr marL="38099"/>
            <a:r>
              <a:rPr lang="en" sz="2600" dirty="0" smtClean="0"/>
              <a:t>	-Address </a:t>
            </a:r>
            <a:r>
              <a:rPr lang="en" sz="2600" dirty="0"/>
              <a:t>is </a:t>
            </a:r>
            <a:r>
              <a:rPr lang="en" sz="2600" dirty="0" smtClean="0"/>
              <a:t>hashed</a:t>
            </a:r>
          </a:p>
          <a:p>
            <a:pPr marL="38099"/>
            <a:r>
              <a:rPr lang="en" sz="2600" dirty="0" smtClean="0"/>
              <a:t>	-If hit, 1 is placed in the pointer </a:t>
            </a:r>
            <a:r>
              <a:rPr lang="en" sz="2600" dirty="0" smtClean="0"/>
              <a:t>location </a:t>
            </a:r>
            <a:r>
              <a:rPr lang="en" sz="2600" dirty="0" smtClean="0"/>
              <a:t>and if </a:t>
            </a:r>
            <a:r>
              <a:rPr lang="en" sz="2600" dirty="0" smtClean="0"/>
              <a:t>	 miss</a:t>
            </a:r>
            <a:r>
              <a:rPr lang="en" sz="2600" dirty="0" smtClean="0"/>
              <a:t>, 0 is placed</a:t>
            </a:r>
          </a:p>
          <a:p>
            <a:pPr marL="38099"/>
            <a:r>
              <a:rPr lang="en" sz="2600" dirty="0" smtClean="0"/>
              <a:t>	-Then the pointer is incremented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/>
              <a:t>Implementation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2" y="1510301"/>
            <a:ext cx="101200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1532" y="2342509"/>
            <a:ext cx="137673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Hash </a:t>
            </a:r>
            <a:r>
              <a:rPr lang="en-US" sz="1800" b="1" dirty="0" smtClean="0"/>
              <a:t>Function</a:t>
            </a:r>
            <a:endParaRPr lang="en-US" sz="1800" b="1" dirty="0"/>
          </a:p>
        </p:txBody>
      </p:sp>
      <p:sp>
        <p:nvSpPr>
          <p:cNvPr id="29" name="Down Arrow 28"/>
          <p:cNvSpPr/>
          <p:nvPr/>
        </p:nvSpPr>
        <p:spPr>
          <a:xfrm>
            <a:off x="1878460" y="1664192"/>
            <a:ext cx="174661" cy="676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43401" y="3357044"/>
            <a:ext cx="359595" cy="3595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735478" y="3536842"/>
            <a:ext cx="359595" cy="3595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1825377" y="2987132"/>
            <a:ext cx="179799" cy="526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69205" y="1651573"/>
            <a:ext cx="546244" cy="84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968569"/>
              </p:ext>
            </p:extLst>
          </p:nvPr>
        </p:nvGraphicFramePr>
        <p:xfrm>
          <a:off x="4327136" y="1620303"/>
          <a:ext cx="383567" cy="2816746"/>
        </p:xfrm>
        <a:graphic>
          <a:graphicData uri="http://schemas.openxmlformats.org/drawingml/2006/table">
            <a:tbl>
              <a:tblPr firstRow="1" bandRow="1"/>
              <a:tblGrid>
                <a:gridCol w="383567"/>
              </a:tblGrid>
              <a:tr h="3567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67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67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87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67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67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67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25033"/>
              </p:ext>
            </p:extLst>
          </p:nvPr>
        </p:nvGraphicFramePr>
        <p:xfrm>
          <a:off x="5034336" y="1631025"/>
          <a:ext cx="1695237" cy="2833152"/>
        </p:xfrm>
        <a:graphic>
          <a:graphicData uri="http://schemas.openxmlformats.org/drawingml/2006/table">
            <a:tbl>
              <a:tblPr firstRow="1" bandRow="1"/>
              <a:tblGrid>
                <a:gridCol w="443012"/>
                <a:gridCol w="409651"/>
                <a:gridCol w="387073"/>
                <a:gridCol w="455501"/>
              </a:tblGrid>
              <a:tr h="3541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1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1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1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41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1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1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1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5167901" y="1243173"/>
            <a:ext cx="133564" cy="28767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01465" y="1243173"/>
            <a:ext cx="780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Pointer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-3.33333E-6 L -0.00103 0.15618 L 0.22241 0.15402 C 0.22275 0.08612 0.2231 0.01821 0.22362 -0.04969 L 0.26182 -0.04784 " pathEditMode="relative" ptsTypes="AAAAA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9" grpId="0" animBg="1"/>
      <p:bldP spid="30" grpId="0" animBg="1"/>
      <p:bldP spid="36" grpId="0" animBg="1"/>
      <p:bldP spid="36" grpId="1" animBg="1"/>
      <p:bldP spid="36" grpId="2" animBg="1"/>
      <p:bldP spid="32" grpId="0" animBg="1"/>
      <p:bldP spid="37" grpId="0" animBg="1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3200" dirty="0" smtClean="0"/>
              <a:t>Address-Based History </a:t>
            </a:r>
            <a:r>
              <a:rPr lang="en" sz="3200" dirty="0"/>
              <a:t>Table Prediction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200153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20687" indent="-457189">
              <a:buFont typeface="Arial" panose="020B0604020202020204" pitchFamily="34" charset="0"/>
              <a:buChar char="•"/>
            </a:pPr>
            <a:r>
              <a:rPr lang="en" sz="2500" dirty="0"/>
              <a:t>To check if an access is present, the address is hashed and the </a:t>
            </a:r>
            <a:r>
              <a:rPr lang="en" sz="2500" dirty="0" smtClean="0"/>
              <a:t>value </a:t>
            </a:r>
            <a:r>
              <a:rPr lang="en" sz="2500" dirty="0"/>
              <a:t>of the corresponding </a:t>
            </a:r>
            <a:r>
              <a:rPr lang="en" sz="2500" dirty="0" smtClean="0"/>
              <a:t>counter is </a:t>
            </a:r>
            <a:r>
              <a:rPr lang="en" sz="2500" dirty="0"/>
              <a:t>checked</a:t>
            </a:r>
          </a:p>
          <a:p>
            <a:pPr marL="520687" indent="-457189">
              <a:buFont typeface="Arial" panose="020B0604020202020204" pitchFamily="34" charset="0"/>
              <a:buChar char="•"/>
            </a:pPr>
            <a:r>
              <a:rPr lang="en" sz="2500" dirty="0"/>
              <a:t>If the counter value = 0, prediction is that the block is definitely not present (confidence interval of 0-20%)</a:t>
            </a:r>
          </a:p>
          <a:p>
            <a:pPr marL="520687" indent="-457189">
              <a:buFont typeface="Arial" panose="020B0604020202020204" pitchFamily="34" charset="0"/>
              <a:buChar char="•"/>
            </a:pPr>
            <a:r>
              <a:rPr lang="en" sz="2500" dirty="0" smtClean="0"/>
              <a:t>Counter value of 1: 20-40% confidence</a:t>
            </a:r>
          </a:p>
          <a:p>
            <a:pPr marL="520687" indent="-457189">
              <a:buFont typeface="Arial" panose="020B0604020202020204" pitchFamily="34" charset="0"/>
              <a:buChar char="•"/>
            </a:pPr>
            <a:r>
              <a:rPr lang="en" sz="2500" dirty="0"/>
              <a:t>Counter value of </a:t>
            </a:r>
            <a:r>
              <a:rPr lang="en" sz="2500" dirty="0" smtClean="0"/>
              <a:t>2: </a:t>
            </a:r>
            <a:r>
              <a:rPr lang="en" sz="2500" dirty="0"/>
              <a:t>40-60% </a:t>
            </a:r>
            <a:r>
              <a:rPr lang="en" sz="2500" dirty="0" smtClean="0"/>
              <a:t>confidence</a:t>
            </a:r>
          </a:p>
          <a:p>
            <a:pPr marL="520687" indent="-457189">
              <a:buFont typeface="Arial" panose="020B0604020202020204" pitchFamily="34" charset="0"/>
              <a:buChar char="•"/>
            </a:pPr>
            <a:r>
              <a:rPr lang="en" sz="2500" dirty="0"/>
              <a:t>Counter value of </a:t>
            </a:r>
            <a:r>
              <a:rPr lang="en" sz="2500" dirty="0" smtClean="0"/>
              <a:t>3: 60-80</a:t>
            </a:r>
            <a:r>
              <a:rPr lang="en" sz="2500" dirty="0"/>
              <a:t>% </a:t>
            </a:r>
            <a:r>
              <a:rPr lang="en" sz="2500" dirty="0" smtClean="0"/>
              <a:t>confidence</a:t>
            </a:r>
          </a:p>
          <a:p>
            <a:pPr marL="520687" indent="-457189">
              <a:buFont typeface="Arial" panose="020B0604020202020204" pitchFamily="34" charset="0"/>
              <a:buChar char="•"/>
            </a:pPr>
            <a:r>
              <a:rPr lang="en" sz="2500" dirty="0"/>
              <a:t>Counter value of </a:t>
            </a:r>
            <a:r>
              <a:rPr lang="en" sz="2500" dirty="0" smtClean="0"/>
              <a:t>4: </a:t>
            </a:r>
            <a:r>
              <a:rPr lang="en" sz="2500" dirty="0"/>
              <a:t>80-100% </a:t>
            </a:r>
            <a:r>
              <a:rPr lang="en" sz="2500" dirty="0" smtClean="0"/>
              <a:t>confidence</a:t>
            </a:r>
            <a:endParaRPr lang="en" sz="25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Confidence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7688"/>
            <a:ext cx="8229600" cy="1481401"/>
          </a:xfrm>
        </p:spPr>
        <p:txBody>
          <a:bodyPr/>
          <a:lstStyle/>
          <a:p>
            <a:r>
              <a:rPr lang="en-US" dirty="0" smtClean="0"/>
              <a:t>Observation: Most access for L3 fall in either 0-20% confidence or 80-100% as shown by the results below: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60860"/>
              </p:ext>
            </p:extLst>
          </p:nvPr>
        </p:nvGraphicFramePr>
        <p:xfrm>
          <a:off x="1503452" y="2681555"/>
          <a:ext cx="6096000" cy="2225040"/>
        </p:xfrm>
        <a:graphic>
          <a:graphicData uri="http://schemas.openxmlformats.org/drawingml/2006/table">
            <a:tbl>
              <a:tblPr firstRow="1" bandRow="1"/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Confidence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Mix2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80-100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42.6752%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53.1621%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47.9858%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60-80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1.5844%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2.4534%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2.4711%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40-60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3.2545%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2.6547%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3.6128%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20-40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5.9752%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4.3107%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5.6907%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0-20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46.5107%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37.4191%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40.2396%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64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/>
              <a:t>Results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86" y="1251797"/>
            <a:ext cx="7487827" cy="372383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Speedup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308295"/>
            <a:ext cx="70389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L2 Speedup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298021"/>
            <a:ext cx="70389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6865"/>
            <a:ext cx="8229600" cy="3725699"/>
          </a:xfrm>
        </p:spPr>
        <p:txBody>
          <a:bodyPr/>
          <a:lstStyle/>
          <a:p>
            <a:pPr marL="514338" indent="-514338">
              <a:buAutoNum type="arabicPeriod"/>
            </a:pPr>
            <a:r>
              <a:rPr lang="en-US" sz="2800" dirty="0" smtClean="0"/>
              <a:t>Introduction</a:t>
            </a:r>
            <a:endParaRPr lang="en-US" sz="2800" dirty="0"/>
          </a:p>
          <a:p>
            <a:pPr marL="514338" indent="-514338">
              <a:buAutoNum type="arabicPeriod"/>
            </a:pPr>
            <a:r>
              <a:rPr lang="en-US" sz="2800" dirty="0" smtClean="0"/>
              <a:t>Problem</a:t>
            </a:r>
          </a:p>
          <a:p>
            <a:pPr marL="514338" indent="-514338">
              <a:buAutoNum type="arabicPeriod"/>
            </a:pPr>
            <a:r>
              <a:rPr lang="en-US" sz="2800" dirty="0" smtClean="0"/>
              <a:t>Importance of the Problem</a:t>
            </a:r>
            <a:endParaRPr lang="en-US" sz="2800" dirty="0"/>
          </a:p>
          <a:p>
            <a:pPr marL="514338" indent="-514338">
              <a:buAutoNum type="arabicPeriod"/>
            </a:pPr>
            <a:r>
              <a:rPr lang="en-US" sz="2800" dirty="0"/>
              <a:t>Previous Work</a:t>
            </a:r>
          </a:p>
          <a:p>
            <a:pPr marL="514338" indent="-514338">
              <a:buAutoNum type="arabicPeriod"/>
            </a:pPr>
            <a:r>
              <a:rPr lang="en-US" sz="2800" dirty="0" smtClean="0"/>
              <a:t>Simple History Table </a:t>
            </a:r>
            <a:r>
              <a:rPr lang="en-US" sz="2800" dirty="0"/>
              <a:t>Predictor</a:t>
            </a:r>
          </a:p>
          <a:p>
            <a:pPr marL="514338" indent="-514338">
              <a:buAutoNum type="arabicPeriod"/>
            </a:pPr>
            <a:r>
              <a:rPr lang="en-US" sz="2800" dirty="0" smtClean="0"/>
              <a:t>Address-based History</a:t>
            </a:r>
            <a:r>
              <a:rPr lang="en-US" sz="2800" dirty="0" smtClean="0"/>
              <a:t> </a:t>
            </a:r>
            <a:r>
              <a:rPr lang="en-US" sz="2800" dirty="0"/>
              <a:t>Table Predictor</a:t>
            </a:r>
          </a:p>
          <a:p>
            <a:pPr marL="514338" indent="-514338">
              <a:buAutoNum type="arabicPeriod"/>
            </a:pPr>
            <a:r>
              <a:rPr lang="en-US" sz="2800" dirty="0" smtClean="0"/>
              <a:t>Results</a:t>
            </a:r>
            <a:endParaRPr lang="en-US" sz="2800" dirty="0"/>
          </a:p>
          <a:p>
            <a:pPr marL="514338" indent="-514338">
              <a:buAutoNum type="arabicPeriod"/>
            </a:pPr>
            <a:r>
              <a:rPr lang="en-US" sz="2800" dirty="0" smtClean="0"/>
              <a:t>Conclusions</a:t>
            </a:r>
            <a:endParaRPr lang="en-US" sz="2800" dirty="0"/>
          </a:p>
          <a:p>
            <a:pPr marL="514338" indent="-514338">
              <a:buAutoNum type="arabicPeriod"/>
            </a:pPr>
            <a:r>
              <a:rPr lang="en-US" sz="2800" dirty="0" smtClean="0"/>
              <a:t>Insight Gained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10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L3 Speedup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226103"/>
            <a:ext cx="70389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Our work shows that significant speedup for DRAM cache can be gained from accurate prediction (speedup = </a:t>
            </a:r>
            <a:r>
              <a:rPr lang="en-US" dirty="0" smtClean="0"/>
              <a:t>1.2892 vs. ideal speedup = 1.3030)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Speedup can also be gained for the overall cache system (speedup = </a:t>
            </a:r>
            <a:r>
              <a:rPr lang="en-US" dirty="0" smtClean="0"/>
              <a:t>1.0513 vs. ideal = 1.0553)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Gained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With accurate prediction and the notion of confidence, DRAM latency can be masked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When confidence is 0-20%, DRAM lookup can be bypassed and main memory can be directly accessed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When confidence is between 20-80%, perform parallel lookup in DRAM cache and main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When 80-100%, perform serial lookup in DRAM cache and then main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Notion of confidence significantly improves trade-offs between performance, bandwidth, and energy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5413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/>
              <a:t>THANK YOU!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0153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  <a:p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/>
              <a:t>Stacked DRAM as a Cache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200153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Why?</a:t>
            </a:r>
          </a:p>
          <a:p>
            <a:pPr marL="495288" indent="-457189">
              <a:buFont typeface="Arial" panose="020B0604020202020204" pitchFamily="34" charset="0"/>
              <a:buChar char="•"/>
            </a:pPr>
            <a:r>
              <a:rPr lang="en" dirty="0"/>
              <a:t>Improved performance</a:t>
            </a:r>
          </a:p>
          <a:p>
            <a:pPr marL="495288" indent="-457189">
              <a:buFont typeface="Arial" panose="020B0604020202020204" pitchFamily="34" charset="0"/>
              <a:buChar char="•"/>
            </a:pPr>
            <a:r>
              <a:rPr lang="en" dirty="0"/>
              <a:t>Reduced </a:t>
            </a:r>
            <a:r>
              <a:rPr lang="en" dirty="0" smtClean="0"/>
              <a:t>energy</a:t>
            </a:r>
          </a:p>
          <a:p>
            <a:r>
              <a:rPr lang="en" dirty="0"/>
              <a:t>Problem:</a:t>
            </a:r>
          </a:p>
          <a:p>
            <a:pPr marL="495288" indent="-457189">
              <a:buFont typeface="Arial" panose="020B0604020202020204" pitchFamily="34" charset="0"/>
              <a:buChar char="•"/>
            </a:pPr>
            <a:r>
              <a:rPr lang="en" dirty="0"/>
              <a:t>Latency is only 50% lower than that of main memory</a:t>
            </a:r>
          </a:p>
          <a:p>
            <a:pPr marL="495288" indent="-457189">
              <a:buFont typeface="Arial" panose="020B0604020202020204" pitchFamily="34" charset="0"/>
              <a:buChar char="•"/>
            </a:pPr>
            <a:r>
              <a:rPr lang="en" dirty="0"/>
              <a:t>Misses cause increased latency, poor performance</a:t>
            </a:r>
          </a:p>
          <a:p>
            <a:pPr marL="38099"/>
            <a:endParaRPr lang="en" dirty="0"/>
          </a:p>
          <a:p>
            <a:endParaRPr dirty="0"/>
          </a:p>
        </p:txBody>
      </p:sp>
      <p:pic>
        <p:nvPicPr>
          <p:cNvPr id="4" name="Picture 3" descr="Hybrid-Memory-Cube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279" y="1309787"/>
            <a:ext cx="2269387" cy="1528054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/>
              <a:t>Proposed Solution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00153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288" indent="-457189">
              <a:buFont typeface="Arial" panose="020B0604020202020204" pitchFamily="34" charset="0"/>
              <a:buChar char="•"/>
            </a:pPr>
            <a:r>
              <a:rPr lang="en" dirty="0"/>
              <a:t>Predict which accesses will be a miss in DRAM cache </a:t>
            </a:r>
          </a:p>
          <a:p>
            <a:pPr marL="495288" indent="-457189">
              <a:buFont typeface="Arial" panose="020B0604020202020204" pitchFamily="34" charset="0"/>
              <a:buChar char="•"/>
            </a:pPr>
            <a:r>
              <a:rPr lang="en" dirty="0"/>
              <a:t>Directly access main memory for those with a miss prediction, saving the latency associated with DRAM cache lookup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this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If misses can be predicted in advance, there can be a lot of saving in latency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Faster cache system can reduce the performance gap between processors and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DRAM caches can become more widely 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/>
              <a:t>Previous Work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145573"/>
            <a:ext cx="8229600" cy="385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SzPct val="45833"/>
            </a:pPr>
            <a:r>
              <a:rPr lang="en" sz="2400" b="1" dirty="0"/>
              <a:t>Map-g</a:t>
            </a:r>
          </a:p>
          <a:p>
            <a:pPr marL="419090" indent="-342891">
              <a:buFont typeface="Arial" panose="020B0604020202020204" pitchFamily="34" charset="0"/>
              <a:buChar char="•"/>
            </a:pPr>
            <a:r>
              <a:rPr lang="en" sz="2400" dirty="0"/>
              <a:t>Map-g: </a:t>
            </a:r>
            <a:r>
              <a:rPr lang="en" sz="2400" dirty="0" smtClean="0"/>
              <a:t>3-bit counter </a:t>
            </a:r>
            <a:r>
              <a:rPr lang="en" sz="2400" dirty="0"/>
              <a:t>that </a:t>
            </a:r>
            <a:r>
              <a:rPr lang="en" sz="2400" dirty="0" smtClean="0"/>
              <a:t>is incremented if an access is a hit, decremented if miss </a:t>
            </a:r>
            <a:r>
              <a:rPr lang="en" sz="2400" dirty="0"/>
              <a:t>(predict hit if MSB = 1)</a:t>
            </a:r>
          </a:p>
          <a:p>
            <a:pPr marL="419090" indent="-342891">
              <a:buFont typeface="Arial" panose="020B0604020202020204" pitchFamily="34" charset="0"/>
              <a:buChar char="•"/>
            </a:pPr>
            <a:r>
              <a:rPr lang="en" sz="2400" dirty="0"/>
              <a:t>Achieved 82.5% accuracy</a:t>
            </a:r>
          </a:p>
          <a:p>
            <a:r>
              <a:rPr lang="en" sz="2400" b="1" dirty="0"/>
              <a:t>Dual-grain filter</a:t>
            </a:r>
          </a:p>
          <a:p>
            <a:pPr marL="419090" indent="-342891">
              <a:buFont typeface="Arial" panose="020B0604020202020204" pitchFamily="34" charset="0"/>
              <a:buChar char="•"/>
            </a:pPr>
            <a:r>
              <a:rPr lang="en" sz="2400" dirty="0"/>
              <a:t>Coarse-grain filter: keeps track of what’s in the DRAM cache on a page level basis</a:t>
            </a:r>
          </a:p>
          <a:p>
            <a:pPr marL="419090" indent="-342891">
              <a:buFont typeface="Arial" panose="020B0604020202020204" pitchFamily="34" charset="0"/>
              <a:buChar char="•"/>
            </a:pPr>
            <a:r>
              <a:rPr lang="en" sz="2400" dirty="0"/>
              <a:t>Fine-grain filter: keeps track of which blocks of the page are cached</a:t>
            </a:r>
          </a:p>
          <a:p>
            <a:pPr marL="419090" indent="-342891">
              <a:buFont typeface="Arial" panose="020B0604020202020204" pitchFamily="34" charset="0"/>
              <a:buChar char="•"/>
            </a:pPr>
            <a:r>
              <a:rPr lang="en" sz="2400" dirty="0"/>
              <a:t>Achieved 85% accuracy in </a:t>
            </a:r>
            <a:r>
              <a:rPr lang="en" sz="2400" dirty="0" smtClean="0"/>
              <a:t>prediction, 158 KB overhead</a:t>
            </a:r>
            <a:endParaRPr lang="en" sz="2400" dirty="0"/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Initial Developments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3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288" indent="-457189">
              <a:buFont typeface="Arial" panose="020B0604020202020204" pitchFamily="34" charset="0"/>
              <a:buChar char="•"/>
            </a:pPr>
            <a:r>
              <a:rPr lang="en" dirty="0"/>
              <a:t>Started work on </a:t>
            </a:r>
            <a:r>
              <a:rPr lang="en" dirty="0" smtClean="0"/>
              <a:t>one level </a:t>
            </a:r>
            <a:r>
              <a:rPr lang="en" dirty="0"/>
              <a:t>cache using own, </a:t>
            </a:r>
            <a:r>
              <a:rPr lang="en" dirty="0" smtClean="0"/>
              <a:t>validated simulator</a:t>
            </a:r>
          </a:p>
          <a:p>
            <a:pPr marL="495288" indent="-457189">
              <a:buFont typeface="Arial" panose="020B0604020202020204" pitchFamily="34" charset="0"/>
              <a:buChar char="•"/>
            </a:pPr>
            <a:r>
              <a:rPr lang="en" dirty="0"/>
              <a:t>Implemented: “Simple History Table”</a:t>
            </a:r>
          </a:p>
          <a:p>
            <a:pPr indent="457189"/>
            <a:r>
              <a:rPr lang="en" dirty="0" smtClean="0"/>
              <a:t>  - idea: predict if the access will be a hit or 	miss based on </a:t>
            </a:r>
            <a:r>
              <a:rPr lang="en" dirty="0" smtClean="0"/>
              <a:t>previous accesses</a:t>
            </a:r>
            <a:endParaRPr lang="en" dirty="0"/>
          </a:p>
          <a:p>
            <a:pPr marL="38099"/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Simple History Table (SHT) </a:t>
            </a:r>
            <a:r>
              <a:rPr lang="en" dirty="0"/>
              <a:t>Predictor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00153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dirty="0" smtClean="0"/>
              <a:t>Table of four elements is used to keep track of the last four accesses (0 for miss, 1 for hit</a:t>
            </a:r>
            <a:r>
              <a:rPr lang="en-US" dirty="0" smtClean="0"/>
              <a:t>)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dirty="0" smtClean="0"/>
              <a:t>Introduces just 4 bits of overhead</a:t>
            </a:r>
            <a:endParaRPr lang="en-US" dirty="0" smtClean="0"/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dirty="0" smtClean="0"/>
              <a:t>Hit is predicted if at least two of the last four were hits</a:t>
            </a:r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/>
              <a:t>Implementation Details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29634" y="2021144"/>
            <a:ext cx="900112" cy="2159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64008" tIns="32004" rIns="64008" bIns="32004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629634" y="2237044"/>
            <a:ext cx="900112" cy="2159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64008" tIns="32004" rIns="64008" bIns="32004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626458" y="2462469"/>
            <a:ext cx="900112" cy="2159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64008" tIns="32004" rIns="64008" bIns="32004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Text Box 8" descr="90%"/>
          <p:cNvSpPr txBox="1">
            <a:spLocks noChangeArrowheads="1"/>
          </p:cNvSpPr>
          <p:nvPr/>
        </p:nvSpPr>
        <p:spPr bwMode="auto">
          <a:xfrm>
            <a:off x="6329596" y="1997334"/>
            <a:ext cx="278346" cy="28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64008" tIns="32004" rIns="64008" bIns="320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/>
              <a:t> 0</a:t>
            </a:r>
          </a:p>
        </p:txBody>
      </p:sp>
      <p:sp>
        <p:nvSpPr>
          <p:cNvPr id="8" name="Text Box 9" descr="90%"/>
          <p:cNvSpPr txBox="1">
            <a:spLocks noChangeArrowheads="1"/>
          </p:cNvSpPr>
          <p:nvPr/>
        </p:nvSpPr>
        <p:spPr bwMode="auto">
          <a:xfrm>
            <a:off x="6332770" y="2213234"/>
            <a:ext cx="278346" cy="28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64008" tIns="32004" rIns="64008" bIns="320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/>
              <a:t> 1</a:t>
            </a:r>
          </a:p>
        </p:txBody>
      </p:sp>
      <p:sp>
        <p:nvSpPr>
          <p:cNvPr id="9" name="Text Box 10" descr="90%"/>
          <p:cNvSpPr txBox="1">
            <a:spLocks noChangeArrowheads="1"/>
          </p:cNvSpPr>
          <p:nvPr/>
        </p:nvSpPr>
        <p:spPr bwMode="auto">
          <a:xfrm>
            <a:off x="6340709" y="2445008"/>
            <a:ext cx="278346" cy="28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64008" tIns="32004" rIns="64008" bIns="320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/>
              <a:t> 2</a:t>
            </a:r>
          </a:p>
        </p:txBody>
      </p:sp>
      <p:sp>
        <p:nvSpPr>
          <p:cNvPr id="10" name="Text Box 11" descr="90%"/>
          <p:cNvSpPr txBox="1">
            <a:spLocks noChangeArrowheads="1"/>
          </p:cNvSpPr>
          <p:nvPr/>
        </p:nvSpPr>
        <p:spPr bwMode="auto">
          <a:xfrm>
            <a:off x="6339121" y="2656146"/>
            <a:ext cx="278346" cy="28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64008" tIns="32004" rIns="64008" bIns="320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/>
              <a:t> 3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6626458" y="2678369"/>
            <a:ext cx="900112" cy="2159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64008" tIns="32004" rIns="64008" bIns="32004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6626460" y="2021144"/>
            <a:ext cx="904875" cy="876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64008" tIns="32004" rIns="64008" bIns="32004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623429" y="2135446"/>
            <a:ext cx="328773" cy="1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45781" y="1976547"/>
            <a:ext cx="945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Pointer 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428563" y="1794059"/>
            <a:ext cx="3644756" cy="2924054"/>
            <a:chOff x="1397284" y="1565304"/>
            <a:chExt cx="3644756" cy="2924054"/>
          </a:xfrm>
        </p:grpSpPr>
        <p:sp>
          <p:nvSpPr>
            <p:cNvPr id="17" name="Diamond 16"/>
            <p:cNvSpPr/>
            <p:nvPr/>
          </p:nvSpPr>
          <p:spPr>
            <a:xfrm>
              <a:off x="1397284" y="2093995"/>
              <a:ext cx="1828801" cy="79199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70730" y="2218572"/>
              <a:ext cx="1124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Access: Hit / Miss?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17" idx="2"/>
            </p:cNvCxnSpPr>
            <p:nvPr/>
          </p:nvCxnSpPr>
          <p:spPr>
            <a:xfrm>
              <a:off x="2311685" y="2885987"/>
              <a:ext cx="0" cy="585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17" idx="0"/>
            </p:cNvCxnSpPr>
            <p:nvPr/>
          </p:nvCxnSpPr>
          <p:spPr>
            <a:xfrm>
              <a:off x="2311685" y="1674687"/>
              <a:ext cx="0" cy="41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17" idx="3"/>
            </p:cNvCxnSpPr>
            <p:nvPr/>
          </p:nvCxnSpPr>
          <p:spPr>
            <a:xfrm>
              <a:off x="3226085" y="2489991"/>
              <a:ext cx="811659" cy="9816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386569" y="2915675"/>
              <a:ext cx="56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Hit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109663" y="2817048"/>
              <a:ext cx="6780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Miss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676678" y="1565304"/>
              <a:ext cx="1263721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Access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458927" y="3486900"/>
              <a:ext cx="167469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Put 1 in the table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67350" y="3486899"/>
              <a:ext cx="167469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Put 0 in the table</a:t>
              </a:r>
            </a:p>
          </p:txBody>
        </p:sp>
        <p:cxnSp>
          <p:nvCxnSpPr>
            <p:cNvPr id="78" name="Straight Arrow Connector 77"/>
            <p:cNvCxnSpPr>
              <a:stCxn id="76" idx="2"/>
            </p:cNvCxnSpPr>
            <p:nvPr/>
          </p:nvCxnSpPr>
          <p:spPr>
            <a:xfrm>
              <a:off x="2296272" y="3794677"/>
              <a:ext cx="0" cy="38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041167" y="3786202"/>
              <a:ext cx="0" cy="38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921267" y="4181581"/>
              <a:ext cx="2404153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Increment pointer</a:t>
              </a:r>
              <a:endParaRPr lang="en-US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310462" y="1794059"/>
            <a:ext cx="1623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Accesses:</a:t>
            </a:r>
          </a:p>
          <a:p>
            <a:pPr marL="342900" indent="-342900">
              <a:buAutoNum type="arabicPeriod"/>
            </a:pPr>
            <a:r>
              <a:rPr lang="en-US" dirty="0" smtClean="0"/>
              <a:t>Hit</a:t>
            </a:r>
          </a:p>
          <a:p>
            <a:pPr marL="342900" indent="-342900">
              <a:buAutoNum type="arabicPeriod"/>
            </a:pPr>
            <a:r>
              <a:rPr lang="en-US" dirty="0" smtClean="0"/>
              <a:t>Miss</a:t>
            </a:r>
          </a:p>
          <a:p>
            <a:pPr marL="342900" indent="-342900">
              <a:buAutoNum type="arabicPeriod"/>
            </a:pPr>
            <a:r>
              <a:rPr lang="en-US" dirty="0" smtClean="0"/>
              <a:t>Hit</a:t>
            </a:r>
          </a:p>
          <a:p>
            <a:pPr marL="342900" indent="-342900">
              <a:buAutoNum type="arabicPeriod"/>
            </a:pPr>
            <a:r>
              <a:rPr lang="en-US" dirty="0" smtClean="0"/>
              <a:t>Hit</a:t>
            </a:r>
          </a:p>
          <a:p>
            <a:pPr marL="342900" indent="-342900">
              <a:buAutoNum type="arabicPeriod"/>
            </a:pPr>
            <a:r>
              <a:rPr lang="en-US" dirty="0" smtClean="0"/>
              <a:t>Miss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12776" y="1781957"/>
            <a:ext cx="33118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342964" y="1374751"/>
            <a:ext cx="0" cy="41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748849" y="1212889"/>
            <a:ext cx="1230544" cy="3082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Pointer =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93960" y="2021144"/>
            <a:ext cx="2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902524" y="2224914"/>
            <a:ext cx="2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02524" y="2450944"/>
            <a:ext cx="2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02524" y="2656428"/>
            <a:ext cx="2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313947" y="4197956"/>
            <a:ext cx="81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Counter: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313947" y="3787789"/>
            <a:ext cx="98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Prediction: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042473" y="4208409"/>
            <a:ext cx="890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0  1  2  3  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277146" y="3783974"/>
            <a:ext cx="870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Hit    Miss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389925" y="1773354"/>
            <a:ext cx="33118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7067471" y="4198431"/>
            <a:ext cx="230224" cy="268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23429" y="3783973"/>
            <a:ext cx="523978" cy="2769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778627" y="1792192"/>
            <a:ext cx="33118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158770" y="1792192"/>
            <a:ext cx="33118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540630" y="1793910"/>
            <a:ext cx="33118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7198573" y="3783972"/>
            <a:ext cx="523978" cy="2769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238261" y="4206430"/>
            <a:ext cx="230224" cy="268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404806" y="4206995"/>
            <a:ext cx="230224" cy="268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/>
          <p:nvPr/>
        </p:nvCxnSpPr>
        <p:spPr>
          <a:xfrm flipH="1" flipV="1">
            <a:off x="7601908" y="2352232"/>
            <a:ext cx="328773" cy="1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924260" y="2193333"/>
            <a:ext cx="945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Pointer </a:t>
            </a:r>
            <a:endParaRPr lang="en-US" dirty="0"/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7601908" y="2589245"/>
            <a:ext cx="328773" cy="1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924260" y="2430346"/>
            <a:ext cx="945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Pointer 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 flipH="1" flipV="1">
            <a:off x="7601908" y="2805854"/>
            <a:ext cx="328773" cy="1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924260" y="2646955"/>
            <a:ext cx="945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Pointer </a:t>
            </a:r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7567480" y="4215559"/>
            <a:ext cx="230224" cy="268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965038" y="2019430"/>
            <a:ext cx="2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413 -0.00185 C -0.07379 0.17253 -0.07344 0.34691 -0.07309 0.5216 L 0.4033 0.51358 L 0.4033 0.04197 L 0.49548 0.04197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58 -0.00586 L -0.11788 0.14969 L 0.06407 0.1537 C 0.06441 0.26759 0.06476 0.38179 0.06528 0.49568 L 0.40018 0.49969 C 0.40052 0.36173 0.40087 0.22377 0.40122 0.0858 L 0.44966 0.07778 L 0.44966 0.07778 " pathEditMode="relative" ptsTypes="AAAAAAAAA">
                                      <p:cBhvr>
                                        <p:cTn id="5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-1.7284E-6 L -0.15973 -0.00186 L -0.16181 0.51728 L 0.36406 0.51728 L 0.36632 0.13179 L 0.40903 0.13364 " pathEditMode="relative" ptsTypes="AAAAAA">
                                      <p:cBhvr>
                                        <p:cTn id="9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8.2716E-6 L -0.19531 -0.00186 C -0.19497 0.16512 -0.19462 0.3324 -0.19427 0.49938 L 0.33715 0.50555 C 0.3375 0.39228 0.33785 0.27901 0.33819 0.16573 L 0.3776 0.16573 L 0.3776 0.16573 " pathEditMode="relative" ptsTypes="AAAAAAA">
                                      <p:cBhvr>
                                        <p:cTn id="132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07407E-6 L -0.23368 0.00185 L -0.23368 0.15772 L -0.04844 0.15957 C -0.04809 0.27284 -0.04757 0.38611 -0.04722 0.49938 L 0.28524 0.49722 C 0.28559 0.34599 0.28594 0.19506 0.28646 0.04383 L 0.33142 0.04383 " pathEditMode="relative" ptsTypes="AAAAAAAA">
                                      <p:cBhvr>
                                        <p:cTn id="17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86" grpId="0" animBg="1"/>
      <p:bldP spid="86" grpId="1" animBg="1"/>
      <p:bldP spid="86" grpId="2" animBg="1"/>
      <p:bldP spid="95" grpId="0"/>
      <p:bldP spid="95" grpId="1"/>
      <p:bldP spid="98" grpId="0"/>
      <p:bldP spid="99" grpId="0"/>
      <p:bldP spid="100" grpId="0"/>
      <p:bldP spid="105" grpId="0" animBg="1"/>
      <p:bldP spid="105" grpId="2" animBg="1"/>
      <p:bldP spid="105" grpId="3" animBg="1"/>
      <p:bldP spid="33" grpId="0" animBg="1"/>
      <p:bldP spid="33" grpId="1" animBg="1"/>
      <p:bldP spid="34" grpId="0" animBg="1"/>
      <p:bldP spid="34" grpId="1" animBg="1"/>
      <p:bldP spid="34" grpId="2" animBg="1"/>
      <p:bldP spid="34" grpId="3" animBg="1"/>
      <p:bldP spid="34" grpId="4" animBg="1"/>
      <p:bldP spid="109" grpId="0" animBg="1"/>
      <p:bldP spid="109" grpId="1" animBg="1"/>
      <p:bldP spid="109" grpId="2" animBg="1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  <p:bldP spid="112" grpId="0" animBg="1"/>
      <p:bldP spid="112" grpId="1" animBg="1"/>
      <p:bldP spid="112" grpId="2" animBg="1"/>
      <p:bldP spid="112" grpId="3" animBg="1"/>
      <p:bldP spid="112" grpId="4" animBg="1"/>
      <p:bldP spid="113" grpId="0" animBg="1"/>
      <p:bldP spid="113" grpId="1" animBg="1"/>
      <p:bldP spid="113" grpId="2" animBg="1"/>
      <p:bldP spid="113" grpId="3" animBg="1"/>
      <p:bldP spid="114" grpId="0" animBg="1"/>
      <p:bldP spid="114" grpId="1" animBg="1"/>
      <p:bldP spid="114" grpId="2" animBg="1"/>
      <p:bldP spid="116" grpId="0"/>
      <p:bldP spid="116" grpId="1"/>
      <p:bldP spid="118" grpId="0"/>
      <p:bldP spid="118" grpId="1"/>
      <p:bldP spid="120" grpId="0"/>
      <p:bldP spid="120" grpId="1"/>
      <p:bldP spid="123" grpId="0" animBg="1"/>
      <p:bldP spid="123" grpId="1" animBg="1"/>
      <p:bldP spid="123" grpId="2" animBg="1"/>
      <p:bldP spid="124" grpId="0"/>
      <p:bldP spid="124" grpId="1"/>
    </p:bldLst>
  </p:timing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1332</TotalTime>
  <Words>748</Words>
  <Application>Microsoft Office PowerPoint</Application>
  <PresentationFormat>On-screen Show (16:9)</PresentationFormat>
  <Paragraphs>151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ＭＳ Ｐゴシック</vt:lpstr>
      <vt:lpstr>Arial</vt:lpstr>
      <vt:lpstr>swiss</vt:lpstr>
      <vt:lpstr>Integrated Cache Miss Predictor with Confidence Estimation</vt:lpstr>
      <vt:lpstr>Presentation Outline</vt:lpstr>
      <vt:lpstr>Stacked DRAM as a Cache</vt:lpstr>
      <vt:lpstr>Proposed Solution</vt:lpstr>
      <vt:lpstr>Importance of this Problem</vt:lpstr>
      <vt:lpstr>Previous Work</vt:lpstr>
      <vt:lpstr>Initial Developments</vt:lpstr>
      <vt:lpstr>Simple History Table (SHT) Predictor</vt:lpstr>
      <vt:lpstr>Implementation Details</vt:lpstr>
      <vt:lpstr>Further Development: Integrated Solution</vt:lpstr>
      <vt:lpstr>Results for SHT on 3-level Cache</vt:lpstr>
      <vt:lpstr>Taking it further..</vt:lpstr>
      <vt:lpstr>Address-based History Table </vt:lpstr>
      <vt:lpstr>Implementation</vt:lpstr>
      <vt:lpstr>Address-Based History Table Prediction</vt:lpstr>
      <vt:lpstr>Notion of Confidence</vt:lpstr>
      <vt:lpstr>Results</vt:lpstr>
      <vt:lpstr>L1 Speedup</vt:lpstr>
      <vt:lpstr>L2 Speedup</vt:lpstr>
      <vt:lpstr>L3 Speedup</vt:lpstr>
      <vt:lpstr>Conclusions</vt:lpstr>
      <vt:lpstr>Insight Gained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Cache Miss Predictor with Confidence Estimation</dc:title>
  <cp:lastModifiedBy>Sneha Gorantala</cp:lastModifiedBy>
  <cp:revision>51</cp:revision>
  <dcterms:modified xsi:type="dcterms:W3CDTF">2015-04-23T16:30:34Z</dcterms:modified>
</cp:coreProperties>
</file>