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0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F7D59-6D44-4D7E-9C24-DA675140CDC2}" type="datetimeFigureOut">
              <a:rPr lang="en-US" smtClean="0"/>
              <a:t>06-Aug-21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B8083-8208-4CA4-B48B-C9ABB4DFA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9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0203-515E-4088-BB42-61AC933FF3FF}" type="datetime1">
              <a:rPr lang="en-US" smtClean="0"/>
              <a:t>06-Aug-21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6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1CC3-62A6-4143-839A-7EF2B2AECA15}" type="datetime1">
              <a:rPr lang="en-US" smtClean="0"/>
              <a:t>06-Aug-21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9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D804-3E82-4DB1-9DF8-C6F2D6F246E7}" type="datetime1">
              <a:rPr lang="en-US" smtClean="0"/>
              <a:t>06-Aug-21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9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6F05-03E9-407F-8E72-A99700956692}" type="datetime1">
              <a:rPr lang="en-US" smtClean="0"/>
              <a:t>06-Aug-21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1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B7BF-AE3A-4B12-9422-CF44EF83E367}" type="datetime1">
              <a:rPr lang="en-US" smtClean="0"/>
              <a:t>06-Aug-21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2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1785-8ABA-428D-A660-515411380E73}" type="datetime1">
              <a:rPr lang="en-US" smtClean="0"/>
              <a:t>06-Aug-21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2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4B81-737F-4EC3-9CDA-661F1B69894C}" type="datetime1">
              <a:rPr lang="en-US" smtClean="0"/>
              <a:t>06-Aug-21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1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F62D-1A1B-4B6A-B67C-FF2F6ED7B2D8}" type="datetime1">
              <a:rPr lang="en-US" smtClean="0"/>
              <a:t>06-Aug-21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9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51EE-D1CB-4717-AFA5-4D2D7E77D461}" type="datetime1">
              <a:rPr lang="en-US" smtClean="0"/>
              <a:t>06-Aug-21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1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B9CB-C9A1-4EE5-B6AC-EEE8EE8324F3}" type="datetime1">
              <a:rPr lang="en-US" smtClean="0"/>
              <a:t>06-Aug-21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BD658-9CCF-406F-8DB8-E0306F7913EB}" type="datetime1">
              <a:rPr lang="en-US" smtClean="0"/>
              <a:t>06-Aug-21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8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64FAAF06-6AC8-4D5D-9731-5B882693651E}" type="datetime1">
              <a:rPr lang="en-US" smtClean="0"/>
              <a:t>06-Aug-21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831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7DE3-85F7-41A8-85E3-18A0D66B5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894428" cy="3570162"/>
          </a:xfrm>
        </p:spPr>
        <p:txBody>
          <a:bodyPr anchor="b">
            <a:normAutofit/>
          </a:bodyPr>
          <a:lstStyle/>
          <a:p>
            <a:pPr algn="l"/>
            <a:r>
              <a:rPr lang="en-US" sz="5100" dirty="0"/>
              <a:t>The Case Study on Ad Campaign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9F8ED-2B04-45D5-91A7-E17B0265F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4547167"/>
            <a:ext cx="4894428" cy="128848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 Akshay Dahiya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Paint splash on a white background">
            <a:extLst>
              <a:ext uri="{FF2B5EF4-FFF2-40B4-BE49-F238E27FC236}">
                <a16:creationId xmlns:a16="http://schemas.microsoft.com/office/drawing/2014/main" id="{6EAB23ED-1E4D-412B-A0BD-A802E762F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56" r="3690" b="2"/>
          <a:stretch/>
        </p:blipFill>
        <p:spPr>
          <a:xfrm>
            <a:off x="6817629" y="1521535"/>
            <a:ext cx="3899155" cy="3804450"/>
          </a:xfrm>
          <a:prstGeom prst="rect">
            <a:avLst/>
          </a:prstGeom>
          <a:ln w="28575">
            <a:noFill/>
          </a:ln>
        </p:spPr>
      </p:pic>
      <p:sp>
        <p:nvSpPr>
          <p:cNvPr id="4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8D649-61DD-4F15-926E-432CBA84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2685" y="6499166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z="2000" smtClean="0"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7258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01943-C3B1-4145-A4BD-E2012B3A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z="2000" smtClean="0"/>
              <a:t>10</a:t>
            </a:fld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0021D-314E-4DB2-BD28-427F259D0B51}"/>
              </a:ext>
            </a:extLst>
          </p:cNvPr>
          <p:cNvSpPr txBox="1"/>
          <p:nvPr/>
        </p:nvSpPr>
        <p:spPr>
          <a:xfrm>
            <a:off x="1006289" y="361950"/>
            <a:ext cx="986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more simplified dashboard of the Sector Campaign.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dashboard shows each section of the campaign with details by Conversion Rate.</a:t>
            </a:r>
          </a:p>
        </p:txBody>
      </p:sp>
      <p:pic>
        <p:nvPicPr>
          <p:cNvPr id="3" name="Picture 2" descr="Graphical user interface, chart&#10;&#10;Description automatically generated with medium confidence">
            <a:extLst>
              <a:ext uri="{FF2B5EF4-FFF2-40B4-BE49-F238E27FC236}">
                <a16:creationId xmlns:a16="http://schemas.microsoft.com/office/drawing/2014/main" id="{A6B66F80-28F0-4F28-856C-0A4F2CCFC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8" y="1294918"/>
            <a:ext cx="10059272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9" name="Freeform: Shape 10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11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2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3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4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Freeform: Shape 22">
            <a:extLst>
              <a:ext uri="{FF2B5EF4-FFF2-40B4-BE49-F238E27FC236}">
                <a16:creationId xmlns:a16="http://schemas.microsoft.com/office/drawing/2014/main" id="{A11176B3-B4CD-48BB-97B8-AC0A2EC61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F35CE5-6CA7-4309-88BC-D7436FD3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55" name="Rectangle 25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0317A6-3E5E-46BE-88E4-8BA01446A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72970-4C70-46A6-B5DD-B6FEA89A2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269" y="799275"/>
            <a:ext cx="4579668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b="1" cap="all" spc="1500">
                <a:ea typeface="Source Sans Pro SemiBold" panose="020B0603030403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D61C-5E73-4D6E-9C8E-864B7EE29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269" y="3919422"/>
            <a:ext cx="4579668" cy="11667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cap="all" spc="400" dirty="0"/>
              <a:t>Website B is performing much better than Website 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9828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75E4183-101A-4AB6-A280-4474EEF0D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9828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Illuminated server room panel">
            <a:extLst>
              <a:ext uri="{FF2B5EF4-FFF2-40B4-BE49-F238E27FC236}">
                <a16:creationId xmlns:a16="http://schemas.microsoft.com/office/drawing/2014/main" id="{260A6E0F-98A0-4AB9-B670-731D290355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59" r="19991" b="-1"/>
          <a:stretch/>
        </p:blipFill>
        <p:spPr>
          <a:xfrm>
            <a:off x="7068418" y="1957246"/>
            <a:ext cx="4207948" cy="4207948"/>
          </a:xfrm>
          <a:prstGeom prst="rect">
            <a:avLst/>
          </a:prstGeom>
          <a:ln w="28575">
            <a:noFill/>
          </a:ln>
        </p:spPr>
      </p:pic>
      <p:grpSp>
        <p:nvGrpSpPr>
          <p:cNvPr id="3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58345" y="1663988"/>
            <a:ext cx="843745" cy="375828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56" name="Freeform: Shape 3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7" name="Freeform: Shape 3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8" name="Freeform: Shape 3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59" name="Freeform: Shape 4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60" name="Oval 43">
            <a:extLst>
              <a:ext uri="{FF2B5EF4-FFF2-40B4-BE49-F238E27FC236}">
                <a16:creationId xmlns:a16="http://schemas.microsoft.com/office/drawing/2014/main" id="{70F0B206-D594-4583-8B45-09E279CA2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DD348-9D5D-4E4E-AB85-EC7FA785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F3450C42-9A0B-4425-92C2-70FCF7C45734}" type="slidenum">
              <a:rPr lang="en-US" sz="2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2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34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4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5348" y="246569"/>
            <a:ext cx="6184555" cy="6184555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 useBgFill="1">
        <p:nvSpPr>
          <p:cNvPr id="24" name="Oval 2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DCD91-D835-447A-9105-C6854CCA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0817" y="823301"/>
            <a:ext cx="4508641" cy="34223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>
                <a:ea typeface="Source Sans Pro SemiBold" panose="020B0603030403020204" pitchFamily="34" charset="0"/>
              </a:rPr>
              <a:t>Thank You</a:t>
            </a: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948F4-7B78-4A2B-8401-17FD56C4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3450C42-9A0B-4425-92C2-70FCF7C4573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2B987A8-3C5A-4495-85A2-B7BBC3EAC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77454" y="3965691"/>
            <a:ext cx="3014546" cy="28923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32CDD2-9715-425B-9CCC-CF8CE92BE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6453" y="857546"/>
            <a:ext cx="6964685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B013C47-A4B4-4108-87AF-82C5CD7DF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3799266" cy="401991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" name="Graphic 212">
            <a:extLst>
              <a:ext uri="{FF2B5EF4-FFF2-40B4-BE49-F238E27FC236}">
                <a16:creationId xmlns:a16="http://schemas.microsoft.com/office/drawing/2014/main" id="{BC8E4194-D60D-466F-B2E4-E0A0C145F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0971" y="136525"/>
            <a:ext cx="1035526" cy="103552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B1243-C6E4-4D61-9C9F-BFB6673D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017432"/>
            <a:ext cx="6418471" cy="31705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spc="1500" dirty="0">
                <a:ea typeface="Source Sans Pro SemiBold" panose="020B0603030403020204" pitchFamily="34" charset="0"/>
              </a:rPr>
              <a:t>Questions?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4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1751" y="578316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7F079-B230-4C71-8268-F1AB16FD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2738"/>
            <a:ext cx="2743200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F3450C42-9A0B-4425-92C2-70FCF7C45734}" type="slidenum">
              <a:rPr lang="en-US" sz="2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20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24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C2C97A3-892D-40C8-A98A-B328594AF1D8}"/>
              </a:ext>
            </a:extLst>
          </p:cNvPr>
          <p:cNvSpPr txBox="1"/>
          <p:nvPr/>
        </p:nvSpPr>
        <p:spPr>
          <a:xfrm flipH="1">
            <a:off x="807719" y="190321"/>
            <a:ext cx="11384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Overall Performance Between Website A and Website B.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From this comparison. We can see that Website B performance is much better than Website A. However, total clicks on Website A is more than Website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Total Spend on Website B is lesser, and the conversion is higher.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F6F8C-88A4-4B3F-B232-F4A44395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5116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z="2000" smtClean="0"/>
              <a:t>2</a:t>
            </a:fld>
            <a:endParaRPr lang="en-US" sz="2000" dirty="0"/>
          </a:p>
        </p:txBody>
      </p:sp>
      <p:pic>
        <p:nvPicPr>
          <p:cNvPr id="12" name="Content Placeholder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9696A14-A57F-4DAC-AF99-A419C6BC4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650"/>
            <a:ext cx="10909848" cy="5467350"/>
          </a:xfrm>
        </p:spPr>
      </p:pic>
    </p:spTree>
    <p:extLst>
      <p:ext uri="{BB962C8B-B14F-4D97-AF65-F5344CB8AC3E}">
        <p14:creationId xmlns:p14="http://schemas.microsoft.com/office/powerpoint/2010/main" val="357630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1" name="Oval 410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13" name="Rectangle 412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04A65D55-7E2D-4A21-B355-917D3C6F3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3358"/>
            <a:ext cx="1861854" cy="717514"/>
            <a:chOff x="0" y="604259"/>
            <a:chExt cx="1861854" cy="717514"/>
          </a:xfrm>
          <a:solidFill>
            <a:srgbClr val="FFFFFF"/>
          </a:solidFill>
        </p:grpSpPr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BA201F19-7159-4094-8E86-FB37042CA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A2293196-6E77-47A6-96F5-EA7F6731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26D18EEF-8F13-4130-9A08-EE7506D26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3358"/>
            <a:ext cx="1861854" cy="717514"/>
            <a:chOff x="0" y="604259"/>
            <a:chExt cx="1861854" cy="717514"/>
          </a:xfrm>
          <a:solidFill>
            <a:schemeClr val="tx1"/>
          </a:solidFill>
        </p:grpSpPr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40E56837-48C9-43B2-A327-7061B24F8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4E6BFB4D-33E5-439D-AF2A-9AC3489DF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8ED9932C-1856-4003-881F-BE9632CB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42" y="1189602"/>
            <a:ext cx="4965868" cy="4724821"/>
            <a:chOff x="1674895" y="1345036"/>
            <a:chExt cx="5428610" cy="4210939"/>
          </a:xfrm>
        </p:grpSpPr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56FC8D47-D411-4ADB-B299-7A75669DB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C56C1948-4CDF-4547-A487-7EC70D383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27" name="Rectangle 426">
            <a:extLst>
              <a:ext uri="{FF2B5EF4-FFF2-40B4-BE49-F238E27FC236}">
                <a16:creationId xmlns:a16="http://schemas.microsoft.com/office/drawing/2014/main" id="{8F559C00-FBCE-4548-8AEC-2383BAB3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1"/>
            <a:ext cx="4860256" cy="472773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CEFEAA38-170A-444D-B0F3-99624FA9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1" name="Freeform: Shape 430">
            <a:extLst>
              <a:ext uri="{FF2B5EF4-FFF2-40B4-BE49-F238E27FC236}">
                <a16:creationId xmlns:a16="http://schemas.microsoft.com/office/drawing/2014/main" id="{166C5E0C-C82F-41AC-864E-919DB778F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2E1929A1-D7FF-4E85-AA19-59CA57DFF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EC9707BA-98EC-4E12-B9E9-93CB8F65C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37" name="Graphic 185">
            <a:extLst>
              <a:ext uri="{FF2B5EF4-FFF2-40B4-BE49-F238E27FC236}">
                <a16:creationId xmlns:a16="http://schemas.microsoft.com/office/drawing/2014/main" id="{AF7AF31A-E7AD-47BE-BF07-BBF9445B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DB260D71-DC39-4EDA-B2B7-A45DEC35B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91A20C7E-F01D-42BF-81EB-0033D3DD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CB39C29E-3001-4BA8-AC0B-02C4F8757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5AAC9EA6-D622-41C1-A7E6-D6A1695A5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05617534-D02E-4AA2-BE57-43FAFDCCE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D81AF55-2070-414E-BAC4-B9F50463A66D}"/>
              </a:ext>
            </a:extLst>
          </p:cNvPr>
          <p:cNvSpPr txBox="1"/>
          <p:nvPr/>
        </p:nvSpPr>
        <p:spPr>
          <a:xfrm flipH="1">
            <a:off x="570393" y="1090191"/>
            <a:ext cx="33990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Per Conversion (CPC) Is Higher on Website A by more than 11%.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Conversion rate and Click Through Rate of Website B is higher than Website A.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AEFB3CA-EB0F-4F94-B811-985DD172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3823" y="6510936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z="2000" smtClean="0"/>
              <a:t>3</a:t>
            </a:fld>
            <a:endParaRPr lang="en-US" sz="2000" dirty="0"/>
          </a:p>
        </p:txBody>
      </p:sp>
      <p:pic>
        <p:nvPicPr>
          <p:cNvPr id="8" name="Picture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0E7872C-B4FA-4482-B87A-2BE3B2782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450" y="-18061"/>
            <a:ext cx="8238904" cy="462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6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93F-0E70-44DB-9F22-3312ACF1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r>
              <a:rPr lang="en-US" sz="2000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EA866-FB24-48B1-B6CE-3CEB8B69B982}"/>
              </a:ext>
            </a:extLst>
          </p:cNvPr>
          <p:cNvSpPr txBox="1"/>
          <p:nvPr/>
        </p:nvSpPr>
        <p:spPr>
          <a:xfrm>
            <a:off x="1000127" y="0"/>
            <a:ext cx="11191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dashboard shows the comparison between the groups of the campaign of both websites.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comparison of Brand Theme and Competitors Theme from  Website A and Website B. Website B spend more of its budget than Website A, but the conversion rate of Website B is higher from Website A.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B90F5B0-ACC9-47DC-866D-E6E7F5EF9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1091"/>
            <a:ext cx="10939902" cy="56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9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01BD5-B21B-4B4F-8D34-8AFC0B70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z="2000" smtClean="0"/>
              <a:t>5</a:t>
            </a:fld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3666F-55C0-4BBB-A6EC-70F31E1A6028}"/>
              </a:ext>
            </a:extLst>
          </p:cNvPr>
          <p:cNvSpPr txBox="1"/>
          <p:nvPr/>
        </p:nvSpPr>
        <p:spPr>
          <a:xfrm>
            <a:off x="824948" y="268357"/>
            <a:ext cx="10542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Sector Campaign Theme of Website A has more total clicks than Website B but the conversion is a lot lesser.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Whereas, from Website B, the sector is divided into two subsections (Sec-1 and Sec-2) and the total cost of both sections comparatively is less than Website A and has a much higher Conversion Rate.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E624E11-FEC2-459E-8BFF-7D3EFE4D3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8186"/>
            <a:ext cx="10180396" cy="484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7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B125D-F0BB-4F14-AF29-BB46A2E7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z="2000" smtClean="0"/>
              <a:t>6</a:t>
            </a:fld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AF442-3FF9-46A3-A5B4-0F0D7AC91C7A}"/>
              </a:ext>
            </a:extLst>
          </p:cNvPr>
          <p:cNvSpPr txBox="1"/>
          <p:nvPr/>
        </p:nvSpPr>
        <p:spPr>
          <a:xfrm flipH="1">
            <a:off x="1146731" y="345233"/>
            <a:ext cx="985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5D19C-D32B-4F1D-A9EE-6218728EBDAA}"/>
              </a:ext>
            </a:extLst>
          </p:cNvPr>
          <p:cNvSpPr txBox="1"/>
          <p:nvPr/>
        </p:nvSpPr>
        <p:spPr>
          <a:xfrm>
            <a:off x="851647" y="345233"/>
            <a:ext cx="10014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comparison of Generic Result List, Generic Location, Generic Job based between both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Website B do not have Generic Result List category; however, the conversion and conversion rate is higher.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90C9757-F9F5-4CFC-B32A-544F2FD60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4503"/>
            <a:ext cx="10059272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2A28D-E7E9-4366-8097-D62C9B6E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z="2000" smtClean="0"/>
              <a:t>7</a:t>
            </a:fld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FBFC0-4ABB-4927-9025-EF59FBCB5104}"/>
              </a:ext>
            </a:extLst>
          </p:cNvPr>
          <p:cNvSpPr txBox="1"/>
          <p:nvPr/>
        </p:nvSpPr>
        <p:spPr>
          <a:xfrm flipH="1">
            <a:off x="795562" y="71298"/>
            <a:ext cx="10600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slide shows the detailed comparison between the Match types from both websites.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Category of match search type is EXACT, Dynamic Search Ads (DSA), and Broad Match Modifier (BMM).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From the </a:t>
            </a:r>
            <a:r>
              <a:rPr lang="en-US" dirty="0"/>
              <a:t>both websites A and B, the Conversion Rate is higher in the Exact match and Website B has more conversion than Website A.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C668D98-7B5C-4428-BCE8-BD0E53DDF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36" y="1825624"/>
            <a:ext cx="9648374" cy="503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8323E-2783-4DA8-8476-09AA480F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0699" y="6492874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z="2000" smtClean="0"/>
              <a:t>8</a:t>
            </a:fld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29A54E-29D9-4F45-AB1A-364F35CB2A1D}"/>
              </a:ext>
            </a:extLst>
          </p:cNvPr>
          <p:cNvSpPr txBox="1"/>
          <p:nvPr/>
        </p:nvSpPr>
        <p:spPr>
          <a:xfrm flipH="1">
            <a:off x="1019176" y="237946"/>
            <a:ext cx="9949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slide shows the comparison of overall performance in weighted average impression share in percent.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Website B has less Search Impression Share as compared to Website A, but the conversion rate is high.</a:t>
            </a:r>
          </a:p>
        </p:txBody>
      </p:sp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63B4C08A-C4C2-41FC-87FD-68A46D4F9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30" y="1428750"/>
            <a:ext cx="100973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3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98F4B-3181-4ABC-BA12-F5B31504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z="2000" smtClean="0"/>
              <a:t>9</a:t>
            </a:fld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94E72-8500-41AE-BDBF-0ACCECFF31B7}"/>
              </a:ext>
            </a:extLst>
          </p:cNvPr>
          <p:cNvSpPr txBox="1"/>
          <p:nvPr/>
        </p:nvSpPr>
        <p:spPr>
          <a:xfrm flipH="1">
            <a:off x="740300" y="210394"/>
            <a:ext cx="915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slide shows the performance in detail of the Sector Campaign from the Website 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includes KPI such as Total Cost, Total Clicks and Impression opportunities vs the Impressions happened, etc.</a:t>
            </a:r>
          </a:p>
        </p:txBody>
      </p:sp>
      <p:pic>
        <p:nvPicPr>
          <p:cNvPr id="12" name="Picture 11" descr="Graphical user interface, chart&#10;&#10;Description automatically generated with medium confidence">
            <a:extLst>
              <a:ext uri="{FF2B5EF4-FFF2-40B4-BE49-F238E27FC236}">
                <a16:creationId xmlns:a16="http://schemas.microsoft.com/office/drawing/2014/main" id="{3F055A52-77B5-435D-A5FB-F13203D3F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41" y="1133724"/>
            <a:ext cx="10073794" cy="57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7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435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Source Sans Pro</vt:lpstr>
      <vt:lpstr>FunkyShapesDarkVTI</vt:lpstr>
      <vt:lpstr>The Case Study on Ad Campaign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of Ad Campaign</dc:title>
  <dc:creator>Akshay Dahiya</dc:creator>
  <cp:lastModifiedBy>Akshay Dahiya</cp:lastModifiedBy>
  <cp:revision>19</cp:revision>
  <dcterms:created xsi:type="dcterms:W3CDTF">2021-08-04T21:45:20Z</dcterms:created>
  <dcterms:modified xsi:type="dcterms:W3CDTF">2021-08-06T15:08:06Z</dcterms:modified>
</cp:coreProperties>
</file>