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1" r:id="rId6"/>
    <p:sldId id="263" r:id="rId7"/>
    <p:sldId id="264" r:id="rId8"/>
    <p:sldId id="265" r:id="rId9"/>
    <p:sldId id="268" r:id="rId10"/>
    <p:sldId id="267" r:id="rId11"/>
    <p:sldId id="269" r:id="rId12"/>
    <p:sldId id="271" r:id="rId13"/>
    <p:sldId id="266" r:id="rId14"/>
    <p:sldId id="274" r:id="rId15"/>
    <p:sldId id="276" r:id="rId16"/>
    <p:sldId id="270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A60AE-15F3-451C-A504-F0665D266BC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DBD7-FCE1-46BC-89BA-30FB4028B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DBD7-FCE1-46BC-89BA-30FB4028BE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9D5E-7614-4D81-BEF7-6E4C19EFF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DA396-5516-4DAB-A6ED-0661D2EF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4DF1-18B7-4AFF-B30A-B9A4A6E7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1A47-1EE8-45AA-A31C-54A3A9E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90AF-A9BC-4C4D-B835-5F37F847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B5A9-E2BB-4F2D-B3C5-43E3898A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E90B-1FFD-491A-B64F-B910CDD82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7E4D-EF86-4D36-929E-59B28A94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046-A410-483F-AC96-6D73C280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9EED-9543-44BA-BCD3-C9675247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3D7BF-FA93-43D8-BFF4-7AEBE3BB2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78668-BF86-405E-83A0-616AF4840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F9E5-F72C-42BF-AA13-99C13F2F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1397-946F-46A5-AC17-C544C559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088A-25D6-4E25-BAA4-4B1A25EF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6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9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6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5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8A0E-C39C-49CA-985C-17B762E8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702B-C8B4-41CE-949C-F7892509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1DD0-1321-4272-9BE7-C8B03483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317E-31F6-4056-BA69-232BDCD0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3EBC-FC7B-4E05-8B12-FBD6C475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1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4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69B7-4F20-409E-8EF5-3B5E52C1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1C66-4122-426D-96FD-B69F22A3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CEC5-6A32-4C74-9662-37D04DC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F44C-5C74-4066-B501-8A884FB1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7F6C-950D-4E7E-82AD-27F24347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075A-D79D-4924-9F59-21418D9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3DB8-1042-4197-95E3-4B19314FF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D401-D504-4DE0-97DE-7104DB1F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C0D9-29AD-47B9-9BA2-BE6A119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96FCD-4365-4A45-A94D-22F318CF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925A-86A9-47C2-8C85-D9CB4328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AFB0-5388-4D77-95AA-25CC0A3D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FC24-CACA-4E5B-8A47-B11DA389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6AC1F-5AEF-4F89-AAED-F8C9AFBFA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76E64-5158-44C5-9A68-2339BD2C1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D2E75-C1DC-42A3-AF71-6EE37E9F2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0489B-7F33-4F28-80F0-213A7B96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41A2F-2CF1-457C-AD7B-FFB5E0E4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B02B7-1587-4476-AEF9-20E6CA0E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4C28-6DC4-4F5A-A8AE-86158789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6A426-8F87-405A-AF28-77A22C63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7C57F-5C78-4C8C-8AC6-7894B86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29825-F979-48D3-80C2-D4D47F1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FB7CE-D695-4BF3-9CA7-8678ECD1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4ECCD-8669-4381-AA8F-5B23E4C0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25FB-1D3F-4DD4-8086-D8709B69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C218-3254-412D-997A-75BCD9E7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2E22-6508-4960-9DA0-82165869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C7422-3580-4630-BCA5-7D1F5593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C55E-371B-4184-9182-B367E6E2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DDF27-A897-4539-94C4-D6134E8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7831E-70D2-42B6-8E2C-35792A13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1610-4D1A-423D-A7B9-C71EFFC0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B1D51-E569-4AD9-8CBF-A52767EBE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8F050-9287-4CAC-8752-45372402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B014-9B94-4AF7-8535-F5633AFF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296A7-F336-4E97-864E-3DBA214D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2380-6C46-4097-A65D-31A0E724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2ACBC-7F8C-487C-9621-55F84DEE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95CE-E445-4A97-BB17-4C99979F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5984-588B-4CAB-AF8E-BAB4D26D0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E3E0-64A5-4BF6-ADFD-66A3F322785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DC07-00E5-4977-9AEE-524F10E0A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FF73-F891-4646-B02B-CD445969E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623B-9C45-4B19-8F3A-4B4F5731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70FC-4327-484D-B64E-D0D769F8E6D6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991F-4DC5-8944-B567-325B1FC4A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3C31-DB1D-4864-ADA0-8068E2772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907"/>
            <a:ext cx="9144000" cy="1783976"/>
          </a:xfrm>
        </p:spPr>
        <p:txBody>
          <a:bodyPr>
            <a:normAutofit/>
          </a:bodyPr>
          <a:lstStyle/>
          <a:p>
            <a:r>
              <a:rPr lang="en-US" sz="4400" dirty="0"/>
              <a:t>Signal Processing and Control in Neural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AD44-898A-4C8C-93DD-E2FA7774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8753"/>
            <a:ext cx="9144000" cy="3496235"/>
          </a:xfrm>
        </p:spPr>
        <p:txBody>
          <a:bodyPr/>
          <a:lstStyle/>
          <a:p>
            <a:r>
              <a:rPr lang="en-US" dirty="0"/>
              <a:t>Maryam M. </a:t>
            </a:r>
            <a:r>
              <a:rPr lang="en-US" dirty="0" err="1"/>
              <a:t>Shanechi</a:t>
            </a:r>
            <a:endParaRPr lang="en-US" dirty="0"/>
          </a:p>
          <a:p>
            <a:r>
              <a:rPr lang="en-US" dirty="0"/>
              <a:t>Dept. of Electrical Engineering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Submitted by,</a:t>
            </a:r>
          </a:p>
          <a:p>
            <a:r>
              <a:rPr lang="en-US" sz="2000" dirty="0"/>
              <a:t>Akshay Hegde</a:t>
            </a:r>
          </a:p>
          <a:p>
            <a:r>
              <a:rPr lang="en-US" sz="2000" dirty="0"/>
              <a:t>hegdeaks@usc.edu</a:t>
            </a:r>
          </a:p>
        </p:txBody>
      </p:sp>
    </p:spTree>
    <p:extLst>
      <p:ext uri="{BB962C8B-B14F-4D97-AF65-F5344CB8AC3E}">
        <p14:creationId xmlns:p14="http://schemas.microsoft.com/office/powerpoint/2010/main" val="239700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26EC-A128-4272-8031-80734404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71"/>
            <a:ext cx="10515600" cy="298331"/>
          </a:xfrm>
        </p:spPr>
        <p:txBody>
          <a:bodyPr>
            <a:noAutofit/>
          </a:bodyPr>
          <a:lstStyle/>
          <a:p>
            <a:r>
              <a:rPr lang="en-US" sz="3200" dirty="0"/>
              <a:t>EM..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1351E-DCE0-4073-8D6A-B40DFFBE1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643812"/>
            <a:ext cx="527685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AA19E-8F46-48EC-AF3E-A3C533FB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06" y="2199303"/>
            <a:ext cx="27432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9025D-363B-4072-8422-1D7556803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199524"/>
            <a:ext cx="546735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248B7-0707-438D-8663-8202875F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25" y="4218795"/>
            <a:ext cx="1276350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64BBE-4584-4025-854E-35D8FF13C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862" y="4752291"/>
            <a:ext cx="1743075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54CA6-7663-49CE-AA20-2B984C013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99" y="5428662"/>
            <a:ext cx="3467100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FAF5A-5406-418D-A895-1CA960539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646882"/>
            <a:ext cx="5191125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62A16-1172-4AB4-B17C-5B16FF1AF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2488" y="3815592"/>
            <a:ext cx="24669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EM..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Parameters,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rcRect l="-2927" t="-11803" r="-2927" b="-11803"/>
          <a:stretch>
            <a:fillRect/>
          </a:stretch>
        </p:blipFill>
        <p:spPr>
          <a:xfrm>
            <a:off x="4429413" y="2440623"/>
            <a:ext cx="3307079" cy="9575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rcRect l="-1364" t="-10141" r="-1364" b="-10141"/>
          <a:stretch>
            <a:fillRect/>
          </a:stretch>
        </p:blipFill>
        <p:spPr>
          <a:xfrm>
            <a:off x="2530763" y="3505836"/>
            <a:ext cx="6888479" cy="10845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rcRect l="-6207" t="-14400" r="-6207" b="-14400"/>
          <a:stretch>
            <a:fillRect/>
          </a:stretch>
        </p:blipFill>
        <p:spPr>
          <a:xfrm>
            <a:off x="5189826" y="4725035"/>
            <a:ext cx="1656079" cy="8178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16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CB0-675B-4A13-ACDA-1A814111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Language used: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8DDF-450D-4EB0-A588-DC2363B5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Libraries used: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– for plotting</a:t>
            </a:r>
          </a:p>
          <a:p>
            <a:r>
              <a:rPr lang="en-US" dirty="0" err="1"/>
              <a:t>Numpy</a:t>
            </a:r>
            <a:r>
              <a:rPr lang="en-US" dirty="0"/>
              <a:t> – for matrix math</a:t>
            </a:r>
          </a:p>
          <a:p>
            <a:r>
              <a:rPr lang="en-US" dirty="0" err="1"/>
              <a:t>Scipy</a:t>
            </a:r>
            <a:r>
              <a:rPr lang="en-US" dirty="0"/>
              <a:t> – for normalization</a:t>
            </a:r>
          </a:p>
          <a:p>
            <a:r>
              <a:rPr lang="en-US" dirty="0" err="1"/>
              <a:t>Scipy</a:t>
            </a:r>
            <a:r>
              <a:rPr lang="en-US" dirty="0"/>
              <a:t> – for probability density function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181662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211-108A-49E2-885E-82E20831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1885"/>
            <a:ext cx="10515600" cy="2082574"/>
          </a:xfrm>
        </p:spPr>
        <p:txBody>
          <a:bodyPr>
            <a:normAutofit/>
          </a:bodyPr>
          <a:lstStyle/>
          <a:p>
            <a:r>
              <a:rPr lang="en-US" dirty="0"/>
              <a:t>Results and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5B2B6-B108-4014-8C2F-829F86B3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62" y="2672556"/>
            <a:ext cx="6696075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E76E2-E925-4B53-B837-08B99CA3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45" y="3080074"/>
            <a:ext cx="247650" cy="1276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644B55-0F31-474D-A58A-CE4C46702F51}"/>
              </a:ext>
            </a:extLst>
          </p:cNvPr>
          <p:cNvSpPr/>
          <p:nvPr/>
        </p:nvSpPr>
        <p:spPr>
          <a:xfrm>
            <a:off x="914400" y="1427583"/>
            <a:ext cx="9489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Total Log Likelihood vs Number of EM Iterations, </a:t>
            </a:r>
          </a:p>
          <a:p>
            <a:r>
              <a:rPr lang="en-US" sz="2800" dirty="0"/>
              <a:t>With 100 instances,</a:t>
            </a:r>
          </a:p>
        </p:txBody>
      </p:sp>
    </p:spTree>
    <p:extLst>
      <p:ext uri="{BB962C8B-B14F-4D97-AF65-F5344CB8AC3E}">
        <p14:creationId xmlns:p14="http://schemas.microsoft.com/office/powerpoint/2010/main" val="18471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17EC-93F8-44B8-B3FB-1B32C6ED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D3692-B6F1-4503-9C0D-1D831C65A8AE}"/>
              </a:ext>
            </a:extLst>
          </p:cNvPr>
          <p:cNvSpPr/>
          <p:nvPr/>
        </p:nvSpPr>
        <p:spPr>
          <a:xfrm>
            <a:off x="838200" y="1352939"/>
            <a:ext cx="6271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100 instances,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4E89CC0-C099-4F3F-B267-BD6BF30F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X-axis -- Perimeter of the seed</a:t>
            </a:r>
          </a:p>
          <a:p>
            <a:r>
              <a:rPr lang="en-US" sz="1400" dirty="0"/>
              <a:t>Y- axis – length of kernel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E077FF-E1C0-45D7-ADCB-DC7E1B69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0" y="2886745"/>
            <a:ext cx="5887617" cy="2190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CEE312-0613-464E-8A4B-8E67556B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3303037"/>
            <a:ext cx="362876" cy="1423598"/>
          </a:xfrm>
          <a:prstGeom prst="rect">
            <a:avLst/>
          </a:prstGeo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C18EAF62-51CF-4BEC-8130-D52B405D9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901" y="5088516"/>
            <a:ext cx="4627986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B474-2405-48CB-A06A-95877558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EE63-B4F4-4F0D-AC7D-76C650EB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Log Likelihood vs Number of EM Iterations,</a:t>
            </a:r>
          </a:p>
          <a:p>
            <a:r>
              <a:rPr lang="en-US" dirty="0"/>
              <a:t>With 1000 instances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7E1DE-42D2-43D0-B990-D8C2D15D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94" y="2978943"/>
            <a:ext cx="67246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685D4-DFCC-4735-B33F-B83648ED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41" y="5735240"/>
            <a:ext cx="77152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34816-BA03-4F13-80C4-7C8D4353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47" y="3471960"/>
            <a:ext cx="247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4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7E77-1C21-49B5-9D5E-DC5A527F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Results..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3E5D30-D66D-4E16-BDBD-4F7FC91D3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268" y="4976538"/>
            <a:ext cx="4805267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21C44-8E32-48BF-B730-C580F54A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50" y="2721137"/>
            <a:ext cx="6076950" cy="2162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AE8C98-396A-498A-8B4A-F54CFC3EE1EA}"/>
              </a:ext>
            </a:extLst>
          </p:cNvPr>
          <p:cNvSpPr/>
          <p:nvPr/>
        </p:nvSpPr>
        <p:spPr>
          <a:xfrm>
            <a:off x="933061" y="1690689"/>
            <a:ext cx="8210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X-axis -- Perimeter of the seed</a:t>
            </a:r>
          </a:p>
          <a:p>
            <a:r>
              <a:rPr lang="en-US" sz="1600" dirty="0"/>
              <a:t>Y- axis – length of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C8792-47DA-4454-B67D-B41554F59ABF}"/>
              </a:ext>
            </a:extLst>
          </p:cNvPr>
          <p:cNvSpPr/>
          <p:nvPr/>
        </p:nvSpPr>
        <p:spPr>
          <a:xfrm>
            <a:off x="838200" y="1296955"/>
            <a:ext cx="6271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1000 instances,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98DF01-90A2-4857-8407-357B2B30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612" y="3153747"/>
            <a:ext cx="362876" cy="12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538-5C41-4508-BB50-E20C4176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Observations..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7667-77D7-4743-BA80-38DA325E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Final Set of Parameters are same as initial parameters you started with.</a:t>
            </a:r>
          </a:p>
          <a:p>
            <a:pPr lvl="0"/>
            <a:r>
              <a:rPr lang="en-US" dirty="0"/>
              <a:t>Initial Parameters mainly affects the Number of EM Iterations.</a:t>
            </a:r>
          </a:p>
          <a:p>
            <a:pPr lvl="0"/>
            <a:r>
              <a:rPr lang="en-US" dirty="0"/>
              <a:t>If you initialize the parameters with final set of parameters from previous experiment, the number of Iterations will reduce to 2 or 3 for convergence.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34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B22-69E0-4546-B2C3-AF5E6236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04652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98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4DFC-9F18-4F8C-A02A-2A23A0E0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with Gaussian Mixture Model(GMM) and Expectation Maximization(EM)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5E49-BA91-487C-A301-38D9408E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Clustering – separating the data into categories based on some features</a:t>
            </a:r>
          </a:p>
          <a:p>
            <a:pPr marL="0" indent="0">
              <a:buNone/>
            </a:pPr>
            <a:r>
              <a:rPr lang="en-US" dirty="0"/>
              <a:t>	- Deals with finding </a:t>
            </a:r>
            <a:r>
              <a:rPr lang="en-US" i="1" dirty="0"/>
              <a:t>structure</a:t>
            </a:r>
            <a:r>
              <a:rPr lang="en-US" dirty="0"/>
              <a:t> in unlabeled data.</a:t>
            </a:r>
          </a:p>
          <a:p>
            <a:pPr marL="0" indent="0">
              <a:buNone/>
            </a:pPr>
            <a:r>
              <a:rPr lang="en-US" dirty="0"/>
              <a:t>	- Unsupervised type of algorithms.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K</a:t>
            </a:r>
            <a:r>
              <a:rPr lang="en-US" dirty="0"/>
              <a:t>-means and EM algorithms.</a:t>
            </a:r>
          </a:p>
        </p:txBody>
      </p:sp>
    </p:spTree>
    <p:extLst>
      <p:ext uri="{BB962C8B-B14F-4D97-AF65-F5344CB8AC3E}">
        <p14:creationId xmlns:p14="http://schemas.microsoft.com/office/powerpoint/2010/main" val="35252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4BC8-A9FA-41A1-8371-91BCB0C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4E1D-2884-4CE4-B5B2-FF85D57F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multiple Gaussians.</a:t>
            </a:r>
          </a:p>
          <a:p>
            <a:r>
              <a:rPr lang="en-US" dirty="0"/>
              <a:t>Pdf for 1-d gaussian is given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d dimensions, the Gaussian distribution is defined by,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57144-62C4-4B3B-B146-40E8579E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1" y="2830300"/>
            <a:ext cx="3583113" cy="1424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C9A1-42E3-44BE-ACA2-FAA87418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02" y="4889143"/>
            <a:ext cx="5955927" cy="94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11CCF-816E-4F51-B20C-30A53D6B5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602" y="5862948"/>
            <a:ext cx="4867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BAC7-52DE-4190-92C7-404533BA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GMM..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44B19-1847-4173-8D15-6FF856EA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0929"/>
            <a:ext cx="53721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C89F-C8A2-4DF7-8EEE-0142EBD2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4600"/>
            <a:ext cx="712470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4A9E9-6F6A-4FF8-AC2C-BC91FF47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0055"/>
            <a:ext cx="3743325" cy="9144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B1D497B-D11B-4E7C-BB1D-C835FD1E6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00" y="1213117"/>
            <a:ext cx="49776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3F21-4205-4FAC-A9D7-86ADF744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CB0C-1DBA-492A-AFE5-8A12FE6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“Seeds data set” – UCI Machine Learning repository.</a:t>
            </a:r>
          </a:p>
          <a:p>
            <a:pPr lvl="1"/>
            <a:r>
              <a:rPr lang="en-US" dirty="0"/>
              <a:t>About 3 strains of wheat – Kama, Rosa, Canadian.</a:t>
            </a:r>
          </a:p>
          <a:p>
            <a:pPr lvl="1"/>
            <a:r>
              <a:rPr lang="en-US" dirty="0"/>
              <a:t>1000 instances with 7 attributes.</a:t>
            </a:r>
          </a:p>
          <a:p>
            <a:pPr lvl="1"/>
            <a:r>
              <a:rPr lang="en-US" dirty="0"/>
              <a:t>Dataset characteristics – Multivariate</a:t>
            </a:r>
          </a:p>
          <a:p>
            <a:pPr lvl="1"/>
            <a:r>
              <a:rPr lang="en-US" dirty="0"/>
              <a:t>Attribute characteristics - Real</a:t>
            </a:r>
          </a:p>
          <a:p>
            <a:r>
              <a:rPr lang="en-US" dirty="0"/>
              <a:t>Features selected for clustering:</a:t>
            </a:r>
          </a:p>
          <a:p>
            <a:pPr lvl="1"/>
            <a:r>
              <a:rPr lang="en-US" dirty="0"/>
              <a:t>Perimeter of the seed</a:t>
            </a:r>
          </a:p>
          <a:p>
            <a:pPr lvl="1"/>
            <a:r>
              <a:rPr lang="en-US" dirty="0"/>
              <a:t>Length of kernel (internal kernel structure is detected with x-ray)</a:t>
            </a:r>
          </a:p>
          <a:p>
            <a:r>
              <a:rPr lang="en-US" dirty="0"/>
              <a:t>It is concluded as the dataset can be seen as drawn from GMM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0C4A-BCF6-4562-8067-5034CC0D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statement: Given the dataset, X = {x1,x2…</a:t>
            </a:r>
            <a:r>
              <a:rPr lang="en-US" dirty="0" err="1"/>
              <a:t>xn</a:t>
            </a:r>
            <a:r>
              <a:rPr lang="en-US" dirty="0"/>
              <a:t>}, estimate the parameters    (theta) of the GMM model that fits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B9BF-717F-49BA-98DC-5A918635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Solution: Maximize the likelihood of the data             with regards to the model parameters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of the most popular approaches to maximize the likelihood is to use Expectation Maximization (EM) algorithm.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72FBA-45A3-4B10-AF15-A2ECC8E1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40" y="830524"/>
            <a:ext cx="352059" cy="48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EDFA9-45EE-4879-A91F-CDA053E7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18" y="2365795"/>
            <a:ext cx="790575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02800-D75A-4FE9-90B0-698AFA3C3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150" y="3424335"/>
            <a:ext cx="4686234" cy="10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D509-DBFC-47E5-A8E1-CD99B39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C509-4BFF-4129-9A6B-7B9863B3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method for finding maximum likelihood, that estimates parameters in statistical models, when model depends on latent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254A7-CC33-41C0-BA39-415E3ECA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43225"/>
            <a:ext cx="529590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72DBC-BA05-46D9-9DAC-FBBB36C8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90" y="3371477"/>
            <a:ext cx="2439761" cy="1894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218AB-7E2A-4A0A-9A4B-57B6AA72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26" y="5107782"/>
            <a:ext cx="2923592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B654-9AED-4F34-99D5-AA291B27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US" dirty="0"/>
              <a:t>EM..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6CAE-47E9-4400-9BCA-E0FEF1B2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Alternates between performing: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E-step – Given the current parameters of the model, estimate probability distribution.(function for estimation of log-likelihood)</a:t>
            </a:r>
          </a:p>
          <a:p>
            <a:r>
              <a:rPr lang="en-US" dirty="0"/>
              <a:t>M-step – Given the data, estimate the parameters to update the model.(computes parameters maximizing the log-likelihood found in E-step)</a:t>
            </a:r>
          </a:p>
        </p:txBody>
      </p:sp>
    </p:spTree>
    <p:extLst>
      <p:ext uri="{BB962C8B-B14F-4D97-AF65-F5344CB8AC3E}">
        <p14:creationId xmlns:p14="http://schemas.microsoft.com/office/powerpoint/2010/main" val="26321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381F-CC52-41BB-899F-6E932A6F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model for this setup,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6040-584D-4A57-AF70-C34B928F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2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453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Signal Processing and Control in Neural Systems</vt:lpstr>
      <vt:lpstr>Clustering with Gaussian Mixture Model(GMM) and Expectation Maximization(EM)</vt:lpstr>
      <vt:lpstr>GMM?</vt:lpstr>
      <vt:lpstr>GMM..</vt:lpstr>
      <vt:lpstr>Data set used:</vt:lpstr>
      <vt:lpstr>Problem statement: Given the dataset, X = {x1,x2…xn}, estimate the parameters    (theta) of the GMM model that fits the data</vt:lpstr>
      <vt:lpstr>EM</vt:lpstr>
      <vt:lpstr>EM..</vt:lpstr>
      <vt:lpstr>Defining the model for this setup, </vt:lpstr>
      <vt:lpstr>EM..</vt:lpstr>
      <vt:lpstr>EM..</vt:lpstr>
      <vt:lpstr>Language used: Python</vt:lpstr>
      <vt:lpstr>Results and Analysis:</vt:lpstr>
      <vt:lpstr>Results..</vt:lpstr>
      <vt:lpstr>Results..</vt:lpstr>
      <vt:lpstr>Results..</vt:lpstr>
      <vt:lpstr>Observations..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and Control in Neural Systems</dc:title>
  <dc:creator>Akshay Deepak Hegde</dc:creator>
  <cp:lastModifiedBy>Akshay Deepak Hegde</cp:lastModifiedBy>
  <cp:revision>62</cp:revision>
  <dcterms:created xsi:type="dcterms:W3CDTF">2017-11-30T07:46:15Z</dcterms:created>
  <dcterms:modified xsi:type="dcterms:W3CDTF">2017-11-30T13:53:04Z</dcterms:modified>
</cp:coreProperties>
</file>