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0"/>
    <p:sldId id="257" r:id="rId31"/>
    <p:sldId id="258" r:id="rId32"/>
    <p:sldId id="259" r:id="rId33"/>
    <p:sldId id="260" r:id="rId34"/>
    <p:sldId id="261" r:id="rId35"/>
    <p:sldId id="262" r:id="rId36"/>
    <p:sldId id="263" r:id="rId37"/>
    <p:sldId id="264" r:id="rId38"/>
    <p:sldId id="265" r:id="rId39"/>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Inria Serif" charset="1" panose="00000000000000000000"/>
      <p:regular r:id="rId10"/>
    </p:embeddedFont>
    <p:embeddedFont>
      <p:font typeface="Inria Serif Bold" charset="1" panose="00000000000000000000"/>
      <p:regular r:id="rId11"/>
    </p:embeddedFont>
    <p:embeddedFont>
      <p:font typeface="Inria Serif Italics" charset="1" panose="00000000000000000000"/>
      <p:regular r:id="rId12"/>
    </p:embeddedFont>
    <p:embeddedFont>
      <p:font typeface="Inria Serif Bold Italics" charset="1" panose="00000000000000000000"/>
      <p:regular r:id="rId13"/>
    </p:embeddedFont>
    <p:embeddedFont>
      <p:font typeface="IBM Plex Sans" charset="1" panose="020B0503050203000203"/>
      <p:regular r:id="rId14"/>
    </p:embeddedFont>
    <p:embeddedFont>
      <p:font typeface="IBM Plex Sans Bold" charset="1" panose="020B0803050203000203"/>
      <p:regular r:id="rId15"/>
    </p:embeddedFont>
    <p:embeddedFont>
      <p:font typeface="IBM Plex Sans Italics" charset="1" panose="020B0503050203000203"/>
      <p:regular r:id="rId16"/>
    </p:embeddedFont>
    <p:embeddedFont>
      <p:font typeface="IBM Plex Sans Bold Italics" charset="1" panose="020B0803050203000203"/>
      <p:regular r:id="rId17"/>
    </p:embeddedFont>
    <p:embeddedFont>
      <p:font typeface="IBM Plex Sans Thin" charset="1" panose="020B0203050203000203"/>
      <p:regular r:id="rId18"/>
    </p:embeddedFont>
    <p:embeddedFont>
      <p:font typeface="IBM Plex Sans Thin Italics" charset="1" panose="020B0203050203000203"/>
      <p:regular r:id="rId19"/>
    </p:embeddedFont>
    <p:embeddedFont>
      <p:font typeface="IBM Plex Sans Medium" charset="1" panose="020B0603050203000203"/>
      <p:regular r:id="rId20"/>
    </p:embeddedFont>
    <p:embeddedFont>
      <p:font typeface="IBM Plex Sans Medium Italics" charset="1" panose="020B0603050203000203"/>
      <p:regular r:id="rId21"/>
    </p:embeddedFont>
    <p:embeddedFont>
      <p:font typeface="Be Vietnam" charset="1" panose="00000500000000000000"/>
      <p:regular r:id="rId22"/>
    </p:embeddedFont>
    <p:embeddedFont>
      <p:font typeface="Be Vietnam Italics" charset="1" panose="00000500000000000000"/>
      <p:regular r:id="rId23"/>
    </p:embeddedFont>
    <p:embeddedFont>
      <p:font typeface="Be Vietnam Thin" charset="1" panose="00000200000000000000"/>
      <p:regular r:id="rId24"/>
    </p:embeddedFont>
    <p:embeddedFont>
      <p:font typeface="Be Vietnam Thin Italics" charset="1" panose="00000300000000000000"/>
      <p:regular r:id="rId25"/>
    </p:embeddedFont>
    <p:embeddedFont>
      <p:font typeface="Be Vietnam Medium" charset="1" panose="00000600000000000000"/>
      <p:regular r:id="rId26"/>
    </p:embeddedFont>
    <p:embeddedFont>
      <p:font typeface="Be Vietnam Medium Italics" charset="1" panose="00000600000000000000"/>
      <p:regular r:id="rId27"/>
    </p:embeddedFont>
    <p:embeddedFont>
      <p:font typeface="Be Vietnam Ultra-Bold" charset="1" panose="00000900000000000000"/>
      <p:regular r:id="rId28"/>
    </p:embeddedFont>
    <p:embeddedFont>
      <p:font typeface="Be Vietnam Ultra-Bold Italics" charset="1" panose="00000900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slides/slide1.xml" Type="http://schemas.openxmlformats.org/officeDocument/2006/relationships/slide"/><Relationship Id="rId31" Target="slides/slide2.xml" Type="http://schemas.openxmlformats.org/officeDocument/2006/relationships/slide"/><Relationship Id="rId32" Target="slides/slide3.xml" Type="http://schemas.openxmlformats.org/officeDocument/2006/relationships/slide"/><Relationship Id="rId33" Target="slides/slide4.xml" Type="http://schemas.openxmlformats.org/officeDocument/2006/relationships/slide"/><Relationship Id="rId34" Target="slides/slide5.xml" Type="http://schemas.openxmlformats.org/officeDocument/2006/relationships/slide"/><Relationship Id="rId35" Target="slides/slide6.xml" Type="http://schemas.openxmlformats.org/officeDocument/2006/relationships/slide"/><Relationship Id="rId36" Target="slides/slide7.xml" Type="http://schemas.openxmlformats.org/officeDocument/2006/relationships/slide"/><Relationship Id="rId37" Target="slides/slide8.xml" Type="http://schemas.openxmlformats.org/officeDocument/2006/relationships/slide"/><Relationship Id="rId38" Target="slides/slide9.xml" Type="http://schemas.openxmlformats.org/officeDocument/2006/relationships/slide"/><Relationship Id="rId39" Target="slides/slide10.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7.png" Type="http://schemas.openxmlformats.org/officeDocument/2006/relationships/image"/><Relationship Id="rId4" Target="../media/image18.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5.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6.jpe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sp>
        <p:nvSpPr>
          <p:cNvPr name="Freeform 3" id="3"/>
          <p:cNvSpPr/>
          <p:nvPr/>
        </p:nvSpPr>
        <p:spPr>
          <a:xfrm flipH="false" flipV="false" rot="-2700000">
            <a:off x="4226452" y="2785792"/>
            <a:ext cx="16909587" cy="6118196"/>
          </a:xfrm>
          <a:custGeom>
            <a:avLst/>
            <a:gdLst/>
            <a:ahLst/>
            <a:cxnLst/>
            <a:rect r="r" b="b" t="t" l="l"/>
            <a:pathLst>
              <a:path h="6118196" w="16909587">
                <a:moveTo>
                  <a:pt x="0" y="0"/>
                </a:moveTo>
                <a:lnTo>
                  <a:pt x="16909587" y="0"/>
                </a:lnTo>
                <a:lnTo>
                  <a:pt x="16909587" y="6118196"/>
                </a:lnTo>
                <a:lnTo>
                  <a:pt x="0" y="6118196"/>
                </a:lnTo>
                <a:lnTo>
                  <a:pt x="0" y="0"/>
                </a:lnTo>
                <a:close/>
              </a:path>
            </a:pathLst>
          </a:custGeom>
          <a:blipFill>
            <a:blip r:embed="rId3">
              <a:alphaModFix amt="60000"/>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28700" y="2786123"/>
            <a:ext cx="11078006" cy="4582896"/>
          </a:xfrm>
          <a:prstGeom prst="rect">
            <a:avLst/>
          </a:prstGeom>
        </p:spPr>
        <p:txBody>
          <a:bodyPr anchor="t" rtlCol="false" tIns="0" lIns="0" bIns="0" rIns="0">
            <a:spAutoFit/>
          </a:bodyPr>
          <a:lstStyle/>
          <a:p>
            <a:pPr>
              <a:lnSpc>
                <a:spcPts val="11880"/>
              </a:lnSpc>
            </a:pPr>
            <a:r>
              <a:rPr lang="en-US" sz="11534">
                <a:solidFill>
                  <a:srgbClr val="F8F8F8"/>
                </a:solidFill>
                <a:latin typeface="Inria Serif"/>
              </a:rPr>
              <a:t>PRINCIPLE COMPONENT ANALYSIS </a:t>
            </a:r>
          </a:p>
        </p:txBody>
      </p:sp>
      <p:grpSp>
        <p:nvGrpSpPr>
          <p:cNvPr name="Group 5" id="5"/>
          <p:cNvGrpSpPr/>
          <p:nvPr/>
        </p:nvGrpSpPr>
        <p:grpSpPr>
          <a:xfrm rot="0">
            <a:off x="13989546" y="4686388"/>
            <a:ext cx="3269754" cy="4708276"/>
            <a:chOff x="0" y="0"/>
            <a:chExt cx="4359672" cy="6277701"/>
          </a:xfrm>
        </p:grpSpPr>
        <p:sp>
          <p:nvSpPr>
            <p:cNvPr name="TextBox 6" id="6"/>
            <p:cNvSpPr txBox="true"/>
            <p:nvPr/>
          </p:nvSpPr>
          <p:spPr>
            <a:xfrm rot="0">
              <a:off x="0" y="-19050"/>
              <a:ext cx="4359672" cy="427656"/>
            </a:xfrm>
            <a:prstGeom prst="rect">
              <a:avLst/>
            </a:prstGeom>
          </p:spPr>
          <p:txBody>
            <a:bodyPr anchor="t" rtlCol="false" tIns="0" lIns="0" bIns="0" rIns="0">
              <a:spAutoFit/>
            </a:bodyPr>
            <a:lstStyle/>
            <a:p>
              <a:pPr algn="r" marL="0" indent="0" lvl="0">
                <a:lnSpc>
                  <a:spcPts val="2625"/>
                </a:lnSpc>
                <a:spcBef>
                  <a:spcPct val="0"/>
                </a:spcBef>
              </a:pPr>
              <a:r>
                <a:rPr lang="en-US" sz="2019" spc="175" u="none">
                  <a:solidFill>
                    <a:srgbClr val="F8F8F8"/>
                  </a:solidFill>
                  <a:latin typeface="Be Vietnam Ultra-Bold"/>
                </a:rPr>
                <a:t>PRESENTED TO</a:t>
              </a:r>
            </a:p>
          </p:txBody>
        </p:sp>
        <p:sp>
          <p:nvSpPr>
            <p:cNvPr name="TextBox 7" id="7"/>
            <p:cNvSpPr txBox="true"/>
            <p:nvPr/>
          </p:nvSpPr>
          <p:spPr>
            <a:xfrm rot="0">
              <a:off x="0" y="480525"/>
              <a:ext cx="4359672" cy="476398"/>
            </a:xfrm>
            <a:prstGeom prst="rect">
              <a:avLst/>
            </a:prstGeom>
          </p:spPr>
          <p:txBody>
            <a:bodyPr anchor="t" rtlCol="false" tIns="0" lIns="0" bIns="0" rIns="0">
              <a:spAutoFit/>
            </a:bodyPr>
            <a:lstStyle/>
            <a:p>
              <a:pPr algn="r">
                <a:lnSpc>
                  <a:spcPts val="3084"/>
                </a:lnSpc>
              </a:pPr>
              <a:r>
                <a:rPr lang="en-US" sz="2202">
                  <a:solidFill>
                    <a:srgbClr val="F8F8F8"/>
                  </a:solidFill>
                  <a:latin typeface="IBM Plex Sans"/>
                </a:rPr>
                <a:t>Sukanya Ma’am</a:t>
              </a:r>
            </a:p>
          </p:txBody>
        </p:sp>
        <p:sp>
          <p:nvSpPr>
            <p:cNvPr name="TextBox 8" id="8"/>
            <p:cNvSpPr txBox="true"/>
            <p:nvPr/>
          </p:nvSpPr>
          <p:spPr>
            <a:xfrm rot="0">
              <a:off x="0" y="5801303"/>
              <a:ext cx="4359672" cy="476398"/>
            </a:xfrm>
            <a:prstGeom prst="rect">
              <a:avLst/>
            </a:prstGeom>
          </p:spPr>
          <p:txBody>
            <a:bodyPr anchor="t" rtlCol="false" tIns="0" lIns="0" bIns="0" rIns="0">
              <a:spAutoFit/>
            </a:bodyPr>
            <a:lstStyle/>
            <a:p>
              <a:pPr algn="r">
                <a:lnSpc>
                  <a:spcPts val="3084"/>
                </a:lnSpc>
              </a:pPr>
              <a:r>
                <a:rPr lang="en-US" sz="2202">
                  <a:solidFill>
                    <a:srgbClr val="F8F8F8"/>
                  </a:solidFill>
                  <a:latin typeface="IBM Plex Sans"/>
                </a:rPr>
                <a:t> 13/10/2023</a:t>
              </a:r>
            </a:p>
          </p:txBody>
        </p:sp>
        <p:sp>
          <p:nvSpPr>
            <p:cNvPr name="TextBox 9" id="9"/>
            <p:cNvSpPr txBox="true"/>
            <p:nvPr/>
          </p:nvSpPr>
          <p:spPr>
            <a:xfrm rot="0">
              <a:off x="0" y="2240925"/>
              <a:ext cx="4359672" cy="427656"/>
            </a:xfrm>
            <a:prstGeom prst="rect">
              <a:avLst/>
            </a:prstGeom>
          </p:spPr>
          <p:txBody>
            <a:bodyPr anchor="t" rtlCol="false" tIns="0" lIns="0" bIns="0" rIns="0">
              <a:spAutoFit/>
            </a:bodyPr>
            <a:lstStyle/>
            <a:p>
              <a:pPr algn="r" marL="0" indent="0" lvl="0">
                <a:lnSpc>
                  <a:spcPts val="2625"/>
                </a:lnSpc>
                <a:spcBef>
                  <a:spcPct val="0"/>
                </a:spcBef>
              </a:pPr>
              <a:r>
                <a:rPr lang="en-US" sz="2019" spc="175" u="none">
                  <a:solidFill>
                    <a:srgbClr val="F8F8F8"/>
                  </a:solidFill>
                  <a:latin typeface="Be Vietnam Ultra-Bold"/>
                </a:rPr>
                <a:t>PRESENTED BY</a:t>
              </a:r>
            </a:p>
          </p:txBody>
        </p:sp>
        <p:sp>
          <p:nvSpPr>
            <p:cNvPr name="TextBox 10" id="10"/>
            <p:cNvSpPr txBox="true"/>
            <p:nvPr/>
          </p:nvSpPr>
          <p:spPr>
            <a:xfrm rot="0">
              <a:off x="0" y="2740499"/>
              <a:ext cx="4359672" cy="2015104"/>
            </a:xfrm>
            <a:prstGeom prst="rect">
              <a:avLst/>
            </a:prstGeom>
          </p:spPr>
          <p:txBody>
            <a:bodyPr anchor="t" rtlCol="false" tIns="0" lIns="0" bIns="0" rIns="0">
              <a:spAutoFit/>
            </a:bodyPr>
            <a:lstStyle/>
            <a:p>
              <a:pPr algn="r">
                <a:lnSpc>
                  <a:spcPts val="3084"/>
                </a:lnSpc>
              </a:pPr>
              <a:r>
                <a:rPr lang="en-US" sz="2202">
                  <a:solidFill>
                    <a:srgbClr val="F8F8F8"/>
                  </a:solidFill>
                  <a:latin typeface="IBM Plex Sans"/>
                </a:rPr>
                <a:t>Akshay</a:t>
              </a:r>
            </a:p>
            <a:p>
              <a:pPr algn="r">
                <a:lnSpc>
                  <a:spcPts val="3084"/>
                </a:lnSpc>
              </a:pPr>
              <a:r>
                <a:rPr lang="en-US" sz="2202">
                  <a:solidFill>
                    <a:srgbClr val="F8F8F8"/>
                  </a:solidFill>
                  <a:latin typeface="IBM Plex Sans"/>
                </a:rPr>
                <a:t>Sanika</a:t>
              </a:r>
            </a:p>
            <a:p>
              <a:pPr algn="r">
                <a:lnSpc>
                  <a:spcPts val="3084"/>
                </a:lnSpc>
              </a:pPr>
              <a:r>
                <a:rPr lang="en-US" sz="2202">
                  <a:solidFill>
                    <a:srgbClr val="F8F8F8"/>
                  </a:solidFill>
                  <a:latin typeface="IBM Plex Sans"/>
                </a:rPr>
                <a:t>Atharva</a:t>
              </a:r>
            </a:p>
            <a:p>
              <a:pPr algn="r">
                <a:lnSpc>
                  <a:spcPts val="3084"/>
                </a:lnSpc>
              </a:pPr>
              <a:r>
                <a:rPr lang="en-US" sz="2202">
                  <a:solidFill>
                    <a:srgbClr val="F8F8F8"/>
                  </a:solidFill>
                  <a:latin typeface="IBM Plex Sans"/>
                </a:rPr>
                <a:t>Khushi</a:t>
              </a:r>
            </a:p>
          </p:txBody>
        </p:sp>
      </p:grpSp>
      <p:sp>
        <p:nvSpPr>
          <p:cNvPr name="TextBox 11" id="11"/>
          <p:cNvSpPr txBox="true"/>
          <p:nvPr/>
        </p:nvSpPr>
        <p:spPr>
          <a:xfrm rot="0">
            <a:off x="1028700" y="8677910"/>
            <a:ext cx="6631941" cy="580390"/>
          </a:xfrm>
          <a:prstGeom prst="rect">
            <a:avLst/>
          </a:prstGeom>
        </p:spPr>
        <p:txBody>
          <a:bodyPr anchor="t" rtlCol="false" tIns="0" lIns="0" bIns="0" rIns="0">
            <a:spAutoFit/>
          </a:bodyPr>
          <a:lstStyle/>
          <a:p>
            <a:pPr>
              <a:lnSpc>
                <a:spcPts val="4759"/>
              </a:lnSpc>
            </a:pPr>
            <a:r>
              <a:rPr lang="en-US" sz="3399">
                <a:solidFill>
                  <a:srgbClr val="F8F8F8"/>
                </a:solidFill>
                <a:latin typeface="Inria Serif"/>
              </a:rPr>
              <a:t>Dimensionality Reduction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sp>
        <p:nvSpPr>
          <p:cNvPr name="Freeform 3" id="3"/>
          <p:cNvSpPr/>
          <p:nvPr/>
        </p:nvSpPr>
        <p:spPr>
          <a:xfrm flipH="false" flipV="false" rot="1243913">
            <a:off x="-2770474" y="7366384"/>
            <a:ext cx="13558515" cy="4905717"/>
          </a:xfrm>
          <a:custGeom>
            <a:avLst/>
            <a:gdLst/>
            <a:ahLst/>
            <a:cxnLst/>
            <a:rect r="r" b="b" t="t" l="l"/>
            <a:pathLst>
              <a:path h="4905717" w="13558515">
                <a:moveTo>
                  <a:pt x="0" y="0"/>
                </a:moveTo>
                <a:lnTo>
                  <a:pt x="13558515" y="0"/>
                </a:lnTo>
                <a:lnTo>
                  <a:pt x="13558515" y="4905718"/>
                </a:lnTo>
                <a:lnTo>
                  <a:pt x="0" y="4905718"/>
                </a:lnTo>
                <a:lnTo>
                  <a:pt x="0" y="0"/>
                </a:lnTo>
                <a:close/>
              </a:path>
            </a:pathLst>
          </a:custGeom>
          <a:blipFill>
            <a:blip r:embed="rId3">
              <a:alphaModFix amt="60000"/>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6248089" y="1019175"/>
            <a:ext cx="4969276" cy="1076325"/>
          </a:xfrm>
          <a:prstGeom prst="rect">
            <a:avLst/>
          </a:prstGeom>
        </p:spPr>
        <p:txBody>
          <a:bodyPr anchor="t" rtlCol="false" tIns="0" lIns="0" bIns="0" rIns="0">
            <a:spAutoFit/>
          </a:bodyPr>
          <a:lstStyle/>
          <a:p>
            <a:pPr>
              <a:lnSpc>
                <a:spcPts val="8400"/>
              </a:lnSpc>
            </a:pPr>
            <a:r>
              <a:rPr lang="en-US" sz="7000">
                <a:solidFill>
                  <a:srgbClr val="F8F8F8"/>
                </a:solidFill>
                <a:latin typeface="Be Vietnam Ultra-Bold"/>
              </a:rPr>
              <a:t>Conclusion</a:t>
            </a:r>
          </a:p>
        </p:txBody>
      </p:sp>
      <p:sp>
        <p:nvSpPr>
          <p:cNvPr name="TextBox 5" id="5"/>
          <p:cNvSpPr txBox="true"/>
          <p:nvPr/>
        </p:nvSpPr>
        <p:spPr>
          <a:xfrm rot="0">
            <a:off x="2030442" y="2830362"/>
            <a:ext cx="14378911" cy="5183984"/>
          </a:xfrm>
          <a:prstGeom prst="rect">
            <a:avLst/>
          </a:prstGeom>
        </p:spPr>
        <p:txBody>
          <a:bodyPr anchor="t" rtlCol="false" tIns="0" lIns="0" bIns="0" rIns="0">
            <a:spAutoFit/>
          </a:bodyPr>
          <a:lstStyle/>
          <a:p>
            <a:pPr algn="just">
              <a:lnSpc>
                <a:spcPts val="3858"/>
              </a:lnSpc>
              <a:spcBef>
                <a:spcPct val="0"/>
              </a:spcBef>
            </a:pPr>
            <a:r>
              <a:rPr lang="en-US" sz="2756">
                <a:solidFill>
                  <a:srgbClr val="F8F8F8"/>
                </a:solidFill>
                <a:latin typeface="Inria Serif Bold"/>
              </a:rPr>
              <a:t>Principal Component Analysis (PCA) is a valuable and widely used technique in the fields of statistics, machine learning, and data analysis. It serves several important purposes in data analysis, including dimensionality reduction, data compression, visualization, and feature selection.</a:t>
            </a:r>
          </a:p>
          <a:p>
            <a:pPr algn="just">
              <a:lnSpc>
                <a:spcPts val="4278"/>
              </a:lnSpc>
              <a:spcBef>
                <a:spcPct val="0"/>
              </a:spcBef>
            </a:pPr>
            <a:r>
              <a:rPr lang="en-US" sz="3056">
                <a:solidFill>
                  <a:srgbClr val="F8F8F8"/>
                </a:solidFill>
                <a:latin typeface="Inria Serif Bold"/>
              </a:rPr>
              <a:t>However, it's essential to recognize that PCA also has limitations and assumptions, such as linearity and sensitivity to data scaling. The choice of the number of principal components to retain and their interpretation can be subjective and context-dependent. In some cases, other dimensionality reduction techniques, like t-SNE or autoencoders, may be more suitable for capturing complex, non-linear relationships in the data.</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6493922" y="3229458"/>
            <a:ext cx="1004586" cy="1004586"/>
          </a:xfrm>
          <a:custGeom>
            <a:avLst/>
            <a:gdLst/>
            <a:ahLst/>
            <a:cxnLst/>
            <a:rect r="r" b="b" t="t" l="l"/>
            <a:pathLst>
              <a:path h="1004586" w="1004586">
                <a:moveTo>
                  <a:pt x="0" y="0"/>
                </a:moveTo>
                <a:lnTo>
                  <a:pt x="1004586" y="0"/>
                </a:lnTo>
                <a:lnTo>
                  <a:pt x="1004586" y="1004585"/>
                </a:lnTo>
                <a:lnTo>
                  <a:pt x="0" y="10045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6597098" y="3332633"/>
            <a:ext cx="798234" cy="798234"/>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5" id="5"/>
            <p:cNvSpPr txBox="true"/>
            <p:nvPr/>
          </p:nvSpPr>
          <p:spPr>
            <a:xfrm>
              <a:off x="76200" y="28575"/>
              <a:ext cx="660400" cy="708025"/>
            </a:xfrm>
            <a:prstGeom prst="rect">
              <a:avLst/>
            </a:prstGeom>
          </p:spPr>
          <p:txBody>
            <a:bodyPr anchor="ctr" rtlCol="false" tIns="50800" lIns="50800" bIns="50800" rIns="50800"/>
            <a:lstStyle/>
            <a:p>
              <a:pPr algn="ctr">
                <a:lnSpc>
                  <a:spcPts val="3639"/>
                </a:lnSpc>
              </a:pPr>
              <a:r>
                <a:rPr lang="en-US" sz="2599">
                  <a:solidFill>
                    <a:srgbClr val="01003B"/>
                  </a:solidFill>
                  <a:latin typeface="IBM Plex Sans Bold"/>
                </a:rPr>
                <a:t>3</a:t>
              </a:r>
            </a:p>
          </p:txBody>
        </p:sp>
      </p:grpSp>
      <p:sp>
        <p:nvSpPr>
          <p:cNvPr name="Freeform 6" id="6"/>
          <p:cNvSpPr/>
          <p:nvPr/>
        </p:nvSpPr>
        <p:spPr>
          <a:xfrm flipH="false" flipV="false" rot="0">
            <a:off x="6493922" y="4794727"/>
            <a:ext cx="1004586" cy="1004586"/>
          </a:xfrm>
          <a:custGeom>
            <a:avLst/>
            <a:gdLst/>
            <a:ahLst/>
            <a:cxnLst/>
            <a:rect r="r" b="b" t="t" l="l"/>
            <a:pathLst>
              <a:path h="1004586" w="1004586">
                <a:moveTo>
                  <a:pt x="0" y="0"/>
                </a:moveTo>
                <a:lnTo>
                  <a:pt x="1004586" y="0"/>
                </a:lnTo>
                <a:lnTo>
                  <a:pt x="1004586" y="1004585"/>
                </a:lnTo>
                <a:lnTo>
                  <a:pt x="0" y="10045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6597098" y="4897902"/>
            <a:ext cx="798234" cy="798234"/>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9" id="9"/>
            <p:cNvSpPr txBox="true"/>
            <p:nvPr/>
          </p:nvSpPr>
          <p:spPr>
            <a:xfrm>
              <a:off x="76200" y="28575"/>
              <a:ext cx="660400" cy="708025"/>
            </a:xfrm>
            <a:prstGeom prst="rect">
              <a:avLst/>
            </a:prstGeom>
          </p:spPr>
          <p:txBody>
            <a:bodyPr anchor="ctr" rtlCol="false" tIns="50800" lIns="50800" bIns="50800" rIns="50800"/>
            <a:lstStyle/>
            <a:p>
              <a:pPr algn="ctr">
                <a:lnSpc>
                  <a:spcPts val="3639"/>
                </a:lnSpc>
              </a:pPr>
              <a:r>
                <a:rPr lang="en-US" sz="2599">
                  <a:solidFill>
                    <a:srgbClr val="01003B"/>
                  </a:solidFill>
                  <a:latin typeface="IBM Plex Sans"/>
                </a:rPr>
                <a:t>5</a:t>
              </a:r>
            </a:p>
          </p:txBody>
        </p:sp>
      </p:grpSp>
      <p:sp>
        <p:nvSpPr>
          <p:cNvPr name="Freeform 10" id="10"/>
          <p:cNvSpPr/>
          <p:nvPr/>
        </p:nvSpPr>
        <p:spPr>
          <a:xfrm flipH="false" flipV="false" rot="0">
            <a:off x="12148074" y="4796018"/>
            <a:ext cx="1004586" cy="1004586"/>
          </a:xfrm>
          <a:custGeom>
            <a:avLst/>
            <a:gdLst/>
            <a:ahLst/>
            <a:cxnLst/>
            <a:rect r="r" b="b" t="t" l="l"/>
            <a:pathLst>
              <a:path h="1004586" w="1004586">
                <a:moveTo>
                  <a:pt x="0" y="0"/>
                </a:moveTo>
                <a:lnTo>
                  <a:pt x="1004585" y="0"/>
                </a:lnTo>
                <a:lnTo>
                  <a:pt x="1004585" y="1004586"/>
                </a:lnTo>
                <a:lnTo>
                  <a:pt x="0" y="10045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12251249" y="4899194"/>
            <a:ext cx="798234" cy="798234"/>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13" id="13"/>
            <p:cNvSpPr txBox="true"/>
            <p:nvPr/>
          </p:nvSpPr>
          <p:spPr>
            <a:xfrm>
              <a:off x="76200" y="28575"/>
              <a:ext cx="660400" cy="708025"/>
            </a:xfrm>
            <a:prstGeom prst="rect">
              <a:avLst/>
            </a:prstGeom>
          </p:spPr>
          <p:txBody>
            <a:bodyPr anchor="ctr" rtlCol="false" tIns="50800" lIns="50800" bIns="50800" rIns="50800"/>
            <a:lstStyle/>
            <a:p>
              <a:pPr algn="ctr">
                <a:lnSpc>
                  <a:spcPts val="3639"/>
                </a:lnSpc>
              </a:pPr>
              <a:r>
                <a:rPr lang="en-US" sz="2599">
                  <a:solidFill>
                    <a:srgbClr val="01003B"/>
                  </a:solidFill>
                  <a:latin typeface="IBM Plex Sans Bold"/>
                </a:rPr>
                <a:t>6</a:t>
              </a:r>
            </a:p>
          </p:txBody>
        </p:sp>
      </p:grpSp>
      <p:sp>
        <p:nvSpPr>
          <p:cNvPr name="Freeform 14" id="14"/>
          <p:cNvSpPr/>
          <p:nvPr/>
        </p:nvSpPr>
        <p:spPr>
          <a:xfrm flipH="false" flipV="false" rot="0">
            <a:off x="6493922" y="6361287"/>
            <a:ext cx="1004586" cy="1004586"/>
          </a:xfrm>
          <a:custGeom>
            <a:avLst/>
            <a:gdLst/>
            <a:ahLst/>
            <a:cxnLst/>
            <a:rect r="r" b="b" t="t" l="l"/>
            <a:pathLst>
              <a:path h="1004586" w="1004586">
                <a:moveTo>
                  <a:pt x="0" y="0"/>
                </a:moveTo>
                <a:lnTo>
                  <a:pt x="1004586" y="0"/>
                </a:lnTo>
                <a:lnTo>
                  <a:pt x="1004586" y="1004586"/>
                </a:lnTo>
                <a:lnTo>
                  <a:pt x="0" y="10045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5" id="15"/>
          <p:cNvGrpSpPr/>
          <p:nvPr/>
        </p:nvGrpSpPr>
        <p:grpSpPr>
          <a:xfrm rot="0">
            <a:off x="6597098" y="6464463"/>
            <a:ext cx="798234" cy="798234"/>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17" id="17"/>
            <p:cNvSpPr txBox="true"/>
            <p:nvPr/>
          </p:nvSpPr>
          <p:spPr>
            <a:xfrm>
              <a:off x="76200" y="28575"/>
              <a:ext cx="660400" cy="708025"/>
            </a:xfrm>
            <a:prstGeom prst="rect">
              <a:avLst/>
            </a:prstGeom>
          </p:spPr>
          <p:txBody>
            <a:bodyPr anchor="ctr" rtlCol="false" tIns="50800" lIns="50800" bIns="50800" rIns="50800"/>
            <a:lstStyle/>
            <a:p>
              <a:pPr algn="ctr">
                <a:lnSpc>
                  <a:spcPts val="3639"/>
                </a:lnSpc>
              </a:pPr>
              <a:r>
                <a:rPr lang="en-US" sz="2599">
                  <a:solidFill>
                    <a:srgbClr val="01003B"/>
                  </a:solidFill>
                  <a:latin typeface="IBM Plex Sans Bold"/>
                </a:rPr>
                <a:t>7</a:t>
              </a:r>
            </a:p>
          </p:txBody>
        </p:sp>
      </p:grpSp>
      <p:sp>
        <p:nvSpPr>
          <p:cNvPr name="Freeform 18" id="18"/>
          <p:cNvSpPr/>
          <p:nvPr/>
        </p:nvSpPr>
        <p:spPr>
          <a:xfrm flipH="false" flipV="false" rot="0">
            <a:off x="12148074" y="3229458"/>
            <a:ext cx="1004586" cy="1004586"/>
          </a:xfrm>
          <a:custGeom>
            <a:avLst/>
            <a:gdLst/>
            <a:ahLst/>
            <a:cxnLst/>
            <a:rect r="r" b="b" t="t" l="l"/>
            <a:pathLst>
              <a:path h="1004586" w="1004586">
                <a:moveTo>
                  <a:pt x="0" y="0"/>
                </a:moveTo>
                <a:lnTo>
                  <a:pt x="1004585" y="0"/>
                </a:lnTo>
                <a:lnTo>
                  <a:pt x="1004585" y="1004585"/>
                </a:lnTo>
                <a:lnTo>
                  <a:pt x="0" y="10045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9" id="19"/>
          <p:cNvGrpSpPr/>
          <p:nvPr/>
        </p:nvGrpSpPr>
        <p:grpSpPr>
          <a:xfrm rot="0">
            <a:off x="12251249" y="3332633"/>
            <a:ext cx="798234" cy="798234"/>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21" id="21"/>
            <p:cNvSpPr txBox="true"/>
            <p:nvPr/>
          </p:nvSpPr>
          <p:spPr>
            <a:xfrm>
              <a:off x="76200" y="28575"/>
              <a:ext cx="660400" cy="708025"/>
            </a:xfrm>
            <a:prstGeom prst="rect">
              <a:avLst/>
            </a:prstGeom>
          </p:spPr>
          <p:txBody>
            <a:bodyPr anchor="ctr" rtlCol="false" tIns="50800" lIns="50800" bIns="50800" rIns="50800"/>
            <a:lstStyle/>
            <a:p>
              <a:pPr algn="ctr">
                <a:lnSpc>
                  <a:spcPts val="3639"/>
                </a:lnSpc>
              </a:pPr>
              <a:r>
                <a:rPr lang="en-US" sz="2599">
                  <a:solidFill>
                    <a:srgbClr val="01003B"/>
                  </a:solidFill>
                  <a:latin typeface="IBM Plex Sans Bold"/>
                </a:rPr>
                <a:t>4</a:t>
              </a:r>
            </a:p>
          </p:txBody>
        </p:sp>
      </p:grpSp>
      <p:sp>
        <p:nvSpPr>
          <p:cNvPr name="TextBox 22" id="22"/>
          <p:cNvSpPr txBox="true"/>
          <p:nvPr/>
        </p:nvSpPr>
        <p:spPr>
          <a:xfrm rot="0">
            <a:off x="1028700" y="3323108"/>
            <a:ext cx="4817522" cy="1076325"/>
          </a:xfrm>
          <a:prstGeom prst="rect">
            <a:avLst/>
          </a:prstGeom>
        </p:spPr>
        <p:txBody>
          <a:bodyPr anchor="t" rtlCol="false" tIns="0" lIns="0" bIns="0" rIns="0">
            <a:spAutoFit/>
          </a:bodyPr>
          <a:lstStyle/>
          <a:p>
            <a:pPr>
              <a:lnSpc>
                <a:spcPts val="8400"/>
              </a:lnSpc>
            </a:pPr>
            <a:r>
              <a:rPr lang="en-US" sz="7000">
                <a:solidFill>
                  <a:srgbClr val="01003B"/>
                </a:solidFill>
                <a:latin typeface="Inria Serif Bold"/>
              </a:rPr>
              <a:t>Objectives</a:t>
            </a:r>
          </a:p>
        </p:txBody>
      </p:sp>
      <p:sp>
        <p:nvSpPr>
          <p:cNvPr name="Freeform 23" id="23"/>
          <p:cNvSpPr/>
          <p:nvPr/>
        </p:nvSpPr>
        <p:spPr>
          <a:xfrm flipH="false" flipV="false" rot="0">
            <a:off x="6493922" y="1662897"/>
            <a:ext cx="1004586" cy="1004586"/>
          </a:xfrm>
          <a:custGeom>
            <a:avLst/>
            <a:gdLst/>
            <a:ahLst/>
            <a:cxnLst/>
            <a:rect r="r" b="b" t="t" l="l"/>
            <a:pathLst>
              <a:path h="1004586" w="1004586">
                <a:moveTo>
                  <a:pt x="0" y="0"/>
                </a:moveTo>
                <a:lnTo>
                  <a:pt x="1004586" y="0"/>
                </a:lnTo>
                <a:lnTo>
                  <a:pt x="1004586" y="1004586"/>
                </a:lnTo>
                <a:lnTo>
                  <a:pt x="0" y="10045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4" id="24"/>
          <p:cNvGrpSpPr/>
          <p:nvPr/>
        </p:nvGrpSpPr>
        <p:grpSpPr>
          <a:xfrm rot="0">
            <a:off x="6597098" y="1766073"/>
            <a:ext cx="798234" cy="798234"/>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26" id="26"/>
            <p:cNvSpPr txBox="true"/>
            <p:nvPr/>
          </p:nvSpPr>
          <p:spPr>
            <a:xfrm>
              <a:off x="76200" y="28575"/>
              <a:ext cx="660400" cy="708025"/>
            </a:xfrm>
            <a:prstGeom prst="rect">
              <a:avLst/>
            </a:prstGeom>
          </p:spPr>
          <p:txBody>
            <a:bodyPr anchor="ctr" rtlCol="false" tIns="50800" lIns="50800" bIns="50800" rIns="50800"/>
            <a:lstStyle/>
            <a:p>
              <a:pPr algn="ctr">
                <a:lnSpc>
                  <a:spcPts val="3639"/>
                </a:lnSpc>
              </a:pPr>
              <a:r>
                <a:rPr lang="en-US" sz="2599">
                  <a:solidFill>
                    <a:srgbClr val="01003B"/>
                  </a:solidFill>
                  <a:latin typeface="IBM Plex Sans Bold"/>
                </a:rPr>
                <a:t>1</a:t>
              </a:r>
            </a:p>
          </p:txBody>
        </p:sp>
      </p:grpSp>
      <p:sp>
        <p:nvSpPr>
          <p:cNvPr name="Freeform 27" id="27"/>
          <p:cNvSpPr/>
          <p:nvPr/>
        </p:nvSpPr>
        <p:spPr>
          <a:xfrm flipH="false" flipV="false" rot="0">
            <a:off x="12148074" y="1662897"/>
            <a:ext cx="1004586" cy="1004586"/>
          </a:xfrm>
          <a:custGeom>
            <a:avLst/>
            <a:gdLst/>
            <a:ahLst/>
            <a:cxnLst/>
            <a:rect r="r" b="b" t="t" l="l"/>
            <a:pathLst>
              <a:path h="1004586" w="1004586">
                <a:moveTo>
                  <a:pt x="0" y="0"/>
                </a:moveTo>
                <a:lnTo>
                  <a:pt x="1004585" y="0"/>
                </a:lnTo>
                <a:lnTo>
                  <a:pt x="1004585" y="1004586"/>
                </a:lnTo>
                <a:lnTo>
                  <a:pt x="0" y="10045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8" id="28"/>
          <p:cNvGrpSpPr/>
          <p:nvPr/>
        </p:nvGrpSpPr>
        <p:grpSpPr>
          <a:xfrm rot="0">
            <a:off x="12251249" y="1766073"/>
            <a:ext cx="798234" cy="798234"/>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30" id="30"/>
            <p:cNvSpPr txBox="true"/>
            <p:nvPr/>
          </p:nvSpPr>
          <p:spPr>
            <a:xfrm>
              <a:off x="76200" y="28575"/>
              <a:ext cx="660400" cy="708025"/>
            </a:xfrm>
            <a:prstGeom prst="rect">
              <a:avLst/>
            </a:prstGeom>
          </p:spPr>
          <p:txBody>
            <a:bodyPr anchor="ctr" rtlCol="false" tIns="50800" lIns="50800" bIns="50800" rIns="50800"/>
            <a:lstStyle/>
            <a:p>
              <a:pPr algn="ctr">
                <a:lnSpc>
                  <a:spcPts val="3639"/>
                </a:lnSpc>
              </a:pPr>
              <a:r>
                <a:rPr lang="en-US" sz="2599">
                  <a:solidFill>
                    <a:srgbClr val="01003B"/>
                  </a:solidFill>
                  <a:latin typeface="IBM Plex Sans Bold"/>
                </a:rPr>
                <a:t>2</a:t>
              </a:r>
            </a:p>
          </p:txBody>
        </p:sp>
      </p:grpSp>
      <p:sp>
        <p:nvSpPr>
          <p:cNvPr name="TextBox 31" id="31"/>
          <p:cNvSpPr txBox="true"/>
          <p:nvPr/>
        </p:nvSpPr>
        <p:spPr>
          <a:xfrm rot="0">
            <a:off x="7784084" y="1869246"/>
            <a:ext cx="3453527" cy="522660"/>
          </a:xfrm>
          <a:prstGeom prst="rect">
            <a:avLst/>
          </a:prstGeom>
        </p:spPr>
        <p:txBody>
          <a:bodyPr anchor="t" rtlCol="false" tIns="0" lIns="0" bIns="0" rIns="0">
            <a:spAutoFit/>
          </a:bodyPr>
          <a:lstStyle/>
          <a:p>
            <a:pPr algn="ctr">
              <a:lnSpc>
                <a:spcPts val="4266"/>
              </a:lnSpc>
              <a:spcBef>
                <a:spcPct val="0"/>
              </a:spcBef>
            </a:pPr>
            <a:r>
              <a:rPr lang="en-US" sz="3047">
                <a:solidFill>
                  <a:srgbClr val="01003B"/>
                </a:solidFill>
                <a:latin typeface="Inria Serif Bold"/>
              </a:rPr>
              <a:t>  Data Compression</a:t>
            </a:r>
          </a:p>
        </p:txBody>
      </p:sp>
      <p:sp>
        <p:nvSpPr>
          <p:cNvPr name="TextBox 32" id="32"/>
          <p:cNvSpPr txBox="true"/>
          <p:nvPr/>
        </p:nvSpPr>
        <p:spPr>
          <a:xfrm rot="0">
            <a:off x="7679190" y="3435806"/>
            <a:ext cx="3663315" cy="522660"/>
          </a:xfrm>
          <a:prstGeom prst="rect">
            <a:avLst/>
          </a:prstGeom>
        </p:spPr>
        <p:txBody>
          <a:bodyPr anchor="t" rtlCol="false" tIns="0" lIns="0" bIns="0" rIns="0">
            <a:spAutoFit/>
          </a:bodyPr>
          <a:lstStyle/>
          <a:p>
            <a:pPr algn="ctr">
              <a:lnSpc>
                <a:spcPts val="4266"/>
              </a:lnSpc>
              <a:spcBef>
                <a:spcPct val="0"/>
              </a:spcBef>
            </a:pPr>
            <a:r>
              <a:rPr lang="en-US" sz="3047">
                <a:solidFill>
                  <a:srgbClr val="01003B"/>
                </a:solidFill>
                <a:latin typeface="Inria Serif Bold"/>
              </a:rPr>
              <a:t>  Data Preprocessing</a:t>
            </a:r>
          </a:p>
        </p:txBody>
      </p:sp>
      <p:sp>
        <p:nvSpPr>
          <p:cNvPr name="TextBox 33" id="33"/>
          <p:cNvSpPr txBox="true"/>
          <p:nvPr/>
        </p:nvSpPr>
        <p:spPr>
          <a:xfrm rot="0">
            <a:off x="7745107" y="6567636"/>
            <a:ext cx="4384596" cy="522660"/>
          </a:xfrm>
          <a:prstGeom prst="rect">
            <a:avLst/>
          </a:prstGeom>
        </p:spPr>
        <p:txBody>
          <a:bodyPr anchor="t" rtlCol="false" tIns="0" lIns="0" bIns="0" rIns="0">
            <a:spAutoFit/>
          </a:bodyPr>
          <a:lstStyle/>
          <a:p>
            <a:pPr algn="ctr">
              <a:lnSpc>
                <a:spcPts val="4266"/>
              </a:lnSpc>
              <a:spcBef>
                <a:spcPct val="0"/>
              </a:spcBef>
            </a:pPr>
            <a:r>
              <a:rPr lang="en-US" sz="3047">
                <a:solidFill>
                  <a:srgbClr val="01003B"/>
                </a:solidFill>
                <a:latin typeface="Inria Serif Bold"/>
              </a:rPr>
              <a:t>Reduced Dimensionality</a:t>
            </a:r>
          </a:p>
        </p:txBody>
      </p:sp>
      <p:sp>
        <p:nvSpPr>
          <p:cNvPr name="TextBox 34" id="34"/>
          <p:cNvSpPr txBox="true"/>
          <p:nvPr/>
        </p:nvSpPr>
        <p:spPr>
          <a:xfrm rot="0">
            <a:off x="7782235" y="4999245"/>
            <a:ext cx="3480673" cy="522660"/>
          </a:xfrm>
          <a:prstGeom prst="rect">
            <a:avLst/>
          </a:prstGeom>
        </p:spPr>
        <p:txBody>
          <a:bodyPr anchor="t" rtlCol="false" tIns="0" lIns="0" bIns="0" rIns="0">
            <a:spAutoFit/>
          </a:bodyPr>
          <a:lstStyle/>
          <a:p>
            <a:pPr algn="ctr">
              <a:lnSpc>
                <a:spcPts val="4266"/>
              </a:lnSpc>
              <a:spcBef>
                <a:spcPct val="0"/>
              </a:spcBef>
            </a:pPr>
            <a:r>
              <a:rPr lang="en-US" sz="3047">
                <a:solidFill>
                  <a:srgbClr val="01003B"/>
                </a:solidFill>
                <a:latin typeface="Inria Serif Bold"/>
              </a:rPr>
              <a:t> Feature Extraction</a:t>
            </a:r>
          </a:p>
        </p:txBody>
      </p:sp>
      <p:sp>
        <p:nvSpPr>
          <p:cNvPr name="TextBox 35" id="35"/>
          <p:cNvSpPr txBox="true"/>
          <p:nvPr/>
        </p:nvSpPr>
        <p:spPr>
          <a:xfrm rot="0">
            <a:off x="13535981" y="1869246"/>
            <a:ext cx="2922865" cy="522660"/>
          </a:xfrm>
          <a:prstGeom prst="rect">
            <a:avLst/>
          </a:prstGeom>
        </p:spPr>
        <p:txBody>
          <a:bodyPr anchor="t" rtlCol="false" tIns="0" lIns="0" bIns="0" rIns="0">
            <a:spAutoFit/>
          </a:bodyPr>
          <a:lstStyle/>
          <a:p>
            <a:pPr algn="ctr">
              <a:lnSpc>
                <a:spcPts val="4266"/>
              </a:lnSpc>
              <a:spcBef>
                <a:spcPct val="0"/>
              </a:spcBef>
            </a:pPr>
            <a:r>
              <a:rPr lang="en-US" sz="3047">
                <a:solidFill>
                  <a:srgbClr val="01003B"/>
                </a:solidFill>
                <a:latin typeface="Inria Serif Bold"/>
              </a:rPr>
              <a:t>Noise Reduction</a:t>
            </a:r>
          </a:p>
        </p:txBody>
      </p:sp>
      <p:sp>
        <p:nvSpPr>
          <p:cNvPr name="TextBox 36" id="36"/>
          <p:cNvSpPr txBox="true"/>
          <p:nvPr/>
        </p:nvSpPr>
        <p:spPr>
          <a:xfrm rot="0">
            <a:off x="13517201" y="3340819"/>
            <a:ext cx="3434120" cy="522660"/>
          </a:xfrm>
          <a:prstGeom prst="rect">
            <a:avLst/>
          </a:prstGeom>
        </p:spPr>
        <p:txBody>
          <a:bodyPr anchor="t" rtlCol="false" tIns="0" lIns="0" bIns="0" rIns="0">
            <a:spAutoFit/>
          </a:bodyPr>
          <a:lstStyle/>
          <a:p>
            <a:pPr algn="ctr">
              <a:lnSpc>
                <a:spcPts val="4266"/>
              </a:lnSpc>
              <a:spcBef>
                <a:spcPct val="0"/>
              </a:spcBef>
            </a:pPr>
            <a:r>
              <a:rPr lang="en-US" sz="3047">
                <a:solidFill>
                  <a:srgbClr val="01003B"/>
                </a:solidFill>
                <a:latin typeface="Inria Serif Bold"/>
              </a:rPr>
              <a:t>Anomaly Detection</a:t>
            </a:r>
          </a:p>
        </p:txBody>
      </p:sp>
      <p:sp>
        <p:nvSpPr>
          <p:cNvPr name="TextBox 37" id="37"/>
          <p:cNvSpPr txBox="true"/>
          <p:nvPr/>
        </p:nvSpPr>
        <p:spPr>
          <a:xfrm rot="0">
            <a:off x="13459747" y="4832519"/>
            <a:ext cx="3212544" cy="1056060"/>
          </a:xfrm>
          <a:prstGeom prst="rect">
            <a:avLst/>
          </a:prstGeom>
        </p:spPr>
        <p:txBody>
          <a:bodyPr anchor="t" rtlCol="false" tIns="0" lIns="0" bIns="0" rIns="0">
            <a:spAutoFit/>
          </a:bodyPr>
          <a:lstStyle/>
          <a:p>
            <a:pPr algn="ctr">
              <a:lnSpc>
                <a:spcPts val="4266"/>
              </a:lnSpc>
            </a:pPr>
            <a:r>
              <a:rPr lang="en-US" sz="3047">
                <a:solidFill>
                  <a:srgbClr val="01003B"/>
                </a:solidFill>
                <a:latin typeface="Inria Serif Bold"/>
              </a:rPr>
              <a:t>  Improved Model </a:t>
            </a:r>
          </a:p>
          <a:p>
            <a:pPr algn="ctr">
              <a:lnSpc>
                <a:spcPts val="4266"/>
              </a:lnSpc>
              <a:spcBef>
                <a:spcPct val="0"/>
              </a:spcBef>
            </a:pPr>
            <a:r>
              <a:rPr lang="en-US" sz="3047">
                <a:solidFill>
                  <a:srgbClr val="01003B"/>
                </a:solidFill>
                <a:latin typeface="Inria Serif Bold"/>
              </a:rPr>
              <a:t>Performance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sp>
        <p:nvSpPr>
          <p:cNvPr name="Freeform 3" id="3"/>
          <p:cNvSpPr/>
          <p:nvPr/>
        </p:nvSpPr>
        <p:spPr>
          <a:xfrm flipH="false" flipV="false" rot="-8010284">
            <a:off x="11274917" y="-2976531"/>
            <a:ext cx="11342890" cy="9156806"/>
          </a:xfrm>
          <a:custGeom>
            <a:avLst/>
            <a:gdLst/>
            <a:ahLst/>
            <a:cxnLst/>
            <a:rect r="r" b="b" t="t" l="l"/>
            <a:pathLst>
              <a:path h="9156806" w="11342890">
                <a:moveTo>
                  <a:pt x="0" y="0"/>
                </a:moveTo>
                <a:lnTo>
                  <a:pt x="11342890" y="0"/>
                </a:lnTo>
                <a:lnTo>
                  <a:pt x="11342890" y="9156806"/>
                </a:lnTo>
                <a:lnTo>
                  <a:pt x="0" y="91568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28700" y="3165123"/>
            <a:ext cx="7812715" cy="1076325"/>
          </a:xfrm>
          <a:prstGeom prst="rect">
            <a:avLst/>
          </a:prstGeom>
        </p:spPr>
        <p:txBody>
          <a:bodyPr anchor="t" rtlCol="false" tIns="0" lIns="0" bIns="0" rIns="0">
            <a:spAutoFit/>
          </a:bodyPr>
          <a:lstStyle/>
          <a:p>
            <a:pPr>
              <a:lnSpc>
                <a:spcPts val="8400"/>
              </a:lnSpc>
            </a:pPr>
            <a:r>
              <a:rPr lang="en-US" sz="7000">
                <a:solidFill>
                  <a:srgbClr val="F8F8F8"/>
                </a:solidFill>
                <a:latin typeface="Inria Serif Bold"/>
              </a:rPr>
              <a:t>INTRODUCTION</a:t>
            </a:r>
          </a:p>
        </p:txBody>
      </p:sp>
      <p:sp>
        <p:nvSpPr>
          <p:cNvPr name="TextBox 5" id="5"/>
          <p:cNvSpPr txBox="true"/>
          <p:nvPr/>
        </p:nvSpPr>
        <p:spPr>
          <a:xfrm rot="0">
            <a:off x="1028700" y="5076825"/>
            <a:ext cx="12704564" cy="3357970"/>
          </a:xfrm>
          <a:prstGeom prst="rect">
            <a:avLst/>
          </a:prstGeom>
        </p:spPr>
        <p:txBody>
          <a:bodyPr anchor="t" rtlCol="false" tIns="0" lIns="0" bIns="0" rIns="0">
            <a:spAutoFit/>
          </a:bodyPr>
          <a:lstStyle/>
          <a:p>
            <a:pPr algn="just">
              <a:lnSpc>
                <a:spcPts val="4440"/>
              </a:lnSpc>
              <a:spcBef>
                <a:spcPct val="0"/>
              </a:spcBef>
            </a:pPr>
            <a:r>
              <a:rPr lang="en-US" sz="3171">
                <a:solidFill>
                  <a:srgbClr val="F8F8F8"/>
                </a:solidFill>
                <a:latin typeface="Inria Serif Bold"/>
              </a:rPr>
              <a:t>Principal Component Analysis (PCA) is a popular technique used </a:t>
            </a:r>
          </a:p>
          <a:p>
            <a:pPr algn="just">
              <a:lnSpc>
                <a:spcPts val="4440"/>
              </a:lnSpc>
              <a:spcBef>
                <a:spcPct val="0"/>
              </a:spcBef>
            </a:pPr>
            <a:r>
              <a:rPr lang="en-US" sz="3171">
                <a:solidFill>
                  <a:srgbClr val="F8F8F8"/>
                </a:solidFill>
                <a:latin typeface="Inria Serif Bold"/>
              </a:rPr>
              <a:t>for dimensionality reduction in data analysis and machine learning.</a:t>
            </a:r>
          </a:p>
          <a:p>
            <a:pPr algn="just">
              <a:lnSpc>
                <a:spcPts val="4440"/>
              </a:lnSpc>
              <a:spcBef>
                <a:spcPct val="0"/>
              </a:spcBef>
            </a:pPr>
            <a:r>
              <a:rPr lang="en-US" sz="3171">
                <a:solidFill>
                  <a:srgbClr val="F8F8F8"/>
                </a:solidFill>
                <a:latin typeface="Inria Serif Bold"/>
              </a:rPr>
              <a:t>It works by transforming the original data into a new coordinate </a:t>
            </a:r>
          </a:p>
          <a:p>
            <a:pPr algn="just">
              <a:lnSpc>
                <a:spcPts val="4440"/>
              </a:lnSpc>
              <a:spcBef>
                <a:spcPct val="0"/>
              </a:spcBef>
            </a:pPr>
            <a:r>
              <a:rPr lang="en-US" sz="3171">
                <a:solidFill>
                  <a:srgbClr val="F8F8F8"/>
                </a:solidFill>
                <a:latin typeface="Inria Serif Bold"/>
              </a:rPr>
              <a:t>system, where the data's variance is maximized along the axes.</a:t>
            </a:r>
          </a:p>
          <a:p>
            <a:pPr algn="just">
              <a:lnSpc>
                <a:spcPts val="4440"/>
              </a:lnSpc>
              <a:spcBef>
                <a:spcPct val="0"/>
              </a:spcBef>
            </a:pPr>
            <a:r>
              <a:rPr lang="en-US" sz="3171">
                <a:solidFill>
                  <a:srgbClr val="F8F8F8"/>
                </a:solidFill>
                <a:latin typeface="Inria Serif Bold"/>
              </a:rPr>
              <a:t>The idea is to reduce the number of features or dimensions</a:t>
            </a:r>
          </a:p>
          <a:p>
            <a:pPr algn="just">
              <a:lnSpc>
                <a:spcPts val="4440"/>
              </a:lnSpc>
              <a:spcBef>
                <a:spcPct val="0"/>
              </a:spcBef>
            </a:pPr>
            <a:r>
              <a:rPr lang="en-US" sz="3171">
                <a:solidFill>
                  <a:srgbClr val="F8F8F8"/>
                </a:solidFill>
                <a:latin typeface="Inria Serif Bold"/>
              </a:rPr>
              <a:t>while retaining as much of the original data's variance as possible.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sp>
        <p:nvSpPr>
          <p:cNvPr name="Freeform 3" id="3"/>
          <p:cNvSpPr/>
          <p:nvPr/>
        </p:nvSpPr>
        <p:spPr>
          <a:xfrm flipH="false" flipV="false" rot="3301940">
            <a:off x="-2976647" y="6044703"/>
            <a:ext cx="7092618" cy="4797189"/>
          </a:xfrm>
          <a:custGeom>
            <a:avLst/>
            <a:gdLst/>
            <a:ahLst/>
            <a:cxnLst/>
            <a:rect r="r" b="b" t="t" l="l"/>
            <a:pathLst>
              <a:path h="4797189" w="7092618">
                <a:moveTo>
                  <a:pt x="0" y="0"/>
                </a:moveTo>
                <a:lnTo>
                  <a:pt x="7092618" y="0"/>
                </a:lnTo>
                <a:lnTo>
                  <a:pt x="7092618" y="4797189"/>
                </a:lnTo>
                <a:lnTo>
                  <a:pt x="0" y="479718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2589494" y="1856007"/>
            <a:ext cx="5570475" cy="6574987"/>
          </a:xfrm>
          <a:custGeom>
            <a:avLst/>
            <a:gdLst/>
            <a:ahLst/>
            <a:cxnLst/>
            <a:rect r="r" b="b" t="t" l="l"/>
            <a:pathLst>
              <a:path h="6574987" w="5570475">
                <a:moveTo>
                  <a:pt x="0" y="0"/>
                </a:moveTo>
                <a:lnTo>
                  <a:pt x="5570475" y="0"/>
                </a:lnTo>
                <a:lnTo>
                  <a:pt x="5570475" y="6574986"/>
                </a:lnTo>
                <a:lnTo>
                  <a:pt x="0" y="6574986"/>
                </a:lnTo>
                <a:lnTo>
                  <a:pt x="0" y="0"/>
                </a:lnTo>
                <a:close/>
              </a:path>
            </a:pathLst>
          </a:custGeom>
          <a:blipFill>
            <a:blip r:embed="rId5"/>
            <a:stretch>
              <a:fillRect l="0" t="0" r="0" b="0"/>
            </a:stretch>
          </a:blipFill>
        </p:spPr>
      </p:sp>
      <p:grpSp>
        <p:nvGrpSpPr>
          <p:cNvPr name="Group 5" id="5"/>
          <p:cNvGrpSpPr/>
          <p:nvPr/>
        </p:nvGrpSpPr>
        <p:grpSpPr>
          <a:xfrm rot="0">
            <a:off x="3223327" y="8476318"/>
            <a:ext cx="4302807" cy="781982"/>
            <a:chOff x="0" y="0"/>
            <a:chExt cx="5737076" cy="1042643"/>
          </a:xfrm>
        </p:grpSpPr>
        <p:sp>
          <p:nvSpPr>
            <p:cNvPr name="TextBox 6" id="6"/>
            <p:cNvSpPr txBox="true"/>
            <p:nvPr/>
          </p:nvSpPr>
          <p:spPr>
            <a:xfrm rot="0">
              <a:off x="0" y="-19050"/>
              <a:ext cx="5737076" cy="464397"/>
            </a:xfrm>
            <a:prstGeom prst="rect">
              <a:avLst/>
            </a:prstGeom>
          </p:spPr>
          <p:txBody>
            <a:bodyPr anchor="t" rtlCol="false" tIns="0" lIns="0" bIns="0" rIns="0">
              <a:spAutoFit/>
            </a:bodyPr>
            <a:lstStyle/>
            <a:p>
              <a:pPr algn="ctr" marL="0" indent="0" lvl="0">
                <a:lnSpc>
                  <a:spcPts val="2859"/>
                </a:lnSpc>
                <a:spcBef>
                  <a:spcPct val="0"/>
                </a:spcBef>
              </a:pPr>
              <a:r>
                <a:rPr lang="en-US" sz="2199" spc="191">
                  <a:solidFill>
                    <a:srgbClr val="F8F8F8"/>
                  </a:solidFill>
                  <a:latin typeface="Be Vietnam Ultra-Bold"/>
                </a:rPr>
                <a:t>FLOWCHART</a:t>
              </a:r>
            </a:p>
          </p:txBody>
        </p:sp>
        <p:sp>
          <p:nvSpPr>
            <p:cNvPr name="TextBox 7" id="7"/>
            <p:cNvSpPr txBox="true"/>
            <p:nvPr/>
          </p:nvSpPr>
          <p:spPr>
            <a:xfrm rot="0">
              <a:off x="0" y="517498"/>
              <a:ext cx="5737076" cy="525145"/>
            </a:xfrm>
            <a:prstGeom prst="rect">
              <a:avLst/>
            </a:prstGeom>
          </p:spPr>
          <p:txBody>
            <a:bodyPr anchor="t" rtlCol="false" tIns="0" lIns="0" bIns="0" rIns="0">
              <a:spAutoFit/>
            </a:bodyPr>
            <a:lstStyle/>
            <a:p>
              <a:pPr>
                <a:lnSpc>
                  <a:spcPts val="3359"/>
                </a:lnSpc>
              </a:pPr>
            </a:p>
          </p:txBody>
        </p:sp>
      </p:grpSp>
      <p:sp>
        <p:nvSpPr>
          <p:cNvPr name="TextBox 8" id="8"/>
          <p:cNvSpPr txBox="true"/>
          <p:nvPr/>
        </p:nvSpPr>
        <p:spPr>
          <a:xfrm rot="0">
            <a:off x="8571957" y="2413926"/>
            <a:ext cx="8967002" cy="5401997"/>
          </a:xfrm>
          <a:prstGeom prst="rect">
            <a:avLst/>
          </a:prstGeom>
        </p:spPr>
        <p:txBody>
          <a:bodyPr anchor="t" rtlCol="false" tIns="0" lIns="0" bIns="0" rIns="0">
            <a:spAutoFit/>
          </a:bodyPr>
          <a:lstStyle/>
          <a:p>
            <a:pPr algn="just">
              <a:lnSpc>
                <a:spcPts val="3604"/>
              </a:lnSpc>
              <a:spcBef>
                <a:spcPct val="0"/>
              </a:spcBef>
            </a:pPr>
            <a:r>
              <a:rPr lang="en-US" sz="2574">
                <a:solidFill>
                  <a:srgbClr val="F8F8F8"/>
                </a:solidFill>
                <a:latin typeface="Inria Serif Bold"/>
              </a:rPr>
              <a:t>This flowchart outlines the main steps involved in PCA. It begins with data preprocessing, standardizing or normalizing the data, and then progresses to the calculation of the covariance matrix. Next, PCA calculates the eigenvalues and eigenvectors, which are used to select the principal components based on your criteria (e.g., explained variance). The data is then projected into the new subspace created by these selected components, effectively reducing dimensionality. Reconstruction is optional and can be used to transform the reduced-dimension data back into the original feature space if necessary.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415644">
            <a:off x="5915240" y="4334647"/>
            <a:ext cx="15465517" cy="5595705"/>
          </a:xfrm>
          <a:custGeom>
            <a:avLst/>
            <a:gdLst/>
            <a:ahLst/>
            <a:cxnLst/>
            <a:rect r="r" b="b" t="t" l="l"/>
            <a:pathLst>
              <a:path h="5595705" w="15465517">
                <a:moveTo>
                  <a:pt x="0" y="0"/>
                </a:moveTo>
                <a:lnTo>
                  <a:pt x="15465517" y="0"/>
                </a:lnTo>
                <a:lnTo>
                  <a:pt x="15465517" y="5595705"/>
                </a:lnTo>
                <a:lnTo>
                  <a:pt x="0" y="55957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a:grpSpLocks noChangeAspect="true"/>
          </p:cNvGrpSpPr>
          <p:nvPr/>
        </p:nvGrpSpPr>
        <p:grpSpPr>
          <a:xfrm rot="0">
            <a:off x="12377847" y="2350770"/>
            <a:ext cx="4881453" cy="9920331"/>
            <a:chOff x="0" y="0"/>
            <a:chExt cx="5001260" cy="10163810"/>
          </a:xfrm>
        </p:grpSpPr>
        <p:sp>
          <p:nvSpPr>
            <p:cNvPr name="Freeform 4" id="4"/>
            <p:cNvSpPr/>
            <p:nvPr/>
          </p:nvSpPr>
          <p:spPr>
            <a:xfrm flipH="false" flipV="false" rot="0">
              <a:off x="0" y="0"/>
              <a:ext cx="5000993" cy="10163632"/>
            </a:xfrm>
            <a:custGeom>
              <a:avLst/>
              <a:gdLst/>
              <a:ahLst/>
              <a:cxnLst/>
              <a:rect r="r" b="b" t="t" l="l"/>
              <a:pathLst>
                <a:path h="10163632" w="5000993">
                  <a:moveTo>
                    <a:pt x="0" y="0"/>
                  </a:moveTo>
                  <a:lnTo>
                    <a:pt x="5000993" y="0"/>
                  </a:lnTo>
                  <a:lnTo>
                    <a:pt x="5000993" y="10163632"/>
                  </a:lnTo>
                  <a:lnTo>
                    <a:pt x="0" y="10163632"/>
                  </a:lnTo>
                  <a:close/>
                </a:path>
              </a:pathLst>
            </a:custGeom>
            <a:blipFill>
              <a:blip r:embed="rId4"/>
              <a:stretch>
                <a:fillRect l="-45" t="0" r="-45" b="0"/>
              </a:stretch>
            </a:blipFill>
          </p:spPr>
        </p:sp>
        <p:sp>
          <p:nvSpPr>
            <p:cNvPr name="Freeform 5" id="5"/>
            <p:cNvSpPr/>
            <p:nvPr/>
          </p:nvSpPr>
          <p:spPr>
            <a:xfrm flipH="false" flipV="false" rot="0">
              <a:off x="338760" y="288798"/>
              <a:ext cx="4330776" cy="9398000"/>
            </a:xfrm>
            <a:custGeom>
              <a:avLst/>
              <a:gdLst/>
              <a:ahLst/>
              <a:cxnLst/>
              <a:rect r="r" b="b" t="t" l="l"/>
              <a:pathLst>
                <a:path h="9398000" w="4330776">
                  <a:moveTo>
                    <a:pt x="3894366" y="9398000"/>
                  </a:moveTo>
                  <a:lnTo>
                    <a:pt x="436410" y="9398000"/>
                  </a:lnTo>
                  <a:cubicBezTo>
                    <a:pt x="195389" y="9398000"/>
                    <a:pt x="0" y="9202610"/>
                    <a:pt x="0" y="8961590"/>
                  </a:cubicBezTo>
                  <a:lnTo>
                    <a:pt x="0" y="436410"/>
                  </a:lnTo>
                  <a:cubicBezTo>
                    <a:pt x="0" y="195390"/>
                    <a:pt x="195389" y="0"/>
                    <a:pt x="436410" y="0"/>
                  </a:cubicBezTo>
                  <a:lnTo>
                    <a:pt x="861580" y="0"/>
                  </a:lnTo>
                  <a:cubicBezTo>
                    <a:pt x="902373" y="0"/>
                    <a:pt x="935444" y="33071"/>
                    <a:pt x="935444" y="73863"/>
                  </a:cubicBezTo>
                  <a:lnTo>
                    <a:pt x="935444" y="73863"/>
                  </a:lnTo>
                  <a:cubicBezTo>
                    <a:pt x="935444" y="225019"/>
                    <a:pt x="1057745" y="347688"/>
                    <a:pt x="1208913" y="348120"/>
                  </a:cubicBezTo>
                  <a:lnTo>
                    <a:pt x="3105874" y="353619"/>
                  </a:lnTo>
                  <a:cubicBezTo>
                    <a:pt x="3257651" y="354063"/>
                    <a:pt x="3380930" y="231140"/>
                    <a:pt x="3380930" y="79362"/>
                  </a:cubicBezTo>
                  <a:lnTo>
                    <a:pt x="3380930" y="73863"/>
                  </a:lnTo>
                  <a:cubicBezTo>
                    <a:pt x="3380930" y="33071"/>
                    <a:pt x="3414001" y="0"/>
                    <a:pt x="3454794" y="0"/>
                  </a:cubicBezTo>
                  <a:lnTo>
                    <a:pt x="3894366" y="0"/>
                  </a:lnTo>
                  <a:cubicBezTo>
                    <a:pt x="4135387" y="0"/>
                    <a:pt x="4330776" y="195390"/>
                    <a:pt x="4330776" y="436410"/>
                  </a:cubicBezTo>
                  <a:lnTo>
                    <a:pt x="4330776" y="8961603"/>
                  </a:lnTo>
                  <a:cubicBezTo>
                    <a:pt x="4330776" y="9202610"/>
                    <a:pt x="4135387" y="9398000"/>
                    <a:pt x="3894366" y="9398000"/>
                  </a:cubicBezTo>
                  <a:close/>
                </a:path>
              </a:pathLst>
            </a:custGeom>
            <a:blipFill>
              <a:blip r:embed="rId5"/>
              <a:stretch>
                <a:fillRect l="-134947" t="0" r="-134947" b="0"/>
              </a:stretch>
            </a:blipFill>
          </p:spPr>
        </p:sp>
      </p:grpSp>
      <p:sp>
        <p:nvSpPr>
          <p:cNvPr name="TextBox 6" id="6"/>
          <p:cNvSpPr txBox="true"/>
          <p:nvPr/>
        </p:nvSpPr>
        <p:spPr>
          <a:xfrm rot="0">
            <a:off x="1028700" y="2350770"/>
            <a:ext cx="10387445" cy="1066800"/>
          </a:xfrm>
          <a:prstGeom prst="rect">
            <a:avLst/>
          </a:prstGeom>
        </p:spPr>
        <p:txBody>
          <a:bodyPr anchor="t" rtlCol="false" tIns="0" lIns="0" bIns="0" rIns="0">
            <a:spAutoFit/>
          </a:bodyPr>
          <a:lstStyle/>
          <a:p>
            <a:pPr>
              <a:lnSpc>
                <a:spcPts val="8400"/>
              </a:lnSpc>
            </a:pPr>
            <a:r>
              <a:rPr lang="en-US" sz="7000">
                <a:solidFill>
                  <a:srgbClr val="01003B"/>
                </a:solidFill>
                <a:latin typeface="IBM Plex Sans Bold"/>
              </a:rPr>
              <a:t>Data Preprocessing</a:t>
            </a:r>
          </a:p>
        </p:txBody>
      </p:sp>
      <p:sp>
        <p:nvSpPr>
          <p:cNvPr name="TextBox 7" id="7"/>
          <p:cNvSpPr txBox="true"/>
          <p:nvPr/>
        </p:nvSpPr>
        <p:spPr>
          <a:xfrm rot="0">
            <a:off x="1028700" y="4189095"/>
            <a:ext cx="10034906" cy="3060637"/>
          </a:xfrm>
          <a:prstGeom prst="rect">
            <a:avLst/>
          </a:prstGeom>
        </p:spPr>
        <p:txBody>
          <a:bodyPr anchor="t" rtlCol="false" tIns="0" lIns="0" bIns="0" rIns="0">
            <a:spAutoFit/>
          </a:bodyPr>
          <a:lstStyle/>
          <a:p>
            <a:pPr algn="just">
              <a:lnSpc>
                <a:spcPts val="3503"/>
              </a:lnSpc>
              <a:spcBef>
                <a:spcPct val="0"/>
              </a:spcBef>
            </a:pPr>
            <a:r>
              <a:rPr lang="en-US" sz="2502">
                <a:solidFill>
                  <a:srgbClr val="01003B"/>
                </a:solidFill>
                <a:latin typeface="Inria Serif Bold"/>
              </a:rPr>
              <a:t>PCA starts with a dataset that typically consists of a matrix where each row represents an observation or data point, and each column represents a feature or variable. It's essential to standardize or normalize the data to have a mean of 0 and a standard deviation of 1. This step ensures that all features are on the same scale and prevents one feature from dominating the analysis due to its larger magnitude.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415644">
            <a:off x="5915240" y="4334647"/>
            <a:ext cx="15465517" cy="5595705"/>
          </a:xfrm>
          <a:custGeom>
            <a:avLst/>
            <a:gdLst/>
            <a:ahLst/>
            <a:cxnLst/>
            <a:rect r="r" b="b" t="t" l="l"/>
            <a:pathLst>
              <a:path h="5595705" w="15465517">
                <a:moveTo>
                  <a:pt x="0" y="0"/>
                </a:moveTo>
                <a:lnTo>
                  <a:pt x="15465517" y="0"/>
                </a:lnTo>
                <a:lnTo>
                  <a:pt x="15465517" y="5595705"/>
                </a:lnTo>
                <a:lnTo>
                  <a:pt x="0" y="55957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a:grpSpLocks noChangeAspect="true"/>
          </p:cNvGrpSpPr>
          <p:nvPr/>
        </p:nvGrpSpPr>
        <p:grpSpPr>
          <a:xfrm rot="0">
            <a:off x="12377847" y="2350770"/>
            <a:ext cx="4881453" cy="9920331"/>
            <a:chOff x="0" y="0"/>
            <a:chExt cx="5001260" cy="10163810"/>
          </a:xfrm>
        </p:grpSpPr>
        <p:sp>
          <p:nvSpPr>
            <p:cNvPr name="Freeform 4" id="4"/>
            <p:cNvSpPr/>
            <p:nvPr/>
          </p:nvSpPr>
          <p:spPr>
            <a:xfrm flipH="false" flipV="false" rot="0">
              <a:off x="0" y="0"/>
              <a:ext cx="5000993" cy="10163632"/>
            </a:xfrm>
            <a:custGeom>
              <a:avLst/>
              <a:gdLst/>
              <a:ahLst/>
              <a:cxnLst/>
              <a:rect r="r" b="b" t="t" l="l"/>
              <a:pathLst>
                <a:path h="10163632" w="5000993">
                  <a:moveTo>
                    <a:pt x="0" y="0"/>
                  </a:moveTo>
                  <a:lnTo>
                    <a:pt x="5000993" y="0"/>
                  </a:lnTo>
                  <a:lnTo>
                    <a:pt x="5000993" y="10163632"/>
                  </a:lnTo>
                  <a:lnTo>
                    <a:pt x="0" y="10163632"/>
                  </a:lnTo>
                  <a:close/>
                </a:path>
              </a:pathLst>
            </a:custGeom>
            <a:blipFill>
              <a:blip r:embed="rId4"/>
              <a:stretch>
                <a:fillRect l="-45" t="0" r="-45" b="0"/>
              </a:stretch>
            </a:blipFill>
          </p:spPr>
        </p:sp>
        <p:sp>
          <p:nvSpPr>
            <p:cNvPr name="Freeform 5" id="5"/>
            <p:cNvSpPr/>
            <p:nvPr/>
          </p:nvSpPr>
          <p:spPr>
            <a:xfrm flipH="false" flipV="false" rot="0">
              <a:off x="338760" y="288798"/>
              <a:ext cx="4330776" cy="9398000"/>
            </a:xfrm>
            <a:custGeom>
              <a:avLst/>
              <a:gdLst/>
              <a:ahLst/>
              <a:cxnLst/>
              <a:rect r="r" b="b" t="t" l="l"/>
              <a:pathLst>
                <a:path h="9398000" w="4330776">
                  <a:moveTo>
                    <a:pt x="3894366" y="9398000"/>
                  </a:moveTo>
                  <a:lnTo>
                    <a:pt x="436410" y="9398000"/>
                  </a:lnTo>
                  <a:cubicBezTo>
                    <a:pt x="195389" y="9398000"/>
                    <a:pt x="0" y="9202610"/>
                    <a:pt x="0" y="8961590"/>
                  </a:cubicBezTo>
                  <a:lnTo>
                    <a:pt x="0" y="436410"/>
                  </a:lnTo>
                  <a:cubicBezTo>
                    <a:pt x="0" y="195390"/>
                    <a:pt x="195389" y="0"/>
                    <a:pt x="436410" y="0"/>
                  </a:cubicBezTo>
                  <a:lnTo>
                    <a:pt x="861580" y="0"/>
                  </a:lnTo>
                  <a:cubicBezTo>
                    <a:pt x="902373" y="0"/>
                    <a:pt x="935444" y="33071"/>
                    <a:pt x="935444" y="73863"/>
                  </a:cubicBezTo>
                  <a:lnTo>
                    <a:pt x="935444" y="73863"/>
                  </a:lnTo>
                  <a:cubicBezTo>
                    <a:pt x="935444" y="225019"/>
                    <a:pt x="1057745" y="347688"/>
                    <a:pt x="1208913" y="348120"/>
                  </a:cubicBezTo>
                  <a:lnTo>
                    <a:pt x="3105874" y="353619"/>
                  </a:lnTo>
                  <a:cubicBezTo>
                    <a:pt x="3257651" y="354063"/>
                    <a:pt x="3380930" y="231140"/>
                    <a:pt x="3380930" y="79362"/>
                  </a:cubicBezTo>
                  <a:lnTo>
                    <a:pt x="3380930" y="73863"/>
                  </a:lnTo>
                  <a:cubicBezTo>
                    <a:pt x="3380930" y="33071"/>
                    <a:pt x="3414001" y="0"/>
                    <a:pt x="3454794" y="0"/>
                  </a:cubicBezTo>
                  <a:lnTo>
                    <a:pt x="3894366" y="0"/>
                  </a:lnTo>
                  <a:cubicBezTo>
                    <a:pt x="4135387" y="0"/>
                    <a:pt x="4330776" y="195390"/>
                    <a:pt x="4330776" y="436410"/>
                  </a:cubicBezTo>
                  <a:lnTo>
                    <a:pt x="4330776" y="8961603"/>
                  </a:lnTo>
                  <a:cubicBezTo>
                    <a:pt x="4330776" y="9202610"/>
                    <a:pt x="4135387" y="9398000"/>
                    <a:pt x="3894366" y="9398000"/>
                  </a:cubicBezTo>
                  <a:close/>
                </a:path>
              </a:pathLst>
            </a:custGeom>
            <a:blipFill>
              <a:blip r:embed="rId5"/>
              <a:stretch>
                <a:fillRect l="-81447" t="0" r="-81447" b="0"/>
              </a:stretch>
            </a:blipFill>
          </p:spPr>
        </p:sp>
      </p:grpSp>
      <p:sp>
        <p:nvSpPr>
          <p:cNvPr name="TextBox 6" id="6"/>
          <p:cNvSpPr txBox="true"/>
          <p:nvPr/>
        </p:nvSpPr>
        <p:spPr>
          <a:xfrm rot="0">
            <a:off x="1028700" y="2350770"/>
            <a:ext cx="10387445" cy="1066800"/>
          </a:xfrm>
          <a:prstGeom prst="rect">
            <a:avLst/>
          </a:prstGeom>
        </p:spPr>
        <p:txBody>
          <a:bodyPr anchor="t" rtlCol="false" tIns="0" lIns="0" bIns="0" rIns="0">
            <a:spAutoFit/>
          </a:bodyPr>
          <a:lstStyle/>
          <a:p>
            <a:pPr>
              <a:lnSpc>
                <a:spcPts val="8400"/>
              </a:lnSpc>
            </a:pPr>
            <a:r>
              <a:rPr lang="en-US" sz="7000">
                <a:solidFill>
                  <a:srgbClr val="01003B"/>
                </a:solidFill>
                <a:latin typeface="IBM Plex Sans Bold"/>
              </a:rPr>
              <a:t>Normalizing Data</a:t>
            </a:r>
          </a:p>
        </p:txBody>
      </p:sp>
      <p:sp>
        <p:nvSpPr>
          <p:cNvPr name="TextBox 7" id="7"/>
          <p:cNvSpPr txBox="true"/>
          <p:nvPr/>
        </p:nvSpPr>
        <p:spPr>
          <a:xfrm rot="0">
            <a:off x="1028700" y="4189095"/>
            <a:ext cx="10034906" cy="3936937"/>
          </a:xfrm>
          <a:prstGeom prst="rect">
            <a:avLst/>
          </a:prstGeom>
        </p:spPr>
        <p:txBody>
          <a:bodyPr anchor="t" rtlCol="false" tIns="0" lIns="0" bIns="0" rIns="0">
            <a:spAutoFit/>
          </a:bodyPr>
          <a:lstStyle/>
          <a:p>
            <a:pPr algn="just">
              <a:lnSpc>
                <a:spcPts val="3503"/>
              </a:lnSpc>
            </a:pPr>
            <a:r>
              <a:rPr lang="en-US" sz="2502">
                <a:solidFill>
                  <a:srgbClr val="01003B"/>
                </a:solidFill>
                <a:latin typeface="Inria Serif Bold"/>
              </a:rPr>
              <a:t>Normalizing or standardizing the data is a crucial step in Principal Component Analysis (PCA) to ensure that all variables are on the same scale. This step is necessary because PCA is sensitive to the scale of the variables, and if the data is not standardized, variables with larger scales can dominate the principal components. Here's how you can normalize data for PCA:</a:t>
            </a:r>
          </a:p>
          <a:p>
            <a:pPr algn="just" marL="540287" indent="-270144" lvl="1">
              <a:lnSpc>
                <a:spcPts val="3503"/>
              </a:lnSpc>
              <a:buFont typeface="Arial"/>
              <a:buChar char="•"/>
            </a:pPr>
            <a:r>
              <a:rPr lang="en-US" sz="2502">
                <a:solidFill>
                  <a:srgbClr val="01003B"/>
                </a:solidFill>
                <a:latin typeface="Inria Serif Bold"/>
              </a:rPr>
              <a:t>Calculate the Mean and Standard Deviation for Each Feature</a:t>
            </a:r>
          </a:p>
          <a:p>
            <a:pPr algn="just" marL="540287" indent="-270144" lvl="1">
              <a:lnSpc>
                <a:spcPts val="3503"/>
              </a:lnSpc>
              <a:buFont typeface="Arial"/>
              <a:buChar char="•"/>
            </a:pPr>
            <a:r>
              <a:rPr lang="en-US" sz="2502">
                <a:solidFill>
                  <a:srgbClr val="01003B"/>
                </a:solidFill>
                <a:latin typeface="Inria Serif Bold"/>
              </a:rPr>
              <a:t>Standardize Each Data Point</a:t>
            </a:r>
          </a:p>
          <a:p>
            <a:pPr algn="just" marL="540287" indent="-270144" lvl="1">
              <a:lnSpc>
                <a:spcPts val="3503"/>
              </a:lnSpc>
              <a:buFont typeface="Arial"/>
              <a:buChar char="•"/>
            </a:pPr>
            <a:r>
              <a:rPr lang="en-US" sz="2502">
                <a:solidFill>
                  <a:srgbClr val="01003B"/>
                </a:solidFill>
                <a:latin typeface="Inria Serif Bold"/>
              </a:rPr>
              <a:t>Repeat for All Data Points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415644">
            <a:off x="5915240" y="4334647"/>
            <a:ext cx="15465517" cy="5595705"/>
          </a:xfrm>
          <a:custGeom>
            <a:avLst/>
            <a:gdLst/>
            <a:ahLst/>
            <a:cxnLst/>
            <a:rect r="r" b="b" t="t" l="l"/>
            <a:pathLst>
              <a:path h="5595705" w="15465517">
                <a:moveTo>
                  <a:pt x="0" y="0"/>
                </a:moveTo>
                <a:lnTo>
                  <a:pt x="15465517" y="0"/>
                </a:lnTo>
                <a:lnTo>
                  <a:pt x="15465517" y="5595705"/>
                </a:lnTo>
                <a:lnTo>
                  <a:pt x="0" y="55957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a:grpSpLocks noChangeAspect="true"/>
          </p:cNvGrpSpPr>
          <p:nvPr/>
        </p:nvGrpSpPr>
        <p:grpSpPr>
          <a:xfrm rot="0">
            <a:off x="12377847" y="2350770"/>
            <a:ext cx="4881453" cy="9920331"/>
            <a:chOff x="0" y="0"/>
            <a:chExt cx="5001260" cy="10163810"/>
          </a:xfrm>
        </p:grpSpPr>
        <p:sp>
          <p:nvSpPr>
            <p:cNvPr name="Freeform 4" id="4"/>
            <p:cNvSpPr/>
            <p:nvPr/>
          </p:nvSpPr>
          <p:spPr>
            <a:xfrm flipH="false" flipV="false" rot="0">
              <a:off x="0" y="0"/>
              <a:ext cx="5000993" cy="10163632"/>
            </a:xfrm>
            <a:custGeom>
              <a:avLst/>
              <a:gdLst/>
              <a:ahLst/>
              <a:cxnLst/>
              <a:rect r="r" b="b" t="t" l="l"/>
              <a:pathLst>
                <a:path h="10163632" w="5000993">
                  <a:moveTo>
                    <a:pt x="0" y="0"/>
                  </a:moveTo>
                  <a:lnTo>
                    <a:pt x="5000993" y="0"/>
                  </a:lnTo>
                  <a:lnTo>
                    <a:pt x="5000993" y="10163632"/>
                  </a:lnTo>
                  <a:lnTo>
                    <a:pt x="0" y="10163632"/>
                  </a:lnTo>
                  <a:close/>
                </a:path>
              </a:pathLst>
            </a:custGeom>
            <a:blipFill>
              <a:blip r:embed="rId4"/>
              <a:stretch>
                <a:fillRect l="-45" t="0" r="-45" b="0"/>
              </a:stretch>
            </a:blipFill>
          </p:spPr>
        </p:sp>
        <p:sp>
          <p:nvSpPr>
            <p:cNvPr name="Freeform 5" id="5"/>
            <p:cNvSpPr/>
            <p:nvPr/>
          </p:nvSpPr>
          <p:spPr>
            <a:xfrm flipH="false" flipV="false" rot="0">
              <a:off x="338760" y="288798"/>
              <a:ext cx="4330776" cy="9398000"/>
            </a:xfrm>
            <a:custGeom>
              <a:avLst/>
              <a:gdLst/>
              <a:ahLst/>
              <a:cxnLst/>
              <a:rect r="r" b="b" t="t" l="l"/>
              <a:pathLst>
                <a:path h="9398000" w="4330776">
                  <a:moveTo>
                    <a:pt x="3894366" y="9398000"/>
                  </a:moveTo>
                  <a:lnTo>
                    <a:pt x="436410" y="9398000"/>
                  </a:lnTo>
                  <a:cubicBezTo>
                    <a:pt x="195389" y="9398000"/>
                    <a:pt x="0" y="9202610"/>
                    <a:pt x="0" y="8961590"/>
                  </a:cubicBezTo>
                  <a:lnTo>
                    <a:pt x="0" y="436410"/>
                  </a:lnTo>
                  <a:cubicBezTo>
                    <a:pt x="0" y="195390"/>
                    <a:pt x="195389" y="0"/>
                    <a:pt x="436410" y="0"/>
                  </a:cubicBezTo>
                  <a:lnTo>
                    <a:pt x="861580" y="0"/>
                  </a:lnTo>
                  <a:cubicBezTo>
                    <a:pt x="902373" y="0"/>
                    <a:pt x="935444" y="33071"/>
                    <a:pt x="935444" y="73863"/>
                  </a:cubicBezTo>
                  <a:lnTo>
                    <a:pt x="935444" y="73863"/>
                  </a:lnTo>
                  <a:cubicBezTo>
                    <a:pt x="935444" y="225019"/>
                    <a:pt x="1057745" y="347688"/>
                    <a:pt x="1208913" y="348120"/>
                  </a:cubicBezTo>
                  <a:lnTo>
                    <a:pt x="3105874" y="353619"/>
                  </a:lnTo>
                  <a:cubicBezTo>
                    <a:pt x="3257651" y="354063"/>
                    <a:pt x="3380930" y="231140"/>
                    <a:pt x="3380930" y="79362"/>
                  </a:cubicBezTo>
                  <a:lnTo>
                    <a:pt x="3380930" y="73863"/>
                  </a:lnTo>
                  <a:cubicBezTo>
                    <a:pt x="3380930" y="33071"/>
                    <a:pt x="3414001" y="0"/>
                    <a:pt x="3454794" y="0"/>
                  </a:cubicBezTo>
                  <a:lnTo>
                    <a:pt x="3894366" y="0"/>
                  </a:lnTo>
                  <a:cubicBezTo>
                    <a:pt x="4135387" y="0"/>
                    <a:pt x="4330776" y="195390"/>
                    <a:pt x="4330776" y="436410"/>
                  </a:cubicBezTo>
                  <a:lnTo>
                    <a:pt x="4330776" y="8961603"/>
                  </a:lnTo>
                  <a:cubicBezTo>
                    <a:pt x="4330776" y="9202610"/>
                    <a:pt x="4135387" y="9398000"/>
                    <a:pt x="3894366" y="9398000"/>
                  </a:cubicBezTo>
                  <a:close/>
                </a:path>
              </a:pathLst>
            </a:custGeom>
            <a:blipFill>
              <a:blip r:embed="rId5"/>
              <a:stretch>
                <a:fillRect l="-112855" t="0" r="-112855" b="0"/>
              </a:stretch>
            </a:blipFill>
          </p:spPr>
        </p:sp>
      </p:grpSp>
      <p:sp>
        <p:nvSpPr>
          <p:cNvPr name="TextBox 6" id="6"/>
          <p:cNvSpPr txBox="true"/>
          <p:nvPr/>
        </p:nvSpPr>
        <p:spPr>
          <a:xfrm rot="0">
            <a:off x="1028700" y="2350770"/>
            <a:ext cx="10387445" cy="1066800"/>
          </a:xfrm>
          <a:prstGeom prst="rect">
            <a:avLst/>
          </a:prstGeom>
        </p:spPr>
        <p:txBody>
          <a:bodyPr anchor="t" rtlCol="false" tIns="0" lIns="0" bIns="0" rIns="0">
            <a:spAutoFit/>
          </a:bodyPr>
          <a:lstStyle/>
          <a:p>
            <a:pPr>
              <a:lnSpc>
                <a:spcPts val="8400"/>
              </a:lnSpc>
            </a:pPr>
            <a:r>
              <a:rPr lang="en-US" sz="7000">
                <a:solidFill>
                  <a:srgbClr val="01003B"/>
                </a:solidFill>
                <a:latin typeface="IBM Plex Sans Bold"/>
              </a:rPr>
              <a:t> Calculations</a:t>
            </a:r>
          </a:p>
        </p:txBody>
      </p:sp>
      <p:sp>
        <p:nvSpPr>
          <p:cNvPr name="TextBox 7" id="7"/>
          <p:cNvSpPr txBox="true"/>
          <p:nvPr/>
        </p:nvSpPr>
        <p:spPr>
          <a:xfrm rot="0">
            <a:off x="1028700" y="4208145"/>
            <a:ext cx="7719750" cy="5382230"/>
          </a:xfrm>
          <a:prstGeom prst="rect">
            <a:avLst/>
          </a:prstGeom>
        </p:spPr>
        <p:txBody>
          <a:bodyPr anchor="t" rtlCol="false" tIns="0" lIns="0" bIns="0" rIns="0">
            <a:spAutoFit/>
          </a:bodyPr>
          <a:lstStyle/>
          <a:p>
            <a:pPr algn="just">
              <a:lnSpc>
                <a:spcPts val="2695"/>
              </a:lnSpc>
            </a:pPr>
            <a:r>
              <a:rPr lang="en-US" sz="1925">
                <a:solidFill>
                  <a:srgbClr val="01003B"/>
                </a:solidFill>
                <a:latin typeface="Inria Serif Bold"/>
              </a:rPr>
              <a:t>After standardizing the data, you can proceed with PCA. Here's a step-by-step overview of PCA after data normalization:</a:t>
            </a:r>
          </a:p>
          <a:p>
            <a:pPr algn="just" marL="415637" indent="-207819" lvl="1">
              <a:lnSpc>
                <a:spcPts val="2695"/>
              </a:lnSpc>
              <a:buFont typeface="Arial"/>
              <a:buChar char="•"/>
            </a:pPr>
            <a:r>
              <a:rPr lang="en-US" sz="1925">
                <a:solidFill>
                  <a:srgbClr val="01003B"/>
                </a:solidFill>
                <a:latin typeface="Inria Serif Bold"/>
              </a:rPr>
              <a:t>Calculate the Covariance Matrix: Compute the covariance matrix of the standardized data. The covariance matrix describes the relationships between variables.</a:t>
            </a:r>
          </a:p>
          <a:p>
            <a:pPr algn="just" marL="415637" indent="-207819" lvl="1">
              <a:lnSpc>
                <a:spcPts val="2695"/>
              </a:lnSpc>
              <a:buFont typeface="Arial"/>
              <a:buChar char="•"/>
            </a:pPr>
            <a:r>
              <a:rPr lang="en-US" sz="1925">
                <a:solidFill>
                  <a:srgbClr val="01003B"/>
                </a:solidFill>
                <a:latin typeface="Inria Serif Bold"/>
              </a:rPr>
              <a:t>Eigenvalue and Eigenvector Calculation: Calculate the eigenvalues and eigenvectors of the covariance matrix. These represent the directions of maximum variance in the data and the importance of each component.</a:t>
            </a:r>
          </a:p>
          <a:p>
            <a:pPr algn="just" marL="415637" indent="-207819" lvl="1">
              <a:lnSpc>
                <a:spcPts val="2695"/>
              </a:lnSpc>
              <a:buFont typeface="Arial"/>
              <a:buChar char="•"/>
            </a:pPr>
            <a:r>
              <a:rPr lang="en-US" sz="1925">
                <a:solidFill>
                  <a:srgbClr val="01003B"/>
                </a:solidFill>
                <a:latin typeface="Inria Serif Bold"/>
              </a:rPr>
              <a:t>Select Principal Components: Choose the number of principal components to retain based on your specific criteria, such as the explained variance. This is an important decision in the PCA process.</a:t>
            </a:r>
          </a:p>
          <a:p>
            <a:pPr algn="just" marL="415637" indent="-207819" lvl="1">
              <a:lnSpc>
                <a:spcPts val="2695"/>
              </a:lnSpc>
              <a:buFont typeface="Arial"/>
              <a:buChar char="•"/>
            </a:pPr>
            <a:r>
              <a:rPr lang="en-US" sz="1925">
                <a:solidFill>
                  <a:srgbClr val="01003B"/>
                </a:solidFill>
                <a:latin typeface="Inria Serif Bold"/>
              </a:rPr>
              <a:t>Projection into the New Subspace: Project the data onto the selected principal components to reduce dimensionality.</a:t>
            </a:r>
          </a:p>
          <a:p>
            <a:pPr algn="just">
              <a:lnSpc>
                <a:spcPts val="2695"/>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sp>
        <p:nvSpPr>
          <p:cNvPr name="Freeform 3" id="3"/>
          <p:cNvSpPr/>
          <p:nvPr/>
        </p:nvSpPr>
        <p:spPr>
          <a:xfrm flipH="false" flipV="false" rot="-8010284">
            <a:off x="11274917" y="-2976531"/>
            <a:ext cx="11342890" cy="9156806"/>
          </a:xfrm>
          <a:custGeom>
            <a:avLst/>
            <a:gdLst/>
            <a:ahLst/>
            <a:cxnLst/>
            <a:rect r="r" b="b" t="t" l="l"/>
            <a:pathLst>
              <a:path h="9156806" w="11342890">
                <a:moveTo>
                  <a:pt x="0" y="0"/>
                </a:moveTo>
                <a:lnTo>
                  <a:pt x="11342890" y="0"/>
                </a:lnTo>
                <a:lnTo>
                  <a:pt x="11342890" y="9156806"/>
                </a:lnTo>
                <a:lnTo>
                  <a:pt x="0" y="91568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945208" y="525547"/>
            <a:ext cx="7812715" cy="1076325"/>
          </a:xfrm>
          <a:prstGeom prst="rect">
            <a:avLst/>
          </a:prstGeom>
        </p:spPr>
        <p:txBody>
          <a:bodyPr anchor="t" rtlCol="false" tIns="0" lIns="0" bIns="0" rIns="0">
            <a:spAutoFit/>
          </a:bodyPr>
          <a:lstStyle/>
          <a:p>
            <a:pPr>
              <a:lnSpc>
                <a:spcPts val="8400"/>
              </a:lnSpc>
            </a:pPr>
            <a:r>
              <a:rPr lang="en-US" sz="7000">
                <a:solidFill>
                  <a:srgbClr val="F8F8F8"/>
                </a:solidFill>
                <a:latin typeface="Inria Serif Bold"/>
              </a:rPr>
              <a:t>Advantages</a:t>
            </a:r>
          </a:p>
        </p:txBody>
      </p:sp>
      <p:sp>
        <p:nvSpPr>
          <p:cNvPr name="TextBox 5" id="5"/>
          <p:cNvSpPr txBox="true"/>
          <p:nvPr/>
        </p:nvSpPr>
        <p:spPr>
          <a:xfrm rot="0">
            <a:off x="945208" y="2039770"/>
            <a:ext cx="11411481" cy="8046431"/>
          </a:xfrm>
          <a:prstGeom prst="rect">
            <a:avLst/>
          </a:prstGeom>
        </p:spPr>
        <p:txBody>
          <a:bodyPr anchor="t" rtlCol="false" tIns="0" lIns="0" bIns="0" rIns="0">
            <a:spAutoFit/>
          </a:bodyPr>
          <a:lstStyle/>
          <a:p>
            <a:pPr algn="just">
              <a:lnSpc>
                <a:spcPts val="2689"/>
              </a:lnSpc>
            </a:pPr>
            <a:r>
              <a:rPr lang="en-US" sz="1920" u="sng">
                <a:solidFill>
                  <a:srgbClr val="F8F8F8"/>
                </a:solidFill>
                <a:latin typeface="Inria Serif Bold"/>
              </a:rPr>
              <a:t>Efficient Storage and Computation</a:t>
            </a:r>
            <a:r>
              <a:rPr lang="en-US" sz="1920">
                <a:solidFill>
                  <a:srgbClr val="F8F8F8"/>
                </a:solidFill>
                <a:latin typeface="Inria Serif"/>
              </a:rPr>
              <a:t>: Smaller datasets resulting from PCA consume less memory and require less computational power, which can be advantageous in resource-constrained environments.</a:t>
            </a:r>
          </a:p>
          <a:p>
            <a:pPr algn="just">
              <a:lnSpc>
                <a:spcPts val="2689"/>
              </a:lnSpc>
            </a:pPr>
          </a:p>
          <a:p>
            <a:pPr algn="just">
              <a:lnSpc>
                <a:spcPts val="2689"/>
              </a:lnSpc>
            </a:pPr>
            <a:r>
              <a:rPr lang="en-US" sz="1920" u="sng">
                <a:solidFill>
                  <a:srgbClr val="F8F8F8"/>
                </a:solidFill>
                <a:latin typeface="Inria Serif Bold"/>
              </a:rPr>
              <a:t>Independence of Principal Components</a:t>
            </a:r>
            <a:r>
              <a:rPr lang="en-US" sz="1920">
                <a:solidFill>
                  <a:srgbClr val="F8F8F8"/>
                </a:solidFill>
                <a:latin typeface="Inria Serif"/>
              </a:rPr>
              <a:t>: Principal components are orthogonal, which simplifies interpretation and analysis. Each component captures a different aspect of the data.</a:t>
            </a:r>
          </a:p>
          <a:p>
            <a:pPr algn="just">
              <a:lnSpc>
                <a:spcPts val="2689"/>
              </a:lnSpc>
            </a:pPr>
          </a:p>
          <a:p>
            <a:pPr algn="just">
              <a:lnSpc>
                <a:spcPts val="2689"/>
              </a:lnSpc>
            </a:pPr>
            <a:r>
              <a:rPr lang="en-US" sz="1920" u="sng">
                <a:solidFill>
                  <a:srgbClr val="F8F8F8"/>
                </a:solidFill>
                <a:latin typeface="Inria Serif Semi-Bold"/>
              </a:rPr>
              <a:t>Pattern Recognition</a:t>
            </a:r>
            <a:r>
              <a:rPr lang="en-US" sz="1920">
                <a:solidFill>
                  <a:srgbClr val="F8F8F8"/>
                </a:solidFill>
                <a:latin typeface="Inria Serif"/>
              </a:rPr>
              <a:t>: PCA can help identify underlying patterns in the data, which can be valuable for various applications, including image and speech recognition.</a:t>
            </a:r>
          </a:p>
          <a:p>
            <a:pPr algn="just">
              <a:lnSpc>
                <a:spcPts val="2689"/>
              </a:lnSpc>
            </a:pPr>
          </a:p>
          <a:p>
            <a:pPr algn="just">
              <a:lnSpc>
                <a:spcPts val="2689"/>
              </a:lnSpc>
            </a:pPr>
            <a:r>
              <a:rPr lang="en-US" sz="1920" u="sng">
                <a:solidFill>
                  <a:srgbClr val="F8F8F8"/>
                </a:solidFill>
                <a:latin typeface="Inria Serif Bold"/>
              </a:rPr>
              <a:t>Decorrelation:</a:t>
            </a:r>
            <a:r>
              <a:rPr lang="en-US" sz="1920">
                <a:solidFill>
                  <a:srgbClr val="F8F8F8"/>
                </a:solidFill>
                <a:latin typeface="Inria Serif"/>
              </a:rPr>
              <a:t> PCA transforms the original features into a set of orthogonal (uncorrelated) features. This can be valuable in scenarios where you want to remove interdependencies between variables.</a:t>
            </a:r>
          </a:p>
          <a:p>
            <a:pPr algn="just">
              <a:lnSpc>
                <a:spcPts val="2689"/>
              </a:lnSpc>
            </a:pPr>
          </a:p>
          <a:p>
            <a:pPr algn="just">
              <a:lnSpc>
                <a:spcPts val="2689"/>
              </a:lnSpc>
            </a:pPr>
            <a:r>
              <a:rPr lang="en-US" sz="1920" u="sng">
                <a:solidFill>
                  <a:srgbClr val="F8F8F8"/>
                </a:solidFill>
                <a:latin typeface="Inria Serif Bold"/>
              </a:rPr>
              <a:t>Improved Model Performance:</a:t>
            </a:r>
            <a:r>
              <a:rPr lang="en-US" sz="1920">
                <a:solidFill>
                  <a:srgbClr val="F8F8F8"/>
                </a:solidFill>
                <a:latin typeface="Inria Serif"/>
              </a:rPr>
              <a:t> In some cases, reducing dimensionality with PCA can lead to improved model performance because it reduces the complexity of the data and the risk of overfitting.</a:t>
            </a:r>
          </a:p>
          <a:p>
            <a:pPr algn="just">
              <a:lnSpc>
                <a:spcPts val="2689"/>
              </a:lnSpc>
            </a:pPr>
          </a:p>
          <a:p>
            <a:pPr algn="just">
              <a:lnSpc>
                <a:spcPts val="2689"/>
              </a:lnSpc>
            </a:pPr>
            <a:r>
              <a:rPr lang="en-US" sz="1920" u="sng">
                <a:solidFill>
                  <a:srgbClr val="F8F8F8"/>
                </a:solidFill>
                <a:latin typeface="Inria Serif Bold"/>
              </a:rPr>
              <a:t>Anomaly Detection:</a:t>
            </a:r>
            <a:r>
              <a:rPr lang="en-US" sz="1920">
                <a:solidFill>
                  <a:srgbClr val="F8F8F8"/>
                </a:solidFill>
                <a:latin typeface="Inria Serif"/>
              </a:rPr>
              <a:t> Anomalies or outliers can be more evident in a lower-dimensional space, making them easier to detect after applying PCA.</a:t>
            </a:r>
          </a:p>
          <a:p>
            <a:pPr algn="just">
              <a:lnSpc>
                <a:spcPts val="2689"/>
              </a:lnSpc>
            </a:pPr>
          </a:p>
          <a:p>
            <a:pPr algn="just">
              <a:lnSpc>
                <a:spcPts val="2689"/>
              </a:lnSpc>
            </a:pPr>
            <a:r>
              <a:rPr lang="en-US" sz="1920" u="sng">
                <a:solidFill>
                  <a:srgbClr val="F8F8F8"/>
                </a:solidFill>
                <a:latin typeface="Inria Serif Bold"/>
              </a:rPr>
              <a:t>Data Preprocessing</a:t>
            </a:r>
            <a:r>
              <a:rPr lang="en-US" sz="1920">
                <a:solidFill>
                  <a:srgbClr val="F8F8F8"/>
                </a:solidFill>
                <a:latin typeface="Inria Serif"/>
              </a:rPr>
              <a:t>: PCA can be used as a preprocessing step for various machine learning algorithms, making data more amenable to certain models, especially when the dataset has high dimensionality.</a:t>
            </a:r>
          </a:p>
          <a:p>
            <a:pPr algn="just">
              <a:lnSpc>
                <a:spcPts val="2689"/>
              </a:lnSpc>
            </a:pPr>
          </a:p>
          <a:p>
            <a:pPr algn="just">
              <a:lnSpc>
                <a:spcPts val="2689"/>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sp>
        <p:nvSpPr>
          <p:cNvPr name="Freeform 3" id="3"/>
          <p:cNvSpPr/>
          <p:nvPr/>
        </p:nvSpPr>
        <p:spPr>
          <a:xfrm flipH="false" flipV="false" rot="-8010284">
            <a:off x="11274917" y="-2976531"/>
            <a:ext cx="11342890" cy="9156806"/>
          </a:xfrm>
          <a:custGeom>
            <a:avLst/>
            <a:gdLst/>
            <a:ahLst/>
            <a:cxnLst/>
            <a:rect r="r" b="b" t="t" l="l"/>
            <a:pathLst>
              <a:path h="9156806" w="11342890">
                <a:moveTo>
                  <a:pt x="0" y="0"/>
                </a:moveTo>
                <a:lnTo>
                  <a:pt x="11342890" y="0"/>
                </a:lnTo>
                <a:lnTo>
                  <a:pt x="11342890" y="9156806"/>
                </a:lnTo>
                <a:lnTo>
                  <a:pt x="0" y="91568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945208" y="525547"/>
            <a:ext cx="7812715" cy="1076325"/>
          </a:xfrm>
          <a:prstGeom prst="rect">
            <a:avLst/>
          </a:prstGeom>
        </p:spPr>
        <p:txBody>
          <a:bodyPr anchor="t" rtlCol="false" tIns="0" lIns="0" bIns="0" rIns="0">
            <a:spAutoFit/>
          </a:bodyPr>
          <a:lstStyle/>
          <a:p>
            <a:pPr>
              <a:lnSpc>
                <a:spcPts val="8400"/>
              </a:lnSpc>
            </a:pPr>
            <a:r>
              <a:rPr lang="en-US" sz="7000">
                <a:solidFill>
                  <a:srgbClr val="F8F8F8"/>
                </a:solidFill>
                <a:latin typeface="Inria Serif Bold"/>
              </a:rPr>
              <a:t>Limitations</a:t>
            </a:r>
          </a:p>
        </p:txBody>
      </p:sp>
      <p:sp>
        <p:nvSpPr>
          <p:cNvPr name="TextBox 5" id="5"/>
          <p:cNvSpPr txBox="true"/>
          <p:nvPr/>
        </p:nvSpPr>
        <p:spPr>
          <a:xfrm rot="0">
            <a:off x="945208" y="2087647"/>
            <a:ext cx="11547677" cy="8681716"/>
          </a:xfrm>
          <a:prstGeom prst="rect">
            <a:avLst/>
          </a:prstGeom>
        </p:spPr>
        <p:txBody>
          <a:bodyPr anchor="t" rtlCol="false" tIns="0" lIns="0" bIns="0" rIns="0">
            <a:spAutoFit/>
          </a:bodyPr>
          <a:lstStyle/>
          <a:p>
            <a:pPr algn="just">
              <a:lnSpc>
                <a:spcPts val="2905"/>
              </a:lnSpc>
              <a:spcBef>
                <a:spcPct val="0"/>
              </a:spcBef>
            </a:pPr>
            <a:r>
              <a:rPr lang="en-US" sz="2075" u="sng">
                <a:solidFill>
                  <a:srgbClr val="F8F8F8"/>
                </a:solidFill>
                <a:latin typeface="Inria Serif Bold"/>
              </a:rPr>
              <a:t>Linearity Assumption:</a:t>
            </a:r>
            <a:r>
              <a:rPr lang="en-US" sz="2075">
                <a:solidFill>
                  <a:srgbClr val="F8F8F8"/>
                </a:solidFill>
                <a:latin typeface="Inria Serif"/>
              </a:rPr>
              <a:t> PCA assumes that the data is linear, meaning it works best for datasets where the underlying relationships between variables are linear. If the data has non-linear relationships, PCA may not capture the essential structures effectively.</a:t>
            </a:r>
          </a:p>
          <a:p>
            <a:pPr algn="just">
              <a:lnSpc>
                <a:spcPts val="2905"/>
              </a:lnSpc>
              <a:spcBef>
                <a:spcPct val="0"/>
              </a:spcBef>
            </a:pPr>
          </a:p>
          <a:p>
            <a:pPr algn="just">
              <a:lnSpc>
                <a:spcPts val="2905"/>
              </a:lnSpc>
              <a:spcBef>
                <a:spcPct val="0"/>
              </a:spcBef>
            </a:pPr>
            <a:r>
              <a:rPr lang="en-US" sz="2075" u="sng">
                <a:solidFill>
                  <a:srgbClr val="F8F8F8"/>
                </a:solidFill>
                <a:latin typeface="Inria Serif Bold"/>
              </a:rPr>
              <a:t>Orthogonal Transformation: </a:t>
            </a:r>
            <a:r>
              <a:rPr lang="en-US" sz="2075">
                <a:solidFill>
                  <a:srgbClr val="F8F8F8"/>
                </a:solidFill>
                <a:latin typeface="Inria Serif"/>
              </a:rPr>
              <a:t>PCA transforms data into a new coordinate system in which the principal components are orthogonal (uncorrelated). In some cases, these orthogonal axes might not correspond well to the underlying structure of the data.</a:t>
            </a:r>
          </a:p>
          <a:p>
            <a:pPr algn="just">
              <a:lnSpc>
                <a:spcPts val="2905"/>
              </a:lnSpc>
              <a:spcBef>
                <a:spcPct val="0"/>
              </a:spcBef>
            </a:pPr>
          </a:p>
          <a:p>
            <a:pPr algn="just">
              <a:lnSpc>
                <a:spcPts val="2905"/>
              </a:lnSpc>
              <a:spcBef>
                <a:spcPct val="0"/>
              </a:spcBef>
            </a:pPr>
            <a:r>
              <a:rPr lang="en-US" sz="2075" u="sng">
                <a:solidFill>
                  <a:srgbClr val="F8F8F8"/>
                </a:solidFill>
                <a:latin typeface="Inria Serif Bold"/>
              </a:rPr>
              <a:t>Preservation of Variance:</a:t>
            </a:r>
            <a:r>
              <a:rPr lang="en-US" sz="2075" u="sng">
                <a:solidFill>
                  <a:srgbClr val="F8F8F8"/>
                </a:solidFill>
                <a:latin typeface="Inria Serif"/>
              </a:rPr>
              <a:t> </a:t>
            </a:r>
            <a:r>
              <a:rPr lang="en-US" sz="2075">
                <a:solidFill>
                  <a:srgbClr val="F8F8F8"/>
                </a:solidFill>
                <a:latin typeface="Inria Serif"/>
              </a:rPr>
              <a:t>PCA aims to maximize the variance in the data along the new principal components. This can lead to a loss of information if the direction of maximum variance doesn't align with the directions of interest in your data.</a:t>
            </a:r>
          </a:p>
          <a:p>
            <a:pPr algn="just">
              <a:lnSpc>
                <a:spcPts val="2905"/>
              </a:lnSpc>
              <a:spcBef>
                <a:spcPct val="0"/>
              </a:spcBef>
            </a:pPr>
          </a:p>
          <a:p>
            <a:pPr algn="just">
              <a:lnSpc>
                <a:spcPts val="2905"/>
              </a:lnSpc>
              <a:spcBef>
                <a:spcPct val="0"/>
              </a:spcBef>
            </a:pPr>
            <a:r>
              <a:rPr lang="en-US" sz="2075" u="sng">
                <a:solidFill>
                  <a:srgbClr val="F8F8F8"/>
                </a:solidFill>
                <a:latin typeface="Inria Serif Bold"/>
              </a:rPr>
              <a:t>Sensitivity to Scale:</a:t>
            </a:r>
            <a:r>
              <a:rPr lang="en-US" sz="2075">
                <a:solidFill>
                  <a:srgbClr val="F8F8F8"/>
                </a:solidFill>
                <a:latin typeface="Inria Serif"/>
              </a:rPr>
              <a:t> PCA is sensitive to the scale of the variables. If some variables have much larger scales than others, they can dominate the principal components and mask the variability in smaller-scale variables. It's essential to standardize or normalize data before applying PCA.</a:t>
            </a:r>
          </a:p>
          <a:p>
            <a:pPr algn="just">
              <a:lnSpc>
                <a:spcPts val="2905"/>
              </a:lnSpc>
              <a:spcBef>
                <a:spcPct val="0"/>
              </a:spcBef>
            </a:pPr>
          </a:p>
          <a:p>
            <a:pPr algn="just">
              <a:lnSpc>
                <a:spcPts val="2905"/>
              </a:lnSpc>
              <a:spcBef>
                <a:spcPct val="0"/>
              </a:spcBef>
            </a:pPr>
            <a:r>
              <a:rPr lang="en-US" sz="2075" u="sng">
                <a:solidFill>
                  <a:srgbClr val="F8F8F8"/>
                </a:solidFill>
                <a:latin typeface="Inria Serif Bold"/>
              </a:rPr>
              <a:t>Loss of Interpretability:</a:t>
            </a:r>
            <a:r>
              <a:rPr lang="en-US" sz="2075">
                <a:solidFill>
                  <a:srgbClr val="F8F8F8"/>
                </a:solidFill>
                <a:latin typeface="Inria Serif"/>
              </a:rPr>
              <a:t> Principal components are linear combinations of the original variables, and their physical meaning may be challenging to interpret. This loss of interpretability can be a limitation in cases where understanding the meaning of variables is crucial.</a:t>
            </a:r>
          </a:p>
          <a:p>
            <a:pPr algn="just">
              <a:lnSpc>
                <a:spcPts val="2905"/>
              </a:lnSpc>
              <a:spcBef>
                <a:spcPct val="0"/>
              </a:spcBef>
            </a:pPr>
          </a:p>
          <a:p>
            <a:pPr algn="just">
              <a:lnSpc>
                <a:spcPts val="2905"/>
              </a:lnSpc>
              <a:spcBef>
                <a:spcPct val="0"/>
              </a:spcBef>
            </a:pPr>
          </a:p>
          <a:p>
            <a:pPr algn="just">
              <a:lnSpc>
                <a:spcPts val="2905"/>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DAFxCiqHLiQ</dc:identifier>
  <dcterms:modified xsi:type="dcterms:W3CDTF">2011-08-01T06:04:30Z</dcterms:modified>
  <cp:revision>1</cp:revision>
  <dc:title>Project Proposal Business Presentation in Dark Blue Pink Abstract Tech Style</dc:title>
</cp:coreProperties>
</file>