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6"/>
    <p:restoredTop sz="96041"/>
  </p:normalViewPr>
  <p:slideViewPr>
    <p:cSldViewPr snapToGrid="0">
      <p:cViewPr varScale="1">
        <p:scale>
          <a:sx n="114" d="100"/>
          <a:sy n="114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FD14-2FE7-3C81-1CF2-2BF0BE21A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5CF2F-F426-D5ED-7D72-5941600F5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26757-ECEB-2A03-E16F-81157345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DAFE-B03B-8883-B984-152CD86A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4A21-2281-6623-10EA-A30C9160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AEED-CFE9-D154-D220-590F36D2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0A5D6-083C-A218-18CE-801ACFE4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1DC01-1446-C44F-D5E0-0619B234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67173-4B61-169F-1AA8-F75F6162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FC77-22D5-DD27-641F-C868E9C9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3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68670-D139-BFD5-B626-02AD7C53B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22C40-673E-FDA9-510C-E69381B0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9BEF-49F4-034B-4813-D5E41E61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8987-CCAA-6B3D-4B0A-5D2FB9E6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7526-363A-5194-5BCD-39E2A292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2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84C1-D6DD-6722-A53E-AF54D3C4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FFA7-056C-BD82-D172-06EDDDCD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50B-ED33-2113-F0F2-E801093A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7A003-8470-25E0-7E68-63051A3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371A-65AD-A522-B64F-9F64D28E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96DC-B4B2-D07A-BCF6-3DCA3AE5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A0B0-000A-2568-4EE2-951B9C503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1BEB2-A88E-8716-5D1A-DA126FE0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2E9-981D-B5B0-C6B4-04E8E198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18F0-AC4F-758D-51E0-B9B2A938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6B76-9B63-1A97-5FA8-0140DC59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A344-F191-482B-FBBA-8F51C3B4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6294C-1869-E665-F855-7E30DD300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A1BBC-5D89-A367-2B76-DC173E9B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A4864-036D-1E1C-2E39-81466945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9E7E5-B815-8BE8-6539-08B4F8BA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8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C539-2641-F502-9BFD-2F1D05D6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A9D94-619B-39AC-16DF-E0606F93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02963-3C40-9B8F-DC6A-D1905791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EA036-3FDF-5E51-848D-87F3BD314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15634-4BC9-379F-EE3A-CB1587039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3C0BF-1755-EC39-4729-9D629245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77874-8406-03DD-4EB5-28CA6A53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B1680-2AE1-E33E-3B83-95682089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596-73E0-FAB0-FDA9-1CE51A1E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EC80D-9AB8-5635-E966-4B7FB92F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4440C-1BDB-E5AF-4C77-AE0A821E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6784C-D6F0-C6D4-1CD4-DEE3B329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831F4-D798-AF6F-34AA-B8714ABE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D06BC-BF64-372D-0869-518AC21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FEF8F-9B79-CAD3-40D5-DB24D518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2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20B8-2B68-A371-31D8-A7E1C5B4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7834-6C05-CD63-F867-7AA67C77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DFCE4-AF1F-7B14-72D0-195DD9B6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E527-61AA-FF9E-6FC9-82B7A2C7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2612-50D7-353E-197B-D0C64322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90D04-66F8-EF7B-2CFF-12132220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CF85-4023-A172-6DEC-63A311F7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3613F-261B-98D4-9C22-F881F2BFD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94F4-10C1-64E4-A31B-C4F5A7607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6206-AAB7-9D50-F05C-B84D9FED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29CC-A65C-3752-5840-77ACAAAA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15166-193D-74A4-5766-A8C08FA6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A9563-17D0-1E91-BDCA-3ACC28EF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17894-D0CA-B57D-D9DD-5FF0F510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4A47-6FE1-F124-93F3-073A3B006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FDD10-0A50-D342-B90A-60472D47E0E6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D324-66D1-C8D9-A542-B21D7C1E5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F9AB-C583-7413-AA1C-CE34BC4DC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FC86A-CE34-7E4D-B6AF-580D446C24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4FAA6-570F-5E1E-83CA-CE3E15C8A5C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15700" y="6672580"/>
            <a:ext cx="8334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Aptos" panose="020B000402020202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30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box">
            <a:extLst>
              <a:ext uri="{FF2B5EF4-FFF2-40B4-BE49-F238E27FC236}">
                <a16:creationId xmlns:a16="http://schemas.microsoft.com/office/drawing/2014/main" id="{93BD699A-7B1D-D89A-8E04-03633E529643}"/>
              </a:ext>
            </a:extLst>
          </p:cNvPr>
          <p:cNvSpPr/>
          <p:nvPr/>
        </p:nvSpPr>
        <p:spPr>
          <a:xfrm>
            <a:off x="292608" y="128649"/>
            <a:ext cx="11507190" cy="56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accent4"/>
                </a:solidFill>
              </a:rPr>
              <a:t>XYZ </a:t>
            </a:r>
            <a:r>
              <a:rPr sz="3000" dirty="0">
                <a:solidFill>
                  <a:schemeClr val="accent4"/>
                </a:solidFill>
              </a:rPr>
              <a:t>Program Update - Oct 26, 2025</a:t>
            </a:r>
          </a:p>
        </p:txBody>
      </p:sp>
      <p:sp>
        <p:nvSpPr>
          <p:cNvPr id="6" name="status">
            <a:extLst>
              <a:ext uri="{FF2B5EF4-FFF2-40B4-BE49-F238E27FC236}">
                <a16:creationId xmlns:a16="http://schemas.microsoft.com/office/drawing/2014/main" id="{E35E4C61-36A5-4ED6-428C-1E92BFB8BFD7}"/>
              </a:ext>
            </a:extLst>
          </p:cNvPr>
          <p:cNvSpPr/>
          <p:nvPr/>
        </p:nvSpPr>
        <p:spPr>
          <a:xfrm>
            <a:off x="9590049" y="841168"/>
            <a:ext cx="922939" cy="429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Status:</a:t>
            </a:r>
          </a:p>
        </p:txBody>
      </p:sp>
      <p:sp>
        <p:nvSpPr>
          <p:cNvPr id="7" name="status_rect">
            <a:extLst>
              <a:ext uri="{FF2B5EF4-FFF2-40B4-BE49-F238E27FC236}">
                <a16:creationId xmlns:a16="http://schemas.microsoft.com/office/drawing/2014/main" id="{17E310F3-CC22-5446-5362-5CAC49C8C41D}"/>
              </a:ext>
            </a:extLst>
          </p:cNvPr>
          <p:cNvSpPr/>
          <p:nvPr/>
        </p:nvSpPr>
        <p:spPr>
          <a:xfrm>
            <a:off x="10512988" y="841168"/>
            <a:ext cx="1286810" cy="42949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At-Risk</a:t>
            </a:r>
          </a:p>
        </p:txBody>
      </p:sp>
      <p:sp>
        <p:nvSpPr>
          <p:cNvPr id="8" name="progress">
            <a:extLst>
              <a:ext uri="{FF2B5EF4-FFF2-40B4-BE49-F238E27FC236}">
                <a16:creationId xmlns:a16="http://schemas.microsoft.com/office/drawing/2014/main" id="{62D635DD-E623-C04E-C7C1-C184FFE5D252}"/>
              </a:ext>
            </a:extLst>
          </p:cNvPr>
          <p:cNvSpPr/>
          <p:nvPr/>
        </p:nvSpPr>
        <p:spPr>
          <a:xfrm>
            <a:off x="292608" y="1553686"/>
            <a:ext cx="1571818" cy="17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 / Updates</a:t>
            </a:r>
          </a:p>
        </p:txBody>
      </p:sp>
      <p:sp>
        <p:nvSpPr>
          <p:cNvPr id="9" name="progress_box">
            <a:extLst>
              <a:ext uri="{FF2B5EF4-FFF2-40B4-BE49-F238E27FC236}">
                <a16:creationId xmlns:a16="http://schemas.microsoft.com/office/drawing/2014/main" id="{2297B594-79C7-8B9F-C626-1B24297EEBFD}"/>
              </a:ext>
            </a:extLst>
          </p:cNvPr>
          <p:cNvSpPr/>
          <p:nvPr/>
        </p:nvSpPr>
        <p:spPr>
          <a:xfrm>
            <a:off x="2079845" y="1553686"/>
            <a:ext cx="9719952" cy="175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</a:rPr>
              <a:t>Engineering continues to make </a:t>
            </a:r>
            <a:r>
              <a:rPr b="1" dirty="0">
                <a:solidFill>
                  <a:srgbClr val="000000"/>
                </a:solidFill>
              </a:rPr>
              <a:t>progress on integrating API modules</a:t>
            </a:r>
            <a:r>
              <a:rPr dirty="0">
                <a:solidFill>
                  <a:srgbClr val="000000"/>
                </a:solidFill>
              </a:rPr>
              <a:t>, with unit testing ongoing and deployment on track, pending QA sign-off.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</a:rPr>
              <a:t>The Sales team has </a:t>
            </a:r>
            <a:r>
              <a:rPr b="1" dirty="0">
                <a:solidFill>
                  <a:srgbClr val="000000"/>
                </a:solidFill>
              </a:rPr>
              <a:t>effectively closed multiple deals </a:t>
            </a:r>
            <a:r>
              <a:rPr dirty="0">
                <a:solidFill>
                  <a:srgbClr val="000000"/>
                </a:solidFill>
              </a:rPr>
              <a:t>and expanded outreach while maintaining strong momentum in their pipeline.</a:t>
            </a:r>
          </a:p>
        </p:txBody>
      </p:sp>
      <p:sp>
        <p:nvSpPr>
          <p:cNvPr id="10" name="risks">
            <a:extLst>
              <a:ext uri="{FF2B5EF4-FFF2-40B4-BE49-F238E27FC236}">
                <a16:creationId xmlns:a16="http://schemas.microsoft.com/office/drawing/2014/main" id="{E8C6AD0A-9B8E-33BF-8FF7-4D7897953877}"/>
              </a:ext>
            </a:extLst>
          </p:cNvPr>
          <p:cNvSpPr/>
          <p:nvPr/>
        </p:nvSpPr>
        <p:spPr>
          <a:xfrm>
            <a:off x="292609" y="3703120"/>
            <a:ext cx="1571818" cy="1759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 &amp; Mitigation</a:t>
            </a:r>
          </a:p>
        </p:txBody>
      </p:sp>
      <p:sp>
        <p:nvSpPr>
          <p:cNvPr id="11" name="risks_box">
            <a:extLst>
              <a:ext uri="{FF2B5EF4-FFF2-40B4-BE49-F238E27FC236}">
                <a16:creationId xmlns:a16="http://schemas.microsoft.com/office/drawing/2014/main" id="{0F12D444-6C38-650F-0542-D31BC218C522}"/>
              </a:ext>
            </a:extLst>
          </p:cNvPr>
          <p:cNvSpPr/>
          <p:nvPr/>
        </p:nvSpPr>
        <p:spPr>
          <a:xfrm>
            <a:off x="2079846" y="3703120"/>
            <a:ext cx="9719952" cy="1759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</a:rPr>
              <a:t>Marketing faces significant risks related to </a:t>
            </a:r>
            <a:r>
              <a:rPr b="1" dirty="0">
                <a:solidFill>
                  <a:srgbClr val="000000"/>
                </a:solidFill>
              </a:rPr>
              <a:t>insufficient budget for roadshows and unclear messaging</a:t>
            </a:r>
            <a:r>
              <a:rPr lang="en-US" b="1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dirty="0">
                <a:solidFill>
                  <a:srgbClr val="000000"/>
                </a:solidFill>
              </a:rPr>
              <a:t>necessitating $25M in funding and executive alignment.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dirty="0">
                <a:solidFill>
                  <a:srgbClr val="000000"/>
                </a:solidFill>
              </a:rPr>
              <a:t>Engineering anticipates potential </a:t>
            </a:r>
            <a:r>
              <a:rPr b="1" dirty="0">
                <a:solidFill>
                  <a:srgbClr val="000000"/>
                </a:solidFill>
              </a:rPr>
              <a:t>delays in QA testing </a:t>
            </a:r>
            <a:r>
              <a:rPr dirty="0">
                <a:solidFill>
                  <a:srgbClr val="000000"/>
                </a:solidFill>
              </a:rPr>
              <a:t>due to resource constraints, which will be addressed by adding extra QA resources and scheduling parallel testing.</a:t>
            </a:r>
          </a:p>
        </p:txBody>
      </p:sp>
      <p:sp>
        <p:nvSpPr>
          <p:cNvPr id="12" name="summary_box">
            <a:extLst>
              <a:ext uri="{FF2B5EF4-FFF2-40B4-BE49-F238E27FC236}">
                <a16:creationId xmlns:a16="http://schemas.microsoft.com/office/drawing/2014/main" id="{094C8C86-1EFC-C6A1-309E-C94E581A30A5}"/>
              </a:ext>
            </a:extLst>
          </p:cNvPr>
          <p:cNvSpPr/>
          <p:nvPr/>
        </p:nvSpPr>
        <p:spPr>
          <a:xfrm>
            <a:off x="292608" y="6418613"/>
            <a:ext cx="11507190" cy="316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dirty="0">
                <a:solidFill>
                  <a:srgbClr val="000000"/>
                </a:solidFill>
              </a:rPr>
              <a:t>Program updates automatically generated.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D66F19-6809-0D36-BA16-35061BA22E44}"/>
              </a:ext>
            </a:extLst>
          </p:cNvPr>
          <p:cNvCxnSpPr/>
          <p:nvPr/>
        </p:nvCxnSpPr>
        <p:spPr>
          <a:xfrm>
            <a:off x="292608" y="3486397"/>
            <a:ext cx="113689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rcle,Line,Icon,Symbol #157380 - Free Icon Library">
            <a:extLst>
              <a:ext uri="{FF2B5EF4-FFF2-40B4-BE49-F238E27FC236}">
                <a16:creationId xmlns:a16="http://schemas.microsoft.com/office/drawing/2014/main" id="{29BAF914-8BA9-1BC3-26BA-DDFC27D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3" y="1811482"/>
            <a:ext cx="464127" cy="4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k - Free signs icons">
            <a:extLst>
              <a:ext uri="{FF2B5EF4-FFF2-40B4-BE49-F238E27FC236}">
                <a16:creationId xmlns:a16="http://schemas.microsoft.com/office/drawing/2014/main" id="{A9AE2D75-3FA0-E390-C96F-EB891C463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38" y="4078101"/>
            <a:ext cx="382155" cy="3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89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2C6F6C-1DA2-064D-A0D8-28A1875B24BD}">
  <we:reference id="7d570271-b346-45bb-9db7-9681a383d749" version="1.0.0.632" store="EXCatalog" storeType="EXCatalog"/>
  <we:alternateReferences>
    <we:reference id="WA200004074" version="1.0.0.63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Dixit (aksdixit)</dc:creator>
  <cp:lastModifiedBy>Akshay Dixit (aksdixit)</cp:lastModifiedBy>
  <cp:revision>11</cp:revision>
  <dcterms:created xsi:type="dcterms:W3CDTF">2025-10-26T15:20:33Z</dcterms:created>
  <dcterms:modified xsi:type="dcterms:W3CDTF">2025-10-27T01:42:29Z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2025-10-26T15:31:41Z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f08f1ed7-ca4d-4109-ae5d-b42e77388d7d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