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Roboto Mon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Mono-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Mono-italic.fntdata"/><Relationship Id="rId14" Type="http://schemas.openxmlformats.org/officeDocument/2006/relationships/font" Target="fonts/RobotoMono-bold.fntdata"/><Relationship Id="rId16" Type="http://schemas.openxmlformats.org/officeDocument/2006/relationships/font" Target="fonts/RobotoMon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72b28e5502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72b28e550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72b28e5502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72b28e550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e2094ce343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e2094ce34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2.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893651" y="314967"/>
            <a:ext cx="7863191" cy="133873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IN"/>
              <a:t>ANTLR 4</a:t>
            </a:r>
            <a:endParaRPr/>
          </a:p>
        </p:txBody>
      </p:sp>
      <p:sp>
        <p:nvSpPr>
          <p:cNvPr id="85" name="Google Shape;85;p13"/>
          <p:cNvSpPr txBox="1"/>
          <p:nvPr>
            <p:ph idx="1" type="subTitle"/>
          </p:nvPr>
        </p:nvSpPr>
        <p:spPr>
          <a:xfrm>
            <a:off x="1446179" y="193860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IN"/>
              <a:t>(ANother Tool for Language Recognition) is a parser generator that can read, process, execute, or translate structured text or binary files. It's used to build languages, tools, and frameworks in academia and industry. For example, Twitter uses ANTLR to parse search queries.</a:t>
            </a:r>
            <a:endParaRPr/>
          </a:p>
          <a:p>
            <a:pPr indent="0" lvl="0" marL="0" rtl="0" algn="ctr">
              <a:lnSpc>
                <a:spcPct val="90000"/>
              </a:lnSpc>
              <a:spcBef>
                <a:spcPts val="100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t/>
            </a:r>
            <a:endParaRPr/>
          </a:p>
        </p:txBody>
      </p:sp>
      <p:sp>
        <p:nvSpPr>
          <p:cNvPr id="86" name="Google Shape;86;p13"/>
          <p:cNvSpPr txBox="1"/>
          <p:nvPr/>
        </p:nvSpPr>
        <p:spPr>
          <a:xfrm>
            <a:off x="1498059" y="4280169"/>
            <a:ext cx="9319097"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u="none" cap="none" strike="noStrike">
                <a:solidFill>
                  <a:schemeClr val="dk1"/>
                </a:solidFill>
                <a:latin typeface="Calibri"/>
                <a:ea typeface="Calibri"/>
                <a:cs typeface="Calibri"/>
                <a:sym typeface="Calibri"/>
              </a:rPr>
              <a:t>ANTLR provides access to language processing primitives like lexers, grammars, and parsers, as well as the runtime to process text against them. From a grammar, ANTLR generates a parser that can build and walk parse trees. ANTLR uses a LL(*) algorithm for parsing.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4"/>
          <p:cNvPicPr preferRelativeResize="0"/>
          <p:nvPr>
            <p:ph idx="1" type="body"/>
          </p:nvPr>
        </p:nvPicPr>
        <p:blipFill rotWithShape="1">
          <a:blip r:embed="rId3">
            <a:alphaModFix/>
          </a:blip>
          <a:srcRect b="0" l="0" r="0" t="0"/>
          <a:stretch/>
        </p:blipFill>
        <p:spPr>
          <a:xfrm>
            <a:off x="1209077" y="562279"/>
            <a:ext cx="9997493" cy="1675083"/>
          </a:xfrm>
          <a:prstGeom prst="rect">
            <a:avLst/>
          </a:prstGeom>
          <a:noFill/>
          <a:ln>
            <a:noFill/>
          </a:ln>
        </p:spPr>
      </p:pic>
      <p:pic>
        <p:nvPicPr>
          <p:cNvPr id="92" name="Google Shape;92;p14"/>
          <p:cNvPicPr preferRelativeResize="0"/>
          <p:nvPr/>
        </p:nvPicPr>
        <p:blipFill rotWithShape="1">
          <a:blip r:embed="rId4">
            <a:alphaModFix/>
          </a:blip>
          <a:srcRect b="0" l="0" r="0" t="0"/>
          <a:stretch/>
        </p:blipFill>
        <p:spPr>
          <a:xfrm>
            <a:off x="4139665" y="2582938"/>
            <a:ext cx="7978831" cy="369602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5"/>
          <p:cNvPicPr preferRelativeResize="0"/>
          <p:nvPr>
            <p:ph idx="1" type="body"/>
          </p:nvPr>
        </p:nvPicPr>
        <p:blipFill rotWithShape="1">
          <a:blip r:embed="rId3">
            <a:alphaModFix/>
          </a:blip>
          <a:srcRect b="0" l="0" r="0" t="0"/>
          <a:stretch/>
        </p:blipFill>
        <p:spPr>
          <a:xfrm>
            <a:off x="2460971" y="1066238"/>
            <a:ext cx="6950042" cy="1356478"/>
          </a:xfrm>
          <a:prstGeom prst="rect">
            <a:avLst/>
          </a:prstGeom>
          <a:noFill/>
          <a:ln>
            <a:noFill/>
          </a:ln>
        </p:spPr>
      </p:pic>
      <p:pic>
        <p:nvPicPr>
          <p:cNvPr id="98" name="Google Shape;98;p15"/>
          <p:cNvPicPr preferRelativeResize="0"/>
          <p:nvPr/>
        </p:nvPicPr>
        <p:blipFill rotWithShape="1">
          <a:blip r:embed="rId4">
            <a:alphaModFix/>
          </a:blip>
          <a:srcRect b="0" l="0" r="0" t="0"/>
          <a:stretch/>
        </p:blipFill>
        <p:spPr>
          <a:xfrm>
            <a:off x="1131025" y="2564950"/>
            <a:ext cx="3543775" cy="3381300"/>
          </a:xfrm>
          <a:prstGeom prst="rect">
            <a:avLst/>
          </a:prstGeom>
          <a:noFill/>
          <a:ln>
            <a:noFill/>
          </a:ln>
        </p:spPr>
      </p:pic>
      <p:pic>
        <p:nvPicPr>
          <p:cNvPr id="99" name="Google Shape;99;p15"/>
          <p:cNvPicPr preferRelativeResize="0"/>
          <p:nvPr/>
        </p:nvPicPr>
        <p:blipFill rotWithShape="1">
          <a:blip r:embed="rId5">
            <a:alphaModFix/>
          </a:blip>
          <a:srcRect b="0" l="0" r="0" t="0"/>
          <a:stretch/>
        </p:blipFill>
        <p:spPr>
          <a:xfrm>
            <a:off x="7187745" y="2796562"/>
            <a:ext cx="4446536" cy="3149686"/>
          </a:xfrm>
          <a:prstGeom prst="rect">
            <a:avLst/>
          </a:prstGeom>
          <a:noFill/>
          <a:ln>
            <a:noFill/>
          </a:ln>
        </p:spPr>
      </p:pic>
      <p:sp>
        <p:nvSpPr>
          <p:cNvPr id="100" name="Google Shape;100;p15"/>
          <p:cNvSpPr txBox="1"/>
          <p:nvPr/>
        </p:nvSpPr>
        <p:spPr>
          <a:xfrm>
            <a:off x="3326860" y="419907"/>
            <a:ext cx="423153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TOP DOWN PARSING (LL PARSING) Recursive Descent</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nvSpPr>
        <p:spPr>
          <a:xfrm>
            <a:off x="3677055" y="671209"/>
            <a:ext cx="387160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BOTTOM UP PARSING (LR PARSING) </a:t>
            </a:r>
            <a:endParaRPr sz="1800">
              <a:solidFill>
                <a:schemeClr val="dk1"/>
              </a:solidFill>
              <a:latin typeface="Calibri"/>
              <a:ea typeface="Calibri"/>
              <a:cs typeface="Calibri"/>
              <a:sym typeface="Calibri"/>
            </a:endParaRPr>
          </a:p>
        </p:txBody>
      </p:sp>
      <p:pic>
        <p:nvPicPr>
          <p:cNvPr id="106" name="Google Shape;106;p16"/>
          <p:cNvPicPr preferRelativeResize="0"/>
          <p:nvPr/>
        </p:nvPicPr>
        <p:blipFill rotWithShape="1">
          <a:blip r:embed="rId3">
            <a:alphaModFix/>
          </a:blip>
          <a:srcRect b="0" l="0" r="0" t="0"/>
          <a:stretch/>
        </p:blipFill>
        <p:spPr>
          <a:xfrm>
            <a:off x="1044271" y="2168233"/>
            <a:ext cx="3566469" cy="3391194"/>
          </a:xfrm>
          <a:prstGeom prst="rect">
            <a:avLst/>
          </a:prstGeom>
          <a:noFill/>
          <a:ln>
            <a:noFill/>
          </a:ln>
        </p:spPr>
      </p:pic>
      <p:pic>
        <p:nvPicPr>
          <p:cNvPr id="107" name="Google Shape;107;p16"/>
          <p:cNvPicPr preferRelativeResize="0"/>
          <p:nvPr/>
        </p:nvPicPr>
        <p:blipFill rotWithShape="1">
          <a:blip r:embed="rId4">
            <a:alphaModFix/>
          </a:blip>
          <a:srcRect b="0" l="0" r="0" t="0"/>
          <a:stretch/>
        </p:blipFill>
        <p:spPr>
          <a:xfrm>
            <a:off x="5727638" y="2122509"/>
            <a:ext cx="5814564" cy="343691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17"/>
          <p:cNvPicPr preferRelativeResize="0"/>
          <p:nvPr/>
        </p:nvPicPr>
        <p:blipFill>
          <a:blip r:embed="rId3">
            <a:alphaModFix/>
          </a:blip>
          <a:stretch>
            <a:fillRect/>
          </a:stretch>
        </p:blipFill>
        <p:spPr>
          <a:xfrm>
            <a:off x="160350" y="1170950"/>
            <a:ext cx="7869427" cy="4540724"/>
          </a:xfrm>
          <a:prstGeom prst="rect">
            <a:avLst/>
          </a:prstGeom>
          <a:noFill/>
          <a:ln>
            <a:noFill/>
          </a:ln>
        </p:spPr>
      </p:pic>
      <p:sp>
        <p:nvSpPr>
          <p:cNvPr id="113" name="Google Shape;113;p17"/>
          <p:cNvSpPr txBox="1"/>
          <p:nvPr/>
        </p:nvSpPr>
        <p:spPr>
          <a:xfrm>
            <a:off x="3906700" y="308375"/>
            <a:ext cx="4271100" cy="7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800">
                <a:solidFill>
                  <a:schemeClr val="dk1"/>
                </a:solidFill>
                <a:latin typeface="Calibri"/>
                <a:ea typeface="Calibri"/>
                <a:cs typeface="Calibri"/>
                <a:sym typeface="Calibri"/>
              </a:rPr>
              <a:t>Ambiguity in </a:t>
            </a:r>
            <a:r>
              <a:rPr lang="en-IN" sz="2800">
                <a:solidFill>
                  <a:schemeClr val="dk1"/>
                </a:solidFill>
                <a:latin typeface="Calibri"/>
                <a:ea typeface="Calibri"/>
                <a:cs typeface="Calibri"/>
                <a:sym typeface="Calibri"/>
              </a:rPr>
              <a:t>Grammar</a:t>
            </a:r>
            <a:endParaRPr sz="2800">
              <a:solidFill>
                <a:schemeClr val="dk1"/>
              </a:solidFill>
              <a:latin typeface="Calibri"/>
              <a:ea typeface="Calibri"/>
              <a:cs typeface="Calibri"/>
              <a:sym typeface="Calibri"/>
            </a:endParaRPr>
          </a:p>
        </p:txBody>
      </p:sp>
      <p:sp>
        <p:nvSpPr>
          <p:cNvPr id="114" name="Google Shape;114;p17"/>
          <p:cNvSpPr txBox="1"/>
          <p:nvPr/>
        </p:nvSpPr>
        <p:spPr>
          <a:xfrm>
            <a:off x="8350475" y="937425"/>
            <a:ext cx="3478500" cy="46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800">
                <a:solidFill>
                  <a:schemeClr val="dk1"/>
                </a:solidFill>
                <a:latin typeface="Calibri"/>
                <a:ea typeface="Calibri"/>
                <a:cs typeface="Calibri"/>
                <a:sym typeface="Calibri"/>
              </a:rPr>
              <a:t>In Parser leftmost alternative is given </a:t>
            </a:r>
            <a:r>
              <a:rPr lang="en-IN" sz="2800">
                <a:solidFill>
                  <a:schemeClr val="dk1"/>
                </a:solidFill>
                <a:latin typeface="Calibri"/>
                <a:ea typeface="Calibri"/>
                <a:cs typeface="Calibri"/>
                <a:sym typeface="Calibri"/>
              </a:rPr>
              <a:t>preference</a:t>
            </a:r>
            <a:r>
              <a:rPr lang="en-IN" sz="2800">
                <a:solidFill>
                  <a:schemeClr val="dk1"/>
                </a:solidFill>
                <a:latin typeface="Calibri"/>
                <a:ea typeface="Calibri"/>
                <a:cs typeface="Calibri"/>
                <a:sym typeface="Calibri"/>
              </a:rPr>
              <a:t> if ambiguity arises and in lexer </a:t>
            </a:r>
            <a:r>
              <a:rPr lang="en-IN" sz="2800">
                <a:solidFill>
                  <a:schemeClr val="dk1"/>
                </a:solidFill>
                <a:latin typeface="Calibri"/>
                <a:ea typeface="Calibri"/>
                <a:cs typeface="Calibri"/>
                <a:sym typeface="Calibri"/>
              </a:rPr>
              <a:t>preference is given to to more specific rule or the rule that is defined above.</a:t>
            </a:r>
            <a:endParaRPr sz="2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18"/>
          <p:cNvPicPr preferRelativeResize="0"/>
          <p:nvPr/>
        </p:nvPicPr>
        <p:blipFill>
          <a:blip r:embed="rId3">
            <a:alphaModFix/>
          </a:blip>
          <a:stretch>
            <a:fillRect/>
          </a:stretch>
        </p:blipFill>
        <p:spPr>
          <a:xfrm>
            <a:off x="135675" y="917125"/>
            <a:ext cx="6832875" cy="4275700"/>
          </a:xfrm>
          <a:prstGeom prst="rect">
            <a:avLst/>
          </a:prstGeom>
          <a:noFill/>
          <a:ln>
            <a:noFill/>
          </a:ln>
        </p:spPr>
      </p:pic>
      <p:sp>
        <p:nvSpPr>
          <p:cNvPr id="120" name="Google Shape;120;p18"/>
          <p:cNvSpPr txBox="1"/>
          <p:nvPr/>
        </p:nvSpPr>
        <p:spPr>
          <a:xfrm>
            <a:off x="4625450" y="0"/>
            <a:ext cx="3762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3600">
                <a:solidFill>
                  <a:schemeClr val="dk1"/>
                </a:solidFill>
                <a:latin typeface="Calibri"/>
                <a:ea typeface="Calibri"/>
                <a:cs typeface="Calibri"/>
                <a:sym typeface="Calibri"/>
              </a:rPr>
              <a:t>Calculator </a:t>
            </a:r>
            <a:endParaRPr sz="3600">
              <a:solidFill>
                <a:schemeClr val="dk1"/>
              </a:solidFill>
              <a:latin typeface="Calibri"/>
              <a:ea typeface="Calibri"/>
              <a:cs typeface="Calibri"/>
              <a:sym typeface="Calibri"/>
            </a:endParaRPr>
          </a:p>
        </p:txBody>
      </p:sp>
      <p:cxnSp>
        <p:nvCxnSpPr>
          <p:cNvPr id="121" name="Google Shape;121;p18"/>
          <p:cNvCxnSpPr/>
          <p:nvPr/>
        </p:nvCxnSpPr>
        <p:spPr>
          <a:xfrm flipH="1" rot="10800000">
            <a:off x="135675" y="4144500"/>
            <a:ext cx="6993600" cy="36900"/>
          </a:xfrm>
          <a:prstGeom prst="straightConnector1">
            <a:avLst/>
          </a:prstGeom>
          <a:noFill/>
          <a:ln cap="flat" cmpd="sng" w="9525">
            <a:solidFill>
              <a:schemeClr val="dk2"/>
            </a:solidFill>
            <a:prstDash val="solid"/>
            <a:round/>
            <a:headEnd len="med" w="med" type="none"/>
            <a:tailEnd len="med" w="med" type="none"/>
          </a:ln>
        </p:spPr>
      </p:cxnSp>
      <p:pic>
        <p:nvPicPr>
          <p:cNvPr id="122" name="Google Shape;122;p18"/>
          <p:cNvPicPr preferRelativeResize="0"/>
          <p:nvPr/>
        </p:nvPicPr>
        <p:blipFill>
          <a:blip r:embed="rId4">
            <a:alphaModFix/>
          </a:blip>
          <a:stretch>
            <a:fillRect/>
          </a:stretch>
        </p:blipFill>
        <p:spPr>
          <a:xfrm>
            <a:off x="7207300" y="917125"/>
            <a:ext cx="4918651" cy="3021799"/>
          </a:xfrm>
          <a:prstGeom prst="rect">
            <a:avLst/>
          </a:prstGeom>
          <a:noFill/>
          <a:ln>
            <a:noFill/>
          </a:ln>
        </p:spPr>
      </p:pic>
      <p:pic>
        <p:nvPicPr>
          <p:cNvPr id="123" name="Google Shape;123;p18"/>
          <p:cNvPicPr preferRelativeResize="0"/>
          <p:nvPr/>
        </p:nvPicPr>
        <p:blipFill>
          <a:blip r:embed="rId5">
            <a:alphaModFix/>
          </a:blip>
          <a:stretch>
            <a:fillRect/>
          </a:stretch>
        </p:blipFill>
        <p:spPr>
          <a:xfrm>
            <a:off x="7750375" y="4117149"/>
            <a:ext cx="3130844" cy="2614277"/>
          </a:xfrm>
          <a:prstGeom prst="rect">
            <a:avLst/>
          </a:prstGeom>
          <a:noFill/>
          <a:ln>
            <a:noFill/>
          </a:ln>
        </p:spPr>
      </p:pic>
      <p:pic>
        <p:nvPicPr>
          <p:cNvPr id="124" name="Google Shape;124;p18"/>
          <p:cNvPicPr preferRelativeResize="0"/>
          <p:nvPr/>
        </p:nvPicPr>
        <p:blipFill>
          <a:blip r:embed="rId6">
            <a:alphaModFix/>
          </a:blip>
          <a:stretch>
            <a:fillRect/>
          </a:stretch>
        </p:blipFill>
        <p:spPr>
          <a:xfrm>
            <a:off x="917500" y="5192825"/>
            <a:ext cx="6289799" cy="1665175"/>
          </a:xfrm>
          <a:prstGeom prst="rect">
            <a:avLst/>
          </a:prstGeom>
          <a:noFill/>
          <a:ln>
            <a:noFill/>
          </a:ln>
        </p:spPr>
      </p:pic>
      <p:cxnSp>
        <p:nvCxnSpPr>
          <p:cNvPr id="125" name="Google Shape;125;p18"/>
          <p:cNvCxnSpPr/>
          <p:nvPr/>
        </p:nvCxnSpPr>
        <p:spPr>
          <a:xfrm>
            <a:off x="419375" y="5094150"/>
            <a:ext cx="6821100" cy="12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nvSpPr>
        <p:spPr>
          <a:xfrm>
            <a:off x="148025" y="1218375"/>
            <a:ext cx="564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solidFill>
                  <a:srgbClr val="4A86E8"/>
                </a:solidFill>
                <a:highlight>
                  <a:srgbClr val="FFFFFF"/>
                </a:highlight>
              </a:rPr>
              <a:t>https://github.com/antlr/grammars-v4/blob/master/json/JSON.g4</a:t>
            </a:r>
            <a:endParaRPr>
              <a:solidFill>
                <a:srgbClr val="4A86E8"/>
              </a:solidFill>
              <a:highlight>
                <a:srgbClr val="FFFFFF"/>
              </a:highlight>
            </a:endParaRPr>
          </a:p>
        </p:txBody>
      </p:sp>
      <p:sp>
        <p:nvSpPr>
          <p:cNvPr id="131" name="Google Shape;131;p19"/>
          <p:cNvSpPr txBox="1"/>
          <p:nvPr/>
        </p:nvSpPr>
        <p:spPr>
          <a:xfrm>
            <a:off x="4551450" y="172675"/>
            <a:ext cx="2306700" cy="9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800">
                <a:solidFill>
                  <a:schemeClr val="dk1"/>
                </a:solidFill>
                <a:latin typeface="Calibri"/>
                <a:ea typeface="Calibri"/>
                <a:cs typeface="Calibri"/>
                <a:sym typeface="Calibri"/>
              </a:rPr>
              <a:t>Parsing JSON</a:t>
            </a:r>
            <a:endParaRPr sz="2800">
              <a:solidFill>
                <a:schemeClr val="dk1"/>
              </a:solidFill>
              <a:latin typeface="Calibri"/>
              <a:ea typeface="Calibri"/>
              <a:cs typeface="Calibri"/>
              <a:sym typeface="Calibri"/>
            </a:endParaRPr>
          </a:p>
        </p:txBody>
      </p:sp>
      <p:sp>
        <p:nvSpPr>
          <p:cNvPr id="132" name="Google Shape;132;p19"/>
          <p:cNvSpPr txBox="1"/>
          <p:nvPr/>
        </p:nvSpPr>
        <p:spPr>
          <a:xfrm>
            <a:off x="7795425" y="1618575"/>
            <a:ext cx="3823800" cy="397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IN" sz="1500">
                <a:solidFill>
                  <a:schemeClr val="dk1"/>
                </a:solidFill>
              </a:rPr>
              <a:t>JSON (JavaScript Object Notation) is a lightweight, text-based data interchange format that is easy for humans to read and write, and easy for machines to parse and generate. It uses a simple syntax based on key/value pairs and ordered lists.</a:t>
            </a:r>
            <a:endParaRPr sz="1500">
              <a:solidFill>
                <a:schemeClr val="dk1"/>
              </a:solidFill>
            </a:endParaRPr>
          </a:p>
          <a:p>
            <a:pPr indent="0" lvl="0" marL="0" rtl="0" algn="l">
              <a:lnSpc>
                <a:spcPct val="115000"/>
              </a:lnSpc>
              <a:spcBef>
                <a:spcPts val="1400"/>
              </a:spcBef>
              <a:spcAft>
                <a:spcPts val="0"/>
              </a:spcAft>
              <a:buNone/>
            </a:pPr>
            <a:r>
              <a:rPr b="1" lang="en-IN" sz="1700">
                <a:solidFill>
                  <a:schemeClr val="dk1"/>
                </a:solidFill>
              </a:rPr>
              <a:t>Key Components:</a:t>
            </a:r>
            <a:endParaRPr b="1" sz="1700">
              <a:solidFill>
                <a:schemeClr val="dk1"/>
              </a:solidFill>
            </a:endParaRPr>
          </a:p>
          <a:p>
            <a:pPr indent="-323850" lvl="0" marL="457200" rtl="0" algn="l">
              <a:lnSpc>
                <a:spcPct val="115000"/>
              </a:lnSpc>
              <a:spcBef>
                <a:spcPts val="1200"/>
              </a:spcBef>
              <a:spcAft>
                <a:spcPts val="0"/>
              </a:spcAft>
              <a:buClr>
                <a:schemeClr val="dk1"/>
              </a:buClr>
              <a:buSzPts val="1500"/>
              <a:buChar char="●"/>
            </a:pPr>
            <a:r>
              <a:rPr b="1" lang="en-IN" sz="1500">
                <a:solidFill>
                  <a:schemeClr val="dk1"/>
                </a:solidFill>
              </a:rPr>
              <a:t>Objects</a:t>
            </a:r>
            <a:r>
              <a:rPr lang="en-IN" sz="1500">
                <a:solidFill>
                  <a:schemeClr val="dk1"/>
                </a:solidFill>
              </a:rPr>
              <a:t>: Collections of key/value pairs, enclosed in curly braces </a:t>
            </a:r>
            <a:r>
              <a:rPr lang="en-IN" sz="1500">
                <a:solidFill>
                  <a:srgbClr val="188038"/>
                </a:solidFill>
                <a:latin typeface="Roboto Mono"/>
                <a:ea typeface="Roboto Mono"/>
                <a:cs typeface="Roboto Mono"/>
                <a:sym typeface="Roboto Mono"/>
              </a:rPr>
              <a:t>{}</a:t>
            </a:r>
            <a:r>
              <a:rPr lang="en-IN" sz="1500">
                <a:solidFill>
                  <a:schemeClr val="dk1"/>
                </a:solidFill>
              </a:rPr>
              <a:t>.</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IN" sz="1500">
                <a:solidFill>
                  <a:schemeClr val="dk1"/>
                </a:solidFill>
              </a:rPr>
              <a:t>Arrays</a:t>
            </a:r>
            <a:r>
              <a:rPr lang="en-IN" sz="1500">
                <a:solidFill>
                  <a:schemeClr val="dk1"/>
                </a:solidFill>
              </a:rPr>
              <a:t>: Ordered lists of values, enclosed in square brackets </a:t>
            </a:r>
            <a:r>
              <a:rPr lang="en-IN" sz="1500">
                <a:solidFill>
                  <a:srgbClr val="188038"/>
                </a:solidFill>
                <a:latin typeface="Roboto Mono"/>
                <a:ea typeface="Roboto Mono"/>
                <a:cs typeface="Roboto Mono"/>
                <a:sym typeface="Roboto Mono"/>
              </a:rPr>
              <a:t>[]</a:t>
            </a:r>
            <a:r>
              <a:rPr lang="en-IN" sz="1500">
                <a:solidFill>
                  <a:schemeClr val="dk1"/>
                </a:solidFill>
              </a:rPr>
              <a:t>.</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IN" sz="1500">
                <a:solidFill>
                  <a:schemeClr val="dk1"/>
                </a:solidFill>
              </a:rPr>
              <a:t>Values</a:t>
            </a:r>
            <a:r>
              <a:rPr lang="en-IN" sz="1500">
                <a:solidFill>
                  <a:schemeClr val="dk1"/>
                </a:solidFill>
              </a:rPr>
              <a:t>: Can be strings, numbers, booleans, null, objects, or arrays.</a:t>
            </a:r>
            <a:endParaRPr sz="15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nvSpPr>
        <p:spPr>
          <a:xfrm>
            <a:off x="4551450" y="172675"/>
            <a:ext cx="2306700" cy="9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800">
                <a:solidFill>
                  <a:schemeClr val="dk1"/>
                </a:solidFill>
                <a:latin typeface="Calibri"/>
                <a:ea typeface="Calibri"/>
                <a:cs typeface="Calibri"/>
                <a:sym typeface="Calibri"/>
              </a:rPr>
              <a:t>Parsing XML</a:t>
            </a:r>
            <a:endParaRPr sz="2800">
              <a:solidFill>
                <a:schemeClr val="dk1"/>
              </a:solidFill>
              <a:latin typeface="Calibri"/>
              <a:ea typeface="Calibri"/>
              <a:cs typeface="Calibri"/>
              <a:sym typeface="Calibri"/>
            </a:endParaRPr>
          </a:p>
        </p:txBody>
      </p:sp>
      <p:sp>
        <p:nvSpPr>
          <p:cNvPr id="138" name="Google Shape;138;p20"/>
          <p:cNvSpPr txBox="1"/>
          <p:nvPr/>
        </p:nvSpPr>
        <p:spPr>
          <a:xfrm>
            <a:off x="7968125" y="1011425"/>
            <a:ext cx="3885300" cy="486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900"/>
              <a:t>XML (Extensible Markup Language) is a markup language used to store and transport data. It uses tags to define the structure and meaning of data, similar to HTML. However, XML is more flexible because you can define your own tags. It's commonly used for data interchange between different systems and applications, as it's both human-readable and machine-readable. XML documents consist of elements, attributes, and text content, organized in a hierarchical structure.</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