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1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456655-0890-4DAC-8328-739697080B6E}"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274035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456655-0890-4DAC-8328-739697080B6E}"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253880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456655-0890-4DAC-8328-739697080B6E}"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18648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456655-0890-4DAC-8328-739697080B6E}"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81054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456655-0890-4DAC-8328-739697080B6E}"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159452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456655-0890-4DAC-8328-739697080B6E}"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408216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456655-0890-4DAC-8328-739697080B6E}"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108327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456655-0890-4DAC-8328-739697080B6E}"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396680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56655-0890-4DAC-8328-739697080B6E}"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22892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456655-0890-4DAC-8328-739697080B6E}"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4055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456655-0890-4DAC-8328-739697080B6E}"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D5E745-F7BC-48BB-88C5-81B4EFAC53DC}" type="slidenum">
              <a:rPr lang="en-IN" smtClean="0"/>
              <a:t>‹#›</a:t>
            </a:fld>
            <a:endParaRPr lang="en-IN"/>
          </a:p>
        </p:txBody>
      </p:sp>
    </p:spTree>
    <p:extLst>
      <p:ext uri="{BB962C8B-B14F-4D97-AF65-F5344CB8AC3E}">
        <p14:creationId xmlns:p14="http://schemas.microsoft.com/office/powerpoint/2010/main" val="398351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56655-0890-4DAC-8328-739697080B6E}" type="datetimeFigureOut">
              <a:rPr lang="en-IN" smtClean="0"/>
              <a:t>27-05-2024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5E745-F7BC-48BB-88C5-81B4EFAC53DC}" type="slidenum">
              <a:rPr lang="en-IN" smtClean="0"/>
              <a:t>‹#›</a:t>
            </a:fld>
            <a:endParaRPr lang="en-IN"/>
          </a:p>
        </p:txBody>
      </p:sp>
    </p:spTree>
    <p:extLst>
      <p:ext uri="{BB962C8B-B14F-4D97-AF65-F5344CB8AC3E}">
        <p14:creationId xmlns:p14="http://schemas.microsoft.com/office/powerpoint/2010/main" val="3641089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3651" y="314967"/>
            <a:ext cx="7863191" cy="1338735"/>
          </a:xfrm>
        </p:spPr>
        <p:txBody>
          <a:bodyPr/>
          <a:lstStyle/>
          <a:p>
            <a:r>
              <a:rPr lang="en-IN" dirty="0" smtClean="0"/>
              <a:t>ANTLR 4</a:t>
            </a:r>
            <a:endParaRPr lang="en-IN" dirty="0"/>
          </a:p>
        </p:txBody>
      </p:sp>
      <p:sp>
        <p:nvSpPr>
          <p:cNvPr id="3" name="Subtitle 2"/>
          <p:cNvSpPr>
            <a:spLocks noGrp="1"/>
          </p:cNvSpPr>
          <p:nvPr>
            <p:ph type="subTitle" idx="1"/>
          </p:nvPr>
        </p:nvSpPr>
        <p:spPr>
          <a:xfrm>
            <a:off x="1446179" y="1938608"/>
            <a:ext cx="9144000" cy="1655762"/>
          </a:xfrm>
        </p:spPr>
        <p:txBody>
          <a:bodyPr/>
          <a:lstStyle/>
          <a:p>
            <a:r>
              <a:rPr lang="en-IN" dirty="0"/>
              <a:t>(</a:t>
            </a:r>
            <a:r>
              <a:rPr lang="en-IN" dirty="0" err="1"/>
              <a:t>ANother</a:t>
            </a:r>
            <a:r>
              <a:rPr lang="en-IN" dirty="0"/>
              <a:t> Tool for Language Recognition) is a parser generator that can read, process, execute, or translate structured text or binary files. It's used to build languages, tools, and frameworks in academia and industry. For example, Twitter uses ANTLR to parse search queries</a:t>
            </a:r>
            <a:r>
              <a:rPr lang="en-IN" dirty="0" smtClean="0"/>
              <a:t>.</a:t>
            </a:r>
          </a:p>
          <a:p>
            <a:endParaRPr lang="en-IN" dirty="0"/>
          </a:p>
          <a:p>
            <a:endParaRPr lang="en-IN" dirty="0" smtClean="0"/>
          </a:p>
          <a:p>
            <a:endParaRPr lang="en-IN" dirty="0"/>
          </a:p>
        </p:txBody>
      </p:sp>
      <p:sp>
        <p:nvSpPr>
          <p:cNvPr id="4" name="TextBox 3"/>
          <p:cNvSpPr txBox="1"/>
          <p:nvPr/>
        </p:nvSpPr>
        <p:spPr>
          <a:xfrm>
            <a:off x="1498059" y="4280169"/>
            <a:ext cx="9319097" cy="923330"/>
          </a:xfrm>
          <a:prstGeom prst="rect">
            <a:avLst/>
          </a:prstGeom>
          <a:noFill/>
        </p:spPr>
        <p:txBody>
          <a:bodyPr wrap="square" rtlCol="0">
            <a:spAutoFit/>
          </a:bodyPr>
          <a:lstStyle/>
          <a:p>
            <a:r>
              <a:rPr lang="en-IN" dirty="0"/>
              <a:t>ANTLR provides access to language processing primitives like </a:t>
            </a:r>
            <a:r>
              <a:rPr lang="en-IN" dirty="0" err="1"/>
              <a:t>lexers</a:t>
            </a:r>
            <a:r>
              <a:rPr lang="en-IN" dirty="0"/>
              <a:t>, grammars, and parsers, as well as the runtime to process text against them. From a grammar, ANTLR generates a parser that can build and walk parse trees. ANTLR uses a LL(*) algorithm for parsing.</a:t>
            </a:r>
          </a:p>
        </p:txBody>
      </p:sp>
    </p:spTree>
    <p:extLst>
      <p:ext uri="{BB962C8B-B14F-4D97-AF65-F5344CB8AC3E}">
        <p14:creationId xmlns:p14="http://schemas.microsoft.com/office/powerpoint/2010/main" val="58157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9077" y="562279"/>
            <a:ext cx="9997493" cy="1675083"/>
          </a:xfrm>
          <a:prstGeom prst="rect">
            <a:avLst/>
          </a:prstGeom>
        </p:spPr>
      </p:pic>
      <p:pic>
        <p:nvPicPr>
          <p:cNvPr id="5" name="Picture 4"/>
          <p:cNvPicPr>
            <a:picLocks noChangeAspect="1"/>
          </p:cNvPicPr>
          <p:nvPr/>
        </p:nvPicPr>
        <p:blipFill>
          <a:blip r:embed="rId3"/>
          <a:stretch>
            <a:fillRect/>
          </a:stretch>
        </p:blipFill>
        <p:spPr>
          <a:xfrm>
            <a:off x="4139665" y="2582938"/>
            <a:ext cx="7978831" cy="3696020"/>
          </a:xfrm>
          <a:prstGeom prst="rect">
            <a:avLst/>
          </a:prstGeom>
        </p:spPr>
      </p:pic>
    </p:spTree>
    <p:extLst>
      <p:ext uri="{BB962C8B-B14F-4D97-AF65-F5344CB8AC3E}">
        <p14:creationId xmlns:p14="http://schemas.microsoft.com/office/powerpoint/2010/main" val="373448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460971" y="1066238"/>
            <a:ext cx="6950042" cy="1356478"/>
          </a:xfrm>
          <a:prstGeom prst="rect">
            <a:avLst/>
          </a:prstGeom>
        </p:spPr>
      </p:pic>
      <p:pic>
        <p:nvPicPr>
          <p:cNvPr id="6" name="Picture 5"/>
          <p:cNvPicPr>
            <a:picLocks noChangeAspect="1"/>
          </p:cNvPicPr>
          <p:nvPr/>
        </p:nvPicPr>
        <p:blipFill>
          <a:blip r:embed="rId3"/>
          <a:stretch>
            <a:fillRect/>
          </a:stretch>
        </p:blipFill>
        <p:spPr>
          <a:xfrm>
            <a:off x="1131014" y="2616019"/>
            <a:ext cx="3490262" cy="3330229"/>
          </a:xfrm>
          <a:prstGeom prst="rect">
            <a:avLst/>
          </a:prstGeom>
        </p:spPr>
      </p:pic>
      <p:pic>
        <p:nvPicPr>
          <p:cNvPr id="7" name="Picture 6"/>
          <p:cNvPicPr>
            <a:picLocks noChangeAspect="1"/>
          </p:cNvPicPr>
          <p:nvPr/>
        </p:nvPicPr>
        <p:blipFill>
          <a:blip r:embed="rId4"/>
          <a:stretch>
            <a:fillRect/>
          </a:stretch>
        </p:blipFill>
        <p:spPr>
          <a:xfrm>
            <a:off x="7187745" y="2796562"/>
            <a:ext cx="4446536" cy="3149686"/>
          </a:xfrm>
          <a:prstGeom prst="rect">
            <a:avLst/>
          </a:prstGeom>
        </p:spPr>
      </p:pic>
      <p:sp>
        <p:nvSpPr>
          <p:cNvPr id="8" name="TextBox 7"/>
          <p:cNvSpPr txBox="1"/>
          <p:nvPr/>
        </p:nvSpPr>
        <p:spPr>
          <a:xfrm>
            <a:off x="3326860" y="419907"/>
            <a:ext cx="4231532" cy="646331"/>
          </a:xfrm>
          <a:prstGeom prst="rect">
            <a:avLst/>
          </a:prstGeom>
          <a:noFill/>
        </p:spPr>
        <p:txBody>
          <a:bodyPr wrap="square" rtlCol="0">
            <a:spAutoFit/>
          </a:bodyPr>
          <a:lstStyle/>
          <a:p>
            <a:r>
              <a:rPr lang="en-IN" dirty="0" smtClean="0"/>
              <a:t>TOP DOWN PARSING (LL PARSING) Recursive Descent</a:t>
            </a:r>
            <a:endParaRPr lang="en-IN" dirty="0"/>
          </a:p>
        </p:txBody>
      </p:sp>
    </p:spTree>
    <p:extLst>
      <p:ext uri="{BB962C8B-B14F-4D97-AF65-F5344CB8AC3E}">
        <p14:creationId xmlns:p14="http://schemas.microsoft.com/office/powerpoint/2010/main" val="16774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77055" y="671209"/>
            <a:ext cx="3871608" cy="369332"/>
          </a:xfrm>
          <a:prstGeom prst="rect">
            <a:avLst/>
          </a:prstGeom>
          <a:noFill/>
        </p:spPr>
        <p:txBody>
          <a:bodyPr wrap="square" rtlCol="0">
            <a:spAutoFit/>
          </a:bodyPr>
          <a:lstStyle/>
          <a:p>
            <a:r>
              <a:rPr lang="en-IN" dirty="0" smtClean="0"/>
              <a:t>BOTTOM UP PARSING (LR PARSING) </a:t>
            </a:r>
            <a:endParaRPr lang="en-IN" dirty="0"/>
          </a:p>
        </p:txBody>
      </p:sp>
      <p:pic>
        <p:nvPicPr>
          <p:cNvPr id="5" name="Picture 4"/>
          <p:cNvPicPr>
            <a:picLocks noChangeAspect="1"/>
          </p:cNvPicPr>
          <p:nvPr/>
        </p:nvPicPr>
        <p:blipFill>
          <a:blip r:embed="rId2"/>
          <a:stretch>
            <a:fillRect/>
          </a:stretch>
        </p:blipFill>
        <p:spPr>
          <a:xfrm>
            <a:off x="1044271" y="2168233"/>
            <a:ext cx="3566469" cy="3391194"/>
          </a:xfrm>
          <a:prstGeom prst="rect">
            <a:avLst/>
          </a:prstGeom>
        </p:spPr>
      </p:pic>
      <p:pic>
        <p:nvPicPr>
          <p:cNvPr id="6" name="Picture 5"/>
          <p:cNvPicPr>
            <a:picLocks noChangeAspect="1"/>
          </p:cNvPicPr>
          <p:nvPr/>
        </p:nvPicPr>
        <p:blipFill>
          <a:blip r:embed="rId3"/>
          <a:stretch>
            <a:fillRect/>
          </a:stretch>
        </p:blipFill>
        <p:spPr>
          <a:xfrm>
            <a:off x="5727638" y="2122509"/>
            <a:ext cx="5814564" cy="3436918"/>
          </a:xfrm>
          <a:prstGeom prst="rect">
            <a:avLst/>
          </a:prstGeom>
        </p:spPr>
      </p:pic>
    </p:spTree>
    <p:extLst>
      <p:ext uri="{BB962C8B-B14F-4D97-AF65-F5344CB8AC3E}">
        <p14:creationId xmlns:p14="http://schemas.microsoft.com/office/powerpoint/2010/main" val="232959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0754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126</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ANTLR 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ANTLR 4</dc:title>
  <dc:creator>a.dohroo</dc:creator>
  <cp:lastModifiedBy>a.dohroo</cp:lastModifiedBy>
  <cp:revision>6</cp:revision>
  <dcterms:created xsi:type="dcterms:W3CDTF">2024-05-27T04:55:50Z</dcterms:created>
  <dcterms:modified xsi:type="dcterms:W3CDTF">2024-05-28T02:32:33Z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