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4" r:id="rId2"/>
    <p:sldId id="269" r:id="rId3"/>
    <p:sldId id="259" r:id="rId4"/>
    <p:sldId id="267" r:id="rId5"/>
    <p:sldId id="257" r:id="rId6"/>
    <p:sldId id="260" r:id="rId7"/>
    <p:sldId id="261" r:id="rId8"/>
    <p:sldId id="258" r:id="rId9"/>
    <p:sldId id="262" r:id="rId10"/>
    <p:sldId id="263" r:id="rId11"/>
    <p:sldId id="266" r:id="rId12"/>
    <p:sldId id="271"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7E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82" autoAdjust="0"/>
    <p:restoredTop sz="55920" autoAdjust="0"/>
  </p:normalViewPr>
  <p:slideViewPr>
    <p:cSldViewPr snapToGrid="0" snapToObjects="1">
      <p:cViewPr>
        <p:scale>
          <a:sx n="81" d="100"/>
          <a:sy n="81" d="100"/>
        </p:scale>
        <p:origin x="-1032"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BDD5E-19FD-1443-A944-3A0F8C5E70C1}" type="datetimeFigureOut">
              <a:rPr lang="en-US" smtClean="0"/>
              <a:t>8/26/13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345AA-A97F-AF44-8301-B0A2955CF45B}" type="slidenum">
              <a:rPr lang="en-US" smtClean="0"/>
              <a:t>‹#›</a:t>
            </a:fld>
            <a:endParaRPr lang="en-US"/>
          </a:p>
        </p:txBody>
      </p:sp>
    </p:spTree>
    <p:extLst>
      <p:ext uri="{BB962C8B-B14F-4D97-AF65-F5344CB8AC3E}">
        <p14:creationId xmlns:p14="http://schemas.microsoft.com/office/powerpoint/2010/main" val="36727285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r>
            <a:br>
              <a:rPr lang="en-US" sz="1200" dirty="0" smtClean="0"/>
            </a:br>
            <a:r>
              <a:rPr lang="en-US" sz="1200" b="1" dirty="0" smtClean="0"/>
              <a:t>DEFINITION</a:t>
            </a:r>
            <a:r>
              <a:rPr lang="en-US" sz="1200" dirty="0" smtClean="0"/>
              <a:t/>
            </a:r>
            <a:br>
              <a:rPr lang="en-US" sz="1200" dirty="0" smtClean="0"/>
            </a:br>
            <a:r>
              <a:rPr lang="en-US" sz="1100" dirty="0" smtClean="0"/>
              <a:t>What the Hell is UX?</a:t>
            </a:r>
            <a:br>
              <a:rPr lang="en-US" sz="1100" dirty="0" smtClean="0"/>
            </a:br>
            <a:r>
              <a:rPr lang="en-US" sz="1100" dirty="0" smtClean="0"/>
              <a:t>Look and talk about definitions with panel &amp; audience</a:t>
            </a:r>
            <a:r>
              <a:rPr lang="en-US" sz="1200" dirty="0" smtClean="0"/>
              <a:t/>
            </a:r>
            <a:br>
              <a:rPr lang="en-US" sz="1200" dirty="0" smtClean="0"/>
            </a:br>
            <a:r>
              <a:rPr lang="en-US" sz="1200" b="1" dirty="0" smtClean="0"/>
              <a:t>PROCESS</a:t>
            </a:r>
            <a:r>
              <a:rPr lang="en-US" sz="1200" dirty="0" smtClean="0"/>
              <a:t/>
            </a:r>
            <a:br>
              <a:rPr lang="en-US" sz="1200" dirty="0" smtClean="0"/>
            </a:br>
            <a:r>
              <a:rPr lang="en-US" sz="1100" dirty="0" smtClean="0"/>
              <a:t>Process Map from different perspectives (agency, education, and corporation)</a:t>
            </a:r>
            <a:br>
              <a:rPr lang="en-US" sz="1100" dirty="0" smtClean="0"/>
            </a:br>
            <a:r>
              <a:rPr lang="en-US" sz="1200" b="1" dirty="0" smtClean="0"/>
              <a:t>DELIVERABLES</a:t>
            </a:r>
            <a:r>
              <a:rPr lang="en-US" sz="1200" dirty="0" smtClean="0"/>
              <a:t/>
            </a:r>
            <a:br>
              <a:rPr lang="en-US" sz="1200" dirty="0" smtClean="0"/>
            </a:br>
            <a:r>
              <a:rPr lang="en-US" sz="1200" dirty="0" smtClean="0"/>
              <a:t>User Testing</a:t>
            </a:r>
            <a:br>
              <a:rPr lang="en-US" sz="1200" dirty="0" smtClean="0"/>
            </a:br>
            <a:r>
              <a:rPr lang="en-US" sz="1200" dirty="0" smtClean="0"/>
              <a:t>User Research</a:t>
            </a:r>
            <a:br>
              <a:rPr lang="en-US" sz="1200" dirty="0" smtClean="0"/>
            </a:br>
            <a:r>
              <a:rPr lang="en-US" sz="1200" dirty="0" smtClean="0"/>
              <a:t>Sitemaps</a:t>
            </a:r>
            <a:br>
              <a:rPr lang="en-US" sz="1200" dirty="0" smtClean="0"/>
            </a:br>
            <a:r>
              <a:rPr lang="en-US" sz="1200" dirty="0" smtClean="0"/>
              <a:t>Wireframes</a:t>
            </a:r>
            <a:br>
              <a:rPr lang="en-US" sz="1200" dirty="0" smtClean="0"/>
            </a:br>
            <a:r>
              <a:rPr lang="en-US" sz="1200" b="1" dirty="0" smtClean="0"/>
              <a:t>CHALLENGES</a:t>
            </a:r>
            <a:r>
              <a:rPr lang="en-US" sz="1200" dirty="0" smtClean="0"/>
              <a:t/>
            </a:r>
            <a:br>
              <a:rPr lang="en-US" sz="1200" dirty="0" smtClean="0"/>
            </a:br>
            <a:r>
              <a:rPr lang="en-US" sz="1200" dirty="0" smtClean="0"/>
              <a:t>How do I get buy-in from clients for upfront research work that takes time?</a:t>
            </a:r>
            <a:br>
              <a:rPr lang="en-US" sz="1200" dirty="0" smtClean="0"/>
            </a:br>
            <a:r>
              <a:rPr lang="pl-PL" sz="1200" dirty="0" smtClean="0"/>
              <a:t>How do I...</a:t>
            </a:r>
            <a:endParaRPr lang="en-US" dirty="0"/>
          </a:p>
        </p:txBody>
      </p:sp>
      <p:sp>
        <p:nvSpPr>
          <p:cNvPr id="4" name="Slide Number Placeholder 3"/>
          <p:cNvSpPr>
            <a:spLocks noGrp="1"/>
          </p:cNvSpPr>
          <p:nvPr>
            <p:ph type="sldNum" sz="quarter" idx="10"/>
          </p:nvPr>
        </p:nvSpPr>
        <p:spPr/>
        <p:txBody>
          <a:bodyPr/>
          <a:lstStyle/>
          <a:p>
            <a:fld id="{472345AA-A97F-AF44-8301-B0A2955CF45B}" type="slidenum">
              <a:rPr lang="en-US" smtClean="0"/>
              <a:t>1</a:t>
            </a:fld>
            <a:endParaRPr lang="en-US"/>
          </a:p>
        </p:txBody>
      </p:sp>
    </p:spTree>
    <p:extLst>
      <p:ext uri="{BB962C8B-B14F-4D97-AF65-F5344CB8AC3E}">
        <p14:creationId xmlns:p14="http://schemas.microsoft.com/office/powerpoint/2010/main" val="223673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Peter </a:t>
            </a:r>
            <a:r>
              <a:rPr lang="en-US" dirty="0" err="1" smtClean="0"/>
              <a:t>Morville</a:t>
            </a:r>
            <a:r>
              <a:rPr lang="en-US" dirty="0" smtClean="0"/>
              <a:t> makes the distinction</a:t>
            </a:r>
            <a:r>
              <a:rPr lang="en-US" baseline="0" dirty="0" smtClean="0"/>
              <a:t> between information architecture and user experience</a:t>
            </a:r>
            <a:endParaRPr lang="en-US" dirty="0"/>
          </a:p>
        </p:txBody>
      </p:sp>
      <p:sp>
        <p:nvSpPr>
          <p:cNvPr id="4" name="Slide Number Placeholder 3"/>
          <p:cNvSpPr>
            <a:spLocks noGrp="1"/>
          </p:cNvSpPr>
          <p:nvPr>
            <p:ph type="sldNum" sz="quarter" idx="10"/>
          </p:nvPr>
        </p:nvSpPr>
        <p:spPr/>
        <p:txBody>
          <a:bodyPr/>
          <a:lstStyle/>
          <a:p>
            <a:fld id="{472345AA-A97F-AF44-8301-B0A2955CF45B}" type="slidenum">
              <a:rPr lang="en-US" smtClean="0"/>
              <a:t>5</a:t>
            </a:fld>
            <a:endParaRPr lang="en-US"/>
          </a:p>
        </p:txBody>
      </p:sp>
    </p:spTree>
    <p:extLst>
      <p:ext uri="{BB962C8B-B14F-4D97-AF65-F5344CB8AC3E}">
        <p14:creationId xmlns:p14="http://schemas.microsoft.com/office/powerpoint/2010/main" val="353505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picture is incomplete. The model outlined here does not account for secondary considerations such as those arising during technical or content development that may </a:t>
            </a:r>
            <a:r>
              <a:rPr lang="en-US" baseline="0" dirty="0" err="1" smtClean="0"/>
              <a:t>infulence</a:t>
            </a:r>
            <a:r>
              <a:rPr lang="en-US" baseline="0" dirty="0" smtClean="0"/>
              <a:t> decisions during </a:t>
            </a:r>
            <a:r>
              <a:rPr lang="en-US" baseline="0" dirty="0" err="1" smtClean="0"/>
              <a:t>ux</a:t>
            </a:r>
            <a:r>
              <a:rPr lang="en-US" baseline="0" dirty="0" smtClean="0"/>
              <a:t> development. See the complete diagram. </a:t>
            </a:r>
            <a:endParaRPr lang="en-US" dirty="0"/>
          </a:p>
        </p:txBody>
      </p:sp>
      <p:sp>
        <p:nvSpPr>
          <p:cNvPr id="4" name="Slide Number Placeholder 3"/>
          <p:cNvSpPr>
            <a:spLocks noGrp="1"/>
          </p:cNvSpPr>
          <p:nvPr>
            <p:ph type="sldNum" sz="quarter" idx="10"/>
          </p:nvPr>
        </p:nvSpPr>
        <p:spPr/>
        <p:txBody>
          <a:bodyPr/>
          <a:lstStyle/>
          <a:p>
            <a:fld id="{472345AA-A97F-AF44-8301-B0A2955CF45B}" type="slidenum">
              <a:rPr lang="en-US" smtClean="0"/>
              <a:t>6</a:t>
            </a:fld>
            <a:endParaRPr lang="en-US"/>
          </a:p>
        </p:txBody>
      </p:sp>
    </p:spTree>
    <p:extLst>
      <p:ext uri="{BB962C8B-B14F-4D97-AF65-F5344CB8AC3E}">
        <p14:creationId xmlns:p14="http://schemas.microsoft.com/office/powerpoint/2010/main" val="35350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Understanding Lean Principles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Principled and disciplined approach to innovation that allows to build measure and learn rapidly.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latin typeface="+mn-lt"/>
                <a:ea typeface="+mn-ea"/>
                <a:cs typeface="+mn-cs"/>
              </a:rPr>
              <a:t>A core component of Lean Startup methodology is the build-measure-learn feedback loop. The first step is figuring out the problem that needs to be solved and then developing a minimum viable product (MVP) to begin the process of learning as quickly as possible. Once the MVP is established, a startup can work on tuning the engine. This will involve measurement and learning and must include actionable metrics that can demonstrate cause and effect question.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MVP remove any feature, process, or effort that doesn't contribute directly to the learning you seek.</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2345AA-A97F-AF44-8301-B0A2955CF45B}" type="slidenum">
              <a:rPr lang="en-US" smtClean="0"/>
              <a:t>7</a:t>
            </a:fld>
            <a:endParaRPr lang="en-US"/>
          </a:p>
        </p:txBody>
      </p:sp>
    </p:spTree>
    <p:extLst>
      <p:ext uri="{BB962C8B-B14F-4D97-AF65-F5344CB8AC3E}">
        <p14:creationId xmlns:p14="http://schemas.microsoft.com/office/powerpoint/2010/main" val="35350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UX Matters includes IA as part of UX</a:t>
            </a:r>
            <a:endParaRPr lang="en-US" dirty="0"/>
          </a:p>
        </p:txBody>
      </p:sp>
      <p:sp>
        <p:nvSpPr>
          <p:cNvPr id="4" name="Slide Number Placeholder 3"/>
          <p:cNvSpPr>
            <a:spLocks noGrp="1"/>
          </p:cNvSpPr>
          <p:nvPr>
            <p:ph type="sldNum" sz="quarter" idx="10"/>
          </p:nvPr>
        </p:nvSpPr>
        <p:spPr/>
        <p:txBody>
          <a:bodyPr/>
          <a:lstStyle/>
          <a:p>
            <a:fld id="{472345AA-A97F-AF44-8301-B0A2955CF45B}" type="slidenum">
              <a:rPr lang="en-US" smtClean="0"/>
              <a:t>8</a:t>
            </a:fld>
            <a:endParaRPr lang="en-US"/>
          </a:p>
        </p:txBody>
      </p:sp>
    </p:spTree>
    <p:extLst>
      <p:ext uri="{BB962C8B-B14F-4D97-AF65-F5344CB8AC3E}">
        <p14:creationId xmlns:p14="http://schemas.microsoft.com/office/powerpoint/2010/main" val="4104980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345AA-A97F-AF44-8301-B0A2955CF45B}" type="slidenum">
              <a:rPr lang="en-US" smtClean="0"/>
              <a:t>9</a:t>
            </a:fld>
            <a:endParaRPr lang="en-US"/>
          </a:p>
        </p:txBody>
      </p:sp>
    </p:spTree>
    <p:extLst>
      <p:ext uri="{BB962C8B-B14F-4D97-AF65-F5344CB8AC3E}">
        <p14:creationId xmlns:p14="http://schemas.microsoft.com/office/powerpoint/2010/main" val="353505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345AA-A97F-AF44-8301-B0A2955CF45B}" type="slidenum">
              <a:rPr lang="en-US" smtClean="0"/>
              <a:t>10</a:t>
            </a:fld>
            <a:endParaRPr lang="en-US"/>
          </a:p>
        </p:txBody>
      </p:sp>
    </p:spTree>
    <p:extLst>
      <p:ext uri="{BB962C8B-B14F-4D97-AF65-F5344CB8AC3E}">
        <p14:creationId xmlns:p14="http://schemas.microsoft.com/office/powerpoint/2010/main" val="35350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about the experience we</a:t>
            </a:r>
            <a:r>
              <a:rPr lang="en-US" baseline="0" dirty="0" smtClean="0"/>
              <a:t> create not the documents.</a:t>
            </a:r>
            <a:endParaRPr lang="en-US" dirty="0"/>
          </a:p>
        </p:txBody>
      </p:sp>
      <p:sp>
        <p:nvSpPr>
          <p:cNvPr id="4" name="Slide Number Placeholder 3"/>
          <p:cNvSpPr>
            <a:spLocks noGrp="1"/>
          </p:cNvSpPr>
          <p:nvPr>
            <p:ph type="sldNum" sz="quarter" idx="10"/>
          </p:nvPr>
        </p:nvSpPr>
        <p:spPr/>
        <p:txBody>
          <a:bodyPr/>
          <a:lstStyle/>
          <a:p>
            <a:fld id="{472345AA-A97F-AF44-8301-B0A2955CF45B}" type="slidenum">
              <a:rPr lang="en-US" smtClean="0"/>
              <a:t>11</a:t>
            </a:fld>
            <a:endParaRPr lang="en-US"/>
          </a:p>
        </p:txBody>
      </p:sp>
    </p:spTree>
    <p:extLst>
      <p:ext uri="{BB962C8B-B14F-4D97-AF65-F5344CB8AC3E}">
        <p14:creationId xmlns:p14="http://schemas.microsoft.com/office/powerpoint/2010/main" val="47902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p>
            <a:fld id="{A2F0292D-1797-49A5-8D2D-8D50C72EF3CC}" type="datetimeFigureOut">
              <a:rPr lang="en-US" smtClean="0"/>
              <a:t>8/26/13</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Drag picture to placeholder or click icon to add</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F0292D-1797-49A5-8D2D-8D50C72EF3CC}"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D6CC888B-D9F9-4E54-B722-F151A9F45E95}"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Drag picture to placeholder or click icon to add</a:t>
            </a:r>
            <a:endParaRPr/>
          </a:p>
        </p:txBody>
      </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A2F0292D-1797-49A5-8D2D-8D50C72EF3CC}"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2F0292D-1797-49A5-8D2D-8D50C72EF3CC}"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D6CC888B-D9F9-4E54-B722-F151A9F45E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2F0292D-1797-49A5-8D2D-8D50C72EF3CC}" type="datetimeFigureOut">
              <a:rPr lang="en-US" smtClean="0"/>
              <a:t>8/26/13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D6CC888B-D9F9-4E54-B722-F151A9F45E95}" type="slidenum">
              <a:rPr lang="en-US" smtClean="0"/>
              <a:t>‹#›</a:t>
            </a:fld>
            <a:endParaRPr lang="en-US"/>
          </a:p>
        </p:txBody>
      </p:sp>
      <p:grpSp>
        <p:nvGrpSpPr>
          <p:cNvPr id="10" name="Group 15"/>
          <p:cNvGrpSpPr/>
          <p:nvPr userDrawn="1"/>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A2F0292D-1797-49A5-8D2D-8D50C72EF3CC}" type="datetimeFigureOut">
              <a:rPr lang="en-US" smtClean="0"/>
              <a:t>8/26/13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t>8/26/13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A2F0292D-1797-49A5-8D2D-8D50C72EF3CC}" type="datetimeFigureOut">
              <a:rPr lang="en-US" smtClean="0"/>
              <a:t>8/26/13</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D6CC888B-D9F9-4E54-B722-F151A9F45E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gif"/><Relationship Id="rId4" Type="http://schemas.openxmlformats.org/officeDocument/2006/relationships/hyperlink" Target="http://uxdesign.smashingmagazine.com/2011/03/07/lean-ux-getting-out-of-the-deliverables-business/"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www.jjg.net/elements/pdf/elements.pdf" TargetMode="External"/><Relationship Id="rId4" Type="http://schemas.openxmlformats.org/officeDocument/2006/relationships/hyperlink" Target="http://lean.st/principles/build-measure-learn" TargetMode="External"/><Relationship Id="rId5" Type="http://schemas.openxmlformats.org/officeDocument/2006/relationships/hyperlink" Target="http://www.uxmatters.com/mt/archives/2007/11/images/FiveCompetencies.pdf" TargetMode="External"/><Relationship Id="rId6" Type="http://schemas.openxmlformats.org/officeDocument/2006/relationships/hyperlink" Target="http://www.helloerik.com/ux-is-not-ui" TargetMode="External"/><Relationship Id="rId7" Type="http://schemas.openxmlformats.org/officeDocument/2006/relationships/hyperlink" Target="http://dswillis.com/uxcrank/" TargetMode="External"/><Relationship Id="rId8" Type="http://schemas.openxmlformats.org/officeDocument/2006/relationships/hyperlink" Target="http://uxdesign.smashingmagazine.com/2011/03/07/lean-ux-getting-out-of-the-deliverables-business/" TargetMode="External"/><Relationship Id="rId9" Type="http://schemas.openxmlformats.org/officeDocument/2006/relationships/hyperlink" Target="https://www.coursera.org" TargetMode="External"/><Relationship Id="rId10" Type="http://schemas.openxmlformats.org/officeDocument/2006/relationships/image" Target="../media/image23.jpeg"/><Relationship Id="rId11" Type="http://schemas.openxmlformats.org/officeDocument/2006/relationships/hyperlink" Target="http://www.meetup.com/ia-55/" TargetMode="External"/><Relationship Id="rId1" Type="http://schemas.openxmlformats.org/officeDocument/2006/relationships/slideLayout" Target="../slideLayouts/slideLayout2.xml"/><Relationship Id="rId2" Type="http://schemas.openxmlformats.org/officeDocument/2006/relationships/hyperlink" Target="http://semanticstudios.com/publications/semantics/000029.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osenfeldmedia.com/uxzeitgeist/books" TargetMode="External"/><Relationship Id="rId3" Type="http://schemas.openxmlformats.org/officeDocument/2006/relationships/hyperlink" Target="http://www.fatdux.com/en/Resources/Book-review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g"/><Relationship Id="rId7" Type="http://schemas.openxmlformats.org/officeDocument/2006/relationships/image" Target="../media/image11.jp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manticstudios.com/publications/semantics/000029.php" TargetMode="External"/><Relationship Id="rId4" Type="http://schemas.openxmlformats.org/officeDocument/2006/relationships/image" Target="../media/image14.jpeg"/><Relationship Id="rId5"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hyperlink" Target="http://www.jjg.net/elements/pdf/elements.pdf"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736" y="3275264"/>
            <a:ext cx="2994527" cy="3221789"/>
          </a:xfrm>
        </p:spPr>
        <p:txBody>
          <a:bodyPr/>
          <a:lstStyle/>
          <a:p>
            <a:r>
              <a:rPr lang="en-US" sz="2600" b="1" dirty="0" smtClean="0"/>
              <a:t>DEFINITION</a:t>
            </a:r>
            <a:r>
              <a:rPr lang="en-US" sz="2600" dirty="0"/>
              <a:t/>
            </a:r>
            <a:br>
              <a:rPr lang="en-US" sz="2600" dirty="0"/>
            </a:br>
            <a:r>
              <a:rPr lang="en-US" sz="2600" dirty="0"/>
              <a:t/>
            </a:r>
            <a:br>
              <a:rPr lang="en-US" sz="2600" dirty="0"/>
            </a:br>
            <a:r>
              <a:rPr lang="en-US" sz="2600" b="1" dirty="0"/>
              <a:t>PROCESS</a:t>
            </a:r>
            <a:r>
              <a:rPr lang="en-US" sz="2600" dirty="0"/>
              <a:t/>
            </a:r>
            <a:br>
              <a:rPr lang="en-US" sz="2600" dirty="0"/>
            </a:br>
            <a:r>
              <a:rPr lang="en-US" sz="2600" dirty="0" smtClean="0"/>
              <a:t/>
            </a:r>
            <a:br>
              <a:rPr lang="en-US" sz="2600" dirty="0" smtClean="0"/>
            </a:br>
            <a:r>
              <a:rPr lang="en-US" sz="2600" b="1" dirty="0" smtClean="0"/>
              <a:t>DELIVERABLES</a:t>
            </a:r>
            <a:r>
              <a:rPr lang="en-US" sz="2600" dirty="0"/>
              <a:t/>
            </a:r>
            <a:br>
              <a:rPr lang="en-US" sz="2600" dirty="0"/>
            </a:br>
            <a:r>
              <a:rPr lang="en-US" sz="2600" dirty="0"/>
              <a:t/>
            </a:r>
            <a:br>
              <a:rPr lang="en-US" sz="2600" dirty="0"/>
            </a:br>
            <a:r>
              <a:rPr lang="en-US" sz="2600" b="1" dirty="0"/>
              <a:t>CHALLENGES</a:t>
            </a:r>
            <a:r>
              <a:rPr lang="en-US" sz="2600" dirty="0"/>
              <a:t/>
            </a:r>
            <a:br>
              <a:rPr lang="en-US" sz="2600" dirty="0"/>
            </a:br>
            <a:endParaRPr lang="en-US" sz="2600" dirty="0"/>
          </a:p>
        </p:txBody>
      </p:sp>
      <p:pic>
        <p:nvPicPr>
          <p:cNvPr id="4" name="Picture 3" descr="Screen Shot 2013-08-25 at 9.47.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947" y="231943"/>
            <a:ext cx="6470316" cy="2448711"/>
          </a:xfrm>
          <a:prstGeom prst="rect">
            <a:avLst/>
          </a:prstGeom>
        </p:spPr>
      </p:pic>
      <p:sp>
        <p:nvSpPr>
          <p:cNvPr id="5" name="TextBox 4"/>
          <p:cNvSpPr txBox="1"/>
          <p:nvPr/>
        </p:nvSpPr>
        <p:spPr>
          <a:xfrm>
            <a:off x="1376947" y="3783262"/>
            <a:ext cx="2902357" cy="1569660"/>
          </a:xfrm>
          <a:prstGeom prst="rect">
            <a:avLst/>
          </a:prstGeom>
          <a:noFill/>
        </p:spPr>
        <p:txBody>
          <a:bodyPr wrap="none" rtlCol="0">
            <a:spAutoFit/>
          </a:bodyPr>
          <a:lstStyle/>
          <a:p>
            <a:r>
              <a:rPr lang="en-US" sz="9600" b="1" dirty="0" smtClean="0">
                <a:solidFill>
                  <a:srgbClr val="749805"/>
                </a:solidFill>
              </a:rPr>
              <a:t>Q&amp;A</a:t>
            </a:r>
            <a:endParaRPr lang="en-US" sz="9600" b="1" dirty="0">
              <a:solidFill>
                <a:srgbClr val="749805"/>
              </a:solidFill>
            </a:endParaRPr>
          </a:p>
        </p:txBody>
      </p:sp>
    </p:spTree>
    <p:extLst>
      <p:ext uri="{BB962C8B-B14F-4D97-AF65-F5344CB8AC3E}">
        <p14:creationId xmlns:p14="http://schemas.microsoft.com/office/powerpoint/2010/main" val="4921886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368" y="6439841"/>
            <a:ext cx="7579895" cy="276999"/>
          </a:xfrm>
          <a:prstGeom prst="rect">
            <a:avLst/>
          </a:prstGeom>
          <a:noFill/>
        </p:spPr>
        <p:txBody>
          <a:bodyPr wrap="square" rtlCol="0">
            <a:spAutoFit/>
          </a:bodyPr>
          <a:lstStyle/>
          <a:p>
            <a:r>
              <a:rPr lang="en-US" sz="1200" dirty="0" smtClean="0">
                <a:solidFill>
                  <a:schemeClr val="tx1">
                    <a:lumMod val="65000"/>
                    <a:lumOff val="35000"/>
                  </a:schemeClr>
                </a:solidFill>
              </a:rPr>
              <a:t>Dan Willis, UX Crank – </a:t>
            </a:r>
            <a:r>
              <a:rPr lang="en-US" sz="1200" dirty="0">
                <a:solidFill>
                  <a:schemeClr val="accent1"/>
                </a:solidFill>
              </a:rPr>
              <a:t>http://</a:t>
            </a:r>
            <a:r>
              <a:rPr lang="en-US" sz="1200" dirty="0" err="1">
                <a:solidFill>
                  <a:schemeClr val="accent1"/>
                </a:solidFill>
              </a:rPr>
              <a:t>dswillis.com</a:t>
            </a:r>
            <a:r>
              <a:rPr lang="en-US" sz="1200" dirty="0">
                <a:solidFill>
                  <a:schemeClr val="accent1"/>
                </a:solidFill>
              </a:rPr>
              <a:t>/</a:t>
            </a:r>
            <a:r>
              <a:rPr lang="en-US" sz="1200" dirty="0" err="1">
                <a:solidFill>
                  <a:schemeClr val="accent1"/>
                </a:solidFill>
              </a:rPr>
              <a:t>uxcrank</a:t>
            </a:r>
            <a:r>
              <a:rPr lang="en-US" sz="1200" dirty="0">
                <a:solidFill>
                  <a:schemeClr val="accent1"/>
                </a:solidFill>
              </a:rPr>
              <a:t>/</a:t>
            </a:r>
            <a:endParaRPr lang="en-US" sz="1200" dirty="0">
              <a:solidFill>
                <a:schemeClr val="tx1">
                  <a:lumMod val="65000"/>
                  <a:lumOff val="35000"/>
                </a:schemeClr>
              </a:solidFill>
            </a:endParaRPr>
          </a:p>
        </p:txBody>
      </p:sp>
      <p:sp>
        <p:nvSpPr>
          <p:cNvPr id="8" name="Title 1"/>
          <p:cNvSpPr txBox="1">
            <a:spLocks/>
          </p:cNvSpPr>
          <p:nvPr/>
        </p:nvSpPr>
        <p:spPr>
          <a:xfrm>
            <a:off x="768685" y="354273"/>
            <a:ext cx="7606630" cy="5213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ctr"/>
            <a:r>
              <a:rPr lang="en-US" b="1" dirty="0" smtClean="0"/>
              <a:t>Dan Willis’ Umbrella, </a:t>
            </a:r>
            <a:r>
              <a:rPr lang="en-US" b="1" dirty="0" err="1" smtClean="0"/>
              <a:t>ella</a:t>
            </a:r>
            <a:r>
              <a:rPr lang="en-US" b="1" dirty="0" smtClean="0"/>
              <a:t>, </a:t>
            </a:r>
            <a:r>
              <a:rPr lang="en-US" b="1" dirty="0" err="1" smtClean="0"/>
              <a:t>ella</a:t>
            </a:r>
            <a:endParaRPr lang="en-US" b="1" dirty="0"/>
          </a:p>
        </p:txBody>
      </p:sp>
      <p:pic>
        <p:nvPicPr>
          <p:cNvPr id="3" name="Picture 2" descr="ux-umbrell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204" y="1119404"/>
            <a:ext cx="6859593" cy="5100440"/>
          </a:xfrm>
          <a:prstGeom prst="rect">
            <a:avLst/>
          </a:prstGeom>
        </p:spPr>
      </p:pic>
    </p:spTree>
    <p:extLst>
      <p:ext uri="{BB962C8B-B14F-4D97-AF65-F5344CB8AC3E}">
        <p14:creationId xmlns:p14="http://schemas.microsoft.com/office/powerpoint/2010/main" val="20435443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37" y="378327"/>
            <a:ext cx="8836526" cy="886968"/>
          </a:xfrm>
        </p:spPr>
        <p:txBody>
          <a:bodyPr/>
          <a:lstStyle/>
          <a:p>
            <a:r>
              <a:rPr lang="en-US" b="1" dirty="0"/>
              <a:t>Jeff </a:t>
            </a:r>
            <a:r>
              <a:rPr lang="en-US" b="1" dirty="0" err="1"/>
              <a:t>Gothelf’s</a:t>
            </a:r>
            <a:r>
              <a:rPr lang="en-US" b="1" dirty="0"/>
              <a:t> </a:t>
            </a:r>
            <a:r>
              <a:rPr lang="en-US" b="1" dirty="0" smtClean="0"/>
              <a:t>Lean </a:t>
            </a:r>
            <a:r>
              <a:rPr lang="en-US" b="1" dirty="0"/>
              <a:t>UX: </a:t>
            </a:r>
            <a:r>
              <a:rPr lang="en-US" b="1" dirty="0" smtClean="0"/>
              <a:t/>
            </a:r>
            <a:br>
              <a:rPr lang="en-US" b="1" dirty="0" smtClean="0"/>
            </a:br>
            <a:r>
              <a:rPr lang="en-US" b="1" dirty="0" smtClean="0"/>
              <a:t>Getting </a:t>
            </a:r>
            <a:r>
              <a:rPr lang="en-US" b="1" dirty="0"/>
              <a:t>Out of the </a:t>
            </a:r>
            <a:r>
              <a:rPr lang="en-US" b="1" dirty="0" smtClean="0"/>
              <a:t>Deliverables </a:t>
            </a:r>
            <a:r>
              <a:rPr lang="en-US" b="1" dirty="0"/>
              <a:t>Business</a:t>
            </a:r>
          </a:p>
        </p:txBody>
      </p:sp>
      <p:pic>
        <p:nvPicPr>
          <p:cNvPr id="4" name="Picture 3" descr="process_graphic.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27" y="2378910"/>
            <a:ext cx="8930346" cy="3209090"/>
          </a:xfrm>
          <a:prstGeom prst="rect">
            <a:avLst/>
          </a:prstGeom>
        </p:spPr>
      </p:pic>
      <p:sp>
        <p:nvSpPr>
          <p:cNvPr id="5" name="TextBox 4"/>
          <p:cNvSpPr txBox="1"/>
          <p:nvPr/>
        </p:nvSpPr>
        <p:spPr>
          <a:xfrm>
            <a:off x="521368" y="6209008"/>
            <a:ext cx="8515805" cy="461665"/>
          </a:xfrm>
          <a:prstGeom prst="rect">
            <a:avLst/>
          </a:prstGeom>
          <a:noFill/>
        </p:spPr>
        <p:txBody>
          <a:bodyPr wrap="square" rtlCol="0">
            <a:spAutoFit/>
          </a:bodyPr>
          <a:lstStyle/>
          <a:p>
            <a:r>
              <a:rPr lang="en-US" sz="1200" dirty="0" smtClean="0">
                <a:solidFill>
                  <a:schemeClr val="accent1"/>
                </a:solidFill>
                <a:hlinkClick r:id="rId4"/>
              </a:rPr>
              <a:t>Jeff Gothelf’s </a:t>
            </a:r>
            <a:r>
              <a:rPr lang="en-US" sz="1200" dirty="0" smtClean="0">
                <a:hlinkClick r:id="rId4"/>
              </a:rPr>
              <a:t>http</a:t>
            </a:r>
            <a:r>
              <a:rPr lang="en-US" sz="1200" dirty="0">
                <a:hlinkClick r:id="rId4"/>
              </a:rPr>
              <a:t>://uxdesign.smashingmagazine.com/2011/03/07/lean-ux-getting-out-of-the-deliverables-business</a:t>
            </a:r>
            <a:r>
              <a:rPr lang="en-US" sz="1200" dirty="0" smtClean="0">
                <a:hlinkClick r:id="rId4"/>
              </a:rPr>
              <a:t>/</a:t>
            </a:r>
            <a:r>
              <a:rPr lang="en-US" sz="1200" dirty="0" smtClean="0"/>
              <a:t> </a:t>
            </a:r>
            <a:endParaRPr lang="en-US" sz="1200" dirty="0">
              <a:solidFill>
                <a:schemeClr val="tx1">
                  <a:lumMod val="65000"/>
                  <a:lumOff val="35000"/>
                </a:schemeClr>
              </a:solidFill>
            </a:endParaRPr>
          </a:p>
        </p:txBody>
      </p:sp>
      <p:sp>
        <p:nvSpPr>
          <p:cNvPr id="6" name="Rectangle 5"/>
          <p:cNvSpPr/>
          <p:nvPr/>
        </p:nvSpPr>
        <p:spPr>
          <a:xfrm>
            <a:off x="253999" y="1265295"/>
            <a:ext cx="8736263" cy="646331"/>
          </a:xfrm>
          <a:prstGeom prst="rect">
            <a:avLst/>
          </a:prstGeom>
        </p:spPr>
        <p:txBody>
          <a:bodyPr wrap="square">
            <a:spAutoFit/>
          </a:bodyPr>
          <a:lstStyle/>
          <a:p>
            <a:r>
              <a:rPr lang="en-US" dirty="0">
                <a:solidFill>
                  <a:schemeClr val="bg2"/>
                </a:solidFill>
              </a:rPr>
              <a:t>Wireframes, site maps, flow diagrams, content inventories, taxonomies, mockups and the ever-sacred specifications document</a:t>
            </a:r>
          </a:p>
        </p:txBody>
      </p:sp>
    </p:spTree>
    <p:extLst>
      <p:ext uri="{BB962C8B-B14F-4D97-AF65-F5344CB8AC3E}">
        <p14:creationId xmlns:p14="http://schemas.microsoft.com/office/powerpoint/2010/main" val="13601968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19" y="282238"/>
            <a:ext cx="6267393" cy="506534"/>
          </a:xfrm>
        </p:spPr>
        <p:txBody>
          <a:bodyPr/>
          <a:lstStyle/>
          <a:p>
            <a:r>
              <a:rPr lang="en-US" b="1" dirty="0" smtClean="0"/>
              <a:t>Process Maps</a:t>
            </a:r>
            <a:endParaRPr lang="en-US" b="1" dirty="0"/>
          </a:p>
        </p:txBody>
      </p:sp>
      <p:sp>
        <p:nvSpPr>
          <p:cNvPr id="3" name="Content Placeholder 2"/>
          <p:cNvSpPr>
            <a:spLocks noGrp="1"/>
          </p:cNvSpPr>
          <p:nvPr>
            <p:ph idx="1"/>
          </p:nvPr>
        </p:nvSpPr>
        <p:spPr>
          <a:xfrm>
            <a:off x="407619" y="1299615"/>
            <a:ext cx="8736381" cy="5505467"/>
          </a:xfrm>
        </p:spPr>
        <p:txBody>
          <a:bodyPr>
            <a:normAutofit/>
          </a:bodyPr>
          <a:lstStyle/>
          <a:p>
            <a:r>
              <a:rPr lang="en-US" dirty="0" smtClean="0">
                <a:solidFill>
                  <a:srgbClr val="749805"/>
                </a:solidFill>
              </a:rPr>
              <a:t>Semantic </a:t>
            </a:r>
            <a:r>
              <a:rPr lang="en-US" dirty="0">
                <a:solidFill>
                  <a:srgbClr val="749805"/>
                </a:solidFill>
              </a:rPr>
              <a:t>Studios – </a:t>
            </a:r>
            <a:r>
              <a:rPr lang="en-US" dirty="0">
                <a:solidFill>
                  <a:srgbClr val="749805"/>
                </a:solidFill>
                <a:hlinkClick r:id="rId2"/>
              </a:rPr>
              <a:t>http://semanticstudios.com/publications/semantics/000029.</a:t>
            </a:r>
            <a:r>
              <a:rPr lang="en-US" dirty="0" smtClean="0">
                <a:solidFill>
                  <a:srgbClr val="749805"/>
                </a:solidFill>
                <a:hlinkClick r:id="rId2"/>
              </a:rPr>
              <a:t>php</a:t>
            </a:r>
            <a:endParaRPr lang="en-US" dirty="0" smtClean="0">
              <a:solidFill>
                <a:srgbClr val="749805"/>
              </a:solidFill>
            </a:endParaRPr>
          </a:p>
          <a:p>
            <a:r>
              <a:rPr lang="en-US" dirty="0">
                <a:solidFill>
                  <a:srgbClr val="749805"/>
                </a:solidFill>
              </a:rPr>
              <a:t>Jesse James Garrett – </a:t>
            </a:r>
            <a:r>
              <a:rPr lang="en-US" dirty="0">
                <a:solidFill>
                  <a:srgbClr val="749805"/>
                </a:solidFill>
                <a:hlinkClick r:id="rId3"/>
              </a:rPr>
              <a:t>http://www.jjg.net/elements/pdf/elements.pdf</a:t>
            </a:r>
            <a:r>
              <a:rPr lang="en-US" dirty="0">
                <a:solidFill>
                  <a:srgbClr val="749805"/>
                </a:solidFill>
              </a:rPr>
              <a:t> </a:t>
            </a:r>
            <a:endParaRPr lang="en-US" dirty="0" smtClean="0">
              <a:solidFill>
                <a:srgbClr val="749805"/>
              </a:solidFill>
            </a:endParaRPr>
          </a:p>
          <a:p>
            <a:r>
              <a:rPr lang="en-US" dirty="0">
                <a:solidFill>
                  <a:srgbClr val="749805"/>
                </a:solidFill>
              </a:rPr>
              <a:t>Eric </a:t>
            </a:r>
            <a:r>
              <a:rPr lang="en-US" dirty="0" err="1">
                <a:solidFill>
                  <a:srgbClr val="749805"/>
                </a:solidFill>
              </a:rPr>
              <a:t>Ries</a:t>
            </a:r>
            <a:r>
              <a:rPr lang="en-US" dirty="0">
                <a:solidFill>
                  <a:srgbClr val="749805"/>
                </a:solidFill>
              </a:rPr>
              <a:t> – </a:t>
            </a:r>
            <a:r>
              <a:rPr lang="en-US" dirty="0">
                <a:solidFill>
                  <a:srgbClr val="749805"/>
                </a:solidFill>
                <a:hlinkClick r:id="rId4"/>
              </a:rPr>
              <a:t>http://lean.st/principles/build-measure-</a:t>
            </a:r>
            <a:r>
              <a:rPr lang="en-US" dirty="0" smtClean="0">
                <a:solidFill>
                  <a:srgbClr val="749805"/>
                </a:solidFill>
                <a:hlinkClick r:id="rId4"/>
              </a:rPr>
              <a:t>learn</a:t>
            </a:r>
            <a:endParaRPr lang="en-US" dirty="0" smtClean="0">
              <a:solidFill>
                <a:srgbClr val="749805"/>
              </a:solidFill>
            </a:endParaRPr>
          </a:p>
          <a:p>
            <a:r>
              <a:rPr lang="en-US" dirty="0" smtClean="0">
                <a:solidFill>
                  <a:srgbClr val="749805"/>
                </a:solidFill>
              </a:rPr>
              <a:t>Steve </a:t>
            </a:r>
            <a:r>
              <a:rPr lang="en-US" dirty="0" err="1" smtClean="0">
                <a:solidFill>
                  <a:srgbClr val="749805"/>
                </a:solidFill>
              </a:rPr>
              <a:t>Psomas</a:t>
            </a:r>
            <a:r>
              <a:rPr lang="en-US" dirty="0" smtClean="0">
                <a:solidFill>
                  <a:srgbClr val="749805"/>
                </a:solidFill>
              </a:rPr>
              <a:t> – </a:t>
            </a:r>
            <a:r>
              <a:rPr lang="en-US" u="sng" dirty="0">
                <a:solidFill>
                  <a:srgbClr val="749805"/>
                </a:solidFill>
                <a:hlinkClick r:id="rId5"/>
              </a:rPr>
              <a:t>http://www.uxmatters.com/mt/archives/2007/11/images/</a:t>
            </a:r>
            <a:r>
              <a:rPr lang="en-US" u="sng" dirty="0" smtClean="0">
                <a:solidFill>
                  <a:srgbClr val="749805"/>
                </a:solidFill>
                <a:hlinkClick r:id="rId5"/>
              </a:rPr>
              <a:t>FiveCompetencies.pdf</a:t>
            </a:r>
            <a:endParaRPr lang="en-US" u="sng" dirty="0" smtClean="0">
              <a:solidFill>
                <a:srgbClr val="749805"/>
              </a:solidFill>
            </a:endParaRPr>
          </a:p>
          <a:p>
            <a:r>
              <a:rPr lang="en-US" dirty="0">
                <a:solidFill>
                  <a:srgbClr val="749805"/>
                </a:solidFill>
              </a:rPr>
              <a:t>Erik Flowers – </a:t>
            </a:r>
            <a:r>
              <a:rPr lang="en-US" dirty="0">
                <a:solidFill>
                  <a:srgbClr val="749805"/>
                </a:solidFill>
                <a:hlinkClick r:id="rId6"/>
              </a:rPr>
              <a:t>http://www.helloerik.com/ux-is-not-</a:t>
            </a:r>
            <a:r>
              <a:rPr lang="en-US" dirty="0" smtClean="0">
                <a:solidFill>
                  <a:srgbClr val="749805"/>
                </a:solidFill>
                <a:hlinkClick r:id="rId6"/>
              </a:rPr>
              <a:t>ui</a:t>
            </a:r>
            <a:endParaRPr lang="en-US" dirty="0" smtClean="0">
              <a:solidFill>
                <a:srgbClr val="749805"/>
              </a:solidFill>
            </a:endParaRPr>
          </a:p>
          <a:p>
            <a:r>
              <a:rPr lang="en-US" dirty="0">
                <a:solidFill>
                  <a:srgbClr val="749805"/>
                </a:solidFill>
              </a:rPr>
              <a:t>Dan Willis, UX Crank – </a:t>
            </a:r>
            <a:r>
              <a:rPr lang="en-US" dirty="0">
                <a:solidFill>
                  <a:srgbClr val="749805"/>
                </a:solidFill>
                <a:hlinkClick r:id="rId7"/>
              </a:rPr>
              <a:t>http://</a:t>
            </a:r>
            <a:r>
              <a:rPr lang="en-US" dirty="0" err="1">
                <a:solidFill>
                  <a:srgbClr val="749805"/>
                </a:solidFill>
                <a:hlinkClick r:id="rId7"/>
              </a:rPr>
              <a:t>dswillis.com</a:t>
            </a:r>
            <a:r>
              <a:rPr lang="en-US" dirty="0">
                <a:solidFill>
                  <a:srgbClr val="749805"/>
                </a:solidFill>
                <a:hlinkClick r:id="rId7"/>
              </a:rPr>
              <a:t>/</a:t>
            </a:r>
            <a:r>
              <a:rPr lang="en-US" dirty="0" err="1">
                <a:solidFill>
                  <a:srgbClr val="749805"/>
                </a:solidFill>
                <a:hlinkClick r:id="rId7"/>
              </a:rPr>
              <a:t>uxcrank</a:t>
            </a:r>
            <a:r>
              <a:rPr lang="en-US" dirty="0">
                <a:solidFill>
                  <a:srgbClr val="749805"/>
                </a:solidFill>
                <a:hlinkClick r:id="rId7"/>
              </a:rPr>
              <a:t>/</a:t>
            </a:r>
            <a:endParaRPr lang="en-US" dirty="0">
              <a:solidFill>
                <a:srgbClr val="749805"/>
              </a:solidFill>
            </a:endParaRPr>
          </a:p>
          <a:p>
            <a:r>
              <a:rPr lang="en-US" dirty="0" smtClean="0">
                <a:solidFill>
                  <a:srgbClr val="749805"/>
                </a:solidFill>
              </a:rPr>
              <a:t>Jeff </a:t>
            </a:r>
            <a:r>
              <a:rPr lang="en-US" dirty="0" err="1" smtClean="0">
                <a:solidFill>
                  <a:srgbClr val="749805"/>
                </a:solidFill>
              </a:rPr>
              <a:t>Gothelf’s</a:t>
            </a:r>
            <a:r>
              <a:rPr lang="en-US" dirty="0" smtClean="0">
                <a:solidFill>
                  <a:srgbClr val="749805"/>
                </a:solidFill>
              </a:rPr>
              <a:t> </a:t>
            </a:r>
            <a:r>
              <a:rPr lang="en-US" dirty="0" smtClean="0">
                <a:solidFill>
                  <a:srgbClr val="749805"/>
                </a:solidFill>
                <a:hlinkClick r:id="rId8"/>
              </a:rPr>
              <a:t>http</a:t>
            </a:r>
            <a:r>
              <a:rPr lang="en-US" dirty="0">
                <a:solidFill>
                  <a:srgbClr val="749805"/>
                </a:solidFill>
                <a:hlinkClick r:id="rId8"/>
              </a:rPr>
              <a:t>://uxdesign.smashingmagazine.com/2011/03/07/lean-ux-getting-out-of-the-deliverables-business/</a:t>
            </a:r>
            <a:r>
              <a:rPr lang="en-US" dirty="0">
                <a:solidFill>
                  <a:srgbClr val="749805"/>
                </a:solidFill>
              </a:rPr>
              <a:t> </a:t>
            </a:r>
            <a:endParaRPr lang="en-US" dirty="0" smtClean="0">
              <a:solidFill>
                <a:srgbClr val="749805"/>
              </a:solidFill>
            </a:endParaRPr>
          </a:p>
          <a:p>
            <a:r>
              <a:rPr lang="en-US" dirty="0" smtClean="0">
                <a:solidFill>
                  <a:srgbClr val="749805"/>
                </a:solidFill>
                <a:hlinkClick r:id="rId9"/>
              </a:rPr>
              <a:t>Coursera’s</a:t>
            </a:r>
            <a:r>
              <a:rPr lang="en-US" dirty="0" smtClean="0">
                <a:solidFill>
                  <a:srgbClr val="749805"/>
                </a:solidFill>
              </a:rPr>
              <a:t> Human Computer Interaction </a:t>
            </a:r>
            <a:r>
              <a:rPr lang="en-US" dirty="0" smtClean="0">
                <a:solidFill>
                  <a:srgbClr val="749805"/>
                </a:solidFill>
              </a:rPr>
              <a:t>Class by Scott </a:t>
            </a:r>
            <a:r>
              <a:rPr lang="en-US" dirty="0" err="1" smtClean="0">
                <a:solidFill>
                  <a:srgbClr val="749805"/>
                </a:solidFill>
              </a:rPr>
              <a:t>Klemmer</a:t>
            </a:r>
            <a:endParaRPr lang="en-US" dirty="0" smtClean="0">
              <a:solidFill>
                <a:srgbClr val="749805"/>
              </a:solidFill>
            </a:endParaRPr>
          </a:p>
          <a:p>
            <a:endParaRPr lang="en-US" dirty="0">
              <a:solidFill>
                <a:srgbClr val="749805"/>
              </a:solidFill>
            </a:endParaRPr>
          </a:p>
        </p:txBody>
      </p:sp>
      <p:pic>
        <p:nvPicPr>
          <p:cNvPr id="4" name="Picture 3" descr="global_6998201-1.jpe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66057" y="168672"/>
            <a:ext cx="2286000" cy="698500"/>
          </a:xfrm>
          <a:prstGeom prst="rect">
            <a:avLst/>
          </a:prstGeom>
        </p:spPr>
      </p:pic>
      <p:sp>
        <p:nvSpPr>
          <p:cNvPr id="5" name="Rectangle 4"/>
          <p:cNvSpPr/>
          <p:nvPr/>
        </p:nvSpPr>
        <p:spPr>
          <a:xfrm>
            <a:off x="6551103" y="926980"/>
            <a:ext cx="2115909" cy="307777"/>
          </a:xfrm>
          <a:prstGeom prst="rect">
            <a:avLst/>
          </a:prstGeom>
        </p:spPr>
        <p:txBody>
          <a:bodyPr wrap="none">
            <a:spAutoFit/>
          </a:bodyPr>
          <a:lstStyle/>
          <a:p>
            <a:r>
              <a:rPr lang="en-US" sz="1400" dirty="0" smtClean="0">
                <a:hlinkClick r:id="rId11"/>
              </a:rPr>
              <a:t>Join the LAUX Meetup! </a:t>
            </a:r>
            <a:endParaRPr lang="en-US" sz="1400" dirty="0"/>
          </a:p>
        </p:txBody>
      </p:sp>
    </p:spTree>
    <p:extLst>
      <p:ext uri="{BB962C8B-B14F-4D97-AF65-F5344CB8AC3E}">
        <p14:creationId xmlns:p14="http://schemas.microsoft.com/office/powerpoint/2010/main" val="8210446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89" y="360638"/>
            <a:ext cx="8033349" cy="475169"/>
          </a:xfrm>
        </p:spPr>
        <p:txBody>
          <a:bodyPr/>
          <a:lstStyle/>
          <a:p>
            <a:r>
              <a:rPr lang="en-US" b="1" dirty="0" smtClean="0"/>
              <a:t>Books</a:t>
            </a:r>
            <a:endParaRPr lang="en-US" b="1" dirty="0"/>
          </a:p>
        </p:txBody>
      </p:sp>
      <p:sp>
        <p:nvSpPr>
          <p:cNvPr id="3" name="Content Placeholder 2"/>
          <p:cNvSpPr>
            <a:spLocks noGrp="1"/>
          </p:cNvSpPr>
          <p:nvPr>
            <p:ph idx="1"/>
          </p:nvPr>
        </p:nvSpPr>
        <p:spPr>
          <a:xfrm>
            <a:off x="344909" y="1064408"/>
            <a:ext cx="8030693" cy="5301635"/>
          </a:xfrm>
        </p:spPr>
        <p:txBody>
          <a:bodyPr>
            <a:normAutofit/>
          </a:bodyPr>
          <a:lstStyle/>
          <a:p>
            <a:pPr lvl="0"/>
            <a:r>
              <a:rPr lang="en-US" b="1" dirty="0">
                <a:solidFill>
                  <a:srgbClr val="749805"/>
                </a:solidFill>
              </a:rPr>
              <a:t>Accelerando</a:t>
            </a:r>
            <a:r>
              <a:rPr lang="en-US" dirty="0">
                <a:solidFill>
                  <a:srgbClr val="749805"/>
                </a:solidFill>
              </a:rPr>
              <a:t> by Charles </a:t>
            </a:r>
            <a:r>
              <a:rPr lang="en-US" dirty="0" err="1">
                <a:solidFill>
                  <a:srgbClr val="749805"/>
                </a:solidFill>
              </a:rPr>
              <a:t>Stross</a:t>
            </a:r>
            <a:endParaRPr lang="en-US" dirty="0">
              <a:solidFill>
                <a:srgbClr val="749805"/>
              </a:solidFill>
            </a:endParaRPr>
          </a:p>
          <a:p>
            <a:pPr lvl="0"/>
            <a:r>
              <a:rPr lang="en-US" b="1" dirty="0">
                <a:solidFill>
                  <a:srgbClr val="749805"/>
                </a:solidFill>
              </a:rPr>
              <a:t>Communicating Design</a:t>
            </a:r>
            <a:r>
              <a:rPr lang="en-US" dirty="0">
                <a:solidFill>
                  <a:srgbClr val="749805"/>
                </a:solidFill>
              </a:rPr>
              <a:t>; Developing web site documentation for design and planning by Dan Brown</a:t>
            </a:r>
          </a:p>
          <a:p>
            <a:pPr lvl="0"/>
            <a:r>
              <a:rPr lang="en-US" b="1" dirty="0" smtClean="0">
                <a:solidFill>
                  <a:srgbClr val="749805"/>
                </a:solidFill>
              </a:rPr>
              <a:t>The Design </a:t>
            </a:r>
            <a:r>
              <a:rPr lang="en-US" b="1" dirty="0">
                <a:solidFill>
                  <a:srgbClr val="749805"/>
                </a:solidFill>
              </a:rPr>
              <a:t>of Everyday Things </a:t>
            </a:r>
            <a:r>
              <a:rPr lang="en-US" dirty="0">
                <a:solidFill>
                  <a:srgbClr val="749805"/>
                </a:solidFill>
              </a:rPr>
              <a:t>by Donald A. Norman</a:t>
            </a:r>
          </a:p>
          <a:p>
            <a:pPr lvl="0"/>
            <a:r>
              <a:rPr lang="en-US" b="1" dirty="0">
                <a:solidFill>
                  <a:srgbClr val="749805"/>
                </a:solidFill>
              </a:rPr>
              <a:t>Designing Interfaces</a:t>
            </a:r>
            <a:r>
              <a:rPr lang="en-US" dirty="0">
                <a:solidFill>
                  <a:srgbClr val="749805"/>
                </a:solidFill>
              </a:rPr>
              <a:t>; Patterns for an Effective Interaction Design by Jenifer Tidwell</a:t>
            </a:r>
          </a:p>
          <a:p>
            <a:pPr lvl="0"/>
            <a:r>
              <a:rPr lang="en-US" b="1" dirty="0">
                <a:solidFill>
                  <a:srgbClr val="749805"/>
                </a:solidFill>
              </a:rPr>
              <a:t>Don't Make Me Think</a:t>
            </a:r>
            <a:r>
              <a:rPr lang="en-US" dirty="0">
                <a:solidFill>
                  <a:srgbClr val="749805"/>
                </a:solidFill>
              </a:rPr>
              <a:t>: A Common Sense Approach to Web Usability by Steve Krug</a:t>
            </a:r>
          </a:p>
          <a:p>
            <a:pPr lvl="0"/>
            <a:r>
              <a:rPr lang="en-US" b="1" dirty="0" smtClean="0">
                <a:solidFill>
                  <a:srgbClr val="749805"/>
                </a:solidFill>
              </a:rPr>
              <a:t>The Elements </a:t>
            </a:r>
            <a:r>
              <a:rPr lang="en-US" b="1" dirty="0">
                <a:solidFill>
                  <a:srgbClr val="749805"/>
                </a:solidFill>
              </a:rPr>
              <a:t>of User Experience: </a:t>
            </a:r>
            <a:r>
              <a:rPr lang="en-US" dirty="0">
                <a:solidFill>
                  <a:srgbClr val="749805"/>
                </a:solidFill>
              </a:rPr>
              <a:t>User-Centered Design for the Web by Jesse James Garrett</a:t>
            </a:r>
          </a:p>
          <a:p>
            <a:pPr lvl="0"/>
            <a:r>
              <a:rPr lang="en-US" b="1" dirty="0">
                <a:solidFill>
                  <a:srgbClr val="749805"/>
                </a:solidFill>
              </a:rPr>
              <a:t>Envisioning Information </a:t>
            </a:r>
            <a:r>
              <a:rPr lang="en-US" dirty="0">
                <a:solidFill>
                  <a:srgbClr val="749805"/>
                </a:solidFill>
              </a:rPr>
              <a:t>AND </a:t>
            </a:r>
            <a:r>
              <a:rPr lang="en-US" b="1" dirty="0">
                <a:solidFill>
                  <a:srgbClr val="749805"/>
                </a:solidFill>
              </a:rPr>
              <a:t>The Visual Display of Quantitative Information </a:t>
            </a:r>
            <a:r>
              <a:rPr lang="en-US" dirty="0">
                <a:solidFill>
                  <a:srgbClr val="749805"/>
                </a:solidFill>
              </a:rPr>
              <a:t>by Edward R. </a:t>
            </a:r>
            <a:r>
              <a:rPr lang="en-US" dirty="0" err="1">
                <a:solidFill>
                  <a:srgbClr val="749805"/>
                </a:solidFill>
              </a:rPr>
              <a:t>Tufte</a:t>
            </a:r>
            <a:endParaRPr lang="en-US" dirty="0">
              <a:solidFill>
                <a:srgbClr val="749805"/>
              </a:solidFill>
            </a:endParaRPr>
          </a:p>
        </p:txBody>
      </p:sp>
    </p:spTree>
    <p:extLst>
      <p:ext uri="{BB962C8B-B14F-4D97-AF65-F5344CB8AC3E}">
        <p14:creationId xmlns:p14="http://schemas.microsoft.com/office/powerpoint/2010/main" val="14645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89" y="360638"/>
            <a:ext cx="8033349" cy="475169"/>
          </a:xfrm>
        </p:spPr>
        <p:txBody>
          <a:bodyPr/>
          <a:lstStyle/>
          <a:p>
            <a:r>
              <a:rPr lang="en-US" b="1" dirty="0" smtClean="0"/>
              <a:t>Books</a:t>
            </a:r>
            <a:endParaRPr lang="en-US" b="1" dirty="0"/>
          </a:p>
        </p:txBody>
      </p:sp>
      <p:sp>
        <p:nvSpPr>
          <p:cNvPr id="3" name="Content Placeholder 2"/>
          <p:cNvSpPr>
            <a:spLocks noGrp="1"/>
          </p:cNvSpPr>
          <p:nvPr>
            <p:ph idx="1"/>
          </p:nvPr>
        </p:nvSpPr>
        <p:spPr>
          <a:xfrm>
            <a:off x="344909" y="844888"/>
            <a:ext cx="8030693" cy="5301635"/>
          </a:xfrm>
        </p:spPr>
        <p:txBody>
          <a:bodyPr>
            <a:noAutofit/>
          </a:bodyPr>
          <a:lstStyle/>
          <a:p>
            <a:pPr lvl="0"/>
            <a:r>
              <a:rPr lang="en-US" b="1" dirty="0">
                <a:solidFill>
                  <a:srgbClr val="749805"/>
                </a:solidFill>
              </a:rPr>
              <a:t>Flawless Consulting; </a:t>
            </a:r>
            <a:r>
              <a:rPr lang="en-US" dirty="0">
                <a:solidFill>
                  <a:srgbClr val="749805"/>
                </a:solidFill>
              </a:rPr>
              <a:t>Getting your expertise Used by Peter Block</a:t>
            </a:r>
          </a:p>
          <a:p>
            <a:pPr lvl="0"/>
            <a:r>
              <a:rPr lang="en-US" b="1" dirty="0">
                <a:solidFill>
                  <a:srgbClr val="749805"/>
                </a:solidFill>
              </a:rPr>
              <a:t>Information Architecture for the World Wide Web </a:t>
            </a:r>
            <a:r>
              <a:rPr lang="en-US" dirty="0">
                <a:solidFill>
                  <a:srgbClr val="749805"/>
                </a:solidFill>
              </a:rPr>
              <a:t>by Louis Rosenfeld and Peter </a:t>
            </a:r>
            <a:r>
              <a:rPr lang="en-US" dirty="0" err="1">
                <a:solidFill>
                  <a:srgbClr val="749805"/>
                </a:solidFill>
              </a:rPr>
              <a:t>Morville</a:t>
            </a:r>
            <a:endParaRPr lang="en-US" dirty="0">
              <a:solidFill>
                <a:srgbClr val="749805"/>
              </a:solidFill>
            </a:endParaRPr>
          </a:p>
          <a:p>
            <a:pPr lvl="0"/>
            <a:r>
              <a:rPr lang="en-US" dirty="0">
                <a:solidFill>
                  <a:srgbClr val="749805"/>
                </a:solidFill>
              </a:rPr>
              <a:t>Inmates are Running the Asylum</a:t>
            </a:r>
            <a:r>
              <a:rPr lang="en-US" b="1" dirty="0">
                <a:solidFill>
                  <a:srgbClr val="749805"/>
                </a:solidFill>
              </a:rPr>
              <a:t>: </a:t>
            </a:r>
            <a:r>
              <a:rPr lang="en-US" dirty="0">
                <a:solidFill>
                  <a:srgbClr val="749805"/>
                </a:solidFill>
              </a:rPr>
              <a:t>why high-tech products drive us crazy and how to restore the sanity by Alan Cooper </a:t>
            </a:r>
          </a:p>
          <a:p>
            <a:pPr lvl="0"/>
            <a:r>
              <a:rPr lang="en-US" b="1" dirty="0" smtClean="0">
                <a:solidFill>
                  <a:srgbClr val="749805"/>
                </a:solidFill>
              </a:rPr>
              <a:t>The Lean </a:t>
            </a:r>
            <a:r>
              <a:rPr lang="en-US" b="1" dirty="0">
                <a:solidFill>
                  <a:srgbClr val="749805"/>
                </a:solidFill>
              </a:rPr>
              <a:t>Startup </a:t>
            </a:r>
            <a:r>
              <a:rPr lang="en-US" dirty="0">
                <a:solidFill>
                  <a:srgbClr val="749805"/>
                </a:solidFill>
              </a:rPr>
              <a:t>by Eric </a:t>
            </a:r>
            <a:r>
              <a:rPr lang="en-US" dirty="0" err="1">
                <a:solidFill>
                  <a:srgbClr val="749805"/>
                </a:solidFill>
              </a:rPr>
              <a:t>Ries</a:t>
            </a:r>
            <a:endParaRPr lang="en-US" dirty="0">
              <a:solidFill>
                <a:srgbClr val="749805"/>
              </a:solidFill>
            </a:endParaRPr>
          </a:p>
          <a:p>
            <a:pPr lvl="0"/>
            <a:r>
              <a:rPr lang="en-US" b="1" dirty="0">
                <a:solidFill>
                  <a:srgbClr val="749805"/>
                </a:solidFill>
              </a:rPr>
              <a:t>Paper Prototyping</a:t>
            </a:r>
            <a:r>
              <a:rPr lang="en-US" dirty="0">
                <a:solidFill>
                  <a:srgbClr val="749805"/>
                </a:solidFill>
              </a:rPr>
              <a:t>: the fast and easy way to design and refine user interfaces by Carolyn Snyder</a:t>
            </a:r>
          </a:p>
          <a:p>
            <a:pPr lvl="0"/>
            <a:r>
              <a:rPr lang="en-US" b="1" dirty="0">
                <a:solidFill>
                  <a:srgbClr val="749805"/>
                </a:solidFill>
              </a:rPr>
              <a:t>Pervasive Information Architecture </a:t>
            </a:r>
            <a:r>
              <a:rPr lang="en-US" dirty="0">
                <a:solidFill>
                  <a:srgbClr val="749805"/>
                </a:solidFill>
              </a:rPr>
              <a:t>by Andrea </a:t>
            </a:r>
            <a:r>
              <a:rPr lang="en-US" dirty="0" err="1">
                <a:solidFill>
                  <a:srgbClr val="749805"/>
                </a:solidFill>
              </a:rPr>
              <a:t>Resmini</a:t>
            </a:r>
            <a:r>
              <a:rPr lang="en-US" dirty="0">
                <a:solidFill>
                  <a:srgbClr val="749805"/>
                </a:solidFill>
              </a:rPr>
              <a:t> and Luca </a:t>
            </a:r>
            <a:r>
              <a:rPr lang="en-US" dirty="0" err="1">
                <a:solidFill>
                  <a:srgbClr val="749805"/>
                </a:solidFill>
              </a:rPr>
              <a:t>Rosati</a:t>
            </a:r>
            <a:endParaRPr lang="en-US" dirty="0">
              <a:solidFill>
                <a:srgbClr val="749805"/>
              </a:solidFill>
            </a:endParaRPr>
          </a:p>
          <a:p>
            <a:pPr lvl="0"/>
            <a:r>
              <a:rPr lang="en-US" b="1" dirty="0">
                <a:solidFill>
                  <a:srgbClr val="749805"/>
                </a:solidFill>
              </a:rPr>
              <a:t>Running Lean </a:t>
            </a:r>
            <a:r>
              <a:rPr lang="en-US" dirty="0">
                <a:solidFill>
                  <a:srgbClr val="749805"/>
                </a:solidFill>
              </a:rPr>
              <a:t>by Ash </a:t>
            </a:r>
            <a:r>
              <a:rPr lang="en-US" dirty="0" err="1">
                <a:solidFill>
                  <a:srgbClr val="749805"/>
                </a:solidFill>
              </a:rPr>
              <a:t>Maurya</a:t>
            </a:r>
            <a:endParaRPr lang="en-US" dirty="0">
              <a:solidFill>
                <a:srgbClr val="749805"/>
              </a:solidFill>
            </a:endParaRPr>
          </a:p>
          <a:p>
            <a:r>
              <a:rPr lang="en-US" dirty="0" smtClean="0">
                <a:solidFill>
                  <a:schemeClr val="accent1"/>
                </a:solidFill>
              </a:rPr>
              <a:t>More </a:t>
            </a:r>
            <a:r>
              <a:rPr lang="en-US" dirty="0">
                <a:solidFill>
                  <a:schemeClr val="accent1"/>
                </a:solidFill>
              </a:rPr>
              <a:t>book recommendations? Go here</a:t>
            </a:r>
            <a:r>
              <a:rPr lang="en-US" dirty="0" smtClean="0">
                <a:solidFill>
                  <a:schemeClr val="accent1"/>
                </a:solidFill>
              </a:rPr>
              <a:t>:</a:t>
            </a:r>
            <a:endParaRPr lang="en-US" dirty="0" smtClean="0">
              <a:solidFill>
                <a:schemeClr val="accent1"/>
              </a:solidFill>
              <a:hlinkClick r:id="rId2"/>
            </a:endParaRPr>
          </a:p>
          <a:p>
            <a:pPr lvl="1"/>
            <a:r>
              <a:rPr lang="en-US" sz="1600" dirty="0" smtClean="0">
                <a:solidFill>
                  <a:schemeClr val="accent1"/>
                </a:solidFill>
                <a:hlinkClick r:id="rId2"/>
              </a:rPr>
              <a:t>http</a:t>
            </a:r>
            <a:r>
              <a:rPr lang="en-US" sz="1600" dirty="0">
                <a:solidFill>
                  <a:schemeClr val="accent1"/>
                </a:solidFill>
                <a:hlinkClick r:id="rId2"/>
              </a:rPr>
              <a:t>://</a:t>
            </a:r>
            <a:r>
              <a:rPr lang="en-US" sz="1600" dirty="0">
                <a:solidFill>
                  <a:schemeClr val="accent1"/>
                </a:solidFill>
                <a:hlinkClick r:id="rId2"/>
              </a:rPr>
              <a:t>rosenfeldmedia.com/uxzeitgeist/</a:t>
            </a:r>
            <a:r>
              <a:rPr lang="en-US" sz="1600" dirty="0">
                <a:solidFill>
                  <a:schemeClr val="accent1"/>
                </a:solidFill>
                <a:hlinkClick r:id="rId2"/>
              </a:rPr>
              <a:t>books</a:t>
            </a:r>
            <a:endParaRPr lang="en-US" sz="1600" dirty="0">
              <a:solidFill>
                <a:schemeClr val="accent1"/>
              </a:solidFill>
            </a:endParaRPr>
          </a:p>
          <a:p>
            <a:pPr lvl="1"/>
            <a:r>
              <a:rPr lang="en-US" sz="1600" dirty="0">
                <a:solidFill>
                  <a:schemeClr val="accent1"/>
                </a:solidFill>
                <a:hlinkClick r:id="rId3"/>
              </a:rPr>
              <a:t>http</a:t>
            </a:r>
            <a:r>
              <a:rPr lang="en-US" sz="1600" dirty="0">
                <a:solidFill>
                  <a:schemeClr val="accent1"/>
                </a:solidFill>
                <a:hlinkClick r:id="rId3"/>
              </a:rPr>
              <a:t>://</a:t>
            </a:r>
            <a:r>
              <a:rPr lang="en-US" sz="1600" dirty="0">
                <a:solidFill>
                  <a:schemeClr val="accent1"/>
                </a:solidFill>
                <a:hlinkClick r:id="rId3"/>
              </a:rPr>
              <a:t>www.fatdux.com/en/Resources/Book-</a:t>
            </a:r>
            <a:r>
              <a:rPr lang="en-US" sz="1600" dirty="0" smtClean="0">
                <a:solidFill>
                  <a:schemeClr val="accent1"/>
                </a:solidFill>
                <a:hlinkClick r:id="rId3"/>
              </a:rPr>
              <a:t>reviews</a:t>
            </a:r>
            <a:endParaRPr lang="en-US" sz="1600" dirty="0" smtClean="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258158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497" y="423354"/>
            <a:ext cx="7766741" cy="569254"/>
          </a:xfrm>
        </p:spPr>
        <p:txBody>
          <a:bodyPr/>
          <a:lstStyle/>
          <a:p>
            <a:r>
              <a:rPr lang="en-US" b="1" dirty="0" smtClean="0"/>
              <a:t>Comments</a:t>
            </a:r>
            <a:endParaRPr lang="en-US" b="1" dirty="0"/>
          </a:p>
        </p:txBody>
      </p:sp>
      <p:sp>
        <p:nvSpPr>
          <p:cNvPr id="3" name="Content Placeholder 2"/>
          <p:cNvSpPr>
            <a:spLocks noGrp="1"/>
          </p:cNvSpPr>
          <p:nvPr>
            <p:ph idx="1"/>
          </p:nvPr>
        </p:nvSpPr>
        <p:spPr>
          <a:xfrm>
            <a:off x="611429" y="1301432"/>
            <a:ext cx="7764173" cy="4824731"/>
          </a:xfrm>
        </p:spPr>
        <p:txBody>
          <a:bodyPr/>
          <a:lstStyle/>
          <a:p>
            <a:r>
              <a:rPr lang="en-US" dirty="0" smtClean="0">
                <a:solidFill>
                  <a:srgbClr val="749805"/>
                </a:solidFill>
              </a:rPr>
              <a:t>“I like that each panelist had a different angle.”</a:t>
            </a:r>
          </a:p>
          <a:p>
            <a:r>
              <a:rPr lang="en-US" dirty="0" smtClean="0">
                <a:solidFill>
                  <a:srgbClr val="749805"/>
                </a:solidFill>
              </a:rPr>
              <a:t>“I felt like I was finally part of the conversation!”</a:t>
            </a:r>
          </a:p>
          <a:p>
            <a:r>
              <a:rPr lang="en-US" dirty="0" smtClean="0">
                <a:solidFill>
                  <a:srgbClr val="749805"/>
                </a:solidFill>
              </a:rPr>
              <a:t>“This was our most well-attended event!”</a:t>
            </a:r>
          </a:p>
          <a:p>
            <a:r>
              <a:rPr lang="en-US" dirty="0" smtClean="0"/>
              <a:t>Add more here…</a:t>
            </a:r>
          </a:p>
          <a:p>
            <a:endParaRPr lang="en-US" dirty="0"/>
          </a:p>
        </p:txBody>
      </p:sp>
    </p:spTree>
    <p:extLst>
      <p:ext uri="{BB962C8B-B14F-4D97-AF65-F5344CB8AC3E}">
        <p14:creationId xmlns:p14="http://schemas.microsoft.com/office/powerpoint/2010/main" val="337998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507" y="2164977"/>
            <a:ext cx="2981547" cy="1338124"/>
          </a:xfrm>
        </p:spPr>
        <p:txBody>
          <a:bodyPr/>
          <a:lstStyle/>
          <a:p>
            <a:r>
              <a:rPr lang="en-US" b="1" dirty="0" smtClean="0"/>
              <a:t>Lynn Boyden</a:t>
            </a:r>
            <a:br>
              <a:rPr lang="en-US" b="1" dirty="0" smtClean="0"/>
            </a:br>
            <a:r>
              <a:rPr lang="en-US" sz="1800" dirty="0"/>
              <a:t>Information Architect at USC Information Technology Services</a:t>
            </a:r>
            <a:endParaRPr lang="en-US" sz="1800" b="1" dirty="0"/>
          </a:p>
        </p:txBody>
      </p:sp>
      <p:pic>
        <p:nvPicPr>
          <p:cNvPr id="4" name="Picture 3" descr="39a7ab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426" y="2188060"/>
            <a:ext cx="1105643" cy="1105643"/>
          </a:xfrm>
          <a:prstGeom prst="rect">
            <a:avLst/>
          </a:prstGeom>
        </p:spPr>
      </p:pic>
      <p:sp>
        <p:nvSpPr>
          <p:cNvPr id="5" name="Title 1"/>
          <p:cNvSpPr txBox="1">
            <a:spLocks/>
          </p:cNvSpPr>
          <p:nvPr/>
        </p:nvSpPr>
        <p:spPr>
          <a:xfrm>
            <a:off x="420507" y="644432"/>
            <a:ext cx="2839453" cy="110487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b="1" dirty="0" smtClean="0"/>
              <a:t>Chris Chandler</a:t>
            </a:r>
            <a:br>
              <a:rPr lang="en-US" b="1" dirty="0" smtClean="0"/>
            </a:br>
            <a:r>
              <a:rPr lang="en-US" sz="1800" dirty="0"/>
              <a:t>Senior Director UX at Fandango</a:t>
            </a:r>
            <a:endParaRPr lang="en-US" sz="1800" b="1" dirty="0"/>
          </a:p>
        </p:txBody>
      </p:sp>
      <p:sp>
        <p:nvSpPr>
          <p:cNvPr id="6" name="Title 1"/>
          <p:cNvSpPr txBox="1">
            <a:spLocks/>
          </p:cNvSpPr>
          <p:nvPr/>
        </p:nvSpPr>
        <p:spPr>
          <a:xfrm>
            <a:off x="420507" y="3836916"/>
            <a:ext cx="2642937" cy="101728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b="1" dirty="0" smtClean="0"/>
              <a:t>Jose </a:t>
            </a:r>
            <a:r>
              <a:rPr lang="en-US" b="1" dirty="0" err="1" smtClean="0"/>
              <a:t>Caballer</a:t>
            </a:r>
            <a:r>
              <a:rPr lang="en-US" b="1" dirty="0" smtClean="0"/>
              <a:t/>
            </a:r>
            <a:br>
              <a:rPr lang="en-US" b="1" dirty="0" smtClean="0"/>
            </a:br>
            <a:r>
              <a:rPr lang="en-US" sz="1800" dirty="0" smtClean="0"/>
              <a:t>Chief </a:t>
            </a:r>
            <a:r>
              <a:rPr lang="en-US" sz="1800" dirty="0"/>
              <a:t>Education Officer of The </a:t>
            </a:r>
            <a:r>
              <a:rPr lang="en-US" sz="1800" dirty="0" err="1" smtClean="0"/>
              <a:t>Skool</a:t>
            </a:r>
            <a:endParaRPr lang="en-US" sz="1800" b="1" dirty="0"/>
          </a:p>
        </p:txBody>
      </p:sp>
      <p:pic>
        <p:nvPicPr>
          <p:cNvPr id="7" name="Picture 6" descr="3a9278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426" y="644047"/>
            <a:ext cx="1105643" cy="1105643"/>
          </a:xfrm>
          <a:prstGeom prst="rect">
            <a:avLst/>
          </a:prstGeom>
        </p:spPr>
      </p:pic>
      <p:pic>
        <p:nvPicPr>
          <p:cNvPr id="8" name="Picture 7" descr="19d997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4426" y="3782185"/>
            <a:ext cx="1105643" cy="1105643"/>
          </a:xfrm>
          <a:prstGeom prst="rect">
            <a:avLst/>
          </a:prstGeom>
        </p:spPr>
      </p:pic>
      <p:pic>
        <p:nvPicPr>
          <p:cNvPr id="9" name="Picture 8" descr="23c459b.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4426" y="5376310"/>
            <a:ext cx="1155689" cy="1155689"/>
          </a:xfrm>
          <a:prstGeom prst="rect">
            <a:avLst/>
          </a:prstGeom>
        </p:spPr>
      </p:pic>
      <p:pic>
        <p:nvPicPr>
          <p:cNvPr id="11" name="Picture 10" descr="ux-radio-logo.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3757" y="5438892"/>
            <a:ext cx="1249164" cy="1155689"/>
          </a:xfrm>
          <a:prstGeom prst="rect">
            <a:avLst/>
          </a:prstGeom>
        </p:spPr>
      </p:pic>
      <p:pic>
        <p:nvPicPr>
          <p:cNvPr id="14" name="Picture 13" descr="fandango-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6584" y="802764"/>
            <a:ext cx="1523511" cy="931246"/>
          </a:xfrm>
          <a:prstGeom prst="rect">
            <a:avLst/>
          </a:prstGeom>
        </p:spPr>
      </p:pic>
      <p:pic>
        <p:nvPicPr>
          <p:cNvPr id="16" name="Picture 15" descr="TheSkool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27967" y="4078191"/>
            <a:ext cx="2400744" cy="574091"/>
          </a:xfrm>
          <a:prstGeom prst="rect">
            <a:avLst/>
          </a:prstGeom>
        </p:spPr>
      </p:pic>
      <p:pic>
        <p:nvPicPr>
          <p:cNvPr id="17" name="Picture 16" descr="primaryshieldwordmar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4055" y="2302379"/>
            <a:ext cx="2728568" cy="909523"/>
          </a:xfrm>
          <a:prstGeom prst="rect">
            <a:avLst/>
          </a:prstGeom>
        </p:spPr>
      </p:pic>
      <p:sp>
        <p:nvSpPr>
          <p:cNvPr id="18" name="Title 1"/>
          <p:cNvSpPr txBox="1">
            <a:spLocks/>
          </p:cNvSpPr>
          <p:nvPr/>
        </p:nvSpPr>
        <p:spPr>
          <a:xfrm>
            <a:off x="420507" y="5454572"/>
            <a:ext cx="2642937" cy="101728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b="1" dirty="0" smtClean="0"/>
              <a:t>Lara Fedoroff</a:t>
            </a:r>
          </a:p>
          <a:p>
            <a:r>
              <a:rPr lang="en-US" sz="1800" dirty="0" smtClean="0"/>
              <a:t>Founder, UX-radio, Inc.</a:t>
            </a:r>
            <a:endParaRPr lang="en-US" sz="1800" b="1" dirty="0"/>
          </a:p>
        </p:txBody>
      </p:sp>
    </p:spTree>
    <p:extLst>
      <p:ext uri="{BB962C8B-B14F-4D97-AF65-F5344CB8AC3E}">
        <p14:creationId xmlns:p14="http://schemas.microsoft.com/office/powerpoint/2010/main" val="36067031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3" y="267393"/>
            <a:ext cx="8475579" cy="6069239"/>
          </a:xfrm>
        </p:spPr>
        <p:txBody>
          <a:bodyPr/>
          <a:lstStyle/>
          <a:p>
            <a:r>
              <a:rPr lang="en-US" sz="2400" b="1" dirty="0"/>
              <a:t>Richard Saul </a:t>
            </a:r>
            <a:r>
              <a:rPr lang="en-US" sz="2400" b="1" dirty="0" err="1"/>
              <a:t>Wurman's</a:t>
            </a:r>
            <a:r>
              <a:rPr lang="en-US" sz="2400" b="1" dirty="0"/>
              <a:t> definition of Information Architect:</a:t>
            </a:r>
            <a:br>
              <a:rPr lang="en-US" sz="2400" b="1" dirty="0"/>
            </a:br>
            <a:r>
              <a:rPr lang="en-US" sz="2400" dirty="0"/>
              <a:t/>
            </a:r>
            <a:br>
              <a:rPr lang="en-US" sz="2400" dirty="0"/>
            </a:br>
            <a:r>
              <a:rPr lang="en-US" dirty="0" smtClean="0"/>
              <a:t>1) the </a:t>
            </a:r>
            <a:r>
              <a:rPr lang="en-US" dirty="0"/>
              <a:t>individual who </a:t>
            </a:r>
            <a:r>
              <a:rPr lang="en-US" b="1" dirty="0"/>
              <a:t>organizes the patterns </a:t>
            </a:r>
            <a:r>
              <a:rPr lang="en-US" dirty="0"/>
              <a:t>inherent in data, making the complex clear. </a:t>
            </a:r>
            <a:r>
              <a:rPr lang="en-US" dirty="0" smtClean="0"/>
              <a:t/>
            </a:r>
            <a:br>
              <a:rPr lang="en-US" dirty="0" smtClean="0"/>
            </a:br>
            <a:r>
              <a:rPr lang="en-US" dirty="0" smtClean="0"/>
              <a:t/>
            </a:r>
            <a:br>
              <a:rPr lang="en-US" dirty="0" smtClean="0"/>
            </a:br>
            <a:r>
              <a:rPr lang="en-US" dirty="0" smtClean="0"/>
              <a:t>2</a:t>
            </a:r>
            <a:r>
              <a:rPr lang="en-US" dirty="0"/>
              <a:t>) a person who </a:t>
            </a:r>
            <a:r>
              <a:rPr lang="en-US" b="1" dirty="0"/>
              <a:t>creates the structure </a:t>
            </a:r>
            <a:r>
              <a:rPr lang="en-US" dirty="0"/>
              <a:t>or map of information which allows others to find their personal paths to knowledge. </a:t>
            </a:r>
            <a:r>
              <a:rPr lang="en-US" dirty="0" smtClean="0"/>
              <a:t/>
            </a:r>
            <a:br>
              <a:rPr lang="en-US" dirty="0" smtClean="0"/>
            </a:br>
            <a:r>
              <a:rPr lang="en-US" dirty="0"/>
              <a:t/>
            </a:r>
            <a:br>
              <a:rPr lang="en-US" dirty="0"/>
            </a:br>
            <a:r>
              <a:rPr lang="en-US" dirty="0" smtClean="0"/>
              <a:t>3</a:t>
            </a:r>
            <a:r>
              <a:rPr lang="en-US" dirty="0"/>
              <a:t>) </a:t>
            </a:r>
            <a:r>
              <a:rPr lang="en-US" b="1" dirty="0"/>
              <a:t>the emerging 21st century professional occupation addressing the needs of the age focused upon clarity, human understanding, and the science of the organization of information."</a:t>
            </a:r>
          </a:p>
        </p:txBody>
      </p:sp>
    </p:spTree>
    <p:extLst>
      <p:ext uri="{BB962C8B-B14F-4D97-AF65-F5344CB8AC3E}">
        <p14:creationId xmlns:p14="http://schemas.microsoft.com/office/powerpoint/2010/main" val="6829622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42" y="396918"/>
            <a:ext cx="4124158" cy="1455619"/>
          </a:xfrm>
        </p:spPr>
        <p:txBody>
          <a:bodyPr/>
          <a:lstStyle/>
          <a:p>
            <a:r>
              <a:rPr lang="en-US" b="1" dirty="0" smtClean="0">
                <a:solidFill>
                  <a:schemeClr val="accent4"/>
                </a:solidFill>
              </a:rPr>
              <a:t>information architecture</a:t>
            </a:r>
            <a:r>
              <a:rPr lang="en-US" dirty="0" smtClean="0">
                <a:solidFill>
                  <a:schemeClr val="accent4"/>
                </a:solidFill>
              </a:rPr>
              <a:t/>
            </a:r>
            <a:br>
              <a:rPr lang="en-US" dirty="0" smtClean="0">
                <a:solidFill>
                  <a:schemeClr val="accent4"/>
                </a:solidFill>
              </a:rPr>
            </a:br>
            <a:r>
              <a:rPr lang="en-US" sz="1800" dirty="0" smtClean="0">
                <a:solidFill>
                  <a:schemeClr val="accent4"/>
                </a:solidFill>
              </a:rPr>
              <a:t>facilitates intuitive access to content</a:t>
            </a:r>
            <a:endParaRPr lang="en-US" sz="1800" dirty="0">
              <a:solidFill>
                <a:schemeClr val="accent4"/>
              </a:solidFill>
            </a:endParaRPr>
          </a:p>
        </p:txBody>
      </p:sp>
      <p:sp>
        <p:nvSpPr>
          <p:cNvPr id="3" name="Content Placeholder 2"/>
          <p:cNvSpPr>
            <a:spLocks noGrp="1"/>
          </p:cNvSpPr>
          <p:nvPr>
            <p:ph idx="1"/>
          </p:nvPr>
        </p:nvSpPr>
        <p:spPr>
          <a:xfrm>
            <a:off x="447842" y="2295712"/>
            <a:ext cx="3148263" cy="2016375"/>
          </a:xfrm>
        </p:spPr>
        <p:txBody>
          <a:bodyPr/>
          <a:lstStyle/>
          <a:p>
            <a:pPr>
              <a:buClr>
                <a:schemeClr val="accent4"/>
              </a:buClr>
            </a:pPr>
            <a:r>
              <a:rPr lang="en-US" dirty="0" smtClean="0"/>
              <a:t>Organization Systems</a:t>
            </a:r>
          </a:p>
          <a:p>
            <a:pPr>
              <a:buClr>
                <a:schemeClr val="accent4"/>
              </a:buClr>
            </a:pPr>
            <a:r>
              <a:rPr lang="en-US" dirty="0" smtClean="0"/>
              <a:t>Navigation Systems</a:t>
            </a:r>
          </a:p>
          <a:p>
            <a:pPr>
              <a:buClr>
                <a:schemeClr val="accent4"/>
              </a:buClr>
            </a:pPr>
            <a:r>
              <a:rPr lang="en-US" dirty="0" smtClean="0"/>
              <a:t>Search Systems</a:t>
            </a:r>
          </a:p>
          <a:p>
            <a:pPr>
              <a:buClr>
                <a:schemeClr val="accent4"/>
              </a:buClr>
            </a:pPr>
            <a:r>
              <a:rPr lang="en-US" dirty="0" smtClean="0"/>
              <a:t>Labeling Systems</a:t>
            </a:r>
            <a:endParaRPr lang="en-US" dirty="0"/>
          </a:p>
        </p:txBody>
      </p:sp>
      <p:sp>
        <p:nvSpPr>
          <p:cNvPr id="4" name="Title 1"/>
          <p:cNvSpPr txBox="1">
            <a:spLocks/>
          </p:cNvSpPr>
          <p:nvPr/>
        </p:nvSpPr>
        <p:spPr>
          <a:xfrm>
            <a:off x="600242" y="4670927"/>
            <a:ext cx="3971758" cy="185248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spcBef>
                <a:spcPts val="900"/>
              </a:spcBef>
              <a:buClr>
                <a:schemeClr val="accent1"/>
              </a:buClr>
              <a:buSzPct val="130000"/>
            </a:pPr>
            <a:r>
              <a:rPr lang="en-US" sz="1800" dirty="0" smtClean="0">
                <a:solidFill>
                  <a:srgbClr val="2046A5"/>
                </a:solidFill>
                <a:latin typeface="+mn-lt"/>
                <a:ea typeface="+mn-ea"/>
                <a:cs typeface="+mn-cs"/>
              </a:rPr>
              <a:t>Answers</a:t>
            </a:r>
            <a:r>
              <a:rPr lang="en-US" sz="1800" dirty="0">
                <a:solidFill>
                  <a:srgbClr val="2046A5"/>
                </a:solidFill>
                <a:latin typeface="+mn-lt"/>
                <a:ea typeface="+mn-ea"/>
                <a:cs typeface="+mn-cs"/>
              </a:rPr>
              <a:t>:</a:t>
            </a:r>
          </a:p>
          <a:p>
            <a:pPr>
              <a:spcBef>
                <a:spcPts val="900"/>
              </a:spcBef>
              <a:buClr>
                <a:schemeClr val="accent1"/>
              </a:buClr>
              <a:buSzPct val="130000"/>
            </a:pPr>
            <a:r>
              <a:rPr lang="en-US" sz="1800" dirty="0" smtClean="0">
                <a:solidFill>
                  <a:srgbClr val="2046A5"/>
                </a:solidFill>
                <a:latin typeface="+mn-lt"/>
                <a:ea typeface="+mn-ea"/>
                <a:cs typeface="+mn-cs"/>
              </a:rPr>
              <a:t>1. Where </a:t>
            </a:r>
            <a:r>
              <a:rPr lang="en-US" sz="1800" dirty="0">
                <a:solidFill>
                  <a:srgbClr val="2046A5"/>
                </a:solidFill>
                <a:latin typeface="+mn-lt"/>
                <a:ea typeface="+mn-ea"/>
                <a:cs typeface="+mn-cs"/>
              </a:rPr>
              <a:t>am I?</a:t>
            </a:r>
          </a:p>
          <a:p>
            <a:pPr>
              <a:spcBef>
                <a:spcPts val="900"/>
              </a:spcBef>
              <a:buClr>
                <a:schemeClr val="accent1"/>
              </a:buClr>
              <a:buSzPct val="130000"/>
            </a:pPr>
            <a:r>
              <a:rPr lang="en-US" sz="1800" dirty="0" smtClean="0">
                <a:solidFill>
                  <a:srgbClr val="2046A5"/>
                </a:solidFill>
                <a:latin typeface="+mn-lt"/>
                <a:ea typeface="+mn-ea"/>
                <a:cs typeface="+mn-cs"/>
              </a:rPr>
              <a:t>2. What’s </a:t>
            </a:r>
            <a:r>
              <a:rPr lang="en-US" sz="1800" dirty="0">
                <a:solidFill>
                  <a:srgbClr val="2046A5"/>
                </a:solidFill>
                <a:latin typeface="+mn-lt"/>
                <a:ea typeface="+mn-ea"/>
                <a:cs typeface="+mn-cs"/>
              </a:rPr>
              <a:t>here?</a:t>
            </a:r>
          </a:p>
          <a:p>
            <a:pPr>
              <a:spcBef>
                <a:spcPts val="900"/>
              </a:spcBef>
              <a:buClr>
                <a:schemeClr val="accent1"/>
              </a:buClr>
              <a:buSzPct val="130000"/>
            </a:pPr>
            <a:r>
              <a:rPr lang="en-US" sz="1800" dirty="0" smtClean="0">
                <a:solidFill>
                  <a:srgbClr val="2046A5"/>
                </a:solidFill>
                <a:latin typeface="+mn-lt"/>
                <a:ea typeface="+mn-ea"/>
                <a:cs typeface="+mn-cs"/>
              </a:rPr>
              <a:t>3. Where </a:t>
            </a:r>
            <a:r>
              <a:rPr lang="en-US" sz="1800" dirty="0">
                <a:solidFill>
                  <a:srgbClr val="2046A5"/>
                </a:solidFill>
                <a:latin typeface="+mn-lt"/>
                <a:ea typeface="+mn-ea"/>
                <a:cs typeface="+mn-cs"/>
              </a:rPr>
              <a:t>can I go from here?</a:t>
            </a:r>
          </a:p>
        </p:txBody>
      </p:sp>
      <p:sp>
        <p:nvSpPr>
          <p:cNvPr id="5" name="Title 1"/>
          <p:cNvSpPr txBox="1">
            <a:spLocks/>
          </p:cNvSpPr>
          <p:nvPr/>
        </p:nvSpPr>
        <p:spPr>
          <a:xfrm>
            <a:off x="4892842" y="396918"/>
            <a:ext cx="3048005" cy="95588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b="1" dirty="0">
                <a:solidFill>
                  <a:srgbClr val="749805"/>
                </a:solidFill>
              </a:rPr>
              <a:t>u</a:t>
            </a:r>
            <a:r>
              <a:rPr lang="en-US" b="1" dirty="0" smtClean="0">
                <a:solidFill>
                  <a:srgbClr val="749805"/>
                </a:solidFill>
              </a:rPr>
              <a:t>ser experience</a:t>
            </a:r>
          </a:p>
          <a:p>
            <a:r>
              <a:rPr lang="en-US" sz="1800" dirty="0">
                <a:solidFill>
                  <a:srgbClr val="749805"/>
                </a:solidFill>
              </a:rPr>
              <a:t>d</a:t>
            </a:r>
            <a:r>
              <a:rPr lang="en-US" sz="1800" dirty="0" smtClean="0">
                <a:solidFill>
                  <a:srgbClr val="749805"/>
                </a:solidFill>
              </a:rPr>
              <a:t>esign of a strategy that brings us to a solution</a:t>
            </a:r>
            <a:endParaRPr lang="en-US" sz="1800" dirty="0">
              <a:solidFill>
                <a:srgbClr val="749805"/>
              </a:solidFill>
            </a:endParaRPr>
          </a:p>
        </p:txBody>
      </p:sp>
      <p:sp>
        <p:nvSpPr>
          <p:cNvPr id="6" name="Content Placeholder 2"/>
          <p:cNvSpPr txBox="1">
            <a:spLocks/>
          </p:cNvSpPr>
          <p:nvPr/>
        </p:nvSpPr>
        <p:spPr>
          <a:xfrm>
            <a:off x="4892842" y="1659952"/>
            <a:ext cx="3769908" cy="32688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a:lstStyle>
          <a:p>
            <a:r>
              <a:rPr lang="en-US" dirty="0" smtClean="0"/>
              <a:t>User’s Needs &amp; Business Goals</a:t>
            </a:r>
          </a:p>
          <a:p>
            <a:r>
              <a:rPr lang="en-US" dirty="0" smtClean="0"/>
              <a:t>Content </a:t>
            </a:r>
          </a:p>
          <a:p>
            <a:r>
              <a:rPr lang="en-US" b="1" dirty="0" smtClean="0">
                <a:solidFill>
                  <a:schemeClr val="accent1"/>
                </a:solidFill>
              </a:rPr>
              <a:t>Structural Design – IA </a:t>
            </a:r>
          </a:p>
          <a:p>
            <a:r>
              <a:rPr lang="en-US" dirty="0" smtClean="0"/>
              <a:t>Information Design</a:t>
            </a:r>
          </a:p>
          <a:p>
            <a:r>
              <a:rPr lang="en-US" dirty="0" smtClean="0"/>
              <a:t>Navigation Design</a:t>
            </a:r>
          </a:p>
          <a:p>
            <a:r>
              <a:rPr lang="en-US" dirty="0" smtClean="0"/>
              <a:t>Interface Design</a:t>
            </a:r>
          </a:p>
          <a:p>
            <a:r>
              <a:rPr lang="en-US" dirty="0" smtClean="0"/>
              <a:t>Visual Design</a:t>
            </a:r>
            <a:endParaRPr lang="en-US" dirty="0"/>
          </a:p>
        </p:txBody>
      </p:sp>
      <p:sp>
        <p:nvSpPr>
          <p:cNvPr id="7" name="Title 1"/>
          <p:cNvSpPr txBox="1">
            <a:spLocks/>
          </p:cNvSpPr>
          <p:nvPr/>
        </p:nvSpPr>
        <p:spPr>
          <a:xfrm>
            <a:off x="4892842" y="4670927"/>
            <a:ext cx="3971758" cy="185248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spcBef>
                <a:spcPts val="900"/>
              </a:spcBef>
              <a:buClr>
                <a:schemeClr val="accent1"/>
              </a:buClr>
              <a:buSzPct val="130000"/>
            </a:pPr>
            <a:r>
              <a:rPr lang="en-US" sz="1800" dirty="0" smtClean="0">
                <a:latin typeface="+mn-lt"/>
                <a:ea typeface="+mn-ea"/>
                <a:cs typeface="+mn-cs"/>
              </a:rPr>
              <a:t>Answers:</a:t>
            </a:r>
            <a:endParaRPr lang="en-US" sz="1800" dirty="0">
              <a:latin typeface="+mn-lt"/>
              <a:ea typeface="+mn-ea"/>
              <a:cs typeface="+mn-cs"/>
            </a:endParaRPr>
          </a:p>
          <a:p>
            <a:pPr>
              <a:spcBef>
                <a:spcPts val="900"/>
              </a:spcBef>
              <a:buClr>
                <a:schemeClr val="accent1"/>
              </a:buClr>
              <a:buSzPct val="130000"/>
            </a:pPr>
            <a:r>
              <a:rPr lang="en-US" sz="1800" dirty="0" smtClean="0">
                <a:latin typeface="+mn-lt"/>
                <a:ea typeface="+mn-ea"/>
                <a:cs typeface="+mn-cs"/>
              </a:rPr>
              <a:t>1. Is this useful and usable?</a:t>
            </a:r>
            <a:endParaRPr lang="en-US" sz="1800" dirty="0">
              <a:latin typeface="+mn-lt"/>
              <a:ea typeface="+mn-ea"/>
              <a:cs typeface="+mn-cs"/>
            </a:endParaRPr>
          </a:p>
          <a:p>
            <a:pPr>
              <a:spcBef>
                <a:spcPts val="900"/>
              </a:spcBef>
              <a:buClr>
                <a:schemeClr val="accent1"/>
              </a:buClr>
              <a:buSzPct val="130000"/>
            </a:pPr>
            <a:r>
              <a:rPr lang="en-US" sz="1800" dirty="0" smtClean="0">
                <a:latin typeface="+mn-lt"/>
                <a:ea typeface="+mn-ea"/>
                <a:cs typeface="+mn-cs"/>
              </a:rPr>
              <a:t>2. Can I find [it] easily?</a:t>
            </a:r>
          </a:p>
          <a:p>
            <a:pPr>
              <a:spcBef>
                <a:spcPts val="900"/>
              </a:spcBef>
              <a:buClr>
                <a:schemeClr val="accent1"/>
              </a:buClr>
              <a:buSzPct val="130000"/>
            </a:pPr>
            <a:r>
              <a:rPr lang="en-US" sz="1800" dirty="0" smtClean="0">
                <a:latin typeface="+mn-lt"/>
                <a:ea typeface="+mn-ea"/>
                <a:cs typeface="+mn-cs"/>
              </a:rPr>
              <a:t>3. Is this valuable?</a:t>
            </a:r>
            <a:endParaRPr lang="en-US" sz="1800" dirty="0">
              <a:latin typeface="+mn-lt"/>
              <a:ea typeface="+mn-ea"/>
              <a:cs typeface="+mn-cs"/>
            </a:endParaRPr>
          </a:p>
        </p:txBody>
      </p:sp>
      <p:sp>
        <p:nvSpPr>
          <p:cNvPr id="9" name="Left Bracket 8"/>
          <p:cNvSpPr/>
          <p:nvPr/>
        </p:nvSpPr>
        <p:spPr>
          <a:xfrm rot="10800000">
            <a:off x="3636210" y="396918"/>
            <a:ext cx="655053" cy="624267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Isosceles Triangle 10"/>
          <p:cNvSpPr/>
          <p:nvPr/>
        </p:nvSpPr>
        <p:spPr>
          <a:xfrm rot="5400000">
            <a:off x="4237791" y="2566735"/>
            <a:ext cx="427790" cy="29410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4352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1158" y="1149673"/>
            <a:ext cx="2856080" cy="886968"/>
          </a:xfrm>
        </p:spPr>
        <p:txBody>
          <a:bodyPr/>
          <a:lstStyle/>
          <a:p>
            <a:r>
              <a:rPr lang="en-US" dirty="0"/>
              <a:t>u</a:t>
            </a:r>
            <a:r>
              <a:rPr lang="en-US" dirty="0" smtClean="0"/>
              <a:t>ser experience</a:t>
            </a:r>
            <a:br>
              <a:rPr lang="en-US" dirty="0" smtClean="0"/>
            </a:br>
            <a:r>
              <a:rPr lang="en-US" sz="1800" dirty="0" err="1" smtClean="0"/>
              <a:t>ux</a:t>
            </a:r>
            <a:r>
              <a:rPr lang="en-US" sz="1800" dirty="0" smtClean="0"/>
              <a:t> honeycomb</a:t>
            </a:r>
            <a:endParaRPr lang="en-US" sz="1800" dirty="0"/>
          </a:p>
        </p:txBody>
      </p:sp>
      <p:pic>
        <p:nvPicPr>
          <p:cNvPr id="4" name="Picture 3">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080668" y="2560710"/>
            <a:ext cx="3581400" cy="3581400"/>
          </a:xfrm>
          <a:prstGeom prst="rect">
            <a:avLst/>
          </a:prstGeom>
          <a:noFill/>
          <a:ln>
            <a:noFill/>
          </a:ln>
        </p:spPr>
      </p:pic>
      <p:sp>
        <p:nvSpPr>
          <p:cNvPr id="5" name="Title 1"/>
          <p:cNvSpPr txBox="1">
            <a:spLocks/>
          </p:cNvSpPr>
          <p:nvPr/>
        </p:nvSpPr>
        <p:spPr>
          <a:xfrm>
            <a:off x="292846" y="1149673"/>
            <a:ext cx="4372728" cy="88696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dirty="0">
                <a:solidFill>
                  <a:srgbClr val="CD7E1C"/>
                </a:solidFill>
              </a:rPr>
              <a:t>i</a:t>
            </a:r>
            <a:r>
              <a:rPr lang="en-US" dirty="0" smtClean="0">
                <a:solidFill>
                  <a:srgbClr val="CD7E1C"/>
                </a:solidFill>
              </a:rPr>
              <a:t>nformation architecture</a:t>
            </a:r>
          </a:p>
          <a:p>
            <a:r>
              <a:rPr lang="en-US" sz="1800" dirty="0" smtClean="0">
                <a:solidFill>
                  <a:srgbClr val="CD7E1C"/>
                </a:solidFill>
              </a:rPr>
              <a:t>3 circles of </a:t>
            </a:r>
            <a:r>
              <a:rPr lang="en-US" sz="1800" dirty="0" err="1" smtClean="0">
                <a:solidFill>
                  <a:srgbClr val="CD7E1C"/>
                </a:solidFill>
              </a:rPr>
              <a:t>ia</a:t>
            </a:r>
            <a:endParaRPr lang="en-US" sz="1800" dirty="0">
              <a:solidFill>
                <a:srgbClr val="CD7E1C"/>
              </a:solidFill>
            </a:endParaRPr>
          </a:p>
        </p:txBody>
      </p:sp>
      <p:pic>
        <p:nvPicPr>
          <p:cNvPr id="6" name="Picture 5" descr="Macintosh HD:Users:LaraM:Downloads:threecircles.jpg">
            <a:hlinkClick r:id="rId3"/>
          </p:cNvPr>
          <p:cNvPicPr/>
          <p:nvPr/>
        </p:nvPicPr>
        <p:blipFill>
          <a:blip r:embed="rId5">
            <a:extLst>
              <a:ext uri="{28A0092B-C50C-407E-A947-70E740481C1C}">
                <a14:useLocalDpi xmlns:a14="http://schemas.microsoft.com/office/drawing/2010/main" val="0"/>
              </a:ext>
            </a:extLst>
          </a:blip>
          <a:srcRect/>
          <a:stretch>
            <a:fillRect/>
          </a:stretch>
        </p:blipFill>
        <p:spPr bwMode="auto">
          <a:xfrm>
            <a:off x="1209842" y="2560710"/>
            <a:ext cx="2286000" cy="2234565"/>
          </a:xfrm>
          <a:prstGeom prst="rect">
            <a:avLst/>
          </a:prstGeom>
          <a:noFill/>
          <a:ln>
            <a:noFill/>
          </a:ln>
        </p:spPr>
      </p:pic>
      <p:sp>
        <p:nvSpPr>
          <p:cNvPr id="7" name="TextBox 6"/>
          <p:cNvSpPr txBox="1"/>
          <p:nvPr/>
        </p:nvSpPr>
        <p:spPr>
          <a:xfrm>
            <a:off x="521368" y="6439841"/>
            <a:ext cx="7579895" cy="276999"/>
          </a:xfrm>
          <a:prstGeom prst="rect">
            <a:avLst/>
          </a:prstGeom>
          <a:noFill/>
        </p:spPr>
        <p:txBody>
          <a:bodyPr wrap="square" rtlCol="0">
            <a:spAutoFit/>
          </a:bodyPr>
          <a:lstStyle/>
          <a:p>
            <a:r>
              <a:rPr lang="en-US" sz="1200" dirty="0" smtClean="0">
                <a:solidFill>
                  <a:schemeClr val="tx1">
                    <a:lumMod val="65000"/>
                    <a:lumOff val="35000"/>
                  </a:schemeClr>
                </a:solidFill>
              </a:rPr>
              <a:t>Semantic Studios – </a:t>
            </a:r>
            <a:r>
              <a:rPr lang="en-US" sz="1200" dirty="0" smtClean="0">
                <a:solidFill>
                  <a:schemeClr val="accent1"/>
                </a:solidFill>
                <a:hlinkClick r:id="rId3"/>
              </a:rPr>
              <a:t>http</a:t>
            </a:r>
            <a:r>
              <a:rPr lang="en-US" sz="1200" dirty="0">
                <a:solidFill>
                  <a:schemeClr val="accent1"/>
                </a:solidFill>
                <a:hlinkClick r:id="rId3"/>
              </a:rPr>
              <a:t>://semanticstudios.com/publications/semantics/000029.</a:t>
            </a:r>
            <a:r>
              <a:rPr lang="en-US" sz="1200" dirty="0" smtClean="0">
                <a:solidFill>
                  <a:schemeClr val="accent1"/>
                </a:solidFill>
                <a:hlinkClick r:id="rId3"/>
              </a:rPr>
              <a:t>php</a:t>
            </a:r>
            <a:r>
              <a:rPr lang="en-US" sz="1200" dirty="0" smtClean="0">
                <a:solidFill>
                  <a:schemeClr val="accent1"/>
                </a:solidFill>
              </a:rPr>
              <a:t>   </a:t>
            </a:r>
            <a:r>
              <a:rPr lang="en-US" sz="1200" dirty="0" smtClean="0">
                <a:solidFill>
                  <a:schemeClr val="tx1">
                    <a:lumMod val="65000"/>
                    <a:lumOff val="35000"/>
                  </a:schemeClr>
                </a:solidFill>
              </a:rPr>
              <a:t>*and friends</a:t>
            </a:r>
            <a:endParaRPr lang="en-US" sz="1200" dirty="0">
              <a:solidFill>
                <a:schemeClr val="tx1">
                  <a:lumMod val="65000"/>
                  <a:lumOff val="35000"/>
                </a:schemeClr>
              </a:solidFill>
            </a:endParaRPr>
          </a:p>
        </p:txBody>
      </p:sp>
      <p:sp>
        <p:nvSpPr>
          <p:cNvPr id="8" name="Title 1"/>
          <p:cNvSpPr txBox="1">
            <a:spLocks/>
          </p:cNvSpPr>
          <p:nvPr/>
        </p:nvSpPr>
        <p:spPr>
          <a:xfrm>
            <a:off x="768685" y="354273"/>
            <a:ext cx="7606630" cy="5213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ctr"/>
            <a:r>
              <a:rPr lang="en-US" b="1" dirty="0" smtClean="0"/>
              <a:t>*Peter </a:t>
            </a:r>
            <a:r>
              <a:rPr lang="en-US" b="1" dirty="0" err="1" smtClean="0"/>
              <a:t>Morville’s</a:t>
            </a:r>
            <a:r>
              <a:rPr lang="en-US" b="1" dirty="0" smtClean="0"/>
              <a:t> UX Honeycomb</a:t>
            </a:r>
            <a:endParaRPr lang="en-US" b="1" dirty="0"/>
          </a:p>
        </p:txBody>
      </p:sp>
    </p:spTree>
    <p:extLst>
      <p:ext uri="{BB962C8B-B14F-4D97-AF65-F5344CB8AC3E}">
        <p14:creationId xmlns:p14="http://schemas.microsoft.com/office/powerpoint/2010/main" val="4510299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368" y="6439841"/>
            <a:ext cx="7579895" cy="276999"/>
          </a:xfrm>
          <a:prstGeom prst="rect">
            <a:avLst/>
          </a:prstGeom>
          <a:noFill/>
        </p:spPr>
        <p:txBody>
          <a:bodyPr wrap="square" rtlCol="0">
            <a:spAutoFit/>
          </a:bodyPr>
          <a:lstStyle/>
          <a:p>
            <a:r>
              <a:rPr lang="en-US" sz="1200" dirty="0" smtClean="0">
                <a:solidFill>
                  <a:schemeClr val="tx1">
                    <a:lumMod val="65000"/>
                    <a:lumOff val="35000"/>
                  </a:schemeClr>
                </a:solidFill>
              </a:rPr>
              <a:t>Jesse James Garrett – </a:t>
            </a:r>
            <a:r>
              <a:rPr lang="en-US" sz="1200" dirty="0">
                <a:solidFill>
                  <a:schemeClr val="accent1"/>
                </a:solidFill>
                <a:hlinkClick r:id="rId3"/>
              </a:rPr>
              <a:t>http://www.jjg.net/elements/pdf/</a:t>
            </a:r>
            <a:r>
              <a:rPr lang="en-US" sz="1200" dirty="0" smtClean="0">
                <a:solidFill>
                  <a:schemeClr val="accent1"/>
                </a:solidFill>
                <a:hlinkClick r:id="rId3"/>
              </a:rPr>
              <a:t>elements.pdf</a:t>
            </a:r>
            <a:r>
              <a:rPr lang="en-US" sz="1200" dirty="0" smtClean="0">
                <a:solidFill>
                  <a:schemeClr val="accent1"/>
                </a:solidFill>
              </a:rPr>
              <a:t> </a:t>
            </a:r>
            <a:endParaRPr lang="en-US" sz="1200" dirty="0">
              <a:solidFill>
                <a:schemeClr val="tx1">
                  <a:lumMod val="65000"/>
                  <a:lumOff val="35000"/>
                </a:schemeClr>
              </a:solidFill>
            </a:endParaRPr>
          </a:p>
        </p:txBody>
      </p:sp>
      <p:sp>
        <p:nvSpPr>
          <p:cNvPr id="8" name="Title 1"/>
          <p:cNvSpPr txBox="1">
            <a:spLocks/>
          </p:cNvSpPr>
          <p:nvPr/>
        </p:nvSpPr>
        <p:spPr>
          <a:xfrm>
            <a:off x="768685" y="354273"/>
            <a:ext cx="7606630" cy="5213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ctr"/>
            <a:r>
              <a:rPr lang="en-US" b="1" dirty="0" smtClean="0"/>
              <a:t>Jesse James Garrett’s Elements of UX</a:t>
            </a:r>
            <a:endParaRPr lang="en-US" b="1" dirty="0"/>
          </a:p>
        </p:txBody>
      </p:sp>
      <p:pic>
        <p:nvPicPr>
          <p:cNvPr id="9" name="Picture 8" descr="Screen Shot 2013-08-25 at 9.02.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27" y="1408199"/>
            <a:ext cx="8488947" cy="4155721"/>
          </a:xfrm>
          <a:prstGeom prst="rect">
            <a:avLst/>
          </a:prstGeom>
        </p:spPr>
      </p:pic>
    </p:spTree>
    <p:extLst>
      <p:ext uri="{BB962C8B-B14F-4D97-AF65-F5344CB8AC3E}">
        <p14:creationId xmlns:p14="http://schemas.microsoft.com/office/powerpoint/2010/main" val="32463098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368" y="6439841"/>
            <a:ext cx="7579895" cy="276999"/>
          </a:xfrm>
          <a:prstGeom prst="rect">
            <a:avLst/>
          </a:prstGeom>
          <a:noFill/>
        </p:spPr>
        <p:txBody>
          <a:bodyPr wrap="square" rtlCol="0">
            <a:spAutoFit/>
          </a:bodyPr>
          <a:lstStyle/>
          <a:p>
            <a:r>
              <a:rPr lang="en-US" sz="1200" dirty="0" smtClean="0">
                <a:solidFill>
                  <a:schemeClr val="tx1">
                    <a:lumMod val="65000"/>
                    <a:lumOff val="35000"/>
                  </a:schemeClr>
                </a:solidFill>
              </a:rPr>
              <a:t>Eric </a:t>
            </a:r>
            <a:r>
              <a:rPr lang="en-US" sz="1200" dirty="0" err="1" smtClean="0">
                <a:solidFill>
                  <a:schemeClr val="tx1">
                    <a:lumMod val="65000"/>
                    <a:lumOff val="35000"/>
                  </a:schemeClr>
                </a:solidFill>
              </a:rPr>
              <a:t>Ries</a:t>
            </a:r>
            <a:r>
              <a:rPr lang="en-US" sz="1200" dirty="0" smtClean="0">
                <a:solidFill>
                  <a:schemeClr val="tx1">
                    <a:lumMod val="65000"/>
                    <a:lumOff val="35000"/>
                  </a:schemeClr>
                </a:solidFill>
              </a:rPr>
              <a:t> – </a:t>
            </a:r>
            <a:r>
              <a:rPr lang="en-US" sz="1200" dirty="0">
                <a:solidFill>
                  <a:schemeClr val="accent1"/>
                </a:solidFill>
              </a:rPr>
              <a:t>http://</a:t>
            </a:r>
            <a:r>
              <a:rPr lang="en-US" sz="1200" dirty="0" err="1">
                <a:solidFill>
                  <a:schemeClr val="accent1"/>
                </a:solidFill>
              </a:rPr>
              <a:t>lean.st</a:t>
            </a:r>
            <a:r>
              <a:rPr lang="en-US" sz="1200" dirty="0">
                <a:solidFill>
                  <a:schemeClr val="accent1"/>
                </a:solidFill>
              </a:rPr>
              <a:t>/principles/build-measure-learn</a:t>
            </a:r>
            <a:endParaRPr lang="en-US" sz="1200" dirty="0">
              <a:solidFill>
                <a:schemeClr val="tx1">
                  <a:lumMod val="65000"/>
                  <a:lumOff val="35000"/>
                </a:schemeClr>
              </a:solidFill>
            </a:endParaRPr>
          </a:p>
        </p:txBody>
      </p:sp>
      <p:sp>
        <p:nvSpPr>
          <p:cNvPr id="8" name="Title 1"/>
          <p:cNvSpPr txBox="1">
            <a:spLocks/>
          </p:cNvSpPr>
          <p:nvPr/>
        </p:nvSpPr>
        <p:spPr>
          <a:xfrm>
            <a:off x="768685" y="354273"/>
            <a:ext cx="7606630" cy="5213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ctr"/>
            <a:r>
              <a:rPr lang="en-US" b="1" dirty="0" smtClean="0"/>
              <a:t>The Lean Startup by Eric </a:t>
            </a:r>
            <a:r>
              <a:rPr lang="en-US" b="1" dirty="0" err="1" smtClean="0"/>
              <a:t>Ries</a:t>
            </a:r>
            <a:endParaRPr lang="en-US" b="1" dirty="0"/>
          </a:p>
        </p:txBody>
      </p:sp>
      <p:pic>
        <p:nvPicPr>
          <p:cNvPr id="3" name="Picture 2" descr="startup-feedback-loo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503" y="981271"/>
            <a:ext cx="4696995" cy="4895459"/>
          </a:xfrm>
          <a:prstGeom prst="rect">
            <a:avLst/>
          </a:prstGeom>
        </p:spPr>
      </p:pic>
      <p:pic>
        <p:nvPicPr>
          <p:cNvPr id="4" name="Picture 3" descr="final-co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43" y="172478"/>
            <a:ext cx="1829882" cy="2210867"/>
          </a:xfrm>
          <a:prstGeom prst="rect">
            <a:avLst/>
          </a:prstGeom>
        </p:spPr>
      </p:pic>
    </p:spTree>
    <p:extLst>
      <p:ext uri="{BB962C8B-B14F-4D97-AF65-F5344CB8AC3E}">
        <p14:creationId xmlns:p14="http://schemas.microsoft.com/office/powerpoint/2010/main" val="7329107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46" y="103393"/>
            <a:ext cx="8663996" cy="521359"/>
          </a:xfrm>
        </p:spPr>
        <p:txBody>
          <a:bodyPr/>
          <a:lstStyle/>
          <a:p>
            <a:pPr algn="ctr"/>
            <a:r>
              <a:rPr lang="en-US" b="1" dirty="0"/>
              <a:t>Steve </a:t>
            </a:r>
            <a:r>
              <a:rPr lang="en-US" b="1" dirty="0" err="1" smtClean="0"/>
              <a:t>Psomas</a:t>
            </a:r>
            <a:r>
              <a:rPr lang="en-US" b="1" dirty="0" smtClean="0"/>
              <a:t>’ 5 competencies  of UX</a:t>
            </a:r>
            <a:endParaRPr lang="en-US" b="1" dirty="0"/>
          </a:p>
        </p:txBody>
      </p:sp>
      <p:sp>
        <p:nvSpPr>
          <p:cNvPr id="7" name="TextBox 6"/>
          <p:cNvSpPr txBox="1"/>
          <p:nvPr/>
        </p:nvSpPr>
        <p:spPr>
          <a:xfrm>
            <a:off x="521368" y="6439841"/>
            <a:ext cx="7855870" cy="276999"/>
          </a:xfrm>
          <a:prstGeom prst="rect">
            <a:avLst/>
          </a:prstGeom>
          <a:noFill/>
        </p:spPr>
        <p:txBody>
          <a:bodyPr wrap="square" rtlCol="0">
            <a:spAutoFit/>
          </a:bodyPr>
          <a:lstStyle/>
          <a:p>
            <a:r>
              <a:rPr lang="en-US" sz="1200" dirty="0" smtClean="0">
                <a:solidFill>
                  <a:schemeClr val="tx1">
                    <a:lumMod val="65000"/>
                    <a:lumOff val="35000"/>
                  </a:schemeClr>
                </a:solidFill>
              </a:rPr>
              <a:t>UX Matters – </a:t>
            </a:r>
            <a:r>
              <a:rPr lang="en-US" sz="1200" u="sng" dirty="0">
                <a:solidFill>
                  <a:srgbClr val="749805"/>
                </a:solidFill>
              </a:rPr>
              <a:t>http://</a:t>
            </a:r>
            <a:r>
              <a:rPr lang="en-US" sz="1200" u="sng" dirty="0" err="1">
                <a:solidFill>
                  <a:srgbClr val="749805"/>
                </a:solidFill>
              </a:rPr>
              <a:t>www.uxmatters.com</a:t>
            </a:r>
            <a:r>
              <a:rPr lang="en-US" sz="1200" u="sng" dirty="0">
                <a:solidFill>
                  <a:srgbClr val="749805"/>
                </a:solidFill>
              </a:rPr>
              <a:t>/</a:t>
            </a:r>
            <a:r>
              <a:rPr lang="en-US" sz="1200" u="sng" dirty="0" err="1">
                <a:solidFill>
                  <a:srgbClr val="749805"/>
                </a:solidFill>
              </a:rPr>
              <a:t>mt</a:t>
            </a:r>
            <a:r>
              <a:rPr lang="en-US" sz="1200" u="sng" dirty="0">
                <a:solidFill>
                  <a:srgbClr val="749805"/>
                </a:solidFill>
              </a:rPr>
              <a:t>/archives/2007/11/images/</a:t>
            </a:r>
            <a:r>
              <a:rPr lang="en-US" sz="1200" u="sng" dirty="0" err="1">
                <a:solidFill>
                  <a:srgbClr val="749805"/>
                </a:solidFill>
              </a:rPr>
              <a:t>FiveCompetencies.pdf</a:t>
            </a:r>
            <a:endParaRPr lang="en-US" sz="1200" u="sng" dirty="0">
              <a:solidFill>
                <a:srgbClr val="749805"/>
              </a:solidFill>
            </a:endParaRPr>
          </a:p>
        </p:txBody>
      </p:sp>
      <p:pic>
        <p:nvPicPr>
          <p:cNvPr id="3" name="Picture 2" descr="FiveCompetenci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700"/>
            <a:ext cx="9144000" cy="5555226"/>
          </a:xfrm>
          <a:prstGeom prst="rect">
            <a:avLst/>
          </a:prstGeom>
        </p:spPr>
      </p:pic>
    </p:spTree>
    <p:extLst>
      <p:ext uri="{BB962C8B-B14F-4D97-AF65-F5344CB8AC3E}">
        <p14:creationId xmlns:p14="http://schemas.microsoft.com/office/powerpoint/2010/main" val="36986766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368" y="6439841"/>
            <a:ext cx="7579895" cy="276999"/>
          </a:xfrm>
          <a:prstGeom prst="rect">
            <a:avLst/>
          </a:prstGeom>
          <a:noFill/>
        </p:spPr>
        <p:txBody>
          <a:bodyPr wrap="square" rtlCol="0">
            <a:spAutoFit/>
          </a:bodyPr>
          <a:lstStyle/>
          <a:p>
            <a:r>
              <a:rPr lang="en-US" sz="1200" dirty="0" smtClean="0">
                <a:solidFill>
                  <a:schemeClr val="tx1">
                    <a:lumMod val="65000"/>
                    <a:lumOff val="35000"/>
                  </a:schemeClr>
                </a:solidFill>
              </a:rPr>
              <a:t>Erik Flowers – </a:t>
            </a:r>
            <a:r>
              <a:rPr lang="en-US" sz="1200" dirty="0">
                <a:solidFill>
                  <a:schemeClr val="accent1"/>
                </a:solidFill>
              </a:rPr>
              <a:t>http://</a:t>
            </a:r>
            <a:r>
              <a:rPr lang="en-US" sz="1200" dirty="0" err="1">
                <a:solidFill>
                  <a:schemeClr val="accent1"/>
                </a:solidFill>
              </a:rPr>
              <a:t>www.helloerik.com</a:t>
            </a:r>
            <a:r>
              <a:rPr lang="en-US" sz="1200" dirty="0">
                <a:solidFill>
                  <a:schemeClr val="accent1"/>
                </a:solidFill>
              </a:rPr>
              <a:t>/</a:t>
            </a:r>
            <a:r>
              <a:rPr lang="en-US" sz="1200" dirty="0" err="1">
                <a:solidFill>
                  <a:schemeClr val="accent1"/>
                </a:solidFill>
              </a:rPr>
              <a:t>ux</a:t>
            </a:r>
            <a:r>
              <a:rPr lang="en-US" sz="1200" dirty="0">
                <a:solidFill>
                  <a:schemeClr val="accent1"/>
                </a:solidFill>
              </a:rPr>
              <a:t>-is-not-</a:t>
            </a:r>
            <a:r>
              <a:rPr lang="en-US" sz="1200" dirty="0" err="1">
                <a:solidFill>
                  <a:schemeClr val="accent1"/>
                </a:solidFill>
              </a:rPr>
              <a:t>ui</a:t>
            </a:r>
            <a:endParaRPr lang="en-US" sz="1200" dirty="0">
              <a:solidFill>
                <a:schemeClr val="tx1">
                  <a:lumMod val="65000"/>
                  <a:lumOff val="35000"/>
                </a:schemeClr>
              </a:solidFill>
            </a:endParaRPr>
          </a:p>
        </p:txBody>
      </p:sp>
      <p:sp>
        <p:nvSpPr>
          <p:cNvPr id="8" name="Title 1"/>
          <p:cNvSpPr txBox="1">
            <a:spLocks/>
          </p:cNvSpPr>
          <p:nvPr/>
        </p:nvSpPr>
        <p:spPr>
          <a:xfrm>
            <a:off x="768685" y="354273"/>
            <a:ext cx="7606630" cy="52135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ctr"/>
            <a:r>
              <a:rPr lang="en-US" b="1" dirty="0" smtClean="0"/>
              <a:t>Erik Flowers – UX is Not UI</a:t>
            </a:r>
            <a:endParaRPr lang="en-US" b="1" dirty="0"/>
          </a:p>
        </p:txBody>
      </p:sp>
      <p:sp>
        <p:nvSpPr>
          <p:cNvPr id="2" name="Rectangle 1"/>
          <p:cNvSpPr/>
          <p:nvPr/>
        </p:nvSpPr>
        <p:spPr>
          <a:xfrm>
            <a:off x="521368" y="2769924"/>
            <a:ext cx="4096753" cy="1384995"/>
          </a:xfrm>
          <a:prstGeom prst="rect">
            <a:avLst/>
          </a:prstGeom>
        </p:spPr>
        <p:txBody>
          <a:bodyPr wrap="square">
            <a:spAutoFit/>
          </a:bodyPr>
          <a:lstStyle/>
          <a:p>
            <a:r>
              <a:rPr lang="en-US" sz="2800" i="1" dirty="0">
                <a:latin typeface="+mj-lt"/>
                <a:ea typeface="+mj-ea"/>
                <a:cs typeface="+mj-cs"/>
              </a:rPr>
              <a:t>“UX is the intangible design of a strategy that brings us to a solution.”</a:t>
            </a:r>
          </a:p>
        </p:txBody>
      </p:sp>
      <p:pic>
        <p:nvPicPr>
          <p:cNvPr id="4" name="Picture 3" descr="Screen Shot 2013-08-25 at 9.34.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16" y="1209849"/>
            <a:ext cx="3993031" cy="5173579"/>
          </a:xfrm>
          <a:prstGeom prst="rect">
            <a:avLst/>
          </a:prstGeom>
        </p:spPr>
      </p:pic>
    </p:spTree>
    <p:extLst>
      <p:ext uri="{BB962C8B-B14F-4D97-AF65-F5344CB8AC3E}">
        <p14:creationId xmlns:p14="http://schemas.microsoft.com/office/powerpoint/2010/main" val="14987027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Inspiration.thmx</Template>
  <TotalTime>2067</TotalTime>
  <Words>796</Words>
  <Application>Microsoft Macintosh PowerPoint</Application>
  <PresentationFormat>On-screen Show (4:3)</PresentationFormat>
  <Paragraphs>103</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Inspiration</vt:lpstr>
      <vt:lpstr>DEFINITION  PROCESS  DELIVERABLES  CHALLENGES </vt:lpstr>
      <vt:lpstr>Lynn Boyden Information Architect at USC Information Technology Services</vt:lpstr>
      <vt:lpstr>Richard Saul Wurman's definition of Information Architect:  1) the individual who organizes the patterns inherent in data, making the complex clear.   2) a person who creates the structure or map of information which allows others to find their personal paths to knowledge.   3) the emerging 21st century professional occupation addressing the needs of the age focused upon clarity, human understanding, and the science of the organization of information."</vt:lpstr>
      <vt:lpstr>information architecture facilitates intuitive access to content</vt:lpstr>
      <vt:lpstr>user experience ux honeycomb</vt:lpstr>
      <vt:lpstr>PowerPoint Presentation</vt:lpstr>
      <vt:lpstr>PowerPoint Presentation</vt:lpstr>
      <vt:lpstr>Steve Psomas’ 5 competencies  of UX</vt:lpstr>
      <vt:lpstr>PowerPoint Presentation</vt:lpstr>
      <vt:lpstr>PowerPoint Presentation</vt:lpstr>
      <vt:lpstr>Jeff Gothelf’s Lean UX:  Getting Out of the Deliverables Business</vt:lpstr>
      <vt:lpstr>Process Maps</vt:lpstr>
      <vt:lpstr>Books</vt:lpstr>
      <vt:lpstr>Books</vt:lpstr>
      <vt:lpstr>Comments</vt:lpstr>
    </vt:vector>
  </TitlesOfParts>
  <Manager/>
  <Company>UX-Radio,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For Dummies</dc:title>
  <dc:subject>An Interactive Panel for Total NOObs</dc:subject>
  <dc:creator>Lara Fedoroff</dc:creator>
  <cp:keywords>ux, user experience, information architecture, ux basics</cp:keywords>
  <dc:description>This was an interactive panel discussion with AIGA UCLA Extension in Los Angeles, CA.</dc:description>
  <cp:lastModifiedBy>Lara McDonald</cp:lastModifiedBy>
  <cp:revision>22</cp:revision>
  <dcterms:created xsi:type="dcterms:W3CDTF">2013-08-26T03:13:43Z</dcterms:created>
  <dcterms:modified xsi:type="dcterms:W3CDTF">2013-08-27T16:48:39Z</dcterms:modified>
  <cp:category/>
</cp:coreProperties>
</file>