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2" r:id="rId5"/>
    <p:sldId id="291" r:id="rId6"/>
    <p:sldId id="282" r:id="rId7"/>
    <p:sldId id="293" r:id="rId8"/>
    <p:sldId id="262" r:id="rId9"/>
    <p:sldId id="263" r:id="rId10"/>
    <p:sldId id="264" r:id="rId11"/>
    <p:sldId id="289" r:id="rId12"/>
    <p:sldId id="266" r:id="rId13"/>
    <p:sldId id="267" r:id="rId14"/>
    <p:sldId id="269" r:id="rId15"/>
    <p:sldId id="271" r:id="rId16"/>
    <p:sldId id="290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9AB5B-3856-4143-A41D-79F99C829BC4}" v="31" dt="2023-06-27T01:55:16.347"/>
  </p1510:revLst>
</p1510:revInfo>
</file>

<file path=ppt/tableStyles.xml><?xml version="1.0" encoding="utf-8"?>
<a:tblStyleLst xmlns:a="http://schemas.openxmlformats.org/drawingml/2006/main" def="{90651C3A-4460-11DB-9652-00E08161165F}">
  <a:tblStyle styleId="{69B8F573-DA01-4424-85C8-E7E422AB04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5AD583-3A0C-44B5-BCAD-13C7EB8C76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959beb39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959beb39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959beb3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959beb39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959beb3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959beb3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59beb39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959beb39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158874" y="1954976"/>
            <a:ext cx="73632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-US" sz="1800">
                <a:solidFill>
                  <a:srgbClr val="660000"/>
                </a:solidFill>
              </a:rPr>
              <a:t>AUTOMATIC ATTENDANCE SYSTEM USING IMAGE PROCESSING</a:t>
            </a:r>
            <a:endParaRPr sz="1800">
              <a:solidFill>
                <a:srgbClr val="660000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35300" y="3545344"/>
            <a:ext cx="4268919" cy="185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50000"/>
              </a:lnSpc>
              <a:buSzPts val="2775"/>
            </a:pPr>
            <a:r>
              <a:rPr lang="en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ANUPAMA PT-</a:t>
            </a:r>
            <a:r>
              <a:rPr lang="en" sz="1200" b="0" i="0" u="none" strike="noStrike" cap="none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KME20EC008</a:t>
            </a:r>
            <a:r>
              <a:rPr lang="en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 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buSzPts val="2775"/>
            </a:pPr>
            <a:r>
              <a:rPr lang="en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ERIN EDWARD GEORGE-KME20EC013</a:t>
            </a:r>
            <a:endParaRPr lang="en" sz="12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SzPts val="2775"/>
            </a:pPr>
            <a:r>
              <a:rPr lang="en" sz="1200" b="0" i="0" u="none" strike="noStrike" cap="none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HANA </a:t>
            </a:r>
            <a:r>
              <a:rPr lang="en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VK-KME20EC015</a:t>
            </a:r>
            <a:endParaRPr lang="en" sz="950" b="1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NZ FADHIYA-  KME20EC027</a:t>
            </a:r>
            <a:endParaRPr lang="en" sz="950" b="1">
              <a:solidFill>
                <a:schemeClr val="tx1"/>
              </a:solidFill>
              <a:latin typeface="Times New Roman"/>
              <a:ea typeface="Calibri"/>
              <a:cs typeface="Calibri"/>
              <a:sym typeface="Calibri"/>
            </a:endParaRPr>
          </a:p>
          <a:p>
            <a:pPr algn="just">
              <a:lnSpc>
                <a:spcPct val="150000"/>
              </a:lnSpc>
            </a:pPr>
            <a:r>
              <a:rPr lang="en" sz="1200">
                <a:solidFill>
                  <a:srgbClr val="242852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r>
              <a:rPr lang="en" sz="1950">
                <a:solidFill>
                  <a:srgbClr val="242852"/>
                </a:solidFill>
                <a:latin typeface="Calibri"/>
                <a:ea typeface="Calibri"/>
                <a:cs typeface="Calibri"/>
                <a:sym typeface="Calibri"/>
              </a:rPr>
              <a:t>             </a:t>
            </a:r>
            <a:endParaRPr lang="en-IN" sz="950" b="1" i="0" u="none" strike="noStrike" cap="none">
              <a:solidFill>
                <a:srgbClr val="24285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3" y="192881"/>
            <a:ext cx="7974277" cy="117296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295063" y="1571925"/>
            <a:ext cx="700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0124D"/>
                </a:solidFill>
              </a:rPr>
              <a:t>DEPARTMENT OF ELECTRONICS AND COMMUNICATION</a:t>
            </a:r>
            <a:endParaRPr sz="2300" b="1">
              <a:solidFill>
                <a:srgbClr val="20124D"/>
              </a:solidFill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011537" y="2532981"/>
            <a:ext cx="537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800" b="1">
                <a:solidFill>
                  <a:srgbClr val="4C1130"/>
                </a:solidFill>
                <a:highlight>
                  <a:srgbClr val="FFFFFF"/>
                </a:highlight>
              </a:rPr>
              <a:t>MINI PROJECT PHASE II </a:t>
            </a:r>
            <a:endParaRPr sz="1800" b="1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algn="ctr">
              <a:buClr>
                <a:schemeClr val="dk1"/>
              </a:buClr>
              <a:buSzPts val="1400"/>
            </a:pPr>
            <a:r>
              <a:rPr lang="en" sz="1800" b="1">
                <a:solidFill>
                  <a:srgbClr val="0C343D"/>
                </a:solidFill>
                <a:latin typeface="Lato"/>
                <a:ea typeface="Lato"/>
                <a:cs typeface="Lato"/>
                <a:sym typeface="Lato"/>
              </a:rPr>
              <a:t>Second Interim Presentation 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475775" y="4005175"/>
            <a:ext cx="2863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MR BINISH MC</a:t>
            </a:r>
            <a:endParaRPr lang="en-US" sz="12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ASSISTANT PROFESSOR</a:t>
            </a:r>
            <a:endParaRPr lang="en-US" sz="12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None/>
            </a:pPr>
            <a:r>
              <a:rPr lang="en-US" sz="12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DEPARTMENT OF ECE</a:t>
            </a:r>
            <a:endParaRPr lang="en-US" sz="12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85000"/>
              </a:lnSpc>
              <a:buClr>
                <a:srgbClr val="3F3F3F"/>
              </a:buClr>
              <a:buSzPct val="100000"/>
            </a:pPr>
            <a:r>
              <a:rPr lang="en-IN" sz="2500">
                <a:solidFill>
                  <a:schemeClr val="tx1"/>
                </a:solidFill>
                <a:latin typeface="Times New Roman"/>
                <a:cs typeface="Calibri"/>
                <a:sym typeface="Calibri"/>
              </a:rPr>
              <a:t>PROPOSED METHODOLOGY</a:t>
            </a:r>
            <a:endParaRPr lang="en-IN" sz="25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233119" y="981025"/>
            <a:ext cx="8520600" cy="173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The system consists of a camera which captures an image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The proposed methodology is Face detection using OpenCV and classification using HAAR Cascade method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The LBPH Algorithm creates a training dataset using pattern recognition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The faces are detected from the input image and the algorithm compares them one by one with the face database</a:t>
            </a:r>
          </a:p>
        </p:txBody>
      </p: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E4D5F-F2D9-7250-09EF-73B6F1B03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0D9E4-06B0-EB2C-DF00-1B4EAA6AA2A6}"/>
              </a:ext>
            </a:extLst>
          </p:cNvPr>
          <p:cNvSpPr/>
          <p:nvPr/>
        </p:nvSpPr>
        <p:spPr>
          <a:xfrm>
            <a:off x="776105" y="2104293"/>
            <a:ext cx="1744906" cy="637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Power Supply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BA3D25-1907-6F16-0595-4339722AACEA}"/>
              </a:ext>
            </a:extLst>
          </p:cNvPr>
          <p:cNvSpPr/>
          <p:nvPr/>
        </p:nvSpPr>
        <p:spPr>
          <a:xfrm>
            <a:off x="3769336" y="2104293"/>
            <a:ext cx="1744906" cy="637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Raspberry 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4D1B2-238E-1675-6B4C-36417627ABA5}"/>
              </a:ext>
            </a:extLst>
          </p:cNvPr>
          <p:cNvSpPr/>
          <p:nvPr/>
        </p:nvSpPr>
        <p:spPr>
          <a:xfrm>
            <a:off x="6762568" y="2125724"/>
            <a:ext cx="1744906" cy="637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Arial"/>
              </a:rPr>
              <a:t>Camera Module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6D2E31-0742-E120-64B9-B63EC0325454}"/>
              </a:ext>
            </a:extLst>
          </p:cNvPr>
          <p:cNvSpPr/>
          <p:nvPr/>
        </p:nvSpPr>
        <p:spPr>
          <a:xfrm>
            <a:off x="2556748" y="2270640"/>
            <a:ext cx="1178719" cy="30003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EEEE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5EAC51-40DA-1F25-0DB8-FC9208770869}"/>
              </a:ext>
            </a:extLst>
          </p:cNvPr>
          <p:cNvSpPr/>
          <p:nvPr/>
        </p:nvSpPr>
        <p:spPr>
          <a:xfrm flipH="1">
            <a:off x="5535690" y="2292070"/>
            <a:ext cx="1185863" cy="30003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64D2F-1BF7-4E64-7EFC-1261D60B7FAC}"/>
              </a:ext>
            </a:extLst>
          </p:cNvPr>
          <p:cNvSpPr txBox="1"/>
          <p:nvPr/>
        </p:nvSpPr>
        <p:spPr>
          <a:xfrm>
            <a:off x="728663" y="471488"/>
            <a:ext cx="358616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latin typeface="Times New Roman"/>
              </a:rPr>
              <a:t>BLOCK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7292A-290F-8251-4AFD-7E03DD908F99}"/>
              </a:ext>
            </a:extLst>
          </p:cNvPr>
          <p:cNvSpPr txBox="1"/>
          <p:nvPr/>
        </p:nvSpPr>
        <p:spPr>
          <a:xfrm>
            <a:off x="4302082" y="2882213"/>
            <a:ext cx="68734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Fig : 1.1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ECCBEA-A9E3-4B21-E625-96E07158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0" y="1069042"/>
            <a:ext cx="8471648" cy="37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959beb392_0_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7" name="Google Shape;127;g18959beb392_0_5"/>
          <p:cNvSpPr txBox="1">
            <a:spLocks noGrp="1"/>
          </p:cNvSpPr>
          <p:nvPr>
            <p:ph type="title" idx="4294967295"/>
          </p:nvPr>
        </p:nvSpPr>
        <p:spPr>
          <a:xfrm>
            <a:off x="428625" y="20161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</a:rPr>
              <a:t>FLOWCHART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7C046-F6CB-4BAD-B47D-FCA533229879}"/>
              </a:ext>
            </a:extLst>
          </p:cNvPr>
          <p:cNvSpPr txBox="1"/>
          <p:nvPr/>
        </p:nvSpPr>
        <p:spPr>
          <a:xfrm>
            <a:off x="3697941" y="4794034"/>
            <a:ext cx="10289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Fig : 1.2[12]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89BBB-10D9-5F7B-B6D8-FEF70D64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47" y="774701"/>
            <a:ext cx="6602506" cy="38885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959beb392_0_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4" name="Google Shape;134;g18959beb392_0_32"/>
          <p:cNvSpPr txBox="1">
            <a:spLocks noGrp="1"/>
          </p:cNvSpPr>
          <p:nvPr>
            <p:ph type="title" idx="4294967295"/>
          </p:nvPr>
        </p:nvSpPr>
        <p:spPr>
          <a:xfrm>
            <a:off x="342900" y="465931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</a:rPr>
              <a:t>COST ESTIMATION OF THE PROJECT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3DD3DB6-3B37-9CCD-80AB-259AAF1F2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3770"/>
              </p:ext>
            </p:extLst>
          </p:nvPr>
        </p:nvGraphicFramePr>
        <p:xfrm>
          <a:off x="2064544" y="1593056"/>
          <a:ext cx="5028127" cy="2225039"/>
        </p:xfrm>
        <a:graphic>
          <a:graphicData uri="http://schemas.openxmlformats.org/drawingml/2006/table">
            <a:tbl>
              <a:tblPr firstRow="1" bandRow="1"/>
              <a:tblGrid>
                <a:gridCol w="2467808">
                  <a:extLst>
                    <a:ext uri="{9D8B030D-6E8A-4147-A177-3AD203B41FA5}">
                      <a16:colId xmlns:a16="http://schemas.microsoft.com/office/drawing/2014/main" val="3529242362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83899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3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Raspberry Pi</a:t>
                      </a:r>
                      <a:endParaRPr lang="en-US" err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02124"/>
                          </a:solidFill>
                          <a:latin typeface="Arial"/>
                        </a:rPr>
                        <a:t>₹</a:t>
                      </a:r>
                      <a:r>
                        <a:rPr lang="en-US">
                          <a:latin typeface="Times New Roman"/>
                        </a:rP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8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02124"/>
                          </a:solidFill>
                          <a:latin typeface="Arial"/>
                        </a:rPr>
                        <a:t>₹</a:t>
                      </a:r>
                      <a:r>
                        <a:rPr lang="en-US">
                          <a:latin typeface="Times New Roman"/>
                        </a:rPr>
                        <a:t>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1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Class 10 micro 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02124"/>
                          </a:solidFill>
                          <a:latin typeface="Arial"/>
                        </a:rPr>
                        <a:t>₹</a:t>
                      </a:r>
                      <a:r>
                        <a:rPr lang="en-US">
                          <a:latin typeface="Times New Roman"/>
                        </a:rPr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8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/>
                        </a:rPr>
                        <a:t>HDMI to VGA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02124"/>
                          </a:solidFill>
                          <a:latin typeface="Arial"/>
                        </a:rPr>
                        <a:t>₹</a:t>
                      </a:r>
                      <a:r>
                        <a:rPr lang="en-US">
                          <a:latin typeface="Times New Roman"/>
                        </a:rPr>
                        <a:t>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855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</a:rP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02124"/>
                          </a:solidFill>
                          <a:latin typeface="Arial"/>
                        </a:rPr>
                        <a:t>₹</a:t>
                      </a:r>
                      <a:r>
                        <a:rPr lang="en-US" b="1">
                          <a:latin typeface="Times New Roman"/>
                        </a:rPr>
                        <a:t>10273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55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959beb392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Font typeface="Times New Roman"/>
              <a:buNone/>
            </a:pPr>
            <a:r>
              <a:rPr lang="en-IN">
                <a:latin typeface="Times New Roman"/>
              </a:rPr>
              <a:t>RESULT</a:t>
            </a:r>
          </a:p>
        </p:txBody>
      </p:sp>
      <p:sp>
        <p:nvSpPr>
          <p:cNvPr id="149" name="Google Shape;149;g18959beb392_0_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06101" cy="130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Successfully identified multiple faces using HAAR Cascade classifier.</a:t>
            </a:r>
          </a:p>
          <a:p>
            <a:pPr marL="285750" indent="-285750" algn="just">
              <a:lnSpc>
                <a:spcPct val="114999"/>
              </a:lnSpc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 Accuracy level of 70%</a:t>
            </a:r>
          </a:p>
          <a:p>
            <a:pPr marL="285750" indent="-285750" algn="just">
              <a:lnSpc>
                <a:spcPct val="114999"/>
              </a:lnSpc>
              <a:buChar char="•"/>
            </a:pPr>
            <a:endParaRPr lang="en-US" sz="14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50" name="Google Shape;150;g18959beb392_0_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84073-9B64-8E53-5D90-3E78FB2C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6" y="1806972"/>
            <a:ext cx="3904415" cy="253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39B5E-C19B-181B-AC8F-619624E50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202" y="1806972"/>
            <a:ext cx="2240692" cy="2535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F5146-4F90-D7AF-4E30-B345772E5BAC}"/>
              </a:ext>
            </a:extLst>
          </p:cNvPr>
          <p:cNvSpPr txBox="1"/>
          <p:nvPr/>
        </p:nvSpPr>
        <p:spPr>
          <a:xfrm>
            <a:off x="3647945" y="4663131"/>
            <a:ext cx="76225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Times New Roman"/>
              </a:rPr>
              <a:t>Fig : 1.3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59beb392_0_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2" name="Google Shape;162;g18959beb392_0_15"/>
          <p:cNvSpPr txBox="1">
            <a:spLocks noGrp="1"/>
          </p:cNvSpPr>
          <p:nvPr>
            <p:ph type="title" idx="4294967295"/>
          </p:nvPr>
        </p:nvSpPr>
        <p:spPr>
          <a:xfrm>
            <a:off x="478631" y="71596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Font typeface="Times New Roman"/>
              <a:buNone/>
            </a:pPr>
            <a:r>
              <a:rPr lang="en-IN">
                <a:latin typeface="Times New Roman"/>
              </a:rPr>
              <a:t>PROJECT WORK DIVISION</a:t>
            </a:r>
          </a:p>
        </p:txBody>
      </p:sp>
      <p:graphicFrame>
        <p:nvGraphicFramePr>
          <p:cNvPr id="164" name="Google Shape;164;g18959beb392_0_15"/>
          <p:cNvGraphicFramePr/>
          <p:nvPr>
            <p:extLst>
              <p:ext uri="{D42A27DB-BD31-4B8C-83A1-F6EECF244321}">
                <p14:modId xmlns:p14="http://schemas.microsoft.com/office/powerpoint/2010/main" val="2893085872"/>
              </p:ext>
            </p:extLst>
          </p:nvPr>
        </p:nvGraphicFramePr>
        <p:xfrm>
          <a:off x="805763" y="1932607"/>
          <a:ext cx="7266476" cy="1981050"/>
        </p:xfrm>
        <a:graphic>
          <a:graphicData uri="http://schemas.openxmlformats.org/drawingml/2006/table">
            <a:tbl>
              <a:tblPr>
                <a:noFill/>
                <a:tableStyleId>{915AD583-3A0C-44B5-BCAD-13C7EB8C767C}</a:tableStyleId>
              </a:tblPr>
              <a:tblGrid>
                <a:gridCol w="363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</a:rPr>
                        <a:t>STUDENT NAME</a:t>
                      </a:r>
                      <a:endParaRPr b="1"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</a:rPr>
                        <a:t>Works done for project</a:t>
                      </a:r>
                      <a:endParaRPr b="1"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92688851"/>
                  </a:ext>
                </a:extLst>
              </a:tr>
              <a:tr h="384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Erin Edward George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PPT preparation, coding, report 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Hana V K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PPT preparation, report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coding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Anupama P T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PPT preparation, base papers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coding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N Z Fadhiya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</a:rPr>
                        <a:t>PPT preparation, report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coding</a:t>
                      </a:r>
                      <a:endParaRPr>
                        <a:latin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3CF62-4E03-04F4-862B-39BC664B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011" y="429579"/>
            <a:ext cx="2589357" cy="5727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</a:rPr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D008-95B8-7D5B-173F-43BF531C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376" y="1044353"/>
            <a:ext cx="3999900" cy="3416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39700" indent="0" algn="ctr">
              <a:lnSpc>
                <a:spcPct val="114999"/>
              </a:lnSpc>
              <a:buNone/>
            </a:pPr>
            <a:r>
              <a:rPr lang="en-US" u="sng">
                <a:solidFill>
                  <a:schemeClr val="tx1"/>
                </a:solidFill>
              </a:rPr>
              <a:t>HAAR Cascade frontal face</a:t>
            </a:r>
          </a:p>
          <a:p>
            <a:pPr marL="139700" indent="0" algn="ctr">
              <a:lnSpc>
                <a:spcPct val="114999"/>
              </a:lnSpc>
              <a:buNone/>
            </a:pPr>
            <a:endParaRPr lang="en-US" u="sng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Fast and efficient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Robust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Easy to use</a:t>
            </a:r>
          </a:p>
          <a:p>
            <a:pPr marL="1397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indent="0" algn="ctr">
              <a:lnSpc>
                <a:spcPct val="114999"/>
              </a:lnSpc>
              <a:buNone/>
            </a:pPr>
            <a:r>
              <a:rPr lang="en-US" u="sng">
                <a:solidFill>
                  <a:schemeClr val="tx1"/>
                </a:solidFill>
              </a:rPr>
              <a:t>LBPH</a:t>
            </a:r>
          </a:p>
          <a:p>
            <a:pPr marL="1397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Robust to variations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Simplicity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E6847-1A32-D64B-126D-E78B1DF744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94582" y="1044353"/>
            <a:ext cx="3999900" cy="3416400"/>
          </a:xfrm>
        </p:spPr>
        <p:txBody>
          <a:bodyPr/>
          <a:lstStyle/>
          <a:p>
            <a:pPr marL="139700" indent="0" algn="ctr">
              <a:buNone/>
            </a:pPr>
            <a:r>
              <a:rPr lang="en-US" u="sng">
                <a:solidFill>
                  <a:schemeClr val="tx1"/>
                </a:solidFill>
              </a:rPr>
              <a:t>HAAR Cascade frontal face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Limited to frontal faces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Sensitive to occlusions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False positives/negatives</a:t>
            </a:r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 marL="139700" indent="0" algn="ctr">
              <a:lnSpc>
                <a:spcPct val="114999"/>
              </a:lnSpc>
              <a:buNone/>
            </a:pPr>
            <a:r>
              <a:rPr lang="en-US" u="sng">
                <a:solidFill>
                  <a:schemeClr val="tx1"/>
                </a:solidFill>
              </a:rPr>
              <a:t>LBPH</a:t>
            </a:r>
            <a:endParaRPr lang="en-US"/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Limited discriminated power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Sensitive to noise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Training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A489B-A1FB-DA6A-A5F1-87310FD3D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2D2D-2A4D-79D3-122E-8478623416F9}"/>
              </a:ext>
            </a:extLst>
          </p:cNvPr>
          <p:cNvSpPr txBox="1"/>
          <p:nvPr/>
        </p:nvSpPr>
        <p:spPr>
          <a:xfrm>
            <a:off x="5476746" y="525548"/>
            <a:ext cx="317066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latin typeface="Times New Roman"/>
              </a:rPr>
              <a:t> DISADVANTAGES</a:t>
            </a:r>
          </a:p>
        </p:txBody>
      </p:sp>
    </p:spTree>
    <p:extLst>
      <p:ext uri="{BB962C8B-B14F-4D97-AF65-F5344CB8AC3E}">
        <p14:creationId xmlns:p14="http://schemas.microsoft.com/office/powerpoint/2010/main" val="116976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85000"/>
              </a:lnSpc>
              <a:buClr>
                <a:srgbClr val="3F3F3F"/>
              </a:buClr>
              <a:buSzPts val="4800"/>
              <a:buFont typeface="Calibri"/>
            </a:pPr>
            <a:r>
              <a:rPr lang="en" sz="2500">
                <a:latin typeface="Times New Roman"/>
              </a:rPr>
              <a:t>CONCLUSION</a:t>
            </a:r>
            <a:endParaRPr lang="en-US">
              <a:latin typeface="Times New Roman"/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1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Using face recognition technology in attendance systems can offer several benefits over traditional methods such as manual or barcode scanning methods.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14999"/>
              </a:lnSpc>
              <a:spcAft>
                <a:spcPts val="1200"/>
              </a:spcAft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By leveraging computer vision and machine learning algorithms, face recognition technology can accurately identify individuals and record their attendance automatically</a:t>
            </a:r>
            <a:endParaRPr lang="en-US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1200"/>
              </a:spcAft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In conclusion, the implementation of attendance by face recognition using Python can significantly improve the accuracy, speed, and convenience of attendance tracking. </a:t>
            </a:r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IN" sz="25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REFERENCES</a:t>
            </a:r>
            <a:endParaRPr lang="en-IN" sz="25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177230" y="419793"/>
            <a:ext cx="7749075" cy="215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[1]2018 7th International Conference on Computer and Communication Engineering (ICCCE)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[2]International Conference on advances in Computing, Communication Control and Networking 2018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[3]Proceedings of the International Conference on Electronics and Sustainable Communication Systems (ICESC 2020) IEEE Xplore Part Number: CFP20V66-ART; ISBN: 978-1-7281-4108-4 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[4]2017 International Conference on Cyberworlds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[5]2019 International Seminar on Research of Information Technology and Intelligent Systems (ISRITI)</a:t>
            </a:r>
          </a:p>
          <a:p>
            <a:pPr marL="285750" indent="-285750">
              <a:spcAft>
                <a:spcPts val="1200"/>
              </a:spcAft>
            </a:pP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[6]SISY 2017 • IEEE 15th International Symposium on Intelligent Systems and Informatics • September 14-16, 2017 • Subotica, Serbia</a:t>
            </a:r>
          </a:p>
          <a:p>
            <a:pPr marL="285750" indent="-285750">
              <a:spcAft>
                <a:spcPts val="1200"/>
              </a:spcAft>
            </a:pP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[7]2019 4</a:t>
            </a:r>
            <a:r>
              <a:rPr lang="en-IN" sz="11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Internationl</a:t>
            </a: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Electrical, Electronics , Communication , Computer Technologies and Optimization Techniques.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[8]2020 International  Conference on Emerging Trends in Information Technology and Engineering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[9]2017 International Conference on Nascent Technologies in the Engineering Field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[10]2019 IEEE Asia –</a:t>
            </a:r>
            <a:r>
              <a:rPr lang="en-IN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Pacafic</a:t>
            </a: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applied Electromagnetics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[11]IEEE signal Processing Letters, VOL. 23,NO. 10,OCTOBER 2016</a:t>
            </a:r>
          </a:p>
          <a:p>
            <a:pPr marL="285750" indent="-285750">
              <a:spcAft>
                <a:spcPts val="1200"/>
              </a:spcAft>
            </a:pP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Zankruti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Arya, et. al. International Journal of Engineering Research and Applications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</a:pP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2C1A-CCAC-3BB0-FF92-2A40617F795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28776" y="1916113"/>
            <a:ext cx="6471444" cy="1202531"/>
          </a:xfrm>
        </p:spPr>
        <p:txBody>
          <a:bodyPr>
            <a:normAutofit fontScale="90000"/>
          </a:bodyPr>
          <a:lstStyle/>
          <a:p>
            <a:r>
              <a:rPr lang="en-US" sz="8000">
                <a:latin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7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83139" y="366443"/>
            <a:ext cx="8377725" cy="67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" sz="25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CONTENTS</a:t>
            </a:r>
            <a:endParaRPr lang="en-US" sz="32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43034" y="848956"/>
            <a:ext cx="7037082" cy="377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INTRODUCTION</a:t>
            </a:r>
            <a:endParaRPr lang="en-US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LITERATURE REVIEW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PROBLEM STATEMENT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OBJECTIVES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PROPOSED METHODOLOGY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BLOCK DIAGRAM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FLOW CHART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COST ESTIMATION OF PROJECT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PROJECT WORK DIVISION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ADVANTAGES AND  DISADVANTAGES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CONCLUSION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100">
                <a:solidFill>
                  <a:schemeClr val="tx1"/>
                </a:solidFill>
                <a:latin typeface="Times New Roman"/>
              </a:rPr>
              <a:t>REFERENCES</a:t>
            </a: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64814"/>
              <a:buNone/>
            </a:pPr>
            <a:r>
              <a:rPr lang="en-IN" sz="25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INTRODUCTION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95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Image processing is way of exploiting the images for our benefits.</a:t>
            </a:r>
            <a:endParaRPr lang="en-US"/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In this project we are aiming at an automatic attendance marking system based on facial image recognition.</a:t>
            </a: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Firstly the data set is created for each person . Then the HAAR classifier segments the  frontal face segments from it. </a:t>
            </a:r>
            <a:endParaRPr lang="en-US" sz="1400">
              <a:solidFill>
                <a:schemeClr val="tx1"/>
              </a:solidFill>
              <a:effectLst/>
              <a:latin typeface="Times New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 panose="02020603050405020304" pitchFamily="18" charset="0"/>
              </a:rPr>
              <a:t> Now the LBPH compares the binary pattern of each facial segments and classify them into each training datasets.</a:t>
            </a: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 During the testing phase the web cam turns ON and if it detects a person corresponding to the previously trained  LPBH values then the attendance is marked for that respective person.</a:t>
            </a:r>
            <a:endParaRPr lang="en-US" sz="1400">
              <a:solidFill>
                <a:schemeClr val="tx1"/>
              </a:solidFill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285750" indent="-285750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If the system recognizes faces, the attendance gets marked immediately of </a:t>
            </a:r>
            <a:r>
              <a:rPr lang="en-US" sz="1400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respective recognized </a:t>
            </a:r>
            <a:r>
              <a:rPr lang="en-US" sz="1400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faces</a:t>
            </a:r>
            <a:r>
              <a:rPr lang="en-US" sz="140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98094" y="893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2500">
                <a:latin typeface="Times New Roman"/>
              </a:rPr>
              <a:t>LITERATURE REVIEW</a:t>
            </a:r>
          </a:p>
        </p:txBody>
      </p:sp>
      <p:graphicFrame>
        <p:nvGraphicFramePr>
          <p:cNvPr id="79" name="Google Shape;79;p4"/>
          <p:cNvGraphicFramePr/>
          <p:nvPr>
            <p:extLst>
              <p:ext uri="{D42A27DB-BD31-4B8C-83A1-F6EECF244321}">
                <p14:modId xmlns:p14="http://schemas.microsoft.com/office/powerpoint/2010/main" val="2919143071"/>
              </p:ext>
            </p:extLst>
          </p:nvPr>
        </p:nvGraphicFramePr>
        <p:xfrm>
          <a:off x="248771" y="578224"/>
          <a:ext cx="8643788" cy="4238881"/>
        </p:xfrm>
        <a:graphic>
          <a:graphicData uri="http://schemas.openxmlformats.org/drawingml/2006/table">
            <a:tbl>
              <a:tblPr>
                <a:noFill/>
                <a:tableStyleId>{69B8F573-DA01-4424-85C8-E7E422AB04FA}</a:tableStyleId>
              </a:tblPr>
              <a:tblGrid>
                <a:gridCol w="139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9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sz="1200" b="1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Methodology </a:t>
                      </a:r>
                      <a:endParaRPr sz="1200" u="none" strike="noStrike" cap="none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Advantages </a:t>
                      </a:r>
                      <a:endParaRPr sz="1200" u="none" strike="noStrike" cap="none"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Limitations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9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Attendance Management System Using Face Recognition [1]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Omar Abdul </a:t>
                      </a:r>
                      <a:r>
                        <a:rPr lang="en-IN" sz="1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Rhman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Salim </a:t>
                      </a: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(2018)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Binary Patterns algorithm</a:t>
                      </a:r>
                      <a:r>
                        <a:rPr lang="en-US" sz="1200" b="0" i="0" u="none" strike="noStrike" cap="none" noProof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0" i="0" u="none" strike="noStrike" cap="none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better data accuracy.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time efficient.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portable which makes it handy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sensitivity</a:t>
                      </a: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Times New Roman"/>
                        </a:rPr>
                        <a:t>Facial Detection and Recognition using OpenCV on Raspberry Pi Zero[2]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Times New Roman"/>
                        </a:rPr>
                        <a:t>Gagandeep Singh Nagpal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IN" sz="1200">
                          <a:latin typeface="Times New Roman"/>
                        </a:rPr>
                        <a:t>(2018)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</a:pP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>
                          <a:latin typeface="Times New Roman"/>
                        </a:rPr>
                        <a:t>Local Binary Pattern Histogram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latin typeface="Times New Roman"/>
                        </a:rPr>
                        <a:t>It takes Less time to detect face in captured image.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latin typeface="Times New Roman"/>
                        </a:rPr>
                        <a:t>Portable and compact.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Tx/>
                        <a:buNone/>
                      </a:pPr>
                      <a:endParaRPr lang="en-IN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>
                          <a:latin typeface="Times New Roman"/>
                        </a:rPr>
                        <a:t>Light sensitivity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7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Deep-learning based group-photo Attendance System using One Shot Learning[3]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Aruna Bhat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(2020)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Task Convolution Neural Network </a:t>
                      </a: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friendly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Costly,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accurate always</a:t>
                      </a:r>
                      <a:endParaRPr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5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D632E-F3B0-B418-DF5F-F4C9A00EC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BB3E2-8C97-4983-EC01-0494EF760D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906" y="52862"/>
            <a:ext cx="85217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</a:rPr>
              <a:t>LITERATURE REVIEW</a:t>
            </a:r>
            <a:endParaRPr lang="en-US"/>
          </a:p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B3EA31-E331-3192-B4E9-248811C09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65483"/>
              </p:ext>
            </p:extLst>
          </p:nvPr>
        </p:nvGraphicFramePr>
        <p:xfrm>
          <a:off x="470388" y="722984"/>
          <a:ext cx="8216580" cy="4310721"/>
        </p:xfrm>
        <a:graphic>
          <a:graphicData uri="http://schemas.openxmlformats.org/drawingml/2006/table">
            <a:tbl>
              <a:tblPr firstRow="1" bandRow="1"/>
              <a:tblGrid>
                <a:gridCol w="1369430">
                  <a:extLst>
                    <a:ext uri="{9D8B030D-6E8A-4147-A177-3AD203B41FA5}">
                      <a16:colId xmlns:a16="http://schemas.microsoft.com/office/drawing/2014/main" val="2638323463"/>
                    </a:ext>
                  </a:extLst>
                </a:gridCol>
                <a:gridCol w="1369430">
                  <a:extLst>
                    <a:ext uri="{9D8B030D-6E8A-4147-A177-3AD203B41FA5}">
                      <a16:colId xmlns:a16="http://schemas.microsoft.com/office/drawing/2014/main" val="348003403"/>
                    </a:ext>
                  </a:extLst>
                </a:gridCol>
                <a:gridCol w="1369430">
                  <a:extLst>
                    <a:ext uri="{9D8B030D-6E8A-4147-A177-3AD203B41FA5}">
                      <a16:colId xmlns:a16="http://schemas.microsoft.com/office/drawing/2014/main" val="2692955977"/>
                    </a:ext>
                  </a:extLst>
                </a:gridCol>
                <a:gridCol w="1369430">
                  <a:extLst>
                    <a:ext uri="{9D8B030D-6E8A-4147-A177-3AD203B41FA5}">
                      <a16:colId xmlns:a16="http://schemas.microsoft.com/office/drawing/2014/main" val="1739705965"/>
                    </a:ext>
                  </a:extLst>
                </a:gridCol>
                <a:gridCol w="1369430">
                  <a:extLst>
                    <a:ext uri="{9D8B030D-6E8A-4147-A177-3AD203B41FA5}">
                      <a16:colId xmlns:a16="http://schemas.microsoft.com/office/drawing/2014/main" val="3861435892"/>
                    </a:ext>
                  </a:extLst>
                </a:gridCol>
                <a:gridCol w="1369430">
                  <a:extLst>
                    <a:ext uri="{9D8B030D-6E8A-4147-A177-3AD203B41FA5}">
                      <a16:colId xmlns:a16="http://schemas.microsoft.com/office/drawing/2014/main" val="2010623331"/>
                    </a:ext>
                  </a:extLst>
                </a:gridCol>
              </a:tblGrid>
              <a:tr h="3989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200" b="1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 b="1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 </a:t>
                      </a: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 </a:t>
                      </a: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entury Gothic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1200" b="1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86591"/>
                  </a:ext>
                </a:extLst>
              </a:tr>
              <a:tr h="1647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Recognition-Based Mobile Automatic Classroom Attendance Management System[4]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IN" sz="1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Refik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Samet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Muhammed </a:t>
                      </a:r>
                      <a:r>
                        <a:rPr lang="en-IN" sz="1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Tanriverdi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(2017)</a:t>
                      </a:r>
                      <a:endParaRPr lang="en-US" sz="12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Binary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efficiency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Decreased success with increasing distance between the camera and students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Illumination affects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908245"/>
                  </a:ext>
                </a:extLst>
              </a:tr>
              <a:tr h="21161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 System Based on Face Recognition System Using CNN-PCA Method and Real-time Camera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Edy </a:t>
                      </a:r>
                      <a:r>
                        <a:rPr lang="en-IN" sz="1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Winarno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(2019)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 - Principal Component Analysis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accurate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time efficient.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portable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costly.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62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22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A0F70-D45A-F149-1993-CC27D0D5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06" y="380730"/>
            <a:ext cx="8520600" cy="572700"/>
          </a:xfrm>
        </p:spPr>
        <p:txBody>
          <a:bodyPr>
            <a:normAutofit/>
          </a:bodyPr>
          <a:lstStyle/>
          <a:p>
            <a:r>
              <a:rPr lang="en" sz="2500">
                <a:solidFill>
                  <a:schemeClr val="tx1"/>
                </a:solidFill>
                <a:latin typeface="Times New Roman"/>
                <a:cs typeface="Calibri"/>
              </a:rPr>
              <a:t>LITERATURE REVIEW</a:t>
            </a:r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0DC48-57BA-1EBA-55AB-DB90124C3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9245C62-5BFA-AF01-B593-C04CAA3E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0285"/>
              </p:ext>
            </p:extLst>
          </p:nvPr>
        </p:nvGraphicFramePr>
        <p:xfrm>
          <a:off x="444927" y="917147"/>
          <a:ext cx="8299848" cy="3934194"/>
        </p:xfrm>
        <a:graphic>
          <a:graphicData uri="http://schemas.openxmlformats.org/drawingml/2006/table">
            <a:tbl>
              <a:tblPr firstRow="1" bandRow="1"/>
              <a:tblGrid>
                <a:gridCol w="1383308">
                  <a:extLst>
                    <a:ext uri="{9D8B030D-6E8A-4147-A177-3AD203B41FA5}">
                      <a16:colId xmlns:a16="http://schemas.microsoft.com/office/drawing/2014/main" val="1444500545"/>
                    </a:ext>
                  </a:extLst>
                </a:gridCol>
                <a:gridCol w="1383308">
                  <a:extLst>
                    <a:ext uri="{9D8B030D-6E8A-4147-A177-3AD203B41FA5}">
                      <a16:colId xmlns:a16="http://schemas.microsoft.com/office/drawing/2014/main" val="535273377"/>
                    </a:ext>
                  </a:extLst>
                </a:gridCol>
                <a:gridCol w="1383308">
                  <a:extLst>
                    <a:ext uri="{9D8B030D-6E8A-4147-A177-3AD203B41FA5}">
                      <a16:colId xmlns:a16="http://schemas.microsoft.com/office/drawing/2014/main" val="4228151652"/>
                    </a:ext>
                  </a:extLst>
                </a:gridCol>
                <a:gridCol w="1383308">
                  <a:extLst>
                    <a:ext uri="{9D8B030D-6E8A-4147-A177-3AD203B41FA5}">
                      <a16:colId xmlns:a16="http://schemas.microsoft.com/office/drawing/2014/main" val="3274895587"/>
                    </a:ext>
                  </a:extLst>
                </a:gridCol>
                <a:gridCol w="1383308">
                  <a:extLst>
                    <a:ext uri="{9D8B030D-6E8A-4147-A177-3AD203B41FA5}">
                      <a16:colId xmlns:a16="http://schemas.microsoft.com/office/drawing/2014/main" val="534559251"/>
                    </a:ext>
                  </a:extLst>
                </a:gridCol>
                <a:gridCol w="1383308">
                  <a:extLst>
                    <a:ext uri="{9D8B030D-6E8A-4147-A177-3AD203B41FA5}">
                      <a16:colId xmlns:a16="http://schemas.microsoft.com/office/drawing/2014/main" val="2713247112"/>
                    </a:ext>
                  </a:extLst>
                </a:gridCol>
              </a:tblGrid>
              <a:tr h="4850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70773"/>
                  </a:ext>
                </a:extLst>
              </a:tr>
              <a:tr h="1163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FaceTime – Deep Learning Based Face Recognition Attendance System[6]</a:t>
                      </a:r>
                      <a:endParaRPr lang="en-US" sz="11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Marko </a:t>
                      </a:r>
                      <a:r>
                        <a:rPr lang="en-IN" sz="11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Arsenvoic</a:t>
                      </a:r>
                      <a:endParaRPr lang="en-IN" sz="11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IN" sz="1100">
                          <a:latin typeface="Times New Roman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>
                          <a:latin typeface="Times New Roman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Convolution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Reliable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Efficient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Simple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Time Saving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Light sensitivity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Noise sensitivity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Not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97928"/>
                  </a:ext>
                </a:extLst>
              </a:tr>
              <a:tr h="9158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Times New Roman"/>
                        </a:rPr>
                        <a:t>Facial Recognition using Machine Learning Algorithms on Raspberry Pi[7]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latin typeface="Times New Roman"/>
                        </a:rPr>
                        <a:t>Seema Singh </a:t>
                      </a:r>
                    </a:p>
                    <a:p>
                      <a:pPr lvl="0">
                        <a:buNone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US" sz="1100">
                          <a:latin typeface="Times New Roman"/>
                        </a:rPr>
                        <a:t>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Times New Roman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Haar Cascade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HOG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High detection speed.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Reliability and accuracy.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Real time implementation.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Change in luminosity.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Occluded faces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latin typeface="Times New Roman"/>
                        </a:rPr>
                        <a:t>False predictions.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55629"/>
                  </a:ext>
                </a:extLst>
              </a:tr>
              <a:tr h="91586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>
                          <a:solidFill>
                            <a:srgbClr val="333333"/>
                          </a:solidFill>
                          <a:latin typeface="Times New Roman"/>
                        </a:rPr>
                        <a:t>Facial Detection and Recognition System on Raspberry pi with Enhanced Security[8]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D. Sri Sai Mahesh</a:t>
                      </a:r>
                    </a:p>
                    <a:p>
                      <a:pPr lvl="0">
                        <a:buNone/>
                      </a:pP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</a:t>
                      </a:r>
                      <a:r>
                        <a:rPr lang="en-US" sz="1200" b="0" i="0" u="none" strike="noStrike" noProof="0">
                          <a:latin typeface="Times New Roman"/>
                        </a:rPr>
                        <a:t>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OpenCV Face Recognition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Good feature extraction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Times New Roman"/>
                        </a:rPr>
                        <a:t>Enhancement in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latin typeface="Times New Roman"/>
                        </a:rPr>
                        <a:t>Costly 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latin typeface="Times New Roman"/>
                        </a:rPr>
                        <a:t>Not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161-7F94-5412-14FA-84A7538D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>
                <a:solidFill>
                  <a:schemeClr val="tx1"/>
                </a:solidFill>
                <a:latin typeface="Times New Roman"/>
                <a:cs typeface="Times New Roman"/>
              </a:rPr>
              <a:t>LITERATURE REVIEW</a:t>
            </a:r>
            <a:endParaRPr lang="en-US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BE39A2-ED2E-CC11-14F1-6B4CB79C8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C865F5-40A9-2361-7675-74854E42B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15128"/>
              </p:ext>
            </p:extLst>
          </p:nvPr>
        </p:nvGraphicFramePr>
        <p:xfrm>
          <a:off x="197473" y="1156775"/>
          <a:ext cx="8631812" cy="3910011"/>
        </p:xfrm>
        <a:graphic>
          <a:graphicData uri="http://schemas.openxmlformats.org/drawingml/2006/table">
            <a:tbl>
              <a:tblPr firstRow="1" bandRow="1"/>
              <a:tblGrid>
                <a:gridCol w="1438635">
                  <a:extLst>
                    <a:ext uri="{9D8B030D-6E8A-4147-A177-3AD203B41FA5}">
                      <a16:colId xmlns:a16="http://schemas.microsoft.com/office/drawing/2014/main" val="2585942590"/>
                    </a:ext>
                  </a:extLst>
                </a:gridCol>
                <a:gridCol w="1438635">
                  <a:extLst>
                    <a:ext uri="{9D8B030D-6E8A-4147-A177-3AD203B41FA5}">
                      <a16:colId xmlns:a16="http://schemas.microsoft.com/office/drawing/2014/main" val="3415595100"/>
                    </a:ext>
                  </a:extLst>
                </a:gridCol>
                <a:gridCol w="1438635">
                  <a:extLst>
                    <a:ext uri="{9D8B030D-6E8A-4147-A177-3AD203B41FA5}">
                      <a16:colId xmlns:a16="http://schemas.microsoft.com/office/drawing/2014/main" val="2396525155"/>
                    </a:ext>
                  </a:extLst>
                </a:gridCol>
                <a:gridCol w="1438635">
                  <a:extLst>
                    <a:ext uri="{9D8B030D-6E8A-4147-A177-3AD203B41FA5}">
                      <a16:colId xmlns:a16="http://schemas.microsoft.com/office/drawing/2014/main" val="2157042651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639149431"/>
                    </a:ext>
                  </a:extLst>
                </a:gridCol>
                <a:gridCol w="1329460">
                  <a:extLst>
                    <a:ext uri="{9D8B030D-6E8A-4147-A177-3AD203B41FA5}">
                      <a16:colId xmlns:a16="http://schemas.microsoft.com/office/drawing/2014/main" val="2763079430"/>
                    </a:ext>
                  </a:extLst>
                </a:gridCol>
              </a:tblGrid>
              <a:tr h="595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Publication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Methodology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Advantages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Times New Roman"/>
                        </a:rPr>
                        <a:t>Limitations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864452"/>
                  </a:ext>
                </a:extLst>
              </a:tr>
              <a:tr h="952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Automated Attendance System using Machine Learning Approach[9]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err="1">
                          <a:effectLst/>
                          <a:latin typeface="Times New Roman"/>
                        </a:rPr>
                        <a:t>Hemanthkumar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 Rathod </a:t>
                      </a: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IEEE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 Histogram of Orientated Gradients(HOG)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Its makes easy calculation of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attendence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It is costly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Light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92177"/>
                  </a:ext>
                </a:extLst>
              </a:tr>
              <a:tr h="9524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Face Recognition for Student </a:t>
                      </a:r>
                      <a:r>
                        <a:rPr lang="en-US" sz="1100" err="1">
                          <a:effectLst/>
                          <a:latin typeface="Times New Roman"/>
                        </a:rPr>
                        <a:t>Attendence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 using Raspberry Pi[10]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A. S. </a:t>
                      </a:r>
                      <a:r>
                        <a:rPr lang="en-US" sz="1100" err="1">
                          <a:effectLst/>
                          <a:latin typeface="Times New Roman"/>
                        </a:rPr>
                        <a:t>Hasban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 </a:t>
                      </a:r>
                      <a:endParaRPr lang="en-US" sz="1100" b="0" i="0" u="none" strike="noStrike" cap="none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Facial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Simple to manufacture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Calculates presence of students and marks the attendance.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Poor image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6924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  <a:latin typeface="Times New Roman"/>
                        </a:rPr>
                        <a:t>Joint Face Detection and Alignment using  Multitask Cascaded Convolutional Networks[11]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 err="1">
                          <a:effectLst/>
                          <a:latin typeface="Times New Roman"/>
                        </a:rPr>
                        <a:t>Kaipeng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 Zhang</a:t>
                      </a:r>
                    </a:p>
                    <a:p>
                      <a:pPr rtl="0" fontAlgn="base"/>
                      <a:r>
                        <a:rPr lang="en-US" sz="1100">
                          <a:effectLst/>
                          <a:latin typeface="Times New Roman"/>
                        </a:rPr>
                        <a:t> </a:t>
                      </a: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Et al. </a:t>
                      </a:r>
                      <a:r>
                        <a:rPr lang="en-US" sz="1100">
                          <a:effectLst/>
                          <a:latin typeface="Times New Roman"/>
                        </a:rPr>
                        <a:t>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100">
                          <a:effectLst/>
                          <a:latin typeface="Times New Roman"/>
                        </a:rPr>
                        <a:t>​IEEE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Convolutional neural networks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Ability to detect faces​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Better run time efficiency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effectLst/>
                          <a:latin typeface="Times New Roman"/>
                        </a:rPr>
                        <a:t>It is Costly 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64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1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IN" sz="25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PROBLEM STATEMENT</a:t>
            </a:r>
            <a:endParaRPr lang="en-IN" sz="25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311700" y="966737"/>
            <a:ext cx="8520600" cy="253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Every school, colleges, or library mandatorily takes attendance and is always recorded.</a:t>
            </a:r>
            <a:endParaRPr lang="en-US" sz="1400">
              <a:solidFill>
                <a:schemeClr val="tx1"/>
              </a:solidFill>
              <a:latin typeface="Times New Roman"/>
            </a:endParaRP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The normal practices are the teacher calling out the names of students or roll numbers to which the respective students respond.</a:t>
            </a:r>
          </a:p>
          <a:p>
            <a:pPr marL="285750" indent="-285750" algn="just">
              <a:lnSpc>
                <a:spcPct val="114999"/>
              </a:lnSpc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Inaccuracy to the results and time consumption further adds on to the problem.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To ease out this situation an automatic attendance system can monitor the students using facial recognition and their attendance will be marked automatically.</a:t>
            </a:r>
            <a:endParaRPr lang="en-US" sz="1400">
              <a:solidFill>
                <a:schemeClr val="tx1"/>
              </a:solidFill>
              <a:latin typeface="Calibri"/>
              <a:cs typeface="Times New Roman"/>
            </a:endParaRPr>
          </a:p>
        </p:txBody>
      </p:sp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IN" sz="2500">
                <a:solidFill>
                  <a:schemeClr val="tx1"/>
                </a:solidFill>
                <a:latin typeface="Times New Roman"/>
                <a:ea typeface="Calibri"/>
                <a:cs typeface="Calibri"/>
                <a:sym typeface="Calibri"/>
              </a:rPr>
              <a:t>OBJECTIVES</a:t>
            </a:r>
            <a:endParaRPr lang="en-IN" sz="250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311701" y="952450"/>
            <a:ext cx="8520600" cy="309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To develop a portable smart attendance system.</a:t>
            </a:r>
            <a:endParaRPr lang="en-US"/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To ensure the speed of the attendance recording process is faster than the previous system.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Able to recognize the face of an individual accurately based on the face database.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Develop a database for the attendance management system.</a:t>
            </a:r>
          </a:p>
          <a:p>
            <a:pPr marL="285750" indent="-285750" algn="just">
              <a:spcAft>
                <a:spcPts val="1200"/>
              </a:spcAft>
              <a:buChar char="•"/>
            </a:pPr>
            <a:r>
              <a:rPr lang="en-US" sz="1400">
                <a:solidFill>
                  <a:schemeClr val="tx1"/>
                </a:solidFill>
                <a:latin typeface="Times New Roman"/>
              </a:rPr>
              <a:t>Able to show an indication to the user whether the face- recognition process is successful or not.</a:t>
            </a:r>
            <a:endParaRPr lang="en-US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On-screen Show (16:9)</PresentationFormat>
  <Paragraphs>275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Arial,Sans-Serif</vt:lpstr>
      <vt:lpstr>Calibri</vt:lpstr>
      <vt:lpstr>Century Gothic</vt:lpstr>
      <vt:lpstr>Lato</vt:lpstr>
      <vt:lpstr>Times New Roman</vt:lpstr>
      <vt:lpstr>Simple Light</vt:lpstr>
      <vt:lpstr>AUTOMATIC ATTENDANCE SYSTEM USING IMAGE PROCESSING</vt:lpstr>
      <vt:lpstr>CONTENTS</vt:lpstr>
      <vt:lpstr>INTRODUCTION </vt:lpstr>
      <vt:lpstr>LITERATURE REVIEW</vt:lpstr>
      <vt:lpstr>LITERATURE REVIEW </vt:lpstr>
      <vt:lpstr>LITERATURE REVIEW</vt:lpstr>
      <vt:lpstr>LITERATURE REVIEW </vt:lpstr>
      <vt:lpstr>PROBLEM STATEMENT</vt:lpstr>
      <vt:lpstr>OBJECTIVES</vt:lpstr>
      <vt:lpstr>PROPOSED METHODOLOGY</vt:lpstr>
      <vt:lpstr>PowerPoint Presentation</vt:lpstr>
      <vt:lpstr>FLOWCHART </vt:lpstr>
      <vt:lpstr>COST ESTIMATION OF THE PROJECT</vt:lpstr>
      <vt:lpstr>RESULT</vt:lpstr>
      <vt:lpstr>PROJECT WORK DIVISION</vt:lpstr>
      <vt:lpstr>ADVANTAGES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ATTENDANCE SYSTEM USING IMAGE PROCESSING</dc:title>
  <dc:creator>Anupama PT</dc:creator>
  <cp:lastModifiedBy>Anupama PT</cp:lastModifiedBy>
  <cp:revision>1</cp:revision>
  <dcterms:modified xsi:type="dcterms:W3CDTF">2023-06-27T01:55:16Z</dcterms:modified>
</cp:coreProperties>
</file>