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84" r:id="rId4"/>
    <p:sldId id="285" r:id="rId5"/>
    <p:sldId id="258" r:id="rId6"/>
    <p:sldId id="264" r:id="rId7"/>
    <p:sldId id="269" r:id="rId8"/>
    <p:sldId id="261" r:id="rId9"/>
    <p:sldId id="289" r:id="rId10"/>
    <p:sldId id="286" r:id="rId11"/>
    <p:sldId id="259" r:id="rId12"/>
    <p:sldId id="263" r:id="rId13"/>
    <p:sldId id="287" r:id="rId14"/>
    <p:sldId id="290" r:id="rId15"/>
    <p:sldId id="266" r:id="rId16"/>
    <p:sldId id="28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7818E72-28F2-4343-9D79-9435977DD998}">
  <a:tblStyle styleId="{47818E72-28F2-4343-9D79-9435977DD99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55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4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6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3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11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8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090750"/>
            <a:ext cx="7543800" cy="26430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Analyzing influencers and geographical sentiment distribution for tweets on the Zika Virus in the United States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" y="4076700"/>
            <a:ext cx="3421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GVS Akshay (Team Leader)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Rao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 Kandlakunta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Sentiment analysis </a:t>
            </a:r>
            <a:br>
              <a:rPr lang="en-US" dirty="0"/>
            </a:b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95" name="Shape 195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6" name="Shape 19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56707" y="1584074"/>
            <a:ext cx="72306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a corpus of negative and positive keywords ( ~ 7000 words 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each tweet as a string and save entire dataset as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tweet , calculate score as follows : </a:t>
            </a:r>
            <a:br>
              <a:rPr lang="en-US" dirty="0"/>
            </a:br>
            <a:r>
              <a:rPr lang="en-US" dirty="0"/>
              <a:t>If positive keyword encountered , </a:t>
            </a:r>
            <a:r>
              <a:rPr lang="en-US" dirty="0" err="1"/>
              <a:t>score_pos</a:t>
            </a:r>
            <a:r>
              <a:rPr lang="en-US" dirty="0"/>
              <a:t>= + 1 </a:t>
            </a:r>
            <a:br>
              <a:rPr lang="en-US" dirty="0"/>
            </a:br>
            <a:r>
              <a:rPr lang="en-US" dirty="0"/>
              <a:t>If negative keyword encountered , </a:t>
            </a:r>
            <a:r>
              <a:rPr lang="en-US" dirty="0" err="1"/>
              <a:t>score_neg</a:t>
            </a:r>
            <a:r>
              <a:rPr lang="en-US" dirty="0"/>
              <a:t>= -1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score = </a:t>
            </a:r>
            <a:r>
              <a:rPr lang="en-US" dirty="0" err="1"/>
              <a:t>score_pos</a:t>
            </a:r>
            <a:r>
              <a:rPr lang="en-US" dirty="0"/>
              <a:t> + </a:t>
            </a:r>
            <a:r>
              <a:rPr lang="en-US" dirty="0" err="1"/>
              <a:t>score_neg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label as positive, negative or neutral based on score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process for each geographical region under consideration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6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62288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Getting node edge list</a:t>
            </a:r>
            <a:endParaRPr lang="en" dirty="0"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25" name="Shape 22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1 – Reasoning and types</a:t>
            </a:r>
            <a:endParaRPr lang="en" dirty="0"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72" name="Shape 272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3" name="Shape 27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527957"/>
            <a:ext cx="6804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tweet can be retweeted from someone, can be a reply to another tweet.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has a cascading effect (a retweeted tweet can be retweeted again)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a cascading structure, we used a time constraint based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to understand the “virality” of the tweet (retweet count in a predefined time delta)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retweet , extract username of person retweeted from and person retweeting ( source and target node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reply , extract original tweet and reply tweet ( source and target node 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Part 2 – Assigning weights</a:t>
            </a:r>
            <a:endParaRPr lang="en" dirty="0"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72" name="Shape 272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3" name="Shape 27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557230"/>
            <a:ext cx="6804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retweet count , favorite count , Reply or not for weight.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retweet count, favorite count by dividing every entry by maximum value in each column ( </a:t>
            </a:r>
            <a:r>
              <a:rPr lang="en-US" dirty="0" err="1"/>
              <a:t>ie</a:t>
            </a:r>
            <a:r>
              <a:rPr lang="en-US" dirty="0"/>
              <a:t>, maximum possible value is 1 ). </a:t>
            </a:r>
          </a:p>
          <a:p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Reply or not is a Boolean value , convert to 1 for TRUE , 0 for FALSE.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weights by using the formula weight= X1*(</a:t>
            </a:r>
            <a:r>
              <a:rPr lang="en-US" dirty="0" err="1"/>
              <a:t>Normalized_rt_count</a:t>
            </a:r>
            <a:r>
              <a:rPr lang="en-US" dirty="0"/>
              <a:t>) + X2*(</a:t>
            </a:r>
            <a:r>
              <a:rPr lang="en-US" dirty="0" err="1"/>
              <a:t>Normalized_fav_count</a:t>
            </a:r>
            <a:r>
              <a:rPr lang="en-US" dirty="0"/>
              <a:t>) + X3*(</a:t>
            </a:r>
            <a:r>
              <a:rPr lang="en-US" dirty="0" err="1"/>
              <a:t>Reply_or_not</a:t>
            </a:r>
            <a:r>
              <a:rPr lang="en-US" dirty="0"/>
              <a:t>) ∋ for </a:t>
            </a:r>
            <a:r>
              <a:rPr lang="en-US" dirty="0" err="1"/>
              <a:t>tweet_count</a:t>
            </a:r>
            <a:r>
              <a:rPr lang="en-US" dirty="0"/>
              <a:t>=(1:n)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 </a:t>
            </a:r>
            <a:r>
              <a:rPr lang="el-GR" dirty="0"/>
              <a:t>Σ</a:t>
            </a:r>
            <a:r>
              <a:rPr lang="en-US" dirty="0"/>
              <a:t>(</a:t>
            </a:r>
            <a:r>
              <a:rPr lang="en-US" dirty="0" err="1"/>
              <a:t>Normalized_rt_count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 + </a:t>
            </a:r>
            <a:r>
              <a:rPr lang="en-US" dirty="0" err="1"/>
              <a:t>Normalized_fav_count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 + </a:t>
            </a:r>
            <a:r>
              <a:rPr lang="en-US" dirty="0" err="1"/>
              <a:t>Reply_or_not</a:t>
            </a:r>
            <a:r>
              <a:rPr lang="en-US" dirty="0"/>
              <a:t>[</a:t>
            </a:r>
            <a:r>
              <a:rPr lang="en-US" dirty="0" err="1"/>
              <a:t>tweet_count</a:t>
            </a:r>
            <a:r>
              <a:rPr lang="en-US" dirty="0"/>
              <a:t>]) = </a:t>
            </a:r>
            <a:r>
              <a:rPr lang="el-GR" dirty="0"/>
              <a:t>Σ </a:t>
            </a:r>
            <a:r>
              <a:rPr lang="en-US" dirty="0"/>
              <a:t>weight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Where X1,X2,X3 are constant values ∋ 0 ≤ X1,X2,X3  ≤ 1 . X1,X2,X3 are heuristically tweaked to ensure the optimal degree of normality. Condition for normality : mean(</a:t>
            </a:r>
            <a:r>
              <a:rPr lang="el-GR" dirty="0"/>
              <a:t>Σ</a:t>
            </a:r>
            <a:r>
              <a:rPr lang="en-US" dirty="0"/>
              <a:t>weight) ≈ median(</a:t>
            </a:r>
            <a:r>
              <a:rPr lang="el-GR" dirty="0"/>
              <a:t>Σ</a:t>
            </a:r>
            <a:r>
              <a:rPr lang="en-US" dirty="0"/>
              <a:t>weight) ≈ </a:t>
            </a:r>
            <a:r>
              <a:rPr lang="en-US" dirty="0" err="1"/>
              <a:t>mode.mult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dirty="0"/>
              <a:t>weight)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9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99789" y="4648532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 smtClean="0"/>
              <a:t>14</a:t>
            </a:fld>
            <a:endParaRPr lang="en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4221"/>
              </p:ext>
            </p:extLst>
          </p:nvPr>
        </p:nvGraphicFramePr>
        <p:xfrm>
          <a:off x="2231865" y="0"/>
          <a:ext cx="5823282" cy="4935546"/>
        </p:xfrm>
        <a:graphic>
          <a:graphicData uri="http://schemas.openxmlformats.org/drawingml/2006/table">
            <a:tbl>
              <a:tblPr>
                <a:tableStyleId>{47818E72-28F2-4343-9D79-9435977DD998}</a:tableStyleId>
              </a:tblPr>
              <a:tblGrid>
                <a:gridCol w="3031491">
                  <a:extLst>
                    <a:ext uri="{9D8B030D-6E8A-4147-A177-3AD203B41FA5}">
                      <a16:colId xmlns:a16="http://schemas.microsoft.com/office/drawing/2014/main" val="1596684162"/>
                    </a:ext>
                  </a:extLst>
                </a:gridCol>
                <a:gridCol w="930597">
                  <a:extLst>
                    <a:ext uri="{9D8B030D-6E8A-4147-A177-3AD203B41FA5}">
                      <a16:colId xmlns:a16="http://schemas.microsoft.com/office/drawing/2014/main" val="3109965824"/>
                    </a:ext>
                  </a:extLst>
                </a:gridCol>
                <a:gridCol w="930597">
                  <a:extLst>
                    <a:ext uri="{9D8B030D-6E8A-4147-A177-3AD203B41FA5}">
                      <a16:colId xmlns:a16="http://schemas.microsoft.com/office/drawing/2014/main" val="1496980314"/>
                    </a:ext>
                  </a:extLst>
                </a:gridCol>
                <a:gridCol w="930597">
                  <a:extLst>
                    <a:ext uri="{9D8B030D-6E8A-4147-A177-3AD203B41FA5}">
                      <a16:colId xmlns:a16="http://schemas.microsoft.com/office/drawing/2014/main" val="2017264897"/>
                    </a:ext>
                  </a:extLst>
                </a:gridCol>
              </a:tblGrid>
              <a:tr h="314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Retweets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replies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retweet+replies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919585559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166468994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807863725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avgweighteeddeg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501556597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69783445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network 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657243412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path length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1.34146341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1.4297082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828792906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606894869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4290493890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modularity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550726602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modularity with resolution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146601925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 of communities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411536482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672229754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908096940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epsilon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1819396652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probability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181121689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095227763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connected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3100868818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weakly connected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27930877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strongly connected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739868205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4036892251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clusterting coefficient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740180255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420046046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eigenvector centrality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2663944701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iterations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4178821329"/>
                  </a:ext>
                </a:extLst>
              </a:tr>
              <a:tr h="15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0.0638098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0.01096035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0.084305431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85" marR="1485" marT="1485" marB="14256" anchor="b"/>
                </a:tc>
                <a:extLst>
                  <a:ext uri="{0D108BD9-81ED-4DB2-BD59-A6C34878D82A}">
                    <a16:rowId xmlns:a16="http://schemas.microsoft.com/office/drawing/2014/main" val="402225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581" y="1"/>
            <a:ext cx="9388762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Conclusions</a:t>
            </a:r>
            <a:endParaRPr lang="en"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326" name="Shape 326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7" name="Shape 32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1892596"/>
            <a:ext cx="654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conversations about Zika in the United States are influenced by corporations and issue specific accounts rather than individuals.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close to the East coast are more concerned about the Zika virus than those in the Midwest , center or West coast.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sentiment is neutral, owing to the informational nature of the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dirty="0">
                <a:latin typeface="+mj-lt"/>
              </a:rPr>
            </a:br>
            <a:r>
              <a:rPr lang="en-US" dirty="0"/>
              <a:t>Motivation</a:t>
            </a:r>
            <a:br>
              <a:rPr lang="en-US" dirty="0">
                <a:latin typeface="+mj-lt"/>
              </a:rPr>
            </a:br>
            <a:endParaRPr lang="en" dirty="0">
              <a:latin typeface="+mj-lt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195" name="Shape 195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6" name="Shape 19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768373"/>
            <a:ext cx="61430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understand :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Conversation about the Zika Virus in regions with the highest population in the United States.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distribution in each region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keywords regarding the Zika virus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influencers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Hypothesis</a:t>
            </a:r>
            <a:br>
              <a:rPr lang="en-US" dirty="0"/>
            </a:b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5" name="Shape 195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6" name="Shape 19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867608"/>
            <a:ext cx="7230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conversations about Zika in the United States are influenced by individuals.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close to the coast which are more likely to receive people harboring the Zika virus are more concerned about virus.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sentiment is neutral, owing to the informational nature of the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Data collection</a:t>
            </a:r>
            <a:br>
              <a:rPr lang="en-US" dirty="0"/>
            </a:b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95" name="Shape 195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6" name="Shape 19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520278"/>
            <a:ext cx="7230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API credentials from Twitter developers (access tokens)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/>
              <a:t>twitteR</a:t>
            </a:r>
            <a:r>
              <a:rPr lang="en-US" dirty="0"/>
              <a:t> package for 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Authenticate application and create cred environment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required variables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latitude, longitude and radius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sentiment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REST API call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rate limiting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2" y="799922"/>
            <a:ext cx="6521302" cy="3836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Data Description</a:t>
            </a:r>
            <a:br>
              <a:rPr lang="en-US" dirty="0"/>
            </a:br>
            <a:endParaRPr lang="en"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Created – time and date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favoriteCount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integer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Favorited id – long integer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isRetweet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Boolean (T/F)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Latitude -long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Longitude – long integer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2811380" y="1545075"/>
            <a:ext cx="2247900" cy="2766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replyToSID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replyToSN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replyToUID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retweetCount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integer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Retweeted – Boolean (T/F)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5476854" y="1601592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screenname – 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statusSource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– 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Text – 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truncated	 - Boolean(T/F)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89" name="Shape 289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90" name="Shape 29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 idx="4294967295"/>
          </p:nvPr>
        </p:nvSpPr>
        <p:spPr>
          <a:xfrm>
            <a:off x="1942799" y="87775"/>
            <a:ext cx="6464009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Geographic distribution of the tweet collection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" dirty="0">
              <a:solidFill>
                <a:srgbClr val="3F5378"/>
              </a:solidFill>
              <a:latin typeface="+mj-lt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360" name="Shape 360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1" name="Shape 361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3" name="Shape 363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6" name="Shape 366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>
            <a:stCxn id="362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572"/>
            <a:ext cx="9144000" cy="3797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0" y="149100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Convert text from UTF-8 to ASCII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Remove punctuation marks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Remove “@”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Convert to lowercase  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40" name="Shape 240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1" name="Shape 2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0" y="1306085"/>
            <a:ext cx="9257413" cy="67490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400" dirty="0"/>
              <a:t>Total population : 61,125,196 (18.92% of total US population)                                               Total tweets : 3095</a:t>
            </a:r>
            <a:endParaRPr lang="en" sz="1400" dirty="0"/>
          </a:p>
          <a:p>
            <a:endParaRPr lang="en-US" sz="1400" dirty="0"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305" name="Shape 305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6" name="Shape 30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8" y="1736650"/>
            <a:ext cx="7410433" cy="30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422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711</Words>
  <Application>Microsoft Office PowerPoint</Application>
  <PresentationFormat>On-screen Show (16:9)</PresentationFormat>
  <Paragraphs>188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Calibri</vt:lpstr>
      <vt:lpstr>Roboto Condensed</vt:lpstr>
      <vt:lpstr>Roboto Condensed Light</vt:lpstr>
      <vt:lpstr>Times New Roman</vt:lpstr>
      <vt:lpstr>Salerio template</vt:lpstr>
      <vt:lpstr>Analyzing influencers and geographical sentiment distribution for tweets on the Zika Virus in the United States </vt:lpstr>
      <vt:lpstr> Motivation </vt:lpstr>
      <vt:lpstr> Hypothesis </vt:lpstr>
      <vt:lpstr> Data collection </vt:lpstr>
      <vt:lpstr>PowerPoint Presentation</vt:lpstr>
      <vt:lpstr> Data Description </vt:lpstr>
      <vt:lpstr> Geographic distribution of the tweet collection  </vt:lpstr>
      <vt:lpstr>Data cleaning</vt:lpstr>
      <vt:lpstr>Exploratory data analysis</vt:lpstr>
      <vt:lpstr> Sentiment analysis  </vt:lpstr>
      <vt:lpstr>Getting node edge list</vt:lpstr>
      <vt:lpstr>Part 1 – Reasoning and types</vt:lpstr>
      <vt:lpstr>Part 2 – Assigning weights</vt:lpstr>
      <vt:lpstr>PowerPoint Presentation</vt:lpstr>
      <vt:lpstr>Want big impact? USE BIG IMAGE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influencers and geographical sentiment distribution for tweets on the Zika Virus in the United States</dc:title>
  <dc:creator>kaush</dc:creator>
  <cp:lastModifiedBy>rao.saurabh94@outlook.com</cp:lastModifiedBy>
  <cp:revision>10</cp:revision>
  <dcterms:modified xsi:type="dcterms:W3CDTF">2017-05-05T18:33:34Z</dcterms:modified>
</cp:coreProperties>
</file>