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TweetCount_%</c:v>
                </c:pt>
              </c:strCache>
            </c:strRef>
          </c:tx>
          <c:spPr>
            <a:ln w="19050" cap="rnd">
              <a:noFill/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A72E9BD0-E569-4151-B34F-F506005BC1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F89-4299-BA5F-47E030A1D61A}"/>
                </c:ext>
              </c:extLst>
            </c:dLbl>
            <c:dLbl>
              <c:idx val="1"/>
              <c:layout>
                <c:manualLayout>
                  <c:x val="-9.4222736614065189E-2"/>
                  <c:y val="-3.0037542986798723E-2"/>
                </c:manualLayout>
              </c:layout>
              <c:tx>
                <c:rich>
                  <a:bodyPr/>
                  <a:lstStyle/>
                  <a:p>
                    <a:fld id="{435EEBB2-5810-46CD-8852-F654E5C722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F89-4299-BA5F-47E030A1D61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79E2C5F-2D0C-4FAE-A5B9-37E9179692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F89-4299-BA5F-47E030A1D61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8B3B4F3-87C0-4FF1-8450-C37474180A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F89-4299-BA5F-47E030A1D61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8589907-AE27-41DC-A98C-CD64C5872F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F89-4299-BA5F-47E030A1D61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0E109F4-D630-4327-863C-E6BFAA37FA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F89-4299-BA5F-47E030A1D61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AFAB7F6-4246-47E3-AFCA-EC799ABC04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F89-4299-BA5F-47E030A1D61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5EF51CC-0F45-4B4E-AA49-EA8D4D3D3C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F89-4299-BA5F-47E030A1D61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7D92EB7-BE36-4AF4-8BEC-CA1F135881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F89-4299-BA5F-47E030A1D61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46E6F93-E83B-413E-A7EA-E7611661B4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F89-4299-BA5F-47E030A1D6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Sheet2!$B$2:$B$11</c:f>
              <c:numCache>
                <c:formatCode>General</c:formatCode>
                <c:ptCount val="10"/>
                <c:pt idx="0">
                  <c:v>9.9795181024859207</c:v>
                </c:pt>
                <c:pt idx="1">
                  <c:v>9.9302340069388073</c:v>
                </c:pt>
                <c:pt idx="2">
                  <c:v>33.046928798396003</c:v>
                </c:pt>
                <c:pt idx="3">
                  <c:v>0.74601314979832534</c:v>
                </c:pt>
                <c:pt idx="4">
                  <c:v>11.879200000000001</c:v>
                </c:pt>
                <c:pt idx="5">
                  <c:v>1.1001551635106415</c:v>
                </c:pt>
                <c:pt idx="6">
                  <c:v>1.4887477825019981</c:v>
                </c:pt>
                <c:pt idx="7">
                  <c:v>1.404208176281349</c:v>
                </c:pt>
                <c:pt idx="8">
                  <c:v>30.592948937128973</c:v>
                </c:pt>
                <c:pt idx="9">
                  <c:v>1.0933985389592862</c:v>
                </c:pt>
              </c:numCache>
            </c:numRef>
          </c:xVal>
          <c:yVal>
            <c:numRef>
              <c:f>Sheet2!$C$2:$C$11</c:f>
              <c:numCache>
                <c:formatCode>General</c:formatCode>
                <c:ptCount val="10"/>
                <c:pt idx="0">
                  <c:v>20.644122383252821</c:v>
                </c:pt>
                <c:pt idx="1">
                  <c:v>20.579710144927535</c:v>
                </c:pt>
                <c:pt idx="2">
                  <c:v>23.671497584541061</c:v>
                </c:pt>
                <c:pt idx="3">
                  <c:v>8.4702093397745557</c:v>
                </c:pt>
                <c:pt idx="4">
                  <c:v>4.7342995169082132</c:v>
                </c:pt>
                <c:pt idx="5">
                  <c:v>6.3123993558776164</c:v>
                </c:pt>
                <c:pt idx="6">
                  <c:v>5.2173913043478262</c:v>
                </c:pt>
                <c:pt idx="7">
                  <c:v>1.0950080515297906</c:v>
                </c:pt>
                <c:pt idx="8">
                  <c:v>5.5072463768115938</c:v>
                </c:pt>
                <c:pt idx="9">
                  <c:v>3.7681159420289858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Sheet2!$A$2:$A$11</c15:f>
                <c15:dlblRangeCache>
                  <c:ptCount val="10"/>
                  <c:pt idx="0">
                    <c:v>DC </c:v>
                  </c:pt>
                  <c:pt idx="1">
                    <c:v>Philly </c:v>
                  </c:pt>
                  <c:pt idx="2">
                    <c:v>NYC </c:v>
                  </c:pt>
                  <c:pt idx="3">
                    <c:v>Atlanta </c:v>
                  </c:pt>
                  <c:pt idx="4">
                    <c:v>Houston</c:v>
                  </c:pt>
                  <c:pt idx="5">
                    <c:v>Miami </c:v>
                  </c:pt>
                  <c:pt idx="6">
                    <c:v>Chicago  </c:v>
                  </c:pt>
                  <c:pt idx="7">
                    <c:v>Indianapolis </c:v>
                  </c:pt>
                  <c:pt idx="8">
                    <c:v>LA </c:v>
                  </c:pt>
                  <c:pt idx="9">
                    <c:v>Seattle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EF89-4299-BA5F-47E030A1D6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91820976"/>
        <c:axId val="1023317376"/>
      </c:scatterChart>
      <c:valAx>
        <c:axId val="12918209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TweetCount</a:t>
                </a:r>
                <a:r>
                  <a:rPr lang="en-US" sz="2000" baseline="0"/>
                  <a:t> Percentage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23317376"/>
        <c:crosses val="autoZero"/>
        <c:crossBetween val="midCat"/>
      </c:valAx>
      <c:valAx>
        <c:axId val="10233173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PopulationCount</a:t>
                </a:r>
                <a:r>
                  <a:rPr lang="en-US" sz="2000" baseline="0"/>
                  <a:t> Percentage</a:t>
                </a:r>
                <a:endParaRPr 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29182097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DD0D0-3600-41AF-B330-B46D0E787AF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D263-1BD1-4696-8396-88C5B545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4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9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70F3-30EA-4256-A7A6-FE9BE54976E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F1C1-99D6-4436-A215-4D3382A8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612" y="790984"/>
            <a:ext cx="11875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AIT 690 – Data Analytics in Social Media - Final project presentation 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influencers and geographical sentiment distribution for tweets on the Zika Virus in the United States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GVS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(Team Leader)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Saurabh Rao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Kaushik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Kandlakunta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4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5396" y="746106"/>
            <a:ext cx="628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node edge list part 2 – assigning weights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43" y="1716604"/>
            <a:ext cx="103837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Considered retweet count , favorite count , Reply or not for weight.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Normalize retweet count, favorite count by dividing every entry by maximum value in each column ( </a:t>
            </a:r>
            <a:r>
              <a:rPr lang="en-US" dirty="0" err="1"/>
              <a:t>ie</a:t>
            </a:r>
            <a:r>
              <a:rPr lang="en-US" dirty="0"/>
              <a:t>, maximum possible value is 1 ).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Reply or not is a Boolean value , convert to 1 for TRUE , 0 for FALSE.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Assign weights by using the formula weight= X1*(</a:t>
            </a:r>
            <a:r>
              <a:rPr lang="en-US" dirty="0" err="1"/>
              <a:t>Normalized_rt_count</a:t>
            </a:r>
            <a:r>
              <a:rPr lang="en-US" dirty="0"/>
              <a:t>) + X2*(</a:t>
            </a:r>
            <a:r>
              <a:rPr lang="en-US" dirty="0" err="1"/>
              <a:t>Normalized_fav_count</a:t>
            </a:r>
            <a:r>
              <a:rPr lang="en-US" dirty="0"/>
              <a:t>) + X3*(</a:t>
            </a:r>
            <a:r>
              <a:rPr lang="en-US" dirty="0" err="1"/>
              <a:t>Reply_or_not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∋ for </a:t>
            </a:r>
            <a:r>
              <a:rPr lang="en-US" dirty="0" err="1"/>
              <a:t>tweet_count</a:t>
            </a:r>
            <a:r>
              <a:rPr lang="en-US" dirty="0"/>
              <a:t>=(1:n) </a:t>
            </a:r>
          </a:p>
          <a:p>
            <a:pPr marL="285750" indent="-285750">
              <a:buFontTx/>
              <a:buChar char="-"/>
            </a:pPr>
            <a:r>
              <a:rPr lang="en-US" dirty="0"/>
              <a:t>{ </a:t>
            </a:r>
            <a:r>
              <a:rPr lang="el-GR" dirty="0"/>
              <a:t>Σ</a:t>
            </a:r>
            <a:r>
              <a:rPr lang="en-US" dirty="0"/>
              <a:t>(</a:t>
            </a:r>
            <a:r>
              <a:rPr lang="en-US" dirty="0" err="1"/>
              <a:t>Normalized_rt_count</a:t>
            </a:r>
            <a:r>
              <a:rPr lang="en-US" dirty="0"/>
              <a:t>[</a:t>
            </a:r>
            <a:r>
              <a:rPr lang="en-US" dirty="0" err="1"/>
              <a:t>tweet_count</a:t>
            </a:r>
            <a:r>
              <a:rPr lang="en-US" dirty="0"/>
              <a:t>] + </a:t>
            </a:r>
            <a:r>
              <a:rPr lang="en-US" dirty="0" err="1"/>
              <a:t>Normalized_fav_count</a:t>
            </a:r>
            <a:r>
              <a:rPr lang="en-US" dirty="0"/>
              <a:t>[</a:t>
            </a:r>
            <a:r>
              <a:rPr lang="en-US" dirty="0" err="1"/>
              <a:t>tweet_count</a:t>
            </a:r>
            <a:r>
              <a:rPr lang="en-US" dirty="0"/>
              <a:t>] + </a:t>
            </a:r>
            <a:r>
              <a:rPr lang="en-US" dirty="0" err="1"/>
              <a:t>Reply_or_not</a:t>
            </a:r>
            <a:r>
              <a:rPr lang="en-US" dirty="0"/>
              <a:t>[</a:t>
            </a:r>
            <a:r>
              <a:rPr lang="en-US" dirty="0" err="1"/>
              <a:t>tweet_count</a:t>
            </a:r>
            <a:r>
              <a:rPr lang="en-US" dirty="0"/>
              <a:t>]) = </a:t>
            </a:r>
            <a:r>
              <a:rPr lang="el-GR" dirty="0"/>
              <a:t>Σ </a:t>
            </a:r>
            <a:r>
              <a:rPr lang="en-US" dirty="0"/>
              <a:t>weight }</a:t>
            </a: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X1,X2,X3 are constant values ∋ 0 ≤ X1,X2,X3  ≤ 1 . </a:t>
            </a:r>
          </a:p>
          <a:p>
            <a:pPr marL="285750" indent="-285750">
              <a:buFontTx/>
              <a:buChar char="-"/>
            </a:pPr>
            <a:r>
              <a:rPr lang="en-US" dirty="0"/>
              <a:t>X1,X2,X3 are heuristically tweaked to ensure the optimal degree of normality. Condition for normality : mean(</a:t>
            </a:r>
            <a:r>
              <a:rPr lang="el-GR" dirty="0"/>
              <a:t>Σ</a:t>
            </a:r>
            <a:r>
              <a:rPr lang="en-US" dirty="0"/>
              <a:t>weight) ≈ median(</a:t>
            </a:r>
            <a:r>
              <a:rPr lang="el-GR" dirty="0"/>
              <a:t>Σ</a:t>
            </a:r>
            <a:r>
              <a:rPr lang="en-US" dirty="0"/>
              <a:t>weight) ≈ </a:t>
            </a:r>
            <a:r>
              <a:rPr lang="en-US" dirty="0" err="1"/>
              <a:t>mode.mult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n-US" dirty="0"/>
              <a:t>weight)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1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7826" y="768545"/>
            <a:ext cx="345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4184" y="1387484"/>
            <a:ext cx="5813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population : 61125196 (18.92% of total US population)</a:t>
            </a:r>
          </a:p>
          <a:p>
            <a:r>
              <a:rPr lang="en-US" dirty="0"/>
              <a:t>Total tweets : 3095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541AE0-5A1B-4232-841E-8BD8A3472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313220"/>
              </p:ext>
            </p:extLst>
          </p:nvPr>
        </p:nvGraphicFramePr>
        <p:xfrm>
          <a:off x="2016791" y="2016224"/>
          <a:ext cx="8740187" cy="4445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12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922" y="136308"/>
            <a:ext cx="292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Wordcloud</a:t>
            </a:r>
            <a:r>
              <a:rPr lang="en-US" dirty="0"/>
              <a:t> </a:t>
            </a:r>
          </a:p>
          <a:p>
            <a:r>
              <a:rPr lang="en-US" dirty="0"/>
              <a:t># To be done by </a:t>
            </a:r>
            <a:r>
              <a:rPr lang="en-US" dirty="0" err="1"/>
              <a:t>Akshay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695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239" y="1595940"/>
            <a:ext cx="3396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Closeness centrality </a:t>
            </a:r>
            <a:r>
              <a:rPr lang="en-US" dirty="0" err="1"/>
              <a:t>etc</a:t>
            </a:r>
            <a:r>
              <a:rPr lang="en-US" dirty="0"/>
              <a:t> values for replies , retweet , combined …put it into a table . </a:t>
            </a:r>
          </a:p>
          <a:p>
            <a:endParaRPr lang="en-US" dirty="0"/>
          </a:p>
          <a:p>
            <a:r>
              <a:rPr lang="en-US" dirty="0"/>
              <a:t>#to be done by </a:t>
            </a:r>
            <a:r>
              <a:rPr lang="en-US" dirty="0" err="1"/>
              <a:t>akshay</a:t>
            </a:r>
            <a:r>
              <a:rPr lang="en-US" dirty="0"/>
              <a:t> </a:t>
            </a:r>
          </a:p>
          <a:p>
            <a:r>
              <a:rPr lang="en-US" dirty="0"/>
              <a:t>( add more slides here if needed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8149" y="516835"/>
            <a:ext cx="45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0"/>
            <a:ext cx="11981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2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3058" y="1311965"/>
            <a:ext cx="434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 IDF </a:t>
            </a:r>
          </a:p>
          <a:p>
            <a:r>
              <a:rPr lang="en-US" dirty="0"/>
              <a:t># to be done by </a:t>
            </a:r>
            <a:r>
              <a:rPr lang="en-US" dirty="0" err="1"/>
              <a:t>akshay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1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0089" y="463402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-Most conversations about Zika in the United States are influenced by corporations and issue specific accounts rather than individuals. </a:t>
            </a:r>
          </a:p>
          <a:p>
            <a:r>
              <a:rPr lang="en-US" dirty="0"/>
              <a:t>-Regions close to the East coast are more concerned about the Zika virus than those in the Midwest , center or West coast.  </a:t>
            </a:r>
          </a:p>
          <a:p>
            <a:r>
              <a:rPr lang="en-US" dirty="0"/>
              <a:t>-The overall sentiment is neutral, owing to the informational nature of the tweets.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140432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-Most conversations about Zika in the United States are influenced by individuals. </a:t>
            </a:r>
          </a:p>
          <a:p>
            <a:r>
              <a:rPr lang="en-US" dirty="0"/>
              <a:t>-Regions close to the coast which are more likely to receive people harboring the Zika virus are more concerned about virus. </a:t>
            </a:r>
          </a:p>
          <a:p>
            <a:r>
              <a:rPr lang="en-US" dirty="0"/>
              <a:t>-The overall sentiment is neutral, owing to the informational nature of the tweets.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3468" y="4026767"/>
            <a:ext cx="32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6512" y="1038402"/>
            <a:ext cx="32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33435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3193" y="841472"/>
            <a:ext cx="351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9250" y="2082176"/>
            <a:ext cx="7936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 understand 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Conversation about the Zika Virus in regions with the highest population in the United States.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Sentiment distribution in each region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Major keywords regarding the Zika virus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Major influencers </a:t>
            </a:r>
          </a:p>
        </p:txBody>
      </p:sp>
    </p:spTree>
    <p:extLst>
      <p:ext uri="{BB962C8B-B14F-4D97-AF65-F5344CB8AC3E}">
        <p14:creationId xmlns:p14="http://schemas.microsoft.com/office/powerpoint/2010/main" val="398449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9539" y="858302"/>
            <a:ext cx="503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8307" y="1907337"/>
            <a:ext cx="8453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-Most conversations about Zika in the United States are influenced by individuals. </a:t>
            </a:r>
          </a:p>
          <a:p>
            <a:r>
              <a:rPr lang="en-US" dirty="0"/>
              <a:t>-Regions close to the coast which are more likely to receive people harboring the Zika virus are more concerned about virus. </a:t>
            </a:r>
          </a:p>
          <a:p>
            <a:r>
              <a:rPr lang="en-US" dirty="0"/>
              <a:t>-The overall sentiment is neutral, owing to the informational nature of the tweets.</a:t>
            </a:r>
          </a:p>
        </p:txBody>
      </p:sp>
    </p:spTree>
    <p:extLst>
      <p:ext uri="{BB962C8B-B14F-4D97-AF65-F5344CB8AC3E}">
        <p14:creationId xmlns:p14="http://schemas.microsoft.com/office/powerpoint/2010/main" val="229672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9777" y="527323"/>
            <a:ext cx="642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1961" y="1680296"/>
            <a:ext cx="7808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Gather API credentials from Twitter developers (access tokens)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Download </a:t>
            </a:r>
            <a:r>
              <a:rPr lang="en-US" dirty="0" err="1"/>
              <a:t>twitteR</a:t>
            </a:r>
            <a:r>
              <a:rPr lang="en-US" dirty="0"/>
              <a:t> package for R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Authenticate application and create cred environment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required variables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latitude, longitude and radius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sentiment function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REST API 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rate limiting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26" name="Picture 2" descr="https://g.twimg.com/dev/sites/default/files/images_documentation/streaming-intro-2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02" y="3252729"/>
            <a:ext cx="53721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2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504" y="505476"/>
            <a:ext cx="61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2688" y="12534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Created – time and date variable 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favoriteCount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– integer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favorited	id – long integer 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isRetweet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– Boolean (T/F)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Latitude -long integer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Longitude – long integer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replyToSID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– string 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replyToSN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– string 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replyToUID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– string 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retweetCount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– integer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Retweeted – Boolean (T/F)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screenname – string 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statusSource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– string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Text – string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truncated	 - Boolean(T/F) </a:t>
            </a:r>
          </a:p>
        </p:txBody>
      </p:sp>
    </p:spTree>
    <p:extLst>
      <p:ext uri="{BB962C8B-B14F-4D97-AF65-F5344CB8AC3E}">
        <p14:creationId xmlns:p14="http://schemas.microsoft.com/office/powerpoint/2010/main" val="244398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842"/>
            <a:ext cx="12192000" cy="5775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1354" y="499796"/>
            <a:ext cx="420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Geographic distribution of tweet collection</a:t>
            </a:r>
          </a:p>
        </p:txBody>
      </p:sp>
    </p:spTree>
    <p:extLst>
      <p:ext uri="{BB962C8B-B14F-4D97-AF65-F5344CB8AC3E}">
        <p14:creationId xmlns:p14="http://schemas.microsoft.com/office/powerpoint/2010/main" val="186552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7056" y="715617"/>
            <a:ext cx="40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1093" y="1385799"/>
            <a:ext cx="6963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 Convert text from UTF-8 to ASCII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Remove punctuation marks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Remove “@”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 to lowercase </a:t>
            </a:r>
          </a:p>
          <a:p>
            <a:pPr marL="285750" indent="-285750">
              <a:buFontTx/>
              <a:buChar char="-"/>
            </a:pPr>
            <a:r>
              <a:rPr lang="en-US" dirty="0"/>
              <a:t>Tokenize for further use in </a:t>
            </a:r>
            <a:r>
              <a:rPr lang="en-US" dirty="0" err="1"/>
              <a:t>tf-idf</a:t>
            </a:r>
            <a:r>
              <a:rPr lang="en-US" dirty="0"/>
              <a:t> calculation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9995" y="369168"/>
            <a:ext cx="30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126" y="1323917"/>
            <a:ext cx="5177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Collect a corpus of negative and positive keywords ( ~ 7000 words )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 each tweet as a string and save entire dataset as a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each tweet , calculate score as follows : </a:t>
            </a:r>
            <a:br>
              <a:rPr lang="en-US" dirty="0"/>
            </a:br>
            <a:r>
              <a:rPr lang="en-US" dirty="0"/>
              <a:t>If positive keyword encountered , </a:t>
            </a:r>
            <a:r>
              <a:rPr lang="en-US" dirty="0" err="1"/>
              <a:t>score_pos</a:t>
            </a:r>
            <a:r>
              <a:rPr lang="en-US" dirty="0"/>
              <a:t>= + 1 </a:t>
            </a:r>
            <a:br>
              <a:rPr lang="en-US" dirty="0"/>
            </a:br>
            <a:r>
              <a:rPr lang="en-US" dirty="0"/>
              <a:t>If negative keyword encountered , </a:t>
            </a:r>
            <a:r>
              <a:rPr lang="en-US" dirty="0" err="1"/>
              <a:t>score_neg</a:t>
            </a:r>
            <a:r>
              <a:rPr lang="en-US" dirty="0"/>
              <a:t>= -1 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score = </a:t>
            </a:r>
            <a:r>
              <a:rPr lang="en-US" dirty="0" err="1"/>
              <a:t>score_pos</a:t>
            </a:r>
            <a:r>
              <a:rPr lang="en-US" dirty="0"/>
              <a:t> + </a:t>
            </a:r>
            <a:r>
              <a:rPr lang="en-US" dirty="0" err="1"/>
              <a:t>score_neg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Assign label as positive, negative or neutral based on score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Repeat process for each geographical region under consideration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1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5396" y="746106"/>
            <a:ext cx="628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node edge list part 1 – reasoning and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377" y="1710994"/>
            <a:ext cx="9996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 tweet can be retweeted from someone, can be a reply to another tweet.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has a cascading effect (a retweeted tweet can be retweeted again)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Instead of a cascading structure, we used a time constraint based approach.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to understand the “virality” of the tweet (retweet count in a predefined time delta) 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retweet , extract username of person retweeted from and person retweeting ( source and target node ) 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reply , extract original tweet and reply tweet ( source and target node )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7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690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rao.saurabh94@outlook.com</dc:creator>
  <cp:lastModifiedBy>rao.saurabh94@outlook.com</cp:lastModifiedBy>
  <cp:revision>27</cp:revision>
  <dcterms:created xsi:type="dcterms:W3CDTF">2017-05-02T17:21:31Z</dcterms:created>
  <dcterms:modified xsi:type="dcterms:W3CDTF">2017-05-02T22:34:14Z</dcterms:modified>
</cp:coreProperties>
</file>