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10287000" cx="18288000"/>
  <p:notesSz cx="6858000" cy="9144000"/>
  <p:embeddedFontLst>
    <p:embeddedFont>
      <p:font typeface="Montserrat"/>
      <p:regular r:id="rId42"/>
      <p:bold r:id="rId43"/>
      <p:italic r:id="rId44"/>
      <p:boldItalic r:id="rId45"/>
    </p:embeddedFont>
    <p:embeddedFont>
      <p:font typeface="Inter"/>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Montserrat-italic.fntdata"/><Relationship Id="rId21" Type="http://schemas.openxmlformats.org/officeDocument/2006/relationships/slide" Target="slides/slide16.xml"/><Relationship Id="rId43" Type="http://schemas.openxmlformats.org/officeDocument/2006/relationships/font" Target="fonts/Montserrat-bold.fntdata"/><Relationship Id="rId24" Type="http://schemas.openxmlformats.org/officeDocument/2006/relationships/slide" Target="slides/slide19.xml"/><Relationship Id="rId46" Type="http://schemas.openxmlformats.org/officeDocument/2006/relationships/font" Target="fonts/Inter-bold.fntdata"/><Relationship Id="rId23" Type="http://schemas.openxmlformats.org/officeDocument/2006/relationships/slide" Target="slides/slide18.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31.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41.png"/><Relationship Id="rId5" Type="http://schemas.openxmlformats.org/officeDocument/2006/relationships/image" Target="../media/image18.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mt="31999"/>
          </a:blip>
          <a:srcRect b="0" l="0" r="0" t="0"/>
          <a:stretch/>
        </p:blipFill>
        <p:spPr>
          <a:xfrm>
            <a:off x="19050" y="-3925852"/>
            <a:ext cx="18620273" cy="18620273"/>
          </a:xfrm>
          <a:prstGeom prst="rect">
            <a:avLst/>
          </a:prstGeom>
          <a:noFill/>
          <a:ln>
            <a:noFill/>
          </a:ln>
        </p:spPr>
      </p:pic>
      <p:sp>
        <p:nvSpPr>
          <p:cNvPr id="85" name="Google Shape;85;p13"/>
          <p:cNvSpPr txBox="1"/>
          <p:nvPr/>
        </p:nvSpPr>
        <p:spPr>
          <a:xfrm>
            <a:off x="1028700" y="3753901"/>
            <a:ext cx="8281436" cy="2347283"/>
          </a:xfrm>
          <a:prstGeom prst="rect">
            <a:avLst/>
          </a:prstGeom>
          <a:noFill/>
          <a:ln>
            <a:noFill/>
          </a:ln>
        </p:spPr>
        <p:txBody>
          <a:bodyPr anchorCtr="0" anchor="t" bIns="0" lIns="0" spcFirstLastPara="1" rIns="0" wrap="square" tIns="0">
            <a:spAutoFit/>
          </a:bodyPr>
          <a:lstStyle/>
          <a:p>
            <a:pPr indent="0" lvl="0" marL="0" marR="0" rtl="0" algn="l">
              <a:lnSpc>
                <a:spcPct val="117012"/>
              </a:lnSpc>
              <a:spcBef>
                <a:spcPts val="0"/>
              </a:spcBef>
              <a:spcAft>
                <a:spcPts val="0"/>
              </a:spcAft>
              <a:buNone/>
            </a:pPr>
            <a:r>
              <a:rPr b="0" i="0" lang="en-US" sz="7906" u="none" cap="none" strike="noStrike">
                <a:solidFill>
                  <a:srgbClr val="000000"/>
                </a:solidFill>
                <a:latin typeface="Arial"/>
                <a:ea typeface="Arial"/>
                <a:cs typeface="Arial"/>
                <a:sym typeface="Arial"/>
              </a:rPr>
              <a:t>DBMS PROJECT</a:t>
            </a:r>
            <a:endParaRPr/>
          </a:p>
          <a:p>
            <a:pPr indent="0" lvl="0" marL="0" marR="0" rtl="0" algn="l">
              <a:lnSpc>
                <a:spcPct val="117012"/>
              </a:lnSpc>
              <a:spcBef>
                <a:spcPts val="0"/>
              </a:spcBef>
              <a:spcAft>
                <a:spcPts val="0"/>
              </a:spcAft>
              <a:buNone/>
            </a:pPr>
            <a:r>
              <a:rPr b="0" i="0" lang="en-US" sz="7906" u="none" cap="none" strike="noStrike">
                <a:solidFill>
                  <a:srgbClr val="000000"/>
                </a:solidFill>
                <a:latin typeface="Arial"/>
                <a:ea typeface="Arial"/>
                <a:cs typeface="Arial"/>
                <a:sym typeface="Arial"/>
              </a:rPr>
              <a:t>ON PLAYSTORE</a:t>
            </a:r>
            <a:endParaRPr/>
          </a:p>
        </p:txBody>
      </p:sp>
      <p:sp>
        <p:nvSpPr>
          <p:cNvPr id="86" name="Google Shape;86;p13"/>
          <p:cNvSpPr txBox="1"/>
          <p:nvPr/>
        </p:nvSpPr>
        <p:spPr>
          <a:xfrm>
            <a:off x="10215782" y="8349405"/>
            <a:ext cx="7043400" cy="17637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US" sz="4823"/>
              <a:t>G.AKSHAY</a:t>
            </a:r>
            <a:endParaRPr/>
          </a:p>
          <a:p>
            <a:pPr indent="0" lvl="0" marL="0" marR="0" rtl="0" algn="l">
              <a:lnSpc>
                <a:spcPct val="140000"/>
              </a:lnSpc>
              <a:spcBef>
                <a:spcPts val="0"/>
              </a:spcBef>
              <a:spcAft>
                <a:spcPts val="0"/>
              </a:spcAft>
              <a:buNone/>
            </a:pPr>
            <a:r>
              <a:rPr b="0" i="0" lang="en-US" sz="4705" u="none" cap="none" strike="noStrike">
                <a:solidFill>
                  <a:srgbClr val="000000"/>
                </a:solidFill>
                <a:latin typeface="Arial"/>
                <a:ea typeface="Arial"/>
                <a:cs typeface="Arial"/>
                <a:sym typeface="Arial"/>
              </a:rPr>
              <a:t>M.ABHI SAI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2"/>
          <p:cNvPicPr preferRelativeResize="0"/>
          <p:nvPr/>
        </p:nvPicPr>
        <p:blipFill rotWithShape="1">
          <a:blip r:embed="rId3">
            <a:alphaModFix/>
          </a:blip>
          <a:srcRect b="0" l="0" r="0" t="0"/>
          <a:stretch/>
        </p:blipFill>
        <p:spPr>
          <a:xfrm>
            <a:off x="13942446" y="7577189"/>
            <a:ext cx="5261959" cy="5419621"/>
          </a:xfrm>
          <a:prstGeom prst="rect">
            <a:avLst/>
          </a:prstGeom>
          <a:noFill/>
          <a:ln>
            <a:noFill/>
          </a:ln>
        </p:spPr>
      </p:pic>
      <p:sp>
        <p:nvSpPr>
          <p:cNvPr id="161" name="Google Shape;161;p22"/>
          <p:cNvSpPr txBox="1"/>
          <p:nvPr/>
        </p:nvSpPr>
        <p:spPr>
          <a:xfrm>
            <a:off x="771699" y="510189"/>
            <a:ext cx="8112349" cy="1065598"/>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7200" u="none" cap="none" strike="noStrike">
                <a:solidFill>
                  <a:srgbClr val="000000"/>
                </a:solidFill>
                <a:latin typeface="Arial"/>
                <a:ea typeface="Arial"/>
                <a:cs typeface="Arial"/>
                <a:sym typeface="Arial"/>
              </a:rPr>
              <a:t>NORMALISATION</a:t>
            </a:r>
            <a:endParaRPr/>
          </a:p>
        </p:txBody>
      </p:sp>
      <p:sp>
        <p:nvSpPr>
          <p:cNvPr id="162" name="Google Shape;162;p22"/>
          <p:cNvSpPr txBox="1"/>
          <p:nvPr/>
        </p:nvSpPr>
        <p:spPr>
          <a:xfrm>
            <a:off x="271385" y="2239696"/>
            <a:ext cx="17745230" cy="3133892"/>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4487" u="none" cap="none" strike="noStrike">
                <a:solidFill>
                  <a:srgbClr val="000000"/>
                </a:solidFill>
                <a:latin typeface="Arial"/>
                <a:ea typeface="Arial"/>
                <a:cs typeface="Arial"/>
                <a:sym typeface="Arial"/>
              </a:rPr>
              <a:t>TABLE features contains multi-valued attributes (languages,available_subscriptions) (so it is not in 1NF) .so make separate tables  Features_languages and features_available_subscriptions</a:t>
            </a:r>
            <a:endParaRPr/>
          </a:p>
        </p:txBody>
      </p:sp>
      <p:sp>
        <p:nvSpPr>
          <p:cNvPr id="163" name="Google Shape;163;p22"/>
          <p:cNvSpPr txBox="1"/>
          <p:nvPr/>
        </p:nvSpPr>
        <p:spPr>
          <a:xfrm>
            <a:off x="271385" y="5967381"/>
            <a:ext cx="17745230" cy="2343357"/>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4487" u="none" cap="none" strike="noStrike">
                <a:solidFill>
                  <a:srgbClr val="000000"/>
                </a:solidFill>
                <a:latin typeface="Arial"/>
                <a:ea typeface="Arial"/>
                <a:cs typeface="Arial"/>
                <a:sym typeface="Arial"/>
              </a:rPr>
              <a:t>TABLE Developer,publisher contains multi-valued attributes (email) (so it is not in 1NF) .so make separate table as developer_email,publisher_email.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rotWithShape="1">
          <a:blip r:embed="rId3">
            <a:alphaModFix/>
          </a:blip>
          <a:srcRect b="0" l="0" r="0" t="0"/>
          <a:stretch/>
        </p:blipFill>
        <p:spPr>
          <a:xfrm>
            <a:off x="13653656" y="7577189"/>
            <a:ext cx="5261959" cy="5419621"/>
          </a:xfrm>
          <a:prstGeom prst="rect">
            <a:avLst/>
          </a:prstGeom>
          <a:noFill/>
          <a:ln>
            <a:noFill/>
          </a:ln>
        </p:spPr>
      </p:pic>
      <p:sp>
        <p:nvSpPr>
          <p:cNvPr id="169" name="Google Shape;169;p23"/>
          <p:cNvSpPr txBox="1"/>
          <p:nvPr/>
        </p:nvSpPr>
        <p:spPr>
          <a:xfrm>
            <a:off x="771699" y="510189"/>
            <a:ext cx="8112349" cy="1065598"/>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7200" u="none" cap="none" strike="noStrike">
                <a:solidFill>
                  <a:srgbClr val="000000"/>
                </a:solidFill>
                <a:latin typeface="Arial"/>
                <a:ea typeface="Arial"/>
                <a:cs typeface="Arial"/>
                <a:sym typeface="Arial"/>
              </a:rPr>
              <a:t>NORMALISATION</a:t>
            </a:r>
            <a:endParaRPr/>
          </a:p>
        </p:txBody>
      </p:sp>
      <p:sp>
        <p:nvSpPr>
          <p:cNvPr id="170" name="Google Shape;170;p23"/>
          <p:cNvSpPr txBox="1"/>
          <p:nvPr/>
        </p:nvSpPr>
        <p:spPr>
          <a:xfrm>
            <a:off x="271385" y="2557058"/>
            <a:ext cx="14509163" cy="7745412"/>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US" sz="3668" u="none" cap="none" strike="noStrike">
                <a:solidFill>
                  <a:srgbClr val="000000"/>
                </a:solidFill>
                <a:latin typeface="Arial"/>
                <a:ea typeface="Arial"/>
                <a:cs typeface="Arial"/>
                <a:sym typeface="Arial"/>
              </a:rPr>
              <a:t>TABLE Developer is not in 3NF   because only developer_id is primary key and prime attribute</a:t>
            </a:r>
            <a:endParaRPr/>
          </a:p>
          <a:p>
            <a:pPr indent="0" lvl="0" marL="0" marR="0" rtl="0" algn="l">
              <a:lnSpc>
                <a:spcPct val="140021"/>
              </a:lnSpc>
              <a:spcBef>
                <a:spcPts val="0"/>
              </a:spcBef>
              <a:spcAft>
                <a:spcPts val="0"/>
              </a:spcAft>
              <a:buNone/>
            </a:pPr>
            <a:r>
              <a:t/>
            </a:r>
            <a:endParaRPr b="0" i="0" sz="3668" u="none" cap="none" strike="noStrike">
              <a:solidFill>
                <a:srgbClr val="000000"/>
              </a:solidFill>
              <a:latin typeface="Arial"/>
              <a:ea typeface="Arial"/>
              <a:cs typeface="Arial"/>
              <a:sym typeface="Arial"/>
            </a:endParaRPr>
          </a:p>
          <a:p>
            <a:pPr indent="-396058" lvl="1" marL="792118" marR="0" rtl="0" algn="l">
              <a:lnSpc>
                <a:spcPct val="140021"/>
              </a:lnSpc>
              <a:spcBef>
                <a:spcPts val="0"/>
              </a:spcBef>
              <a:spcAft>
                <a:spcPts val="0"/>
              </a:spcAft>
              <a:buClr>
                <a:srgbClr val="000000"/>
              </a:buClr>
              <a:buSzPts val="3668"/>
              <a:buFont typeface="Arial"/>
              <a:buChar char="•"/>
            </a:pPr>
            <a:r>
              <a:rPr b="1" i="0" lang="en-US" sz="3668" u="none" cap="none" strike="noStrike">
                <a:solidFill>
                  <a:srgbClr val="000000"/>
                </a:solidFill>
                <a:latin typeface="Inter"/>
                <a:ea typeface="Inter"/>
                <a:cs typeface="Inter"/>
                <a:sym typeface="Inter"/>
              </a:rPr>
              <a:t>   CITY -&gt; COUNTRY (</a:t>
            </a:r>
            <a:r>
              <a:rPr b="0" i="0" lang="en-US" sz="3668" u="none" cap="none" strike="noStrike">
                <a:solidFill>
                  <a:srgbClr val="000000"/>
                </a:solidFill>
                <a:latin typeface="Inter"/>
                <a:ea typeface="Inter"/>
                <a:cs typeface="Inter"/>
                <a:sym typeface="Inter"/>
              </a:rPr>
              <a:t>city is not canditate key and country is not prime)</a:t>
            </a:r>
            <a:endParaRPr/>
          </a:p>
          <a:p>
            <a:pPr indent="-396058" lvl="1" marL="792118" marR="0" rtl="0" algn="l">
              <a:lnSpc>
                <a:spcPct val="140021"/>
              </a:lnSpc>
              <a:spcBef>
                <a:spcPts val="0"/>
              </a:spcBef>
              <a:spcAft>
                <a:spcPts val="0"/>
              </a:spcAft>
              <a:buClr>
                <a:srgbClr val="000000"/>
              </a:buClr>
              <a:buSzPts val="3668"/>
              <a:buFont typeface="Arial"/>
              <a:buChar char="•"/>
            </a:pPr>
            <a:r>
              <a:rPr b="0" i="0" lang="en-US" sz="3668" u="none" cap="none" strike="noStrike">
                <a:solidFill>
                  <a:srgbClr val="000000"/>
                </a:solidFill>
                <a:latin typeface="Arial"/>
                <a:ea typeface="Arial"/>
                <a:cs typeface="Arial"/>
                <a:sym typeface="Arial"/>
              </a:rPr>
              <a:t>   STATE -&gt; COUNTRY (city is not canditate key and country is not prime) </a:t>
            </a:r>
            <a:endParaRPr/>
          </a:p>
          <a:p>
            <a:pPr indent="-396058" lvl="1" marL="792118" marR="0" rtl="0" algn="l">
              <a:lnSpc>
                <a:spcPct val="140021"/>
              </a:lnSpc>
              <a:spcBef>
                <a:spcPts val="0"/>
              </a:spcBef>
              <a:spcAft>
                <a:spcPts val="0"/>
              </a:spcAft>
              <a:buClr>
                <a:srgbClr val="000000"/>
              </a:buClr>
              <a:buSzPts val="3668"/>
              <a:buFont typeface="Arial"/>
              <a:buChar char="•"/>
            </a:pPr>
            <a:r>
              <a:rPr b="0" i="0" lang="en-US" sz="3668" u="none" cap="none" strike="noStrike">
                <a:solidFill>
                  <a:srgbClr val="000000"/>
                </a:solidFill>
                <a:latin typeface="Arial"/>
                <a:ea typeface="Arial"/>
                <a:cs typeface="Arial"/>
                <a:sym typeface="Arial"/>
              </a:rPr>
              <a:t>   CITY -&gt; STATE  (city is not canditate key and country is not prime)</a:t>
            </a:r>
            <a:endParaRPr/>
          </a:p>
          <a:p>
            <a:pPr indent="0" lvl="0" marL="0" marR="0" rtl="0" algn="l">
              <a:lnSpc>
                <a:spcPct val="140021"/>
              </a:lnSpc>
              <a:spcBef>
                <a:spcPts val="0"/>
              </a:spcBef>
              <a:spcAft>
                <a:spcPts val="0"/>
              </a:spcAft>
              <a:buNone/>
            </a:pPr>
            <a:r>
              <a:t/>
            </a:r>
            <a:endParaRPr b="0" i="0" sz="3668" u="none" cap="none" strike="noStrike">
              <a:solidFill>
                <a:srgbClr val="000000"/>
              </a:solidFill>
              <a:latin typeface="Arial"/>
              <a:ea typeface="Arial"/>
              <a:cs typeface="Arial"/>
              <a:sym typeface="Arial"/>
            </a:endParaRPr>
          </a:p>
          <a:p>
            <a:pPr indent="0" lvl="0" marL="0" marR="0" rtl="0" algn="l">
              <a:lnSpc>
                <a:spcPct val="140021"/>
              </a:lnSpc>
              <a:spcBef>
                <a:spcPts val="0"/>
              </a:spcBef>
              <a:spcAft>
                <a:spcPts val="0"/>
              </a:spcAft>
              <a:buNone/>
            </a:pPr>
            <a:r>
              <a:t/>
            </a:r>
            <a:endParaRPr b="0" i="0" sz="3668" u="none" cap="none" strike="noStrike">
              <a:solidFill>
                <a:srgbClr val="000000"/>
              </a:solidFill>
              <a:latin typeface="Arial"/>
              <a:ea typeface="Arial"/>
              <a:cs typeface="Arial"/>
              <a:sym typeface="Arial"/>
            </a:endParaRPr>
          </a:p>
          <a:p>
            <a:pPr indent="0" lvl="0" marL="0" marR="0" rtl="0" algn="l">
              <a:lnSpc>
                <a:spcPct val="140021"/>
              </a:lnSpc>
              <a:spcBef>
                <a:spcPts val="0"/>
              </a:spcBef>
              <a:spcAft>
                <a:spcPts val="0"/>
              </a:spcAft>
              <a:buNone/>
            </a:pPr>
            <a:r>
              <a:t/>
            </a:r>
            <a:endParaRPr b="0" i="0" sz="3668"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13545360" y="7577189"/>
            <a:ext cx="5261959" cy="5419621"/>
          </a:xfrm>
          <a:prstGeom prst="rect">
            <a:avLst/>
          </a:prstGeom>
          <a:noFill/>
          <a:ln>
            <a:noFill/>
          </a:ln>
        </p:spPr>
      </p:pic>
      <p:sp>
        <p:nvSpPr>
          <p:cNvPr id="176" name="Google Shape;176;p24"/>
          <p:cNvSpPr txBox="1"/>
          <p:nvPr/>
        </p:nvSpPr>
        <p:spPr>
          <a:xfrm>
            <a:off x="771699" y="510189"/>
            <a:ext cx="8112349" cy="1065598"/>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7200" u="none" cap="none" strike="noStrike">
                <a:solidFill>
                  <a:srgbClr val="000000"/>
                </a:solidFill>
                <a:latin typeface="Arial"/>
                <a:ea typeface="Arial"/>
                <a:cs typeface="Arial"/>
                <a:sym typeface="Arial"/>
              </a:rPr>
              <a:t>NORMALISATION</a:t>
            </a:r>
            <a:endParaRPr/>
          </a:p>
        </p:txBody>
      </p:sp>
      <p:sp>
        <p:nvSpPr>
          <p:cNvPr id="177" name="Google Shape;177;p24"/>
          <p:cNvSpPr txBox="1"/>
          <p:nvPr/>
        </p:nvSpPr>
        <p:spPr>
          <a:xfrm>
            <a:off x="771699" y="2192069"/>
            <a:ext cx="14340997" cy="11529709"/>
          </a:xfrm>
          <a:prstGeom prst="rect">
            <a:avLst/>
          </a:prstGeom>
          <a:noFill/>
          <a:ln>
            <a:noFill/>
          </a:ln>
        </p:spPr>
        <p:txBody>
          <a:bodyPr anchorCtr="0" anchor="t" bIns="0" lIns="0" spcFirstLastPara="1" rIns="0" wrap="square" tIns="0">
            <a:spAutoFit/>
          </a:bodyPr>
          <a:lstStyle/>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    SO TO MAKE DEVELOPER TO 3NF WE HAVE TO DECOMPOSE THOSE  TO </a:t>
            </a:r>
            <a:r>
              <a:rPr b="0" i="0" lang="en-US" sz="3752" u="none" cap="none" strike="noStrike">
                <a:solidFill>
                  <a:srgbClr val="0052CC"/>
                </a:solidFill>
                <a:latin typeface="Arial"/>
                <a:ea typeface="Arial"/>
                <a:cs typeface="Arial"/>
                <a:sym typeface="Arial"/>
              </a:rPr>
              <a:t>DEVELOPER,CITY_TABLE,STATE_TABLE</a:t>
            </a:r>
            <a:endParaRPr/>
          </a:p>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DEVELOPER :</a:t>
            </a:r>
            <a:endParaRPr/>
          </a:p>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CREATE TABLE DEVELOPER(</a:t>
            </a:r>
            <a:endParaRPr/>
          </a:p>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DEVELOPER_ID INT PRIMARY KEY,</a:t>
            </a:r>
            <a:endParaRPr/>
          </a:p>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DEVELOPER_NAME VARCHAR(20),</a:t>
            </a:r>
            <a:endParaRPr/>
          </a:p>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NO_OF_APPS_DEVELOPED INT,</a:t>
            </a:r>
            <a:endParaRPr/>
          </a:p>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CITY VARCHAR(20),</a:t>
            </a:r>
            <a:endParaRPr/>
          </a:p>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FOREIGN KEY (CITY) REFERENCES CITY_TABLE(CITY)</a:t>
            </a:r>
            <a:endParaRPr/>
          </a:p>
          <a:p>
            <a:pPr indent="0" lvl="0" marL="0" marR="0" rtl="0" algn="l">
              <a:lnSpc>
                <a:spcPct val="158022"/>
              </a:lnSpc>
              <a:spcBef>
                <a:spcPts val="0"/>
              </a:spcBef>
              <a:spcAft>
                <a:spcPts val="0"/>
              </a:spcAft>
              <a:buNone/>
            </a:pPr>
            <a:r>
              <a:rPr b="0" i="0" lang="en-US" sz="3752" u="none" cap="none" strike="noStrike">
                <a:solidFill>
                  <a:srgbClr val="000000"/>
                </a:solidFill>
                <a:latin typeface="Arial"/>
                <a:ea typeface="Arial"/>
                <a:cs typeface="Arial"/>
                <a:sym typeface="Arial"/>
              </a:rPr>
              <a:t>);</a:t>
            </a:r>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5"/>
          <p:cNvPicPr preferRelativeResize="0"/>
          <p:nvPr/>
        </p:nvPicPr>
        <p:blipFill rotWithShape="1">
          <a:blip r:embed="rId3">
            <a:alphaModFix/>
          </a:blip>
          <a:srcRect b="0" l="0" r="0" t="0"/>
          <a:stretch/>
        </p:blipFill>
        <p:spPr>
          <a:xfrm>
            <a:off x="13292670" y="7577189"/>
            <a:ext cx="5261959" cy="5419621"/>
          </a:xfrm>
          <a:prstGeom prst="rect">
            <a:avLst/>
          </a:prstGeom>
          <a:noFill/>
          <a:ln>
            <a:noFill/>
          </a:ln>
        </p:spPr>
      </p:pic>
      <p:sp>
        <p:nvSpPr>
          <p:cNvPr id="183" name="Google Shape;183;p25"/>
          <p:cNvSpPr txBox="1"/>
          <p:nvPr/>
        </p:nvSpPr>
        <p:spPr>
          <a:xfrm>
            <a:off x="771699" y="510189"/>
            <a:ext cx="8112349" cy="1065598"/>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7200" u="none" cap="none" strike="noStrike">
                <a:solidFill>
                  <a:srgbClr val="000000"/>
                </a:solidFill>
                <a:latin typeface="Arial"/>
                <a:ea typeface="Arial"/>
                <a:cs typeface="Arial"/>
                <a:sym typeface="Arial"/>
              </a:rPr>
              <a:t>NORMALISATION</a:t>
            </a:r>
            <a:endParaRPr/>
          </a:p>
        </p:txBody>
      </p:sp>
      <p:sp>
        <p:nvSpPr>
          <p:cNvPr id="184" name="Google Shape;184;p25"/>
          <p:cNvSpPr txBox="1"/>
          <p:nvPr/>
        </p:nvSpPr>
        <p:spPr>
          <a:xfrm>
            <a:off x="771699" y="2211119"/>
            <a:ext cx="14340997" cy="12796029"/>
          </a:xfrm>
          <a:prstGeom prst="rect">
            <a:avLst/>
          </a:prstGeom>
          <a:noFill/>
          <a:ln>
            <a:noFill/>
          </a:ln>
        </p:spPr>
        <p:txBody>
          <a:bodyPr anchorCtr="0" anchor="t" bIns="0" lIns="0" spcFirstLastPara="1" rIns="0" wrap="square" tIns="0">
            <a:spAutoFit/>
          </a:bodyPr>
          <a:lstStyle/>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CITY_TABLE:   </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 CREATE TABLE CITY_TABLE(</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CITY VARCHAR(20) PRIMARY KEY ,</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STATE VARCHAR(20) ,</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FOREIGN KEY (STATE) REFERENCES STATE_TABLE(STATE)</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STATE_TABLE: </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CREATE TABLE STATE_TABLE(</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STATE VARCHAR(20) PRIMARY KEY,</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COUNTRY VARCHAR(20)</a:t>
            </a:r>
            <a:endParaRPr/>
          </a:p>
          <a:p>
            <a:pPr indent="0" lvl="0" marL="0" marR="0" rtl="0" algn="l">
              <a:lnSpc>
                <a:spcPct val="154024"/>
              </a:lnSpc>
              <a:spcBef>
                <a:spcPts val="0"/>
              </a:spcBef>
              <a:spcAft>
                <a:spcPts val="0"/>
              </a:spcAft>
              <a:buNone/>
            </a:pPr>
            <a:r>
              <a:rPr b="0" i="0" lang="en-US" sz="3752" u="none" cap="none" strike="noStrike">
                <a:solidFill>
                  <a:srgbClr val="000000"/>
                </a:solidFill>
                <a:latin typeface="Arial"/>
                <a:ea typeface="Arial"/>
                <a:cs typeface="Arial"/>
                <a:sym typeface="Arial"/>
              </a:rPr>
              <a:t>);</a:t>
            </a:r>
            <a:endParaRPr/>
          </a:p>
          <a:p>
            <a:pPr indent="0" lvl="0" marL="0" marR="0" rtl="0" algn="l">
              <a:lnSpc>
                <a:spcPct val="154024"/>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a:p>
            <a:pPr indent="0" lvl="0" marL="0" marR="0" rtl="0" algn="l">
              <a:lnSpc>
                <a:spcPct val="140031"/>
              </a:lnSpc>
              <a:spcBef>
                <a:spcPts val="0"/>
              </a:spcBef>
              <a:spcAft>
                <a:spcPts val="0"/>
              </a:spcAft>
              <a:buNone/>
            </a:pPr>
            <a:r>
              <a:t/>
            </a:r>
            <a:endParaRPr b="0" i="0" sz="3752"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6"/>
          <p:cNvPicPr preferRelativeResize="0"/>
          <p:nvPr/>
        </p:nvPicPr>
        <p:blipFill rotWithShape="1">
          <a:blip r:embed="rId3">
            <a:alphaModFix/>
          </a:blip>
          <a:srcRect b="0" l="0" r="0" t="0"/>
          <a:stretch/>
        </p:blipFill>
        <p:spPr>
          <a:xfrm>
            <a:off x="14628320" y="7577189"/>
            <a:ext cx="5261959" cy="5419621"/>
          </a:xfrm>
          <a:prstGeom prst="rect">
            <a:avLst/>
          </a:prstGeom>
          <a:noFill/>
          <a:ln>
            <a:noFill/>
          </a:ln>
        </p:spPr>
      </p:pic>
      <p:sp>
        <p:nvSpPr>
          <p:cNvPr id="190" name="Google Shape;190;p26"/>
          <p:cNvSpPr txBox="1"/>
          <p:nvPr/>
        </p:nvSpPr>
        <p:spPr>
          <a:xfrm>
            <a:off x="771699" y="510189"/>
            <a:ext cx="8112349" cy="1065598"/>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7200" u="none" cap="none" strike="noStrike">
                <a:solidFill>
                  <a:srgbClr val="000000"/>
                </a:solidFill>
                <a:latin typeface="Arial"/>
                <a:ea typeface="Arial"/>
                <a:cs typeface="Arial"/>
                <a:sym typeface="Arial"/>
              </a:rPr>
              <a:t>NORMALISATION</a:t>
            </a:r>
            <a:endParaRPr/>
          </a:p>
        </p:txBody>
      </p:sp>
      <p:sp>
        <p:nvSpPr>
          <p:cNvPr id="191" name="Google Shape;191;p26"/>
          <p:cNvSpPr txBox="1"/>
          <p:nvPr/>
        </p:nvSpPr>
        <p:spPr>
          <a:xfrm>
            <a:off x="271385" y="2557058"/>
            <a:ext cx="14509163" cy="8497867"/>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US" sz="3668" u="none" cap="none" strike="noStrike">
                <a:solidFill>
                  <a:srgbClr val="000000"/>
                </a:solidFill>
                <a:latin typeface="Arial"/>
                <a:ea typeface="Arial"/>
                <a:cs typeface="Arial"/>
                <a:sym typeface="Arial"/>
              </a:rPr>
              <a:t>TABLE PUBLISHER is not in 3NF   because only PUBLISHER_ID is primary key and prime attribute</a:t>
            </a:r>
            <a:endParaRPr/>
          </a:p>
          <a:p>
            <a:pPr indent="0" lvl="0" marL="0" marR="0" rtl="0" algn="l">
              <a:lnSpc>
                <a:spcPct val="140021"/>
              </a:lnSpc>
              <a:spcBef>
                <a:spcPts val="0"/>
              </a:spcBef>
              <a:spcAft>
                <a:spcPts val="0"/>
              </a:spcAft>
              <a:buNone/>
            </a:pPr>
            <a:r>
              <a:t/>
            </a:r>
            <a:endParaRPr b="0" i="0" sz="3668" u="none" cap="none" strike="noStrike">
              <a:solidFill>
                <a:srgbClr val="000000"/>
              </a:solidFill>
              <a:latin typeface="Arial"/>
              <a:ea typeface="Arial"/>
              <a:cs typeface="Arial"/>
              <a:sym typeface="Arial"/>
            </a:endParaRPr>
          </a:p>
          <a:p>
            <a:pPr indent="-396058" lvl="1" marL="792118" marR="0" rtl="0" algn="l">
              <a:lnSpc>
                <a:spcPct val="140021"/>
              </a:lnSpc>
              <a:spcBef>
                <a:spcPts val="0"/>
              </a:spcBef>
              <a:spcAft>
                <a:spcPts val="0"/>
              </a:spcAft>
              <a:buClr>
                <a:srgbClr val="000000"/>
              </a:buClr>
              <a:buSzPts val="3668"/>
              <a:buFont typeface="Arial"/>
              <a:buChar char="•"/>
            </a:pPr>
            <a:r>
              <a:rPr b="0" i="0" lang="en-US" sz="3668" u="none" cap="none" strike="noStrike">
                <a:solidFill>
                  <a:srgbClr val="000000"/>
                </a:solidFill>
                <a:latin typeface="Arial"/>
                <a:ea typeface="Arial"/>
                <a:cs typeface="Arial"/>
                <a:sym typeface="Arial"/>
              </a:rPr>
              <a:t>   CITY -&gt; COUNTRY (city is not canditate key and country is not prime)</a:t>
            </a:r>
            <a:endParaRPr/>
          </a:p>
          <a:p>
            <a:pPr indent="-396058" lvl="1" marL="792118" marR="0" rtl="0" algn="l">
              <a:lnSpc>
                <a:spcPct val="140021"/>
              </a:lnSpc>
              <a:spcBef>
                <a:spcPts val="0"/>
              </a:spcBef>
              <a:spcAft>
                <a:spcPts val="0"/>
              </a:spcAft>
              <a:buClr>
                <a:srgbClr val="000000"/>
              </a:buClr>
              <a:buSzPts val="3668"/>
              <a:buFont typeface="Arial"/>
              <a:buChar char="•"/>
            </a:pPr>
            <a:r>
              <a:rPr b="0" i="0" lang="en-US" sz="3668" u="none" cap="none" strike="noStrike">
                <a:solidFill>
                  <a:srgbClr val="000000"/>
                </a:solidFill>
                <a:latin typeface="Arial"/>
                <a:ea typeface="Arial"/>
                <a:cs typeface="Arial"/>
                <a:sym typeface="Arial"/>
              </a:rPr>
              <a:t>   STATE -&gt; COUNTRY (city is not canditate key and country is not prime) </a:t>
            </a:r>
            <a:endParaRPr/>
          </a:p>
          <a:p>
            <a:pPr indent="-396058" lvl="1" marL="792118" marR="0" rtl="0" algn="l">
              <a:lnSpc>
                <a:spcPct val="140021"/>
              </a:lnSpc>
              <a:spcBef>
                <a:spcPts val="0"/>
              </a:spcBef>
              <a:spcAft>
                <a:spcPts val="0"/>
              </a:spcAft>
              <a:buClr>
                <a:srgbClr val="000000"/>
              </a:buClr>
              <a:buSzPts val="3668"/>
              <a:buFont typeface="Arial"/>
              <a:buChar char="•"/>
            </a:pPr>
            <a:r>
              <a:rPr b="0" i="0" lang="en-US" sz="3668" u="none" cap="none" strike="noStrike">
                <a:solidFill>
                  <a:srgbClr val="000000"/>
                </a:solidFill>
                <a:latin typeface="Arial"/>
                <a:ea typeface="Arial"/>
                <a:cs typeface="Arial"/>
                <a:sym typeface="Arial"/>
              </a:rPr>
              <a:t>   CITY -&gt; STATE  (city is not canditate key and country is not prime)</a:t>
            </a:r>
            <a:endParaRPr/>
          </a:p>
          <a:p>
            <a:pPr indent="0" lvl="0" marL="0" marR="0" rtl="0" algn="l">
              <a:lnSpc>
                <a:spcPct val="140018"/>
              </a:lnSpc>
              <a:spcBef>
                <a:spcPts val="0"/>
              </a:spcBef>
              <a:spcAft>
                <a:spcPts val="0"/>
              </a:spcAft>
              <a:buNone/>
            </a:pPr>
            <a:r>
              <a:rPr b="0" i="0" lang="en-US" sz="4268" u="none" cap="none" strike="noStrike">
                <a:solidFill>
                  <a:srgbClr val="000000"/>
                </a:solidFill>
                <a:latin typeface="Arial"/>
                <a:ea typeface="Arial"/>
                <a:cs typeface="Arial"/>
                <a:sym typeface="Arial"/>
              </a:rPr>
              <a:t>WE CAN MAKE IT 3NF AS BEFORE</a:t>
            </a:r>
            <a:endParaRPr/>
          </a:p>
          <a:p>
            <a:pPr indent="0" lvl="0" marL="0" marR="0" rtl="0" algn="l">
              <a:lnSpc>
                <a:spcPct val="120337"/>
              </a:lnSpc>
              <a:spcBef>
                <a:spcPts val="0"/>
              </a:spcBef>
              <a:spcAft>
                <a:spcPts val="0"/>
              </a:spcAft>
              <a:buNone/>
            </a:pPr>
            <a:r>
              <a:t/>
            </a:r>
            <a:endParaRPr b="0" i="0" sz="4268" u="none" cap="none" strike="noStrike">
              <a:solidFill>
                <a:srgbClr val="000000"/>
              </a:solidFill>
              <a:latin typeface="Arial"/>
              <a:ea typeface="Arial"/>
              <a:cs typeface="Arial"/>
              <a:sym typeface="Arial"/>
            </a:endParaRPr>
          </a:p>
          <a:p>
            <a:pPr indent="0" lvl="0" marL="0" marR="0" rtl="0" algn="l">
              <a:lnSpc>
                <a:spcPct val="120337"/>
              </a:lnSpc>
              <a:spcBef>
                <a:spcPts val="0"/>
              </a:spcBef>
              <a:spcAft>
                <a:spcPts val="0"/>
              </a:spcAft>
              <a:buNone/>
            </a:pPr>
            <a:r>
              <a:t/>
            </a:r>
            <a:endParaRPr b="0" i="0" sz="4268" u="none" cap="none" strike="noStrike">
              <a:solidFill>
                <a:srgbClr val="000000"/>
              </a:solidFill>
              <a:latin typeface="Arial"/>
              <a:ea typeface="Arial"/>
              <a:cs typeface="Arial"/>
              <a:sym typeface="Arial"/>
            </a:endParaRPr>
          </a:p>
          <a:p>
            <a:pPr indent="0" lvl="0" marL="0" marR="0" rtl="0" algn="l">
              <a:lnSpc>
                <a:spcPct val="120337"/>
              </a:lnSpc>
              <a:spcBef>
                <a:spcPts val="0"/>
              </a:spcBef>
              <a:spcAft>
                <a:spcPts val="0"/>
              </a:spcAft>
              <a:buNone/>
            </a:pPr>
            <a:r>
              <a:t/>
            </a:r>
            <a:endParaRPr b="0" i="0" sz="4268"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nvSpPr>
        <p:spPr>
          <a:xfrm>
            <a:off x="771629" y="3746865"/>
            <a:ext cx="14438501" cy="1873320"/>
          </a:xfrm>
          <a:prstGeom prst="rect">
            <a:avLst/>
          </a:prstGeom>
          <a:noFill/>
          <a:ln>
            <a:noFill/>
          </a:ln>
        </p:spPr>
        <p:txBody>
          <a:bodyPr anchorCtr="0" anchor="t" bIns="0" lIns="0" spcFirstLastPara="1" rIns="0" wrap="square" tIns="0">
            <a:spAutoFit/>
          </a:bodyPr>
          <a:lstStyle/>
          <a:p>
            <a:pPr indent="0" lvl="0" marL="0" marR="0" rtl="0" algn="l">
              <a:lnSpc>
                <a:spcPct val="116996"/>
              </a:lnSpc>
              <a:spcBef>
                <a:spcPts val="0"/>
              </a:spcBef>
              <a:spcAft>
                <a:spcPts val="0"/>
              </a:spcAft>
              <a:buNone/>
            </a:pPr>
            <a:r>
              <a:rPr b="0" i="0" lang="en-US" sz="6272" u="none" cap="none" strike="noStrike">
                <a:solidFill>
                  <a:srgbClr val="000000"/>
                </a:solidFill>
                <a:latin typeface="Arial"/>
                <a:ea typeface="Arial"/>
                <a:cs typeface="Arial"/>
                <a:sym typeface="Arial"/>
              </a:rPr>
              <a:t>RELATIONAL SCHEMA </a:t>
            </a:r>
            <a:endParaRPr/>
          </a:p>
          <a:p>
            <a:pPr indent="0" lvl="0" marL="0" marR="0" rtl="0" algn="l">
              <a:lnSpc>
                <a:spcPct val="116996"/>
              </a:lnSpc>
              <a:spcBef>
                <a:spcPts val="0"/>
              </a:spcBef>
              <a:spcAft>
                <a:spcPts val="0"/>
              </a:spcAft>
              <a:buNone/>
            </a:pPr>
            <a:r>
              <a:rPr b="0" i="0" lang="en-US" sz="6272" u="none" cap="none" strike="noStrike">
                <a:solidFill>
                  <a:srgbClr val="000000"/>
                </a:solidFill>
                <a:latin typeface="Arial"/>
                <a:ea typeface="Arial"/>
                <a:cs typeface="Arial"/>
                <a:sym typeface="Arial"/>
              </a:rPr>
              <a:t>AFTER NORMALISATION</a:t>
            </a:r>
            <a:endParaRPr/>
          </a:p>
        </p:txBody>
      </p:sp>
      <p:grpSp>
        <p:nvGrpSpPr>
          <p:cNvPr id="197" name="Google Shape;197;p27"/>
          <p:cNvGrpSpPr/>
          <p:nvPr/>
        </p:nvGrpSpPr>
        <p:grpSpPr>
          <a:xfrm>
            <a:off x="5931061" y="-1482237"/>
            <a:ext cx="16115203" cy="20407955"/>
            <a:chOff x="0" y="0"/>
            <a:chExt cx="21486938" cy="27210606"/>
          </a:xfrm>
        </p:grpSpPr>
        <p:pic>
          <p:nvPicPr>
            <p:cNvPr id="198" name="Google Shape;198;p27"/>
            <p:cNvPicPr preferRelativeResize="0"/>
            <p:nvPr/>
          </p:nvPicPr>
          <p:blipFill rotWithShape="1">
            <a:blip r:embed="rId3">
              <a:alphaModFix/>
            </a:blip>
            <a:srcRect b="0" l="0" r="0" t="0"/>
            <a:stretch/>
          </p:blipFill>
          <p:spPr>
            <a:xfrm>
              <a:off x="156412" y="5240963"/>
              <a:ext cx="21330526" cy="21969643"/>
            </a:xfrm>
            <a:prstGeom prst="rect">
              <a:avLst/>
            </a:prstGeom>
            <a:noFill/>
            <a:ln>
              <a:noFill/>
            </a:ln>
          </p:spPr>
        </p:pic>
        <p:pic>
          <p:nvPicPr>
            <p:cNvPr id="199" name="Google Shape;199;p27"/>
            <p:cNvPicPr preferRelativeResize="0"/>
            <p:nvPr/>
          </p:nvPicPr>
          <p:blipFill rotWithShape="1">
            <a:blip r:embed="rId3">
              <a:alphaModFix/>
            </a:blip>
            <a:srcRect b="0" l="0" r="0" t="52453"/>
            <a:stretch/>
          </p:blipFill>
          <p:spPr>
            <a:xfrm>
              <a:off x="0" y="0"/>
              <a:ext cx="15216327" cy="7451612"/>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8"/>
          <p:cNvPicPr preferRelativeResize="0"/>
          <p:nvPr/>
        </p:nvPicPr>
        <p:blipFill rotWithShape="1">
          <a:blip r:embed="rId3">
            <a:alphaModFix/>
          </a:blip>
          <a:srcRect b="0" l="0" r="0" t="0"/>
          <a:stretch/>
        </p:blipFill>
        <p:spPr>
          <a:xfrm>
            <a:off x="0" y="1425168"/>
            <a:ext cx="18288000" cy="7667519"/>
          </a:xfrm>
          <a:prstGeom prst="rect">
            <a:avLst/>
          </a:prstGeom>
          <a:noFill/>
          <a:ln>
            <a:noFill/>
          </a:ln>
        </p:spPr>
      </p:pic>
      <p:pic>
        <p:nvPicPr>
          <p:cNvPr id="205" name="Google Shape;205;p28"/>
          <p:cNvPicPr preferRelativeResize="0"/>
          <p:nvPr/>
        </p:nvPicPr>
        <p:blipFill rotWithShape="1">
          <a:blip r:embed="rId4">
            <a:alphaModFix/>
          </a:blip>
          <a:srcRect b="0" l="0" r="0" t="0"/>
          <a:stretch/>
        </p:blipFill>
        <p:spPr>
          <a:xfrm rot="-3390123">
            <a:off x="10374669" y="3227220"/>
            <a:ext cx="537905" cy="110943"/>
          </a:xfrm>
          <a:prstGeom prst="rect">
            <a:avLst/>
          </a:prstGeom>
          <a:noFill/>
          <a:ln>
            <a:noFill/>
          </a:ln>
        </p:spPr>
      </p:pic>
      <p:pic>
        <p:nvPicPr>
          <p:cNvPr id="206" name="Google Shape;206;p28"/>
          <p:cNvPicPr preferRelativeResize="0"/>
          <p:nvPr/>
        </p:nvPicPr>
        <p:blipFill rotWithShape="1">
          <a:blip r:embed="rId4">
            <a:alphaModFix/>
          </a:blip>
          <a:srcRect b="0" l="0" r="0" t="0"/>
          <a:stretch/>
        </p:blipFill>
        <p:spPr>
          <a:xfrm rot="-7857531">
            <a:off x="8663066" y="3023849"/>
            <a:ext cx="472068" cy="973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66D4"/>
        </a:solidFill>
      </p:bgPr>
    </p:bg>
    <p:spTree>
      <p:nvGrpSpPr>
        <p:cNvPr id="210" name="Shape 210"/>
        <p:cNvGrpSpPr/>
        <p:nvPr/>
      </p:nvGrpSpPr>
      <p:grpSpPr>
        <a:xfrm>
          <a:off x="0" y="0"/>
          <a:ext cx="0" cy="0"/>
          <a:chOff x="0" y="0"/>
          <a:chExt cx="0" cy="0"/>
        </a:xfrm>
      </p:grpSpPr>
      <p:pic>
        <p:nvPicPr>
          <p:cNvPr id="211" name="Google Shape;211;p29"/>
          <p:cNvPicPr preferRelativeResize="0"/>
          <p:nvPr/>
        </p:nvPicPr>
        <p:blipFill rotWithShape="1">
          <a:blip r:embed="rId3">
            <a:alphaModFix/>
          </a:blip>
          <a:srcRect b="0" l="0" r="0" t="0"/>
          <a:stretch/>
        </p:blipFill>
        <p:spPr>
          <a:xfrm>
            <a:off x="1048210" y="3291005"/>
            <a:ext cx="7156227" cy="2314203"/>
          </a:xfrm>
          <a:prstGeom prst="rect">
            <a:avLst/>
          </a:prstGeom>
          <a:noFill/>
          <a:ln>
            <a:noFill/>
          </a:ln>
        </p:spPr>
      </p:pic>
      <p:pic>
        <p:nvPicPr>
          <p:cNvPr id="212" name="Google Shape;212;p29"/>
          <p:cNvPicPr preferRelativeResize="0"/>
          <p:nvPr/>
        </p:nvPicPr>
        <p:blipFill rotWithShape="1">
          <a:blip r:embed="rId4">
            <a:alphaModFix/>
          </a:blip>
          <a:srcRect b="0" l="0" r="0" t="0"/>
          <a:stretch/>
        </p:blipFill>
        <p:spPr>
          <a:xfrm>
            <a:off x="1048210" y="6945375"/>
            <a:ext cx="8095790" cy="2107409"/>
          </a:xfrm>
          <a:prstGeom prst="rect">
            <a:avLst/>
          </a:prstGeom>
          <a:noFill/>
          <a:ln>
            <a:noFill/>
          </a:ln>
        </p:spPr>
      </p:pic>
      <p:pic>
        <p:nvPicPr>
          <p:cNvPr id="213" name="Google Shape;213;p29"/>
          <p:cNvPicPr preferRelativeResize="0"/>
          <p:nvPr/>
        </p:nvPicPr>
        <p:blipFill rotWithShape="1">
          <a:blip r:embed="rId5">
            <a:alphaModFix/>
          </a:blip>
          <a:srcRect b="0" l="0" r="0" t="0"/>
          <a:stretch/>
        </p:blipFill>
        <p:spPr>
          <a:xfrm>
            <a:off x="9844558" y="3551372"/>
            <a:ext cx="7796967" cy="2053835"/>
          </a:xfrm>
          <a:prstGeom prst="rect">
            <a:avLst/>
          </a:prstGeom>
          <a:noFill/>
          <a:ln>
            <a:noFill/>
          </a:ln>
        </p:spPr>
      </p:pic>
      <p:pic>
        <p:nvPicPr>
          <p:cNvPr id="214" name="Google Shape;214;p29"/>
          <p:cNvPicPr preferRelativeResize="0"/>
          <p:nvPr/>
        </p:nvPicPr>
        <p:blipFill rotWithShape="1">
          <a:blip r:embed="rId6">
            <a:alphaModFix/>
          </a:blip>
          <a:srcRect b="0" l="0" r="0" t="0"/>
          <a:stretch/>
        </p:blipFill>
        <p:spPr>
          <a:xfrm>
            <a:off x="9834593" y="6890644"/>
            <a:ext cx="7424707" cy="2162140"/>
          </a:xfrm>
          <a:prstGeom prst="rect">
            <a:avLst/>
          </a:prstGeom>
          <a:noFill/>
          <a:ln>
            <a:noFill/>
          </a:ln>
        </p:spPr>
      </p:pic>
      <p:sp>
        <p:nvSpPr>
          <p:cNvPr id="215" name="Google Shape;215;p29"/>
          <p:cNvSpPr txBox="1"/>
          <p:nvPr/>
        </p:nvSpPr>
        <p:spPr>
          <a:xfrm>
            <a:off x="1028700" y="286072"/>
            <a:ext cx="3803690" cy="1342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900" u="sng" cap="none" strike="noStrike">
                <a:solidFill>
                  <a:srgbClr val="000000"/>
                </a:solidFill>
                <a:latin typeface="Arial"/>
                <a:ea typeface="Arial"/>
                <a:cs typeface="Arial"/>
                <a:sym typeface="Arial"/>
              </a:rPr>
              <a:t>TABLES</a:t>
            </a:r>
            <a:endParaRPr/>
          </a:p>
        </p:txBody>
      </p:sp>
      <p:sp>
        <p:nvSpPr>
          <p:cNvPr id="216" name="Google Shape;216;p29"/>
          <p:cNvSpPr txBox="1"/>
          <p:nvPr/>
        </p:nvSpPr>
        <p:spPr>
          <a:xfrm>
            <a:off x="1048210" y="2202570"/>
            <a:ext cx="3996690"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Application :</a:t>
            </a:r>
            <a:endParaRPr/>
          </a:p>
        </p:txBody>
      </p:sp>
      <p:sp>
        <p:nvSpPr>
          <p:cNvPr id="217" name="Google Shape;217;p29"/>
          <p:cNvSpPr txBox="1"/>
          <p:nvPr/>
        </p:nvSpPr>
        <p:spPr>
          <a:xfrm>
            <a:off x="10318399" y="5905880"/>
            <a:ext cx="6242221"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Features_languages</a:t>
            </a:r>
            <a:endParaRPr/>
          </a:p>
        </p:txBody>
      </p:sp>
      <p:sp>
        <p:nvSpPr>
          <p:cNvPr id="218" name="Google Shape;218;p29"/>
          <p:cNvSpPr txBox="1"/>
          <p:nvPr/>
        </p:nvSpPr>
        <p:spPr>
          <a:xfrm>
            <a:off x="1028700" y="5784148"/>
            <a:ext cx="3076437"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Category:</a:t>
            </a:r>
            <a:endParaRPr/>
          </a:p>
        </p:txBody>
      </p:sp>
      <p:sp>
        <p:nvSpPr>
          <p:cNvPr id="219" name="Google Shape;219;p29"/>
          <p:cNvSpPr txBox="1"/>
          <p:nvPr/>
        </p:nvSpPr>
        <p:spPr>
          <a:xfrm>
            <a:off x="9834593" y="1740470"/>
            <a:ext cx="6355970" cy="1810902"/>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 Features_available_</a:t>
            </a:r>
            <a:endParaRPr/>
          </a:p>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subscription: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66D4"/>
        </a:solidFill>
      </p:bgPr>
    </p:bg>
    <p:spTree>
      <p:nvGrpSpPr>
        <p:cNvPr id="223" name="Shape 223"/>
        <p:cNvGrpSpPr/>
        <p:nvPr/>
      </p:nvGrpSpPr>
      <p:grpSpPr>
        <a:xfrm>
          <a:off x="0" y="0"/>
          <a:ext cx="0" cy="0"/>
          <a:chOff x="0" y="0"/>
          <a:chExt cx="0" cy="0"/>
        </a:xfrm>
      </p:grpSpPr>
      <p:pic>
        <p:nvPicPr>
          <p:cNvPr id="224" name="Google Shape;224;p30"/>
          <p:cNvPicPr preferRelativeResize="0"/>
          <p:nvPr/>
        </p:nvPicPr>
        <p:blipFill rotWithShape="1">
          <a:blip r:embed="rId3">
            <a:alphaModFix/>
          </a:blip>
          <a:srcRect b="0" l="0" r="0" t="0"/>
          <a:stretch/>
        </p:blipFill>
        <p:spPr>
          <a:xfrm>
            <a:off x="1028700" y="3238681"/>
            <a:ext cx="7239692" cy="2810144"/>
          </a:xfrm>
          <a:prstGeom prst="rect">
            <a:avLst/>
          </a:prstGeom>
          <a:noFill/>
          <a:ln>
            <a:noFill/>
          </a:ln>
        </p:spPr>
      </p:pic>
      <p:pic>
        <p:nvPicPr>
          <p:cNvPr id="225" name="Google Shape;225;p30"/>
          <p:cNvPicPr preferRelativeResize="0"/>
          <p:nvPr/>
        </p:nvPicPr>
        <p:blipFill rotWithShape="1">
          <a:blip r:embed="rId4">
            <a:alphaModFix/>
          </a:blip>
          <a:srcRect b="0" l="0" r="0" t="0"/>
          <a:stretch/>
        </p:blipFill>
        <p:spPr>
          <a:xfrm>
            <a:off x="1028700" y="7906367"/>
            <a:ext cx="6100598" cy="1351933"/>
          </a:xfrm>
          <a:prstGeom prst="rect">
            <a:avLst/>
          </a:prstGeom>
          <a:noFill/>
          <a:ln>
            <a:noFill/>
          </a:ln>
        </p:spPr>
      </p:pic>
      <p:pic>
        <p:nvPicPr>
          <p:cNvPr id="226" name="Google Shape;226;p30"/>
          <p:cNvPicPr preferRelativeResize="0"/>
          <p:nvPr/>
        </p:nvPicPr>
        <p:blipFill rotWithShape="1">
          <a:blip r:embed="rId5">
            <a:alphaModFix/>
          </a:blip>
          <a:srcRect b="0" l="0" r="0" t="0"/>
          <a:stretch/>
        </p:blipFill>
        <p:spPr>
          <a:xfrm>
            <a:off x="10265496" y="3738428"/>
            <a:ext cx="6993804" cy="1810649"/>
          </a:xfrm>
          <a:prstGeom prst="rect">
            <a:avLst/>
          </a:prstGeom>
          <a:noFill/>
          <a:ln>
            <a:noFill/>
          </a:ln>
        </p:spPr>
      </p:pic>
      <p:pic>
        <p:nvPicPr>
          <p:cNvPr id="227" name="Google Shape;227;p30"/>
          <p:cNvPicPr preferRelativeResize="0"/>
          <p:nvPr/>
        </p:nvPicPr>
        <p:blipFill rotWithShape="1">
          <a:blip r:embed="rId6">
            <a:alphaModFix/>
          </a:blip>
          <a:srcRect b="0" l="0" r="0" t="0"/>
          <a:stretch/>
        </p:blipFill>
        <p:spPr>
          <a:xfrm>
            <a:off x="9085624" y="7643747"/>
            <a:ext cx="8173676" cy="1614553"/>
          </a:xfrm>
          <a:prstGeom prst="rect">
            <a:avLst/>
          </a:prstGeom>
          <a:noFill/>
          <a:ln>
            <a:noFill/>
          </a:ln>
        </p:spPr>
      </p:pic>
      <p:sp>
        <p:nvSpPr>
          <p:cNvPr id="228" name="Google Shape;228;p30"/>
          <p:cNvSpPr txBox="1"/>
          <p:nvPr/>
        </p:nvSpPr>
        <p:spPr>
          <a:xfrm>
            <a:off x="1028700" y="495300"/>
            <a:ext cx="3803690" cy="1342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900" u="sng" cap="none" strike="noStrike">
                <a:solidFill>
                  <a:srgbClr val="000000"/>
                </a:solidFill>
                <a:latin typeface="Arial"/>
                <a:ea typeface="Arial"/>
                <a:cs typeface="Arial"/>
                <a:sym typeface="Arial"/>
              </a:rPr>
              <a:t>TABLES</a:t>
            </a:r>
            <a:endParaRPr/>
          </a:p>
        </p:txBody>
      </p:sp>
      <p:sp>
        <p:nvSpPr>
          <p:cNvPr id="229" name="Google Shape;229;p30"/>
          <p:cNvSpPr txBox="1"/>
          <p:nvPr/>
        </p:nvSpPr>
        <p:spPr>
          <a:xfrm>
            <a:off x="964777" y="2351645"/>
            <a:ext cx="3114222"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 Features:</a:t>
            </a:r>
            <a:endParaRPr/>
          </a:p>
        </p:txBody>
      </p:sp>
      <p:sp>
        <p:nvSpPr>
          <p:cNvPr id="230" name="Google Shape;230;p30"/>
          <p:cNvSpPr txBox="1"/>
          <p:nvPr/>
        </p:nvSpPr>
        <p:spPr>
          <a:xfrm>
            <a:off x="1028700" y="7019331"/>
            <a:ext cx="3378226"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City_table:</a:t>
            </a:r>
            <a:endParaRPr/>
          </a:p>
        </p:txBody>
      </p:sp>
      <p:sp>
        <p:nvSpPr>
          <p:cNvPr id="231" name="Google Shape;231;p30"/>
          <p:cNvSpPr txBox="1"/>
          <p:nvPr/>
        </p:nvSpPr>
        <p:spPr>
          <a:xfrm>
            <a:off x="10263830" y="2718042"/>
            <a:ext cx="3498568"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Developer:</a:t>
            </a:r>
            <a:endParaRPr/>
          </a:p>
        </p:txBody>
      </p:sp>
      <p:sp>
        <p:nvSpPr>
          <p:cNvPr id="232" name="Google Shape;232;p30"/>
          <p:cNvSpPr txBox="1"/>
          <p:nvPr/>
        </p:nvSpPr>
        <p:spPr>
          <a:xfrm>
            <a:off x="9261878" y="6623438"/>
            <a:ext cx="5505804"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Developer_email: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66D4"/>
        </a:solidFill>
      </p:bgPr>
    </p:bg>
    <p:spTree>
      <p:nvGrpSpPr>
        <p:cNvPr id="236" name="Shape 236"/>
        <p:cNvGrpSpPr/>
        <p:nvPr/>
      </p:nvGrpSpPr>
      <p:grpSpPr>
        <a:xfrm>
          <a:off x="0" y="0"/>
          <a:ext cx="0" cy="0"/>
          <a:chOff x="0" y="0"/>
          <a:chExt cx="0" cy="0"/>
        </a:xfrm>
      </p:grpSpPr>
      <p:pic>
        <p:nvPicPr>
          <p:cNvPr id="237" name="Google Shape;237;p31"/>
          <p:cNvPicPr preferRelativeResize="0"/>
          <p:nvPr/>
        </p:nvPicPr>
        <p:blipFill rotWithShape="1">
          <a:blip r:embed="rId3">
            <a:alphaModFix/>
          </a:blip>
          <a:srcRect b="0" l="0" r="0" t="0"/>
          <a:stretch/>
        </p:blipFill>
        <p:spPr>
          <a:xfrm>
            <a:off x="1008777" y="3203095"/>
            <a:ext cx="7952024" cy="1208180"/>
          </a:xfrm>
          <a:prstGeom prst="rect">
            <a:avLst/>
          </a:prstGeom>
          <a:noFill/>
          <a:ln>
            <a:noFill/>
          </a:ln>
        </p:spPr>
      </p:pic>
      <p:pic>
        <p:nvPicPr>
          <p:cNvPr id="238" name="Google Shape;238;p31"/>
          <p:cNvPicPr preferRelativeResize="0"/>
          <p:nvPr/>
        </p:nvPicPr>
        <p:blipFill rotWithShape="1">
          <a:blip r:embed="rId4">
            <a:alphaModFix/>
          </a:blip>
          <a:srcRect b="0" l="0" r="0" t="0"/>
          <a:stretch/>
        </p:blipFill>
        <p:spPr>
          <a:xfrm>
            <a:off x="9927326" y="3203095"/>
            <a:ext cx="8035741" cy="1559763"/>
          </a:xfrm>
          <a:prstGeom prst="rect">
            <a:avLst/>
          </a:prstGeom>
          <a:noFill/>
          <a:ln>
            <a:noFill/>
          </a:ln>
        </p:spPr>
      </p:pic>
      <p:pic>
        <p:nvPicPr>
          <p:cNvPr id="239" name="Google Shape;239;p31"/>
          <p:cNvPicPr preferRelativeResize="0"/>
          <p:nvPr/>
        </p:nvPicPr>
        <p:blipFill rotWithShape="1">
          <a:blip r:embed="rId5">
            <a:alphaModFix/>
          </a:blip>
          <a:srcRect b="0" l="0" r="0" t="0"/>
          <a:stretch/>
        </p:blipFill>
        <p:spPr>
          <a:xfrm>
            <a:off x="9927326" y="7668001"/>
            <a:ext cx="7355132" cy="1590299"/>
          </a:xfrm>
          <a:prstGeom prst="rect">
            <a:avLst/>
          </a:prstGeom>
          <a:noFill/>
          <a:ln>
            <a:noFill/>
          </a:ln>
        </p:spPr>
      </p:pic>
      <p:pic>
        <p:nvPicPr>
          <p:cNvPr id="240" name="Google Shape;240;p31"/>
          <p:cNvPicPr preferRelativeResize="0"/>
          <p:nvPr/>
        </p:nvPicPr>
        <p:blipFill rotWithShape="1">
          <a:blip r:embed="rId6">
            <a:alphaModFix/>
          </a:blip>
          <a:srcRect b="0" l="0" r="0" t="0"/>
          <a:stretch/>
        </p:blipFill>
        <p:spPr>
          <a:xfrm>
            <a:off x="1028700" y="5983705"/>
            <a:ext cx="8115300" cy="3274595"/>
          </a:xfrm>
          <a:prstGeom prst="rect">
            <a:avLst/>
          </a:prstGeom>
          <a:noFill/>
          <a:ln>
            <a:noFill/>
          </a:ln>
        </p:spPr>
      </p:pic>
      <p:sp>
        <p:nvSpPr>
          <p:cNvPr id="241" name="Google Shape;241;p31"/>
          <p:cNvSpPr txBox="1"/>
          <p:nvPr/>
        </p:nvSpPr>
        <p:spPr>
          <a:xfrm>
            <a:off x="9927326" y="2316059"/>
            <a:ext cx="6155138"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PUBLISHER_EMAIL:</a:t>
            </a:r>
            <a:endParaRPr/>
          </a:p>
        </p:txBody>
      </p:sp>
      <p:sp>
        <p:nvSpPr>
          <p:cNvPr id="242" name="Google Shape;242;p31"/>
          <p:cNvSpPr txBox="1"/>
          <p:nvPr/>
        </p:nvSpPr>
        <p:spPr>
          <a:xfrm>
            <a:off x="1181100" y="647700"/>
            <a:ext cx="3803690" cy="1342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900" u="sng" cap="none" strike="noStrike">
                <a:solidFill>
                  <a:srgbClr val="000000"/>
                </a:solidFill>
                <a:latin typeface="Arial"/>
                <a:ea typeface="Arial"/>
                <a:cs typeface="Arial"/>
                <a:sym typeface="Arial"/>
              </a:rPr>
              <a:t>TABLES</a:t>
            </a:r>
            <a:endParaRPr/>
          </a:p>
        </p:txBody>
      </p:sp>
      <p:sp>
        <p:nvSpPr>
          <p:cNvPr id="243" name="Google Shape;243;p31"/>
          <p:cNvSpPr txBox="1"/>
          <p:nvPr/>
        </p:nvSpPr>
        <p:spPr>
          <a:xfrm>
            <a:off x="1028700" y="5048250"/>
            <a:ext cx="2490276"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BOOKS:</a:t>
            </a:r>
            <a:endParaRPr/>
          </a:p>
        </p:txBody>
      </p:sp>
      <p:sp>
        <p:nvSpPr>
          <p:cNvPr id="244" name="Google Shape;244;p31"/>
          <p:cNvSpPr txBox="1"/>
          <p:nvPr/>
        </p:nvSpPr>
        <p:spPr>
          <a:xfrm>
            <a:off x="9927326" y="6456706"/>
            <a:ext cx="2399650"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GENRE:</a:t>
            </a:r>
            <a:endParaRPr/>
          </a:p>
        </p:txBody>
      </p:sp>
      <p:sp>
        <p:nvSpPr>
          <p:cNvPr id="245" name="Google Shape;245;p31"/>
          <p:cNvSpPr txBox="1"/>
          <p:nvPr/>
        </p:nvSpPr>
        <p:spPr>
          <a:xfrm>
            <a:off x="1008777" y="2316059"/>
            <a:ext cx="3948349"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State_table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2140856" y="2457120"/>
            <a:ext cx="12713117" cy="6801180"/>
          </a:xfrm>
          <a:prstGeom prst="rect">
            <a:avLst/>
          </a:prstGeom>
          <a:noFill/>
          <a:ln>
            <a:noFill/>
          </a:ln>
        </p:spPr>
        <p:txBody>
          <a:bodyPr anchorCtr="0" anchor="t" bIns="0" lIns="0" spcFirstLastPara="1" rIns="0" wrap="square" tIns="0">
            <a:spAutoFit/>
          </a:bodyPr>
          <a:lstStyle/>
          <a:p>
            <a:pPr indent="0" lvl="0" marL="0" marR="0" rtl="0" algn="l">
              <a:lnSpc>
                <a:spcPct val="4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5022"/>
              </a:lnSpc>
              <a:spcBef>
                <a:spcPts val="0"/>
              </a:spcBef>
              <a:spcAft>
                <a:spcPts val="0"/>
              </a:spcAft>
              <a:buNone/>
            </a:pPr>
            <a:r>
              <a:rPr b="0" i="0" lang="en-US" sz="3632" u="none" cap="none" strike="noStrike">
                <a:solidFill>
                  <a:srgbClr val="000000"/>
                </a:solidFill>
                <a:latin typeface="Arial"/>
                <a:ea typeface="Arial"/>
                <a:cs typeface="Arial"/>
                <a:sym typeface="Arial"/>
              </a:rPr>
              <a:t>The project is about managing database in Play Store. It covers collecting data on categories of applications and collecting ratings, size, reviews, number of downloads, description, price, offers of respective apps and userId, password, search history, updates, purchases, wishlist, etc for respective users. It also covers collecting data on books and audiobooks, details of the application creators, etc.</a:t>
            </a:r>
            <a:endParaRPr/>
          </a:p>
          <a:p>
            <a:pPr indent="0" lvl="0" marL="0" marR="0" rtl="0" algn="l">
              <a:lnSpc>
                <a:spcPct val="179625"/>
              </a:lnSpc>
              <a:spcBef>
                <a:spcPts val="0"/>
              </a:spcBef>
              <a:spcAft>
                <a:spcPts val="0"/>
              </a:spcAft>
              <a:buNone/>
            </a:pPr>
            <a:r>
              <a:t/>
            </a:r>
            <a:endParaRPr b="0" i="0" sz="3632" u="none" cap="none" strike="noStrike">
              <a:solidFill>
                <a:srgbClr val="000000"/>
              </a:solidFill>
              <a:latin typeface="Arial"/>
              <a:ea typeface="Arial"/>
              <a:cs typeface="Arial"/>
              <a:sym typeface="Arial"/>
            </a:endParaRPr>
          </a:p>
        </p:txBody>
      </p:sp>
      <p:pic>
        <p:nvPicPr>
          <p:cNvPr id="92" name="Google Shape;92;p14"/>
          <p:cNvPicPr preferRelativeResize="0"/>
          <p:nvPr/>
        </p:nvPicPr>
        <p:blipFill rotWithShape="1">
          <a:blip r:embed="rId3">
            <a:alphaModFix/>
          </a:blip>
          <a:srcRect b="0" l="0" r="0" t="0"/>
          <a:stretch/>
        </p:blipFill>
        <p:spPr>
          <a:xfrm>
            <a:off x="14628320" y="7577189"/>
            <a:ext cx="5261959" cy="5419621"/>
          </a:xfrm>
          <a:prstGeom prst="rect">
            <a:avLst/>
          </a:prstGeom>
          <a:noFill/>
          <a:ln>
            <a:noFill/>
          </a:ln>
        </p:spPr>
      </p:pic>
      <p:sp>
        <p:nvSpPr>
          <p:cNvPr id="93" name="Google Shape;93;p14"/>
          <p:cNvSpPr txBox="1"/>
          <p:nvPr/>
        </p:nvSpPr>
        <p:spPr>
          <a:xfrm>
            <a:off x="374782" y="49056"/>
            <a:ext cx="15119921" cy="1633345"/>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639" u="none" cap="none" strike="noStrike">
                <a:solidFill>
                  <a:srgbClr val="000000"/>
                </a:solidFill>
                <a:latin typeface="Arial"/>
                <a:ea typeface="Arial"/>
                <a:cs typeface="Arial"/>
                <a:sym typeface="Arial"/>
              </a:rPr>
              <a:t>PROBLEM STATEMENT</a:t>
            </a:r>
            <a:endParaRPr/>
          </a:p>
        </p:txBody>
      </p:sp>
      <p:pic>
        <p:nvPicPr>
          <p:cNvPr id="94" name="Google Shape;94;p14"/>
          <p:cNvPicPr preferRelativeResize="0"/>
          <p:nvPr/>
        </p:nvPicPr>
        <p:blipFill rotWithShape="1">
          <a:blip r:embed="rId4">
            <a:alphaModFix amt="18000"/>
          </a:blip>
          <a:srcRect b="0" l="0" r="0" t="0"/>
          <a:stretch/>
        </p:blipFill>
        <p:spPr>
          <a:xfrm>
            <a:off x="3659451" y="703541"/>
            <a:ext cx="9675927" cy="103940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66D4"/>
        </a:solidFill>
      </p:bgPr>
    </p:bg>
    <p:spTree>
      <p:nvGrpSpPr>
        <p:cNvPr id="249" name="Shape 249"/>
        <p:cNvGrpSpPr/>
        <p:nvPr/>
      </p:nvGrpSpPr>
      <p:grpSpPr>
        <a:xfrm>
          <a:off x="0" y="0"/>
          <a:ext cx="0" cy="0"/>
          <a:chOff x="0" y="0"/>
          <a:chExt cx="0" cy="0"/>
        </a:xfrm>
      </p:grpSpPr>
      <p:pic>
        <p:nvPicPr>
          <p:cNvPr id="250" name="Google Shape;250;p32"/>
          <p:cNvPicPr preferRelativeResize="0"/>
          <p:nvPr/>
        </p:nvPicPr>
        <p:blipFill rotWithShape="1">
          <a:blip r:embed="rId3">
            <a:alphaModFix/>
          </a:blip>
          <a:srcRect b="0" l="0" r="0" t="0"/>
          <a:stretch/>
        </p:blipFill>
        <p:spPr>
          <a:xfrm>
            <a:off x="9952665" y="3019627"/>
            <a:ext cx="7306635" cy="2161387"/>
          </a:xfrm>
          <a:prstGeom prst="rect">
            <a:avLst/>
          </a:prstGeom>
          <a:noFill/>
          <a:ln>
            <a:noFill/>
          </a:ln>
        </p:spPr>
      </p:pic>
      <p:pic>
        <p:nvPicPr>
          <p:cNvPr id="251" name="Google Shape;251;p32"/>
          <p:cNvPicPr preferRelativeResize="0"/>
          <p:nvPr/>
        </p:nvPicPr>
        <p:blipFill rotWithShape="1">
          <a:blip r:embed="rId4">
            <a:alphaModFix/>
          </a:blip>
          <a:srcRect b="0" l="0" r="0" t="0"/>
          <a:stretch/>
        </p:blipFill>
        <p:spPr>
          <a:xfrm>
            <a:off x="1333500" y="3153719"/>
            <a:ext cx="7952024" cy="2027295"/>
          </a:xfrm>
          <a:prstGeom prst="rect">
            <a:avLst/>
          </a:prstGeom>
          <a:noFill/>
          <a:ln>
            <a:noFill/>
          </a:ln>
        </p:spPr>
      </p:pic>
      <p:pic>
        <p:nvPicPr>
          <p:cNvPr id="252" name="Google Shape;252;p32"/>
          <p:cNvPicPr preferRelativeResize="0"/>
          <p:nvPr/>
        </p:nvPicPr>
        <p:blipFill rotWithShape="1">
          <a:blip r:embed="rId5">
            <a:alphaModFix/>
          </a:blip>
          <a:srcRect b="0" l="0" r="0" t="0"/>
          <a:stretch/>
        </p:blipFill>
        <p:spPr>
          <a:xfrm>
            <a:off x="1377379" y="6623555"/>
            <a:ext cx="7908146" cy="2419489"/>
          </a:xfrm>
          <a:prstGeom prst="rect">
            <a:avLst/>
          </a:prstGeom>
          <a:noFill/>
          <a:ln>
            <a:noFill/>
          </a:ln>
        </p:spPr>
      </p:pic>
      <p:pic>
        <p:nvPicPr>
          <p:cNvPr id="253" name="Google Shape;253;p32"/>
          <p:cNvPicPr preferRelativeResize="0"/>
          <p:nvPr/>
        </p:nvPicPr>
        <p:blipFill rotWithShape="1">
          <a:blip r:embed="rId6">
            <a:alphaModFix/>
          </a:blip>
          <a:srcRect b="0" l="0" r="0" t="0"/>
          <a:stretch/>
        </p:blipFill>
        <p:spPr>
          <a:xfrm>
            <a:off x="9952665" y="6464370"/>
            <a:ext cx="3491173" cy="2909311"/>
          </a:xfrm>
          <a:prstGeom prst="rect">
            <a:avLst/>
          </a:prstGeom>
          <a:noFill/>
          <a:ln>
            <a:noFill/>
          </a:ln>
        </p:spPr>
      </p:pic>
      <p:sp>
        <p:nvSpPr>
          <p:cNvPr id="254" name="Google Shape;254;p32"/>
          <p:cNvSpPr txBox="1"/>
          <p:nvPr/>
        </p:nvSpPr>
        <p:spPr>
          <a:xfrm>
            <a:off x="1333500" y="800100"/>
            <a:ext cx="3803690" cy="1342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900" u="sng" cap="none" strike="noStrike">
                <a:solidFill>
                  <a:srgbClr val="000000"/>
                </a:solidFill>
                <a:latin typeface="Arial"/>
                <a:ea typeface="Arial"/>
                <a:cs typeface="Arial"/>
                <a:sym typeface="Arial"/>
              </a:rPr>
              <a:t>TABLES</a:t>
            </a:r>
            <a:endParaRPr/>
          </a:p>
        </p:txBody>
      </p:sp>
      <p:sp>
        <p:nvSpPr>
          <p:cNvPr id="255" name="Google Shape;255;p32"/>
          <p:cNvSpPr txBox="1"/>
          <p:nvPr/>
        </p:nvSpPr>
        <p:spPr>
          <a:xfrm>
            <a:off x="1333500" y="2156957"/>
            <a:ext cx="3194122"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Publisher:</a:t>
            </a:r>
            <a:endParaRPr/>
          </a:p>
        </p:txBody>
      </p:sp>
      <p:sp>
        <p:nvSpPr>
          <p:cNvPr id="256" name="Google Shape;256;p32"/>
          <p:cNvSpPr txBox="1"/>
          <p:nvPr/>
        </p:nvSpPr>
        <p:spPr>
          <a:xfrm>
            <a:off x="10121911" y="5491609"/>
            <a:ext cx="2855630"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Updates:</a:t>
            </a:r>
            <a:endParaRPr/>
          </a:p>
        </p:txBody>
      </p:sp>
      <p:sp>
        <p:nvSpPr>
          <p:cNvPr id="257" name="Google Shape;257;p32"/>
          <p:cNvSpPr txBox="1"/>
          <p:nvPr/>
        </p:nvSpPr>
        <p:spPr>
          <a:xfrm>
            <a:off x="1377379" y="5736519"/>
            <a:ext cx="3562330"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User_table:</a:t>
            </a:r>
            <a:endParaRPr/>
          </a:p>
        </p:txBody>
      </p:sp>
      <p:sp>
        <p:nvSpPr>
          <p:cNvPr id="258" name="Google Shape;258;p32"/>
          <p:cNvSpPr txBox="1"/>
          <p:nvPr/>
        </p:nvSpPr>
        <p:spPr>
          <a:xfrm>
            <a:off x="9952665" y="2047231"/>
            <a:ext cx="3657777"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downloads: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66D4"/>
        </a:solidFill>
      </p:bgPr>
    </p:bg>
    <p:spTree>
      <p:nvGrpSpPr>
        <p:cNvPr id="262" name="Shape 262"/>
        <p:cNvGrpSpPr/>
        <p:nvPr/>
      </p:nvGrpSpPr>
      <p:grpSpPr>
        <a:xfrm>
          <a:off x="0" y="0"/>
          <a:ext cx="0" cy="0"/>
          <a:chOff x="0" y="0"/>
          <a:chExt cx="0" cy="0"/>
        </a:xfrm>
      </p:grpSpPr>
      <p:pic>
        <p:nvPicPr>
          <p:cNvPr id="263" name="Google Shape;263;p33"/>
          <p:cNvPicPr preferRelativeResize="0"/>
          <p:nvPr/>
        </p:nvPicPr>
        <p:blipFill rotWithShape="1">
          <a:blip r:embed="rId3">
            <a:alphaModFix/>
          </a:blip>
          <a:srcRect b="0" l="0" r="0" t="0"/>
          <a:stretch/>
        </p:blipFill>
        <p:spPr>
          <a:xfrm>
            <a:off x="8586059" y="6231103"/>
            <a:ext cx="5550388" cy="2436756"/>
          </a:xfrm>
          <a:prstGeom prst="rect">
            <a:avLst/>
          </a:prstGeom>
          <a:noFill/>
          <a:ln>
            <a:noFill/>
          </a:ln>
        </p:spPr>
      </p:pic>
      <p:pic>
        <p:nvPicPr>
          <p:cNvPr id="264" name="Google Shape;264;p33"/>
          <p:cNvPicPr preferRelativeResize="0"/>
          <p:nvPr/>
        </p:nvPicPr>
        <p:blipFill rotWithShape="1">
          <a:blip r:embed="rId4">
            <a:alphaModFix/>
          </a:blip>
          <a:srcRect b="0" l="0" r="0" t="0"/>
          <a:stretch/>
        </p:blipFill>
        <p:spPr>
          <a:xfrm>
            <a:off x="1252005" y="4554277"/>
            <a:ext cx="5248247" cy="3353651"/>
          </a:xfrm>
          <a:prstGeom prst="rect">
            <a:avLst/>
          </a:prstGeom>
          <a:noFill/>
          <a:ln>
            <a:noFill/>
          </a:ln>
        </p:spPr>
      </p:pic>
      <p:pic>
        <p:nvPicPr>
          <p:cNvPr id="265" name="Google Shape;265;p33"/>
          <p:cNvPicPr preferRelativeResize="0"/>
          <p:nvPr/>
        </p:nvPicPr>
        <p:blipFill rotWithShape="1">
          <a:blip r:embed="rId5">
            <a:alphaModFix/>
          </a:blip>
          <a:srcRect b="0" l="0" r="0" t="0"/>
          <a:stretch/>
        </p:blipFill>
        <p:spPr>
          <a:xfrm>
            <a:off x="7843109" y="2690774"/>
            <a:ext cx="9509052" cy="1491064"/>
          </a:xfrm>
          <a:prstGeom prst="rect">
            <a:avLst/>
          </a:prstGeom>
          <a:noFill/>
          <a:ln>
            <a:noFill/>
          </a:ln>
        </p:spPr>
      </p:pic>
      <p:sp>
        <p:nvSpPr>
          <p:cNvPr id="266" name="Google Shape;266;p33"/>
          <p:cNvSpPr txBox="1"/>
          <p:nvPr/>
        </p:nvSpPr>
        <p:spPr>
          <a:xfrm>
            <a:off x="1252005" y="885825"/>
            <a:ext cx="3803690" cy="1342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900" u="sng" cap="none" strike="noStrike">
                <a:solidFill>
                  <a:srgbClr val="000000"/>
                </a:solidFill>
                <a:latin typeface="Arial"/>
                <a:ea typeface="Arial"/>
                <a:cs typeface="Arial"/>
                <a:sym typeface="Arial"/>
              </a:rPr>
              <a:t>TABLES</a:t>
            </a:r>
            <a:endParaRPr/>
          </a:p>
        </p:txBody>
      </p:sp>
      <p:sp>
        <p:nvSpPr>
          <p:cNvPr id="267" name="Google Shape;267;p33"/>
          <p:cNvSpPr txBox="1"/>
          <p:nvPr/>
        </p:nvSpPr>
        <p:spPr>
          <a:xfrm>
            <a:off x="1252005" y="2945163"/>
            <a:ext cx="4917281"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Rating_reviews:</a:t>
            </a:r>
            <a:endParaRPr/>
          </a:p>
        </p:txBody>
      </p:sp>
      <p:sp>
        <p:nvSpPr>
          <p:cNvPr id="268" name="Google Shape;268;p33"/>
          <p:cNvSpPr txBox="1"/>
          <p:nvPr/>
        </p:nvSpPr>
        <p:spPr>
          <a:xfrm>
            <a:off x="9563115" y="1803738"/>
            <a:ext cx="3034519"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wish_list::</a:t>
            </a:r>
            <a:endParaRPr/>
          </a:p>
        </p:txBody>
      </p:sp>
      <p:sp>
        <p:nvSpPr>
          <p:cNvPr id="269" name="Google Shape;269;p33"/>
          <p:cNvSpPr txBox="1"/>
          <p:nvPr/>
        </p:nvSpPr>
        <p:spPr>
          <a:xfrm>
            <a:off x="8586059" y="5344067"/>
            <a:ext cx="4115725"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user_update: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66D4"/>
        </a:solidFill>
      </p:bgPr>
    </p:bg>
    <p:spTree>
      <p:nvGrpSpPr>
        <p:cNvPr id="273" name="Shape 273"/>
        <p:cNvGrpSpPr/>
        <p:nvPr/>
      </p:nvGrpSpPr>
      <p:grpSpPr>
        <a:xfrm>
          <a:off x="0" y="0"/>
          <a:ext cx="0" cy="0"/>
          <a:chOff x="0" y="0"/>
          <a:chExt cx="0" cy="0"/>
        </a:xfrm>
      </p:grpSpPr>
      <p:pic>
        <p:nvPicPr>
          <p:cNvPr id="274" name="Google Shape;274;p34"/>
          <p:cNvPicPr preferRelativeResize="0"/>
          <p:nvPr/>
        </p:nvPicPr>
        <p:blipFill rotWithShape="1">
          <a:blip r:embed="rId3">
            <a:alphaModFix/>
          </a:blip>
          <a:srcRect b="0" l="0" r="0" t="0"/>
          <a:stretch/>
        </p:blipFill>
        <p:spPr>
          <a:xfrm>
            <a:off x="1028700" y="4888224"/>
            <a:ext cx="7826159" cy="2655461"/>
          </a:xfrm>
          <a:prstGeom prst="rect">
            <a:avLst/>
          </a:prstGeom>
          <a:noFill/>
          <a:ln>
            <a:noFill/>
          </a:ln>
        </p:spPr>
      </p:pic>
      <p:pic>
        <p:nvPicPr>
          <p:cNvPr id="275" name="Google Shape;275;p34"/>
          <p:cNvPicPr preferRelativeResize="0"/>
          <p:nvPr/>
        </p:nvPicPr>
        <p:blipFill rotWithShape="1">
          <a:blip r:embed="rId4">
            <a:alphaModFix/>
          </a:blip>
          <a:srcRect b="0" l="0" r="0" t="0"/>
          <a:stretch/>
        </p:blipFill>
        <p:spPr>
          <a:xfrm>
            <a:off x="9144000" y="4492632"/>
            <a:ext cx="9134737" cy="3446645"/>
          </a:xfrm>
          <a:prstGeom prst="rect">
            <a:avLst/>
          </a:prstGeom>
          <a:noFill/>
          <a:ln>
            <a:noFill/>
          </a:ln>
        </p:spPr>
      </p:pic>
      <p:sp>
        <p:nvSpPr>
          <p:cNvPr id="276" name="Google Shape;276;p34"/>
          <p:cNvSpPr txBox="1"/>
          <p:nvPr/>
        </p:nvSpPr>
        <p:spPr>
          <a:xfrm>
            <a:off x="1404405" y="1038225"/>
            <a:ext cx="3803690" cy="134238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900" u="sng" cap="none" strike="noStrike">
                <a:solidFill>
                  <a:srgbClr val="000000"/>
                </a:solidFill>
                <a:latin typeface="Arial"/>
                <a:ea typeface="Arial"/>
                <a:cs typeface="Arial"/>
                <a:sym typeface="Arial"/>
              </a:rPr>
              <a:t>TABLES</a:t>
            </a:r>
            <a:endParaRPr/>
          </a:p>
        </p:txBody>
      </p:sp>
      <p:sp>
        <p:nvSpPr>
          <p:cNvPr id="277" name="Google Shape;277;p34"/>
          <p:cNvSpPr txBox="1"/>
          <p:nvPr/>
        </p:nvSpPr>
        <p:spPr>
          <a:xfrm>
            <a:off x="9144000" y="2945476"/>
            <a:ext cx="3962518"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PURCHASES</a:t>
            </a:r>
            <a:endParaRPr/>
          </a:p>
        </p:txBody>
      </p:sp>
      <p:sp>
        <p:nvSpPr>
          <p:cNvPr id="278" name="Google Shape;278;p34"/>
          <p:cNvSpPr txBox="1"/>
          <p:nvPr/>
        </p:nvSpPr>
        <p:spPr>
          <a:xfrm>
            <a:off x="1028700" y="3605596"/>
            <a:ext cx="5567303"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USER_PURCHASE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nvSpPr>
        <p:spPr>
          <a:xfrm>
            <a:off x="1028700" y="3753901"/>
            <a:ext cx="7801535" cy="1407539"/>
          </a:xfrm>
          <a:prstGeom prst="rect">
            <a:avLst/>
          </a:prstGeom>
          <a:noFill/>
          <a:ln>
            <a:noFill/>
          </a:ln>
        </p:spPr>
        <p:txBody>
          <a:bodyPr anchorCtr="0" anchor="t" bIns="0" lIns="0" spcFirstLastPara="1" rIns="0" wrap="square" tIns="0">
            <a:spAutoFit/>
          </a:bodyPr>
          <a:lstStyle/>
          <a:p>
            <a:pPr indent="0" lvl="0" marL="0" marR="0" rtl="0" algn="l">
              <a:lnSpc>
                <a:spcPct val="116998"/>
              </a:lnSpc>
              <a:spcBef>
                <a:spcPts val="0"/>
              </a:spcBef>
              <a:spcAft>
                <a:spcPts val="0"/>
              </a:spcAft>
              <a:buNone/>
            </a:pPr>
            <a:r>
              <a:rPr b="0" i="0" lang="en-US" sz="9448" u="none" cap="none" strike="noStrike">
                <a:solidFill>
                  <a:srgbClr val="000000"/>
                </a:solidFill>
                <a:latin typeface="Arial"/>
                <a:ea typeface="Arial"/>
                <a:cs typeface="Arial"/>
                <a:sym typeface="Arial"/>
              </a:rPr>
              <a:t>DATA </a:t>
            </a:r>
            <a:endParaRPr/>
          </a:p>
        </p:txBody>
      </p:sp>
      <p:grpSp>
        <p:nvGrpSpPr>
          <p:cNvPr id="284" name="Google Shape;284;p35"/>
          <p:cNvGrpSpPr/>
          <p:nvPr/>
        </p:nvGrpSpPr>
        <p:grpSpPr>
          <a:xfrm>
            <a:off x="5931061" y="-1482237"/>
            <a:ext cx="16115203" cy="20407955"/>
            <a:chOff x="0" y="0"/>
            <a:chExt cx="21486938" cy="27210606"/>
          </a:xfrm>
        </p:grpSpPr>
        <p:pic>
          <p:nvPicPr>
            <p:cNvPr id="285" name="Google Shape;285;p35"/>
            <p:cNvPicPr preferRelativeResize="0"/>
            <p:nvPr/>
          </p:nvPicPr>
          <p:blipFill rotWithShape="1">
            <a:blip r:embed="rId3">
              <a:alphaModFix/>
            </a:blip>
            <a:srcRect b="0" l="0" r="0" t="0"/>
            <a:stretch/>
          </p:blipFill>
          <p:spPr>
            <a:xfrm>
              <a:off x="156412" y="5240963"/>
              <a:ext cx="21330526" cy="21969643"/>
            </a:xfrm>
            <a:prstGeom prst="rect">
              <a:avLst/>
            </a:prstGeom>
            <a:noFill/>
            <a:ln>
              <a:noFill/>
            </a:ln>
          </p:spPr>
        </p:pic>
        <p:pic>
          <p:nvPicPr>
            <p:cNvPr id="286" name="Google Shape;286;p35"/>
            <p:cNvPicPr preferRelativeResize="0"/>
            <p:nvPr/>
          </p:nvPicPr>
          <p:blipFill rotWithShape="1">
            <a:blip r:embed="rId3">
              <a:alphaModFix/>
            </a:blip>
            <a:srcRect b="0" l="0" r="0" t="52453"/>
            <a:stretch/>
          </p:blipFill>
          <p:spPr>
            <a:xfrm>
              <a:off x="0" y="0"/>
              <a:ext cx="15216327" cy="7451612"/>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6"/>
          <p:cNvPicPr preferRelativeResize="0"/>
          <p:nvPr/>
        </p:nvPicPr>
        <p:blipFill rotWithShape="1">
          <a:blip r:embed="rId3">
            <a:alphaModFix/>
          </a:blip>
          <a:srcRect b="0" l="0" r="0" t="0"/>
          <a:stretch/>
        </p:blipFill>
        <p:spPr>
          <a:xfrm>
            <a:off x="1028700" y="892492"/>
            <a:ext cx="781565" cy="804982"/>
          </a:xfrm>
          <a:prstGeom prst="rect">
            <a:avLst/>
          </a:prstGeom>
          <a:noFill/>
          <a:ln>
            <a:noFill/>
          </a:ln>
        </p:spPr>
      </p:pic>
      <p:pic>
        <p:nvPicPr>
          <p:cNvPr id="292" name="Google Shape;292;p36"/>
          <p:cNvPicPr preferRelativeResize="0"/>
          <p:nvPr/>
        </p:nvPicPr>
        <p:blipFill rotWithShape="1">
          <a:blip r:embed="rId4">
            <a:alphaModFix/>
          </a:blip>
          <a:srcRect b="0" l="0" r="0" t="0"/>
          <a:stretch/>
        </p:blipFill>
        <p:spPr>
          <a:xfrm>
            <a:off x="4459525" y="2041333"/>
            <a:ext cx="7405624" cy="7984189"/>
          </a:xfrm>
          <a:prstGeom prst="rect">
            <a:avLst/>
          </a:prstGeom>
          <a:noFill/>
          <a:ln>
            <a:noFill/>
          </a:ln>
        </p:spPr>
      </p:pic>
      <p:sp>
        <p:nvSpPr>
          <p:cNvPr id="293" name="Google Shape;293;p36"/>
          <p:cNvSpPr txBox="1"/>
          <p:nvPr/>
        </p:nvSpPr>
        <p:spPr>
          <a:xfrm>
            <a:off x="2057775" y="962025"/>
            <a:ext cx="7898972" cy="735450"/>
          </a:xfrm>
          <a:prstGeom prst="rect">
            <a:avLst/>
          </a:prstGeom>
          <a:noFill/>
          <a:ln>
            <a:noFill/>
          </a:ln>
        </p:spPr>
        <p:txBody>
          <a:bodyPr anchorCtr="0" anchor="t" bIns="0" lIns="0" spcFirstLastPara="1" rIns="0" wrap="square" tIns="0">
            <a:spAutoFit/>
          </a:bodyPr>
          <a:lstStyle/>
          <a:p>
            <a:pPr indent="0" lvl="0" marL="0" marR="0" rtl="0" algn="l">
              <a:lnSpc>
                <a:spcPct val="135018"/>
              </a:lnSpc>
              <a:spcBef>
                <a:spcPts val="0"/>
              </a:spcBef>
              <a:spcAft>
                <a:spcPts val="0"/>
              </a:spcAft>
              <a:buNone/>
            </a:pPr>
            <a:r>
              <a:rPr b="0" i="0" lang="en-US" sz="4392" u="none" cap="none" strike="noStrike">
                <a:solidFill>
                  <a:srgbClr val="2E2E2E"/>
                </a:solidFill>
                <a:latin typeface="Montserrat"/>
                <a:ea typeface="Montserrat"/>
                <a:cs typeface="Montserrat"/>
                <a:sym typeface="Montserrat"/>
              </a:rPr>
              <a:t>TABLE </a:t>
            </a:r>
            <a:r>
              <a:rPr b="1" i="0" lang="en-US" sz="4392" u="none" cap="none" strike="noStrike">
                <a:solidFill>
                  <a:srgbClr val="2E2E2E"/>
                </a:solidFill>
                <a:latin typeface="Montserrat"/>
                <a:ea typeface="Montserrat"/>
                <a:cs typeface="Montserrat"/>
                <a:sym typeface="Montserrat"/>
              </a:rPr>
              <a:t>APPLICATION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7"/>
          <p:cNvPicPr preferRelativeResize="0"/>
          <p:nvPr/>
        </p:nvPicPr>
        <p:blipFill rotWithShape="1">
          <a:blip r:embed="rId3">
            <a:alphaModFix/>
          </a:blip>
          <a:srcRect b="0" l="0" r="0" t="0"/>
          <a:stretch/>
        </p:blipFill>
        <p:spPr>
          <a:xfrm>
            <a:off x="1028700" y="892492"/>
            <a:ext cx="781565" cy="804982"/>
          </a:xfrm>
          <a:prstGeom prst="rect">
            <a:avLst/>
          </a:prstGeom>
          <a:noFill/>
          <a:ln>
            <a:noFill/>
          </a:ln>
        </p:spPr>
      </p:pic>
      <p:pic>
        <p:nvPicPr>
          <p:cNvPr id="299" name="Google Shape;299;p37"/>
          <p:cNvPicPr preferRelativeResize="0"/>
          <p:nvPr/>
        </p:nvPicPr>
        <p:blipFill rotWithShape="1">
          <a:blip r:embed="rId4">
            <a:alphaModFix/>
          </a:blip>
          <a:srcRect b="0" l="0" r="0" t="0"/>
          <a:stretch/>
        </p:blipFill>
        <p:spPr>
          <a:xfrm>
            <a:off x="2057775" y="2513905"/>
            <a:ext cx="14588362" cy="6040493"/>
          </a:xfrm>
          <a:prstGeom prst="rect">
            <a:avLst/>
          </a:prstGeom>
          <a:noFill/>
          <a:ln>
            <a:noFill/>
          </a:ln>
        </p:spPr>
      </p:pic>
      <p:sp>
        <p:nvSpPr>
          <p:cNvPr id="300" name="Google Shape;300;p37"/>
          <p:cNvSpPr txBox="1"/>
          <p:nvPr/>
        </p:nvSpPr>
        <p:spPr>
          <a:xfrm>
            <a:off x="2057775" y="962025"/>
            <a:ext cx="7898972" cy="735450"/>
          </a:xfrm>
          <a:prstGeom prst="rect">
            <a:avLst/>
          </a:prstGeom>
          <a:noFill/>
          <a:ln>
            <a:noFill/>
          </a:ln>
        </p:spPr>
        <p:txBody>
          <a:bodyPr anchorCtr="0" anchor="t" bIns="0" lIns="0" spcFirstLastPara="1" rIns="0" wrap="square" tIns="0">
            <a:spAutoFit/>
          </a:bodyPr>
          <a:lstStyle/>
          <a:p>
            <a:pPr indent="0" lvl="0" marL="0" marR="0" rtl="0" algn="l">
              <a:lnSpc>
                <a:spcPct val="135018"/>
              </a:lnSpc>
              <a:spcBef>
                <a:spcPts val="0"/>
              </a:spcBef>
              <a:spcAft>
                <a:spcPts val="0"/>
              </a:spcAft>
              <a:buNone/>
            </a:pPr>
            <a:r>
              <a:rPr b="0" i="0" lang="en-US" sz="4392" u="none" cap="none" strike="noStrike">
                <a:solidFill>
                  <a:srgbClr val="2E2E2E"/>
                </a:solidFill>
                <a:latin typeface="Montserrat"/>
                <a:ea typeface="Montserrat"/>
                <a:cs typeface="Montserrat"/>
                <a:sym typeface="Montserrat"/>
              </a:rPr>
              <a:t>TABLE </a:t>
            </a:r>
            <a:r>
              <a:rPr b="1" i="0" lang="en-US" sz="4392" u="none" cap="none" strike="noStrike">
                <a:solidFill>
                  <a:srgbClr val="2E2E2E"/>
                </a:solidFill>
                <a:latin typeface="Montserrat"/>
                <a:ea typeface="Montserrat"/>
                <a:cs typeface="Montserrat"/>
                <a:sym typeface="Montserrat"/>
              </a:rPr>
              <a:t>USER_TABLE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8"/>
          <p:cNvPicPr preferRelativeResize="0"/>
          <p:nvPr/>
        </p:nvPicPr>
        <p:blipFill rotWithShape="1">
          <a:blip r:embed="rId3">
            <a:alphaModFix/>
          </a:blip>
          <a:srcRect b="0" l="0" r="0" t="0"/>
          <a:stretch/>
        </p:blipFill>
        <p:spPr>
          <a:xfrm>
            <a:off x="1028700" y="892492"/>
            <a:ext cx="781565" cy="804982"/>
          </a:xfrm>
          <a:prstGeom prst="rect">
            <a:avLst/>
          </a:prstGeom>
          <a:noFill/>
          <a:ln>
            <a:noFill/>
          </a:ln>
        </p:spPr>
      </p:pic>
      <p:pic>
        <p:nvPicPr>
          <p:cNvPr id="306" name="Google Shape;306;p38"/>
          <p:cNvPicPr preferRelativeResize="0"/>
          <p:nvPr/>
        </p:nvPicPr>
        <p:blipFill rotWithShape="1">
          <a:blip r:embed="rId4">
            <a:alphaModFix/>
          </a:blip>
          <a:srcRect b="0" l="0" r="0" t="0"/>
          <a:stretch/>
        </p:blipFill>
        <p:spPr>
          <a:xfrm>
            <a:off x="460212" y="3704396"/>
            <a:ext cx="17425059" cy="2994932"/>
          </a:xfrm>
          <a:prstGeom prst="rect">
            <a:avLst/>
          </a:prstGeom>
          <a:noFill/>
          <a:ln>
            <a:noFill/>
          </a:ln>
        </p:spPr>
      </p:pic>
      <p:sp>
        <p:nvSpPr>
          <p:cNvPr id="307" name="Google Shape;307;p38"/>
          <p:cNvSpPr txBox="1"/>
          <p:nvPr/>
        </p:nvSpPr>
        <p:spPr>
          <a:xfrm>
            <a:off x="2057775" y="962025"/>
            <a:ext cx="7898972" cy="735450"/>
          </a:xfrm>
          <a:prstGeom prst="rect">
            <a:avLst/>
          </a:prstGeom>
          <a:noFill/>
          <a:ln>
            <a:noFill/>
          </a:ln>
        </p:spPr>
        <p:txBody>
          <a:bodyPr anchorCtr="0" anchor="t" bIns="0" lIns="0" spcFirstLastPara="1" rIns="0" wrap="square" tIns="0">
            <a:spAutoFit/>
          </a:bodyPr>
          <a:lstStyle/>
          <a:p>
            <a:pPr indent="0" lvl="0" marL="0" marR="0" rtl="0" algn="l">
              <a:lnSpc>
                <a:spcPct val="135018"/>
              </a:lnSpc>
              <a:spcBef>
                <a:spcPts val="0"/>
              </a:spcBef>
              <a:spcAft>
                <a:spcPts val="0"/>
              </a:spcAft>
              <a:buNone/>
            </a:pPr>
            <a:r>
              <a:rPr b="0" i="0" lang="en-US" sz="4392" u="none" cap="none" strike="noStrike">
                <a:solidFill>
                  <a:srgbClr val="2E2E2E"/>
                </a:solidFill>
                <a:latin typeface="Montserrat"/>
                <a:ea typeface="Montserrat"/>
                <a:cs typeface="Montserrat"/>
                <a:sym typeface="Montserrat"/>
              </a:rPr>
              <a:t>TABLE UPDATES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9"/>
          <p:cNvPicPr preferRelativeResize="0"/>
          <p:nvPr/>
        </p:nvPicPr>
        <p:blipFill rotWithShape="1">
          <a:blip r:embed="rId3">
            <a:alphaModFix/>
          </a:blip>
          <a:srcRect b="0" l="0" r="0" t="0"/>
          <a:stretch/>
        </p:blipFill>
        <p:spPr>
          <a:xfrm>
            <a:off x="1028700" y="892492"/>
            <a:ext cx="781565" cy="804982"/>
          </a:xfrm>
          <a:prstGeom prst="rect">
            <a:avLst/>
          </a:prstGeom>
          <a:noFill/>
          <a:ln>
            <a:noFill/>
          </a:ln>
        </p:spPr>
      </p:pic>
      <p:pic>
        <p:nvPicPr>
          <p:cNvPr id="313" name="Google Shape;313;p39"/>
          <p:cNvPicPr preferRelativeResize="0"/>
          <p:nvPr/>
        </p:nvPicPr>
        <p:blipFill rotWithShape="1">
          <a:blip r:embed="rId4">
            <a:alphaModFix/>
          </a:blip>
          <a:srcRect b="0" l="0" r="0" t="0"/>
          <a:stretch/>
        </p:blipFill>
        <p:spPr>
          <a:xfrm>
            <a:off x="1028700" y="3388012"/>
            <a:ext cx="16230600" cy="5547568"/>
          </a:xfrm>
          <a:prstGeom prst="rect">
            <a:avLst/>
          </a:prstGeom>
          <a:noFill/>
          <a:ln>
            <a:noFill/>
          </a:ln>
        </p:spPr>
      </p:pic>
      <p:sp>
        <p:nvSpPr>
          <p:cNvPr id="314" name="Google Shape;314;p39"/>
          <p:cNvSpPr txBox="1"/>
          <p:nvPr/>
        </p:nvSpPr>
        <p:spPr>
          <a:xfrm>
            <a:off x="2057775" y="962025"/>
            <a:ext cx="7898972" cy="735450"/>
          </a:xfrm>
          <a:prstGeom prst="rect">
            <a:avLst/>
          </a:prstGeom>
          <a:noFill/>
          <a:ln>
            <a:noFill/>
          </a:ln>
        </p:spPr>
        <p:txBody>
          <a:bodyPr anchorCtr="0" anchor="t" bIns="0" lIns="0" spcFirstLastPara="1" rIns="0" wrap="square" tIns="0">
            <a:spAutoFit/>
          </a:bodyPr>
          <a:lstStyle/>
          <a:p>
            <a:pPr indent="0" lvl="0" marL="0" marR="0" rtl="0" algn="l">
              <a:lnSpc>
                <a:spcPct val="135018"/>
              </a:lnSpc>
              <a:spcBef>
                <a:spcPts val="0"/>
              </a:spcBef>
              <a:spcAft>
                <a:spcPts val="0"/>
              </a:spcAft>
              <a:buNone/>
            </a:pPr>
            <a:r>
              <a:rPr b="0" i="0" lang="en-US" sz="4392" u="none" cap="none" strike="noStrike">
                <a:solidFill>
                  <a:srgbClr val="2E2E2E"/>
                </a:solidFill>
                <a:latin typeface="Montserrat"/>
                <a:ea typeface="Montserrat"/>
                <a:cs typeface="Montserrat"/>
                <a:sym typeface="Montserrat"/>
              </a:rPr>
              <a:t>TABLE </a:t>
            </a:r>
            <a:r>
              <a:rPr b="1" i="0" lang="en-US" sz="4392" u="none" cap="none" strike="noStrike">
                <a:solidFill>
                  <a:srgbClr val="2E2E2E"/>
                </a:solidFill>
                <a:latin typeface="Montserrat"/>
                <a:ea typeface="Montserrat"/>
                <a:cs typeface="Montserrat"/>
                <a:sym typeface="Montserrat"/>
              </a:rPr>
              <a:t>USER_UPDATE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0"/>
          <p:cNvPicPr preferRelativeResize="0"/>
          <p:nvPr/>
        </p:nvPicPr>
        <p:blipFill rotWithShape="1">
          <a:blip r:embed="rId3">
            <a:alphaModFix/>
          </a:blip>
          <a:srcRect b="0" l="0" r="0" t="0"/>
          <a:stretch/>
        </p:blipFill>
        <p:spPr>
          <a:xfrm>
            <a:off x="1028700" y="892492"/>
            <a:ext cx="781565" cy="804982"/>
          </a:xfrm>
          <a:prstGeom prst="rect">
            <a:avLst/>
          </a:prstGeom>
          <a:noFill/>
          <a:ln>
            <a:noFill/>
          </a:ln>
        </p:spPr>
      </p:pic>
      <p:pic>
        <p:nvPicPr>
          <p:cNvPr id="320" name="Google Shape;320;p40"/>
          <p:cNvPicPr preferRelativeResize="0"/>
          <p:nvPr/>
        </p:nvPicPr>
        <p:blipFill rotWithShape="1">
          <a:blip r:embed="rId4">
            <a:alphaModFix/>
          </a:blip>
          <a:srcRect b="0" l="0" r="0" t="0"/>
          <a:stretch/>
        </p:blipFill>
        <p:spPr>
          <a:xfrm>
            <a:off x="1419482" y="2573228"/>
            <a:ext cx="15442014" cy="7147964"/>
          </a:xfrm>
          <a:prstGeom prst="rect">
            <a:avLst/>
          </a:prstGeom>
          <a:noFill/>
          <a:ln>
            <a:noFill/>
          </a:ln>
        </p:spPr>
      </p:pic>
      <p:sp>
        <p:nvSpPr>
          <p:cNvPr id="321" name="Google Shape;321;p40"/>
          <p:cNvSpPr txBox="1"/>
          <p:nvPr/>
        </p:nvSpPr>
        <p:spPr>
          <a:xfrm>
            <a:off x="2057775" y="962025"/>
            <a:ext cx="7898972" cy="735450"/>
          </a:xfrm>
          <a:prstGeom prst="rect">
            <a:avLst/>
          </a:prstGeom>
          <a:noFill/>
          <a:ln>
            <a:noFill/>
          </a:ln>
        </p:spPr>
        <p:txBody>
          <a:bodyPr anchorCtr="0" anchor="t" bIns="0" lIns="0" spcFirstLastPara="1" rIns="0" wrap="square" tIns="0">
            <a:spAutoFit/>
          </a:bodyPr>
          <a:lstStyle/>
          <a:p>
            <a:pPr indent="0" lvl="0" marL="0" marR="0" rtl="0" algn="l">
              <a:lnSpc>
                <a:spcPct val="135018"/>
              </a:lnSpc>
              <a:spcBef>
                <a:spcPts val="0"/>
              </a:spcBef>
              <a:spcAft>
                <a:spcPts val="0"/>
              </a:spcAft>
              <a:buNone/>
            </a:pPr>
            <a:r>
              <a:rPr b="0" i="0" lang="en-US" sz="4392" u="none" cap="none" strike="noStrike">
                <a:solidFill>
                  <a:srgbClr val="2E2E2E"/>
                </a:solidFill>
                <a:latin typeface="Montserrat"/>
                <a:ea typeface="Montserrat"/>
                <a:cs typeface="Montserrat"/>
                <a:sym typeface="Montserrat"/>
              </a:rPr>
              <a:t>TABLE </a:t>
            </a:r>
            <a:r>
              <a:rPr b="1" i="0" lang="en-US" sz="4392" u="none" cap="none" strike="noStrike">
                <a:solidFill>
                  <a:srgbClr val="2E2E2E"/>
                </a:solidFill>
                <a:latin typeface="Montserrat"/>
                <a:ea typeface="Montserrat"/>
                <a:cs typeface="Montserrat"/>
                <a:sym typeface="Montserrat"/>
              </a:rPr>
              <a:t>FEATURES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nvSpPr>
        <p:spPr>
          <a:xfrm>
            <a:off x="1028700" y="4454018"/>
            <a:ext cx="7734114" cy="1395128"/>
          </a:xfrm>
          <a:prstGeom prst="rect">
            <a:avLst/>
          </a:prstGeom>
          <a:noFill/>
          <a:ln>
            <a:noFill/>
          </a:ln>
        </p:spPr>
        <p:txBody>
          <a:bodyPr anchorCtr="0" anchor="t" bIns="0" lIns="0" spcFirstLastPara="1" rIns="0" wrap="square" tIns="0">
            <a:spAutoFit/>
          </a:bodyPr>
          <a:lstStyle/>
          <a:p>
            <a:pPr indent="0" lvl="0" marL="0" marR="0" rtl="0" algn="l">
              <a:lnSpc>
                <a:spcPct val="116997"/>
              </a:lnSpc>
              <a:spcBef>
                <a:spcPts val="0"/>
              </a:spcBef>
              <a:spcAft>
                <a:spcPts val="0"/>
              </a:spcAft>
              <a:buNone/>
            </a:pPr>
            <a:r>
              <a:rPr b="0" i="0" lang="en-US" sz="9366" u="none" cap="none" strike="noStrike">
                <a:solidFill>
                  <a:srgbClr val="000000"/>
                </a:solidFill>
                <a:latin typeface="Arial"/>
                <a:ea typeface="Arial"/>
                <a:cs typeface="Arial"/>
                <a:sym typeface="Arial"/>
              </a:rPr>
              <a:t>QUERIES</a:t>
            </a:r>
            <a:endParaRPr/>
          </a:p>
        </p:txBody>
      </p:sp>
      <p:grpSp>
        <p:nvGrpSpPr>
          <p:cNvPr id="327" name="Google Shape;327;p41"/>
          <p:cNvGrpSpPr/>
          <p:nvPr/>
        </p:nvGrpSpPr>
        <p:grpSpPr>
          <a:xfrm>
            <a:off x="5931061" y="-1482237"/>
            <a:ext cx="16115203" cy="20407955"/>
            <a:chOff x="0" y="0"/>
            <a:chExt cx="21486938" cy="27210606"/>
          </a:xfrm>
        </p:grpSpPr>
        <p:pic>
          <p:nvPicPr>
            <p:cNvPr id="328" name="Google Shape;328;p41"/>
            <p:cNvPicPr preferRelativeResize="0"/>
            <p:nvPr/>
          </p:nvPicPr>
          <p:blipFill rotWithShape="1">
            <a:blip r:embed="rId3">
              <a:alphaModFix/>
            </a:blip>
            <a:srcRect b="0" l="0" r="0" t="0"/>
            <a:stretch/>
          </p:blipFill>
          <p:spPr>
            <a:xfrm>
              <a:off x="156412" y="5240963"/>
              <a:ext cx="21330526" cy="21969643"/>
            </a:xfrm>
            <a:prstGeom prst="rect">
              <a:avLst/>
            </a:prstGeom>
            <a:noFill/>
            <a:ln>
              <a:noFill/>
            </a:ln>
          </p:spPr>
        </p:pic>
        <p:pic>
          <p:nvPicPr>
            <p:cNvPr id="329" name="Google Shape;329;p41"/>
            <p:cNvPicPr preferRelativeResize="0"/>
            <p:nvPr/>
          </p:nvPicPr>
          <p:blipFill rotWithShape="1">
            <a:blip r:embed="rId3">
              <a:alphaModFix/>
            </a:blip>
            <a:srcRect b="0" l="0" r="0" t="52453"/>
            <a:stretch/>
          </p:blipFill>
          <p:spPr>
            <a:xfrm>
              <a:off x="0" y="0"/>
              <a:ext cx="15216327" cy="7451612"/>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5"/>
          <p:cNvGrpSpPr/>
          <p:nvPr/>
        </p:nvGrpSpPr>
        <p:grpSpPr>
          <a:xfrm>
            <a:off x="1591650" y="1016820"/>
            <a:ext cx="7871237" cy="912929"/>
            <a:chOff x="0" y="0"/>
            <a:chExt cx="10494982" cy="1217238"/>
          </a:xfrm>
        </p:grpSpPr>
        <p:pic>
          <p:nvPicPr>
            <p:cNvPr id="100" name="Google Shape;100;p15"/>
            <p:cNvPicPr preferRelativeResize="0"/>
            <p:nvPr/>
          </p:nvPicPr>
          <p:blipFill rotWithShape="1">
            <a:blip r:embed="rId3">
              <a:alphaModFix/>
            </a:blip>
            <a:srcRect b="0" l="0" r="0" t="0"/>
            <a:stretch/>
          </p:blipFill>
          <p:spPr>
            <a:xfrm>
              <a:off x="0" y="0"/>
              <a:ext cx="1181827" cy="1217238"/>
            </a:xfrm>
            <a:prstGeom prst="rect">
              <a:avLst/>
            </a:prstGeom>
            <a:noFill/>
            <a:ln>
              <a:noFill/>
            </a:ln>
          </p:spPr>
        </p:pic>
        <p:sp>
          <p:nvSpPr>
            <p:cNvPr id="101" name="Google Shape;101;p15"/>
            <p:cNvSpPr txBox="1"/>
            <p:nvPr/>
          </p:nvSpPr>
          <p:spPr>
            <a:xfrm>
              <a:off x="1569183" y="243968"/>
              <a:ext cx="8925799" cy="717889"/>
            </a:xfrm>
            <a:prstGeom prst="rect">
              <a:avLst/>
            </a:prstGeom>
            <a:noFill/>
            <a:ln>
              <a:noFill/>
            </a:ln>
          </p:spPr>
          <p:txBody>
            <a:bodyPr anchorCtr="0" anchor="t" bIns="0" lIns="0" spcFirstLastPara="1" rIns="0" wrap="square" tIns="0">
              <a:spAutoFit/>
            </a:bodyPr>
            <a:lstStyle/>
            <a:p>
              <a:pPr indent="0" lvl="0" marL="0" marR="0" rtl="0" algn="l">
                <a:lnSpc>
                  <a:spcPct val="134992"/>
                </a:lnSpc>
                <a:spcBef>
                  <a:spcPts val="0"/>
                </a:spcBef>
                <a:spcAft>
                  <a:spcPts val="0"/>
                </a:spcAft>
                <a:buNone/>
              </a:pPr>
              <a:r>
                <a:rPr b="0" i="0" lang="en-US" sz="3315" u="none" cap="none" strike="noStrike">
                  <a:solidFill>
                    <a:srgbClr val="2E2E2E"/>
                  </a:solidFill>
                  <a:latin typeface="Montserrat"/>
                  <a:ea typeface="Montserrat"/>
                  <a:cs typeface="Montserrat"/>
                  <a:sym typeface="Montserrat"/>
                </a:rPr>
                <a:t>ASSUMPTIONS</a:t>
              </a:r>
              <a:endParaRPr/>
            </a:p>
          </p:txBody>
        </p:sp>
      </p:grpSp>
      <p:pic>
        <p:nvPicPr>
          <p:cNvPr id="102" name="Google Shape;102;p15"/>
          <p:cNvPicPr preferRelativeResize="0"/>
          <p:nvPr/>
        </p:nvPicPr>
        <p:blipFill rotWithShape="1">
          <a:blip r:embed="rId3">
            <a:alphaModFix/>
          </a:blip>
          <a:srcRect b="0" l="0" r="0" t="0"/>
          <a:stretch/>
        </p:blipFill>
        <p:spPr>
          <a:xfrm>
            <a:off x="14628320" y="7577189"/>
            <a:ext cx="5261959" cy="5419621"/>
          </a:xfrm>
          <a:prstGeom prst="rect">
            <a:avLst/>
          </a:prstGeom>
          <a:noFill/>
          <a:ln>
            <a:noFill/>
          </a:ln>
        </p:spPr>
      </p:pic>
      <p:sp>
        <p:nvSpPr>
          <p:cNvPr id="103" name="Google Shape;103;p15"/>
          <p:cNvSpPr txBox="1"/>
          <p:nvPr/>
        </p:nvSpPr>
        <p:spPr>
          <a:xfrm>
            <a:off x="318886" y="2939653"/>
            <a:ext cx="17568750" cy="5009034"/>
          </a:xfrm>
          <a:prstGeom prst="rect">
            <a:avLst/>
          </a:prstGeom>
          <a:noFill/>
          <a:ln>
            <a:noFill/>
          </a:ln>
        </p:spPr>
        <p:txBody>
          <a:bodyPr anchorCtr="0" anchor="t" bIns="0" lIns="0" spcFirstLastPara="1" rIns="0" wrap="square" tIns="0">
            <a:spAutoFit/>
          </a:bodyPr>
          <a:lstStyle/>
          <a:p>
            <a:pPr indent="-342229" lvl="1" marL="684459" marR="0" rtl="0" algn="l">
              <a:lnSpc>
                <a:spcPct val="140000"/>
              </a:lnSpc>
              <a:spcBef>
                <a:spcPts val="0"/>
              </a:spcBef>
              <a:spcAft>
                <a:spcPts val="0"/>
              </a:spcAft>
              <a:buClr>
                <a:srgbClr val="2E2E2E"/>
              </a:buClr>
              <a:buSzPts val="3170"/>
              <a:buFont typeface="Arial"/>
              <a:buChar char="•"/>
            </a:pPr>
            <a:r>
              <a:rPr b="0" i="0" lang="en-US" sz="3170" u="none" cap="none" strike="noStrike">
                <a:solidFill>
                  <a:srgbClr val="2E2E2E"/>
                </a:solidFill>
                <a:latin typeface="Arial"/>
                <a:ea typeface="Arial"/>
                <a:cs typeface="Arial"/>
                <a:sym typeface="Arial"/>
              </a:rPr>
              <a:t>One developer can develop any number of games but one game can be developed by only one developer.</a:t>
            </a:r>
            <a:endParaRPr/>
          </a:p>
          <a:p>
            <a:pPr indent="-342229" lvl="1" marL="684459" marR="0" rtl="0" algn="l">
              <a:lnSpc>
                <a:spcPct val="140000"/>
              </a:lnSpc>
              <a:spcBef>
                <a:spcPts val="0"/>
              </a:spcBef>
              <a:spcAft>
                <a:spcPts val="0"/>
              </a:spcAft>
              <a:buClr>
                <a:srgbClr val="2E2E2E"/>
              </a:buClr>
              <a:buSzPts val="3170"/>
              <a:buFont typeface="Arial"/>
              <a:buChar char="•"/>
            </a:pPr>
            <a:r>
              <a:rPr b="0" i="0" lang="en-US" sz="3170" u="none" cap="none" strike="noStrike">
                <a:solidFill>
                  <a:srgbClr val="2E2E2E"/>
                </a:solidFill>
                <a:latin typeface="Arial"/>
                <a:ea typeface="Arial"/>
                <a:cs typeface="Arial"/>
                <a:sym typeface="Arial"/>
              </a:rPr>
              <a:t>One publisher can develop any number of books but one book can be published by only one publisher.</a:t>
            </a:r>
            <a:endParaRPr/>
          </a:p>
          <a:p>
            <a:pPr indent="-342229" lvl="1" marL="684459" marR="0" rtl="0" algn="l">
              <a:lnSpc>
                <a:spcPct val="140000"/>
              </a:lnSpc>
              <a:spcBef>
                <a:spcPts val="0"/>
              </a:spcBef>
              <a:spcAft>
                <a:spcPts val="0"/>
              </a:spcAft>
              <a:buClr>
                <a:srgbClr val="2E2E2E"/>
              </a:buClr>
              <a:buSzPts val="3170"/>
              <a:buFont typeface="Arial"/>
              <a:buChar char="•"/>
            </a:pPr>
            <a:r>
              <a:rPr b="0" i="0" lang="en-US" sz="3170" u="none" cap="none" strike="noStrike">
                <a:solidFill>
                  <a:srgbClr val="2E2E2E"/>
                </a:solidFill>
                <a:latin typeface="Arial"/>
                <a:ea typeface="Arial"/>
                <a:cs typeface="Arial"/>
                <a:sym typeface="Arial"/>
              </a:rPr>
              <a:t>Rating_id can be same for different applications but different for one particular application .</a:t>
            </a:r>
            <a:endParaRPr/>
          </a:p>
          <a:p>
            <a:pPr indent="-342229" lvl="1" marL="684459" marR="0" rtl="0" algn="l">
              <a:lnSpc>
                <a:spcPct val="140000"/>
              </a:lnSpc>
              <a:spcBef>
                <a:spcPts val="0"/>
              </a:spcBef>
              <a:spcAft>
                <a:spcPts val="0"/>
              </a:spcAft>
              <a:buClr>
                <a:srgbClr val="2E2E2E"/>
              </a:buClr>
              <a:buSzPts val="3170"/>
              <a:buFont typeface="Arial"/>
              <a:buChar char="•"/>
            </a:pPr>
            <a:r>
              <a:rPr b="0" i="0" lang="en-US" sz="3170" u="none" cap="none" strike="noStrike">
                <a:solidFill>
                  <a:srgbClr val="2E2E2E"/>
                </a:solidFill>
                <a:latin typeface="Arial"/>
                <a:ea typeface="Arial"/>
                <a:cs typeface="Arial"/>
                <a:sym typeface="Arial"/>
              </a:rPr>
              <a:t>An app can have multiple updates and subscriptions but user can buy one or more  subscriptions among them.</a:t>
            </a:r>
            <a:endParaRPr/>
          </a:p>
          <a:p>
            <a:pPr indent="-342229" lvl="1" marL="684459" marR="0" rtl="0" algn="l">
              <a:lnSpc>
                <a:spcPct val="140000"/>
              </a:lnSpc>
              <a:spcBef>
                <a:spcPts val="0"/>
              </a:spcBef>
              <a:spcAft>
                <a:spcPts val="0"/>
              </a:spcAft>
              <a:buClr>
                <a:srgbClr val="2E2E2E"/>
              </a:buClr>
              <a:buSzPts val="3170"/>
              <a:buFont typeface="Arial"/>
              <a:buChar char="•"/>
            </a:pPr>
            <a:r>
              <a:rPr b="0" i="0" lang="en-US" sz="3170" u="none" cap="none" strike="noStrike">
                <a:solidFill>
                  <a:srgbClr val="2E2E2E"/>
                </a:solidFill>
                <a:latin typeface="Arial"/>
                <a:ea typeface="Arial"/>
                <a:cs typeface="Arial"/>
                <a:sym typeface="Arial"/>
              </a:rPr>
              <a:t>Any  developer and publisher  can have multiple email id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2"/>
          <p:cNvPicPr preferRelativeResize="0"/>
          <p:nvPr/>
        </p:nvPicPr>
        <p:blipFill rotWithShape="1">
          <a:blip r:embed="rId3">
            <a:alphaModFix/>
          </a:blip>
          <a:srcRect b="0" l="0" r="0" t="0"/>
          <a:stretch/>
        </p:blipFill>
        <p:spPr>
          <a:xfrm>
            <a:off x="1028700" y="1016820"/>
            <a:ext cx="504431" cy="519545"/>
          </a:xfrm>
          <a:prstGeom prst="rect">
            <a:avLst/>
          </a:prstGeom>
          <a:noFill/>
          <a:ln>
            <a:noFill/>
          </a:ln>
        </p:spPr>
      </p:pic>
      <p:pic>
        <p:nvPicPr>
          <p:cNvPr id="335" name="Google Shape;335;p42"/>
          <p:cNvPicPr preferRelativeResize="0"/>
          <p:nvPr/>
        </p:nvPicPr>
        <p:blipFill rotWithShape="1">
          <a:blip r:embed="rId3">
            <a:alphaModFix/>
          </a:blip>
          <a:srcRect b="0" l="0" r="0" t="0"/>
          <a:stretch/>
        </p:blipFill>
        <p:spPr>
          <a:xfrm>
            <a:off x="14628320" y="7577189"/>
            <a:ext cx="5261959" cy="5419621"/>
          </a:xfrm>
          <a:prstGeom prst="rect">
            <a:avLst/>
          </a:prstGeom>
          <a:noFill/>
          <a:ln>
            <a:noFill/>
          </a:ln>
        </p:spPr>
      </p:pic>
      <p:sp>
        <p:nvSpPr>
          <p:cNvPr id="336" name="Google Shape;336;p42"/>
          <p:cNvSpPr txBox="1"/>
          <p:nvPr/>
        </p:nvSpPr>
        <p:spPr>
          <a:xfrm>
            <a:off x="1832797" y="785450"/>
            <a:ext cx="2756641"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QUERY 1</a:t>
            </a:r>
            <a:endParaRPr/>
          </a:p>
        </p:txBody>
      </p:sp>
      <p:sp>
        <p:nvSpPr>
          <p:cNvPr id="337" name="Google Shape;337;p42"/>
          <p:cNvSpPr txBox="1"/>
          <p:nvPr/>
        </p:nvSpPr>
        <p:spPr>
          <a:xfrm>
            <a:off x="424994" y="1823467"/>
            <a:ext cx="17863006" cy="7088050"/>
          </a:xfrm>
          <a:prstGeom prst="rect">
            <a:avLst/>
          </a:prstGeom>
          <a:noFill/>
          <a:ln>
            <a:noFill/>
          </a:ln>
        </p:spPr>
        <p:txBody>
          <a:bodyPr anchorCtr="0" anchor="t" bIns="0" lIns="0" spcFirstLastPara="1" rIns="0" wrap="square" tIns="0">
            <a:spAutoFit/>
          </a:bodyPr>
          <a:lstStyle/>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Display the book name, author name,</a:t>
            </a:r>
            <a:endParaRPr/>
          </a:p>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No of pages which are of ‘audio-book’ format.</a:t>
            </a:r>
            <a:endParaRPr/>
          </a:p>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Code:</a:t>
            </a:r>
            <a:endParaRPr/>
          </a:p>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select app_name as book_name,author_name,no_of_pages from application,</a:t>
            </a:r>
            <a:endParaRPr/>
          </a:p>
          <a:p>
            <a:pPr indent="0" lvl="0" marL="0" marR="0" rtl="0" algn="l">
              <a:lnSpc>
                <a:spcPct val="158026"/>
              </a:lnSpc>
              <a:spcBef>
                <a:spcPts val="0"/>
              </a:spcBef>
              <a:spcAft>
                <a:spcPts val="0"/>
              </a:spcAft>
              <a:buNone/>
            </a:pPr>
            <a:r>
              <a:rPr b="0" i="0" lang="en-US" sz="4043" u="none" cap="none" strike="noStrike">
                <a:solidFill>
                  <a:srgbClr val="000000"/>
                </a:solidFill>
                <a:latin typeface="Arial"/>
                <a:ea typeface="Arial"/>
                <a:cs typeface="Arial"/>
                <a:sym typeface="Arial"/>
              </a:rPr>
              <a:t>(select app_id,author_name,no_of_pages from books where genre_id in</a:t>
            </a:r>
            <a:endParaRPr/>
          </a:p>
          <a:p>
            <a:pPr indent="0" lvl="0" marL="0" marR="0" rtl="0" algn="l">
              <a:lnSpc>
                <a:spcPct val="158026"/>
              </a:lnSpc>
              <a:spcBef>
                <a:spcPts val="0"/>
              </a:spcBef>
              <a:spcAft>
                <a:spcPts val="0"/>
              </a:spcAft>
              <a:buNone/>
            </a:pPr>
            <a:r>
              <a:rPr b="0" i="0" lang="en-US" sz="4043" u="none" cap="none" strike="noStrike">
                <a:solidFill>
                  <a:srgbClr val="000000"/>
                </a:solidFill>
                <a:latin typeface="Arial"/>
                <a:ea typeface="Arial"/>
                <a:cs typeface="Arial"/>
                <a:sym typeface="Arial"/>
              </a:rPr>
              <a:t>(select genre_id from genre where type='Audio-book'))t </a:t>
            </a:r>
            <a:endParaRPr/>
          </a:p>
          <a:p>
            <a:pPr indent="0" lvl="0" marL="0" marR="0" rtl="0" algn="l">
              <a:lnSpc>
                <a:spcPct val="158026"/>
              </a:lnSpc>
              <a:spcBef>
                <a:spcPts val="0"/>
              </a:spcBef>
              <a:spcAft>
                <a:spcPts val="0"/>
              </a:spcAft>
              <a:buNone/>
            </a:pPr>
            <a:r>
              <a:rPr b="0" i="0" lang="en-US" sz="4043" u="none" cap="none" strike="noStrike">
                <a:solidFill>
                  <a:srgbClr val="000000"/>
                </a:solidFill>
                <a:latin typeface="Arial"/>
                <a:ea typeface="Arial"/>
                <a:cs typeface="Arial"/>
                <a:sym typeface="Arial"/>
              </a:rPr>
              <a:t>where application.app_id=t.app_id;</a:t>
            </a:r>
            <a:endParaRPr/>
          </a:p>
          <a:p>
            <a:pPr indent="0" lvl="0" marL="0" marR="0" rtl="0" algn="l">
              <a:lnSpc>
                <a:spcPct val="140019"/>
              </a:lnSpc>
              <a:spcBef>
                <a:spcPts val="0"/>
              </a:spcBef>
              <a:spcAft>
                <a:spcPts val="0"/>
              </a:spcAft>
              <a:buNone/>
            </a:pPr>
            <a:r>
              <a:t/>
            </a:r>
            <a:endParaRPr b="0" i="0" sz="4043"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3"/>
          <p:cNvPicPr preferRelativeResize="0"/>
          <p:nvPr/>
        </p:nvPicPr>
        <p:blipFill rotWithShape="1">
          <a:blip r:embed="rId3">
            <a:alphaModFix/>
          </a:blip>
          <a:srcRect b="0" l="0" r="0" t="0"/>
          <a:stretch/>
        </p:blipFill>
        <p:spPr>
          <a:xfrm>
            <a:off x="2291994" y="3812739"/>
            <a:ext cx="12382484" cy="2404863"/>
          </a:xfrm>
          <a:prstGeom prst="rect">
            <a:avLst/>
          </a:prstGeom>
          <a:noFill/>
          <a:ln>
            <a:noFill/>
          </a:ln>
        </p:spPr>
      </p:pic>
      <p:sp>
        <p:nvSpPr>
          <p:cNvPr id="343" name="Google Shape;343;p43"/>
          <p:cNvSpPr txBox="1"/>
          <p:nvPr/>
        </p:nvSpPr>
        <p:spPr>
          <a:xfrm>
            <a:off x="2291994" y="1324860"/>
            <a:ext cx="4822425" cy="156646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4"/>
          <p:cNvPicPr preferRelativeResize="0"/>
          <p:nvPr/>
        </p:nvPicPr>
        <p:blipFill rotWithShape="1">
          <a:blip r:embed="rId3">
            <a:alphaModFix/>
          </a:blip>
          <a:srcRect b="0" l="0" r="0" t="0"/>
          <a:stretch/>
        </p:blipFill>
        <p:spPr>
          <a:xfrm>
            <a:off x="1028700" y="1016820"/>
            <a:ext cx="504431" cy="519545"/>
          </a:xfrm>
          <a:prstGeom prst="rect">
            <a:avLst/>
          </a:prstGeom>
          <a:noFill/>
          <a:ln>
            <a:noFill/>
          </a:ln>
        </p:spPr>
      </p:pic>
      <p:pic>
        <p:nvPicPr>
          <p:cNvPr id="349" name="Google Shape;349;p44"/>
          <p:cNvPicPr preferRelativeResize="0"/>
          <p:nvPr/>
        </p:nvPicPr>
        <p:blipFill rotWithShape="1">
          <a:blip r:embed="rId3">
            <a:alphaModFix/>
          </a:blip>
          <a:srcRect b="0" l="0" r="0" t="0"/>
          <a:stretch/>
        </p:blipFill>
        <p:spPr>
          <a:xfrm>
            <a:off x="14628320" y="7577189"/>
            <a:ext cx="5261959" cy="5419621"/>
          </a:xfrm>
          <a:prstGeom prst="rect">
            <a:avLst/>
          </a:prstGeom>
          <a:noFill/>
          <a:ln>
            <a:noFill/>
          </a:ln>
        </p:spPr>
      </p:pic>
      <p:sp>
        <p:nvSpPr>
          <p:cNvPr id="350" name="Google Shape;350;p44"/>
          <p:cNvSpPr txBox="1"/>
          <p:nvPr/>
        </p:nvSpPr>
        <p:spPr>
          <a:xfrm>
            <a:off x="1827336" y="785450"/>
            <a:ext cx="2767563"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QUERY 2</a:t>
            </a:r>
            <a:endParaRPr/>
          </a:p>
        </p:txBody>
      </p:sp>
      <p:sp>
        <p:nvSpPr>
          <p:cNvPr id="351" name="Google Shape;351;p44"/>
          <p:cNvSpPr txBox="1"/>
          <p:nvPr/>
        </p:nvSpPr>
        <p:spPr>
          <a:xfrm>
            <a:off x="424994" y="1823467"/>
            <a:ext cx="17863006" cy="6259336"/>
          </a:xfrm>
          <a:prstGeom prst="rect">
            <a:avLst/>
          </a:prstGeom>
          <a:noFill/>
          <a:ln>
            <a:noFill/>
          </a:ln>
        </p:spPr>
        <p:txBody>
          <a:bodyPr anchorCtr="0" anchor="t" bIns="0" lIns="0" spcFirstLastPara="1" rIns="0" wrap="square" tIns="0">
            <a:spAutoFit/>
          </a:bodyPr>
          <a:lstStyle/>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Display all the users and their downloaded apps.</a:t>
            </a:r>
            <a:endParaRPr/>
          </a:p>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CODE:</a:t>
            </a:r>
            <a:endParaRPr/>
          </a:p>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select user_name,app_name as downloaded_apps from application,</a:t>
            </a:r>
            <a:endParaRPr/>
          </a:p>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(select user_name,app_id from user_table,downloads where user_table.email_id=downloads.email_id)t</a:t>
            </a:r>
            <a:endParaRPr/>
          </a:p>
          <a:p>
            <a:pPr indent="0" lvl="0" marL="0" marR="0" rtl="0" algn="l">
              <a:lnSpc>
                <a:spcPct val="155008"/>
              </a:lnSpc>
              <a:spcBef>
                <a:spcPts val="0"/>
              </a:spcBef>
              <a:spcAft>
                <a:spcPts val="0"/>
              </a:spcAft>
              <a:buNone/>
            </a:pPr>
            <a:r>
              <a:rPr b="0" i="0" lang="en-US" sz="4043" u="none" cap="none" strike="noStrike">
                <a:solidFill>
                  <a:srgbClr val="000000"/>
                </a:solidFill>
                <a:latin typeface="Arial"/>
                <a:ea typeface="Arial"/>
                <a:cs typeface="Arial"/>
                <a:sym typeface="Arial"/>
              </a:rPr>
              <a:t>where t.app_id=application.app_id;</a:t>
            </a:r>
            <a:endParaRPr/>
          </a:p>
          <a:p>
            <a:pPr indent="0" lvl="0" marL="0" marR="0" rtl="0" algn="l">
              <a:lnSpc>
                <a:spcPct val="158026"/>
              </a:lnSpc>
              <a:spcBef>
                <a:spcPts val="0"/>
              </a:spcBef>
              <a:spcAft>
                <a:spcPts val="0"/>
              </a:spcAft>
              <a:buNone/>
            </a:pPr>
            <a:r>
              <a:t/>
            </a:r>
            <a:endParaRPr b="0" i="0" sz="4043" u="none" cap="none" strike="noStrike">
              <a:solidFill>
                <a:srgbClr val="000000"/>
              </a:solidFill>
              <a:latin typeface="Arial"/>
              <a:ea typeface="Arial"/>
              <a:cs typeface="Arial"/>
              <a:sym typeface="Arial"/>
            </a:endParaRPr>
          </a:p>
          <a:p>
            <a:pPr indent="0" lvl="0" marL="0" marR="0" rtl="0" algn="l">
              <a:lnSpc>
                <a:spcPct val="140019"/>
              </a:lnSpc>
              <a:spcBef>
                <a:spcPts val="0"/>
              </a:spcBef>
              <a:spcAft>
                <a:spcPts val="0"/>
              </a:spcAft>
              <a:buNone/>
            </a:pPr>
            <a:r>
              <a:t/>
            </a:r>
            <a:endParaRPr b="0" i="0" sz="4043"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5"/>
          <p:cNvPicPr preferRelativeResize="0"/>
          <p:nvPr/>
        </p:nvPicPr>
        <p:blipFill rotWithShape="1">
          <a:blip r:embed="rId3">
            <a:alphaModFix/>
          </a:blip>
          <a:srcRect b="0" l="0" r="0" t="0"/>
          <a:stretch/>
        </p:blipFill>
        <p:spPr>
          <a:xfrm>
            <a:off x="2291994" y="2891326"/>
            <a:ext cx="8505245" cy="6619467"/>
          </a:xfrm>
          <a:prstGeom prst="rect">
            <a:avLst/>
          </a:prstGeom>
          <a:noFill/>
          <a:ln>
            <a:noFill/>
          </a:ln>
        </p:spPr>
      </p:pic>
      <p:sp>
        <p:nvSpPr>
          <p:cNvPr id="357" name="Google Shape;357;p45"/>
          <p:cNvSpPr txBox="1"/>
          <p:nvPr/>
        </p:nvSpPr>
        <p:spPr>
          <a:xfrm>
            <a:off x="2291994" y="1324860"/>
            <a:ext cx="4822425" cy="156646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6"/>
          <p:cNvPicPr preferRelativeResize="0"/>
          <p:nvPr/>
        </p:nvPicPr>
        <p:blipFill rotWithShape="1">
          <a:blip r:embed="rId3">
            <a:alphaModFix/>
          </a:blip>
          <a:srcRect b="0" l="0" r="0" t="0"/>
          <a:stretch/>
        </p:blipFill>
        <p:spPr>
          <a:xfrm>
            <a:off x="1028700" y="1016820"/>
            <a:ext cx="504431" cy="519545"/>
          </a:xfrm>
          <a:prstGeom prst="rect">
            <a:avLst/>
          </a:prstGeom>
          <a:noFill/>
          <a:ln>
            <a:noFill/>
          </a:ln>
        </p:spPr>
      </p:pic>
      <p:pic>
        <p:nvPicPr>
          <p:cNvPr id="363" name="Google Shape;363;p46"/>
          <p:cNvPicPr preferRelativeResize="0"/>
          <p:nvPr/>
        </p:nvPicPr>
        <p:blipFill rotWithShape="1">
          <a:blip r:embed="rId3">
            <a:alphaModFix/>
          </a:blip>
          <a:srcRect b="0" l="0" r="0" t="0"/>
          <a:stretch/>
        </p:blipFill>
        <p:spPr>
          <a:xfrm>
            <a:off x="14628320" y="7577189"/>
            <a:ext cx="5261959" cy="5419621"/>
          </a:xfrm>
          <a:prstGeom prst="rect">
            <a:avLst/>
          </a:prstGeom>
          <a:noFill/>
          <a:ln>
            <a:noFill/>
          </a:ln>
        </p:spPr>
      </p:pic>
      <p:sp>
        <p:nvSpPr>
          <p:cNvPr id="364" name="Google Shape;364;p46"/>
          <p:cNvSpPr txBox="1"/>
          <p:nvPr/>
        </p:nvSpPr>
        <p:spPr>
          <a:xfrm>
            <a:off x="1817004" y="785450"/>
            <a:ext cx="2788227"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QUERY 3</a:t>
            </a:r>
            <a:endParaRPr/>
          </a:p>
        </p:txBody>
      </p:sp>
      <p:sp>
        <p:nvSpPr>
          <p:cNvPr id="365" name="Google Shape;365;p46"/>
          <p:cNvSpPr txBox="1"/>
          <p:nvPr/>
        </p:nvSpPr>
        <p:spPr>
          <a:xfrm>
            <a:off x="424994" y="1832992"/>
            <a:ext cx="17863006" cy="6578964"/>
          </a:xfrm>
          <a:prstGeom prst="rect">
            <a:avLst/>
          </a:prstGeom>
          <a:noFill/>
          <a:ln>
            <a:noFill/>
          </a:ln>
        </p:spPr>
        <p:txBody>
          <a:bodyPr anchorCtr="0" anchor="t" bIns="0" lIns="0" spcFirstLastPara="1" rIns="0" wrap="square" tIns="0">
            <a:spAutoFit/>
          </a:bodyPr>
          <a:lstStyle/>
          <a:p>
            <a:pPr indent="0" lvl="0" marL="0" marR="0" rtl="0" algn="l">
              <a:lnSpc>
                <a:spcPct val="155002"/>
              </a:lnSpc>
              <a:spcBef>
                <a:spcPts val="0"/>
              </a:spcBef>
              <a:spcAft>
                <a:spcPts val="0"/>
              </a:spcAft>
              <a:buNone/>
            </a:pPr>
            <a:r>
              <a:rPr b="0" i="0" lang="en-US" sz="3698" u="none" cap="none" strike="noStrike">
                <a:solidFill>
                  <a:srgbClr val="000000"/>
                </a:solidFill>
                <a:latin typeface="Arial"/>
                <a:ea typeface="Arial"/>
                <a:cs typeface="Arial"/>
                <a:sym typeface="Arial"/>
              </a:rPr>
              <a:t>Display the details of app(id,name,rating_value,developer) which have received atleast one 5 rating.</a:t>
            </a:r>
            <a:endParaRPr/>
          </a:p>
          <a:p>
            <a:pPr indent="0" lvl="0" marL="0" marR="0" rtl="0" algn="l">
              <a:lnSpc>
                <a:spcPct val="155002"/>
              </a:lnSpc>
              <a:spcBef>
                <a:spcPts val="0"/>
              </a:spcBef>
              <a:spcAft>
                <a:spcPts val="0"/>
              </a:spcAft>
              <a:buNone/>
            </a:pPr>
            <a:r>
              <a:t/>
            </a:r>
            <a:endParaRPr b="0" i="0" sz="3698" u="none" cap="none" strike="noStrike">
              <a:solidFill>
                <a:srgbClr val="000000"/>
              </a:solidFill>
              <a:latin typeface="Arial"/>
              <a:ea typeface="Arial"/>
              <a:cs typeface="Arial"/>
              <a:sym typeface="Arial"/>
            </a:endParaRPr>
          </a:p>
          <a:p>
            <a:pPr indent="0" lvl="0" marL="0" marR="0" rtl="0" algn="l">
              <a:lnSpc>
                <a:spcPct val="159004"/>
              </a:lnSpc>
              <a:spcBef>
                <a:spcPts val="0"/>
              </a:spcBef>
              <a:spcAft>
                <a:spcPts val="0"/>
              </a:spcAft>
              <a:buNone/>
            </a:pPr>
            <a:r>
              <a:rPr b="0" i="0" lang="en-US" sz="3698" u="none" cap="none" strike="noStrike">
                <a:solidFill>
                  <a:srgbClr val="000000"/>
                </a:solidFill>
                <a:latin typeface="Arial"/>
                <a:ea typeface="Arial"/>
                <a:cs typeface="Arial"/>
                <a:sym typeface="Arial"/>
              </a:rPr>
              <a:t>CODE:</a:t>
            </a:r>
            <a:endParaRPr/>
          </a:p>
          <a:p>
            <a:pPr indent="0" lvl="0" marL="0" marR="0" rtl="0" algn="l">
              <a:lnSpc>
                <a:spcPct val="159004"/>
              </a:lnSpc>
              <a:spcBef>
                <a:spcPts val="0"/>
              </a:spcBef>
              <a:spcAft>
                <a:spcPts val="0"/>
              </a:spcAft>
              <a:buNone/>
            </a:pPr>
            <a:r>
              <a:rPr b="0" i="0" lang="en-US" sz="3698" u="none" cap="none" strike="noStrike">
                <a:solidFill>
                  <a:srgbClr val="000000"/>
                </a:solidFill>
                <a:latin typeface="Arial"/>
                <a:ea typeface="Arial"/>
                <a:cs typeface="Arial"/>
                <a:sym typeface="Arial"/>
              </a:rPr>
              <a:t>select f.app_id,f.app_name,developer.developer_id,developer_name from developer, (select application.app_id,app_name,developer_id from application, (select distinct app_id from rating_reviews where rating_value = 5)t where t.app_id=application.app_id)f where f.developer_id=developer.developer_id;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7"/>
          <p:cNvPicPr preferRelativeResize="0"/>
          <p:nvPr/>
        </p:nvPicPr>
        <p:blipFill rotWithShape="1">
          <a:blip r:embed="rId3">
            <a:alphaModFix/>
          </a:blip>
          <a:srcRect b="0" l="0" r="0" t="0"/>
          <a:stretch/>
        </p:blipFill>
        <p:spPr>
          <a:xfrm>
            <a:off x="4007945" y="4100239"/>
            <a:ext cx="10595684" cy="2152248"/>
          </a:xfrm>
          <a:prstGeom prst="rect">
            <a:avLst/>
          </a:prstGeom>
          <a:noFill/>
          <a:ln>
            <a:noFill/>
          </a:ln>
        </p:spPr>
      </p:pic>
      <p:sp>
        <p:nvSpPr>
          <p:cNvPr id="371" name="Google Shape;371;p47"/>
          <p:cNvSpPr txBox="1"/>
          <p:nvPr/>
        </p:nvSpPr>
        <p:spPr>
          <a:xfrm>
            <a:off x="2291994" y="1324860"/>
            <a:ext cx="4822425" cy="156646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8"/>
          <p:cNvPicPr preferRelativeResize="0"/>
          <p:nvPr/>
        </p:nvPicPr>
        <p:blipFill rotWithShape="1">
          <a:blip r:embed="rId3">
            <a:alphaModFix/>
          </a:blip>
          <a:srcRect b="0" l="0" r="0" t="0"/>
          <a:stretch/>
        </p:blipFill>
        <p:spPr>
          <a:xfrm>
            <a:off x="-4373334" y="2697545"/>
            <a:ext cx="16956083" cy="17464130"/>
          </a:xfrm>
          <a:prstGeom prst="rect">
            <a:avLst/>
          </a:prstGeom>
          <a:noFill/>
          <a:ln>
            <a:noFill/>
          </a:ln>
        </p:spPr>
      </p:pic>
      <p:sp>
        <p:nvSpPr>
          <p:cNvPr id="377" name="Google Shape;377;p48"/>
          <p:cNvSpPr txBox="1"/>
          <p:nvPr/>
        </p:nvSpPr>
        <p:spPr>
          <a:xfrm>
            <a:off x="9468212" y="4820141"/>
            <a:ext cx="7791088" cy="1496813"/>
          </a:xfrm>
          <a:prstGeom prst="rect">
            <a:avLst/>
          </a:prstGeom>
          <a:noFill/>
          <a:ln>
            <a:noFill/>
          </a:ln>
        </p:spPr>
        <p:txBody>
          <a:bodyPr anchorCtr="0" anchor="t" bIns="0" lIns="0" spcFirstLastPara="1" rIns="0" wrap="square" tIns="0">
            <a:spAutoFit/>
          </a:bodyPr>
          <a:lstStyle/>
          <a:p>
            <a:pPr indent="0" lvl="0" marL="0" marR="0" rtl="0" algn="r">
              <a:lnSpc>
                <a:spcPct val="117000"/>
              </a:lnSpc>
              <a:spcBef>
                <a:spcPts val="0"/>
              </a:spcBef>
              <a:spcAft>
                <a:spcPts val="0"/>
              </a:spcAft>
              <a:buNone/>
            </a:pPr>
            <a:r>
              <a:rPr b="0" i="0" lang="en-US" sz="10035" u="none" cap="none" strike="noStrike">
                <a:solidFill>
                  <a:srgbClr val="000000"/>
                </a:solidFill>
                <a:latin typeface="Arial"/>
                <a:ea typeface="Arial"/>
                <a:cs typeface="Arial"/>
                <a:sym typeface="Arial"/>
              </a:rPr>
              <a:t>Thank You</a:t>
            </a:r>
            <a:endParaRPr/>
          </a:p>
        </p:txBody>
      </p:sp>
      <p:pic>
        <p:nvPicPr>
          <p:cNvPr id="378" name="Google Shape;378;p48"/>
          <p:cNvPicPr preferRelativeResize="0"/>
          <p:nvPr/>
        </p:nvPicPr>
        <p:blipFill rotWithShape="1">
          <a:blip r:embed="rId3">
            <a:alphaModFix/>
          </a:blip>
          <a:srcRect b="0" l="0" r="0" t="52453"/>
          <a:stretch/>
        </p:blipFill>
        <p:spPr>
          <a:xfrm>
            <a:off x="799744" y="-1082194"/>
            <a:ext cx="12095778" cy="5923443"/>
          </a:xfrm>
          <a:prstGeom prst="rect">
            <a:avLst/>
          </a:prstGeom>
          <a:noFill/>
          <a:ln>
            <a:noFill/>
          </a:ln>
        </p:spPr>
      </p:pic>
      <p:pic>
        <p:nvPicPr>
          <p:cNvPr id="379" name="Google Shape;379;p48"/>
          <p:cNvPicPr preferRelativeResize="0"/>
          <p:nvPr/>
        </p:nvPicPr>
        <p:blipFill rotWithShape="1">
          <a:blip r:embed="rId3">
            <a:alphaModFix/>
          </a:blip>
          <a:srcRect b="0" l="0" r="0" t="52453"/>
          <a:stretch/>
        </p:blipFill>
        <p:spPr>
          <a:xfrm rot="-5400000">
            <a:off x="-5317547" y="-606498"/>
            <a:ext cx="12095778" cy="59234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rotWithShape="1">
          <a:blip r:embed="rId3">
            <a:alphaModFix/>
          </a:blip>
          <a:srcRect b="0" l="0" r="0" t="0"/>
          <a:stretch/>
        </p:blipFill>
        <p:spPr>
          <a:xfrm>
            <a:off x="2114899" y="0"/>
            <a:ext cx="14058202" cy="10287000"/>
          </a:xfrm>
          <a:prstGeom prst="rect">
            <a:avLst/>
          </a:prstGeom>
          <a:noFill/>
          <a:ln>
            <a:noFill/>
          </a:ln>
        </p:spPr>
      </p:pic>
      <p:sp>
        <p:nvSpPr>
          <p:cNvPr id="109" name="Google Shape;109;p16"/>
          <p:cNvSpPr txBox="1"/>
          <p:nvPr/>
        </p:nvSpPr>
        <p:spPr>
          <a:xfrm rot="-5400000">
            <a:off x="-4312554" y="4360267"/>
            <a:ext cx="9848673" cy="156646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E-R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7"/>
          <p:cNvPicPr preferRelativeResize="0"/>
          <p:nvPr/>
        </p:nvPicPr>
        <p:blipFill rotWithShape="1">
          <a:blip r:embed="rId3">
            <a:alphaModFix/>
          </a:blip>
          <a:srcRect b="0" l="0" r="0" t="0"/>
          <a:stretch/>
        </p:blipFill>
        <p:spPr>
          <a:xfrm>
            <a:off x="3419863" y="44968"/>
            <a:ext cx="14868137" cy="10197064"/>
          </a:xfrm>
          <a:prstGeom prst="rect">
            <a:avLst/>
          </a:prstGeom>
          <a:noFill/>
          <a:ln>
            <a:noFill/>
          </a:ln>
        </p:spPr>
      </p:pic>
      <p:sp>
        <p:nvSpPr>
          <p:cNvPr id="115" name="Google Shape;115;p17"/>
          <p:cNvSpPr txBox="1"/>
          <p:nvPr/>
        </p:nvSpPr>
        <p:spPr>
          <a:xfrm rot="-5400000">
            <a:off x="-3839786" y="4458634"/>
            <a:ext cx="10172819" cy="1255549"/>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7364" u="none" cap="none" strike="noStrike">
                <a:solidFill>
                  <a:srgbClr val="000000"/>
                </a:solidFill>
                <a:latin typeface="Arial"/>
                <a:ea typeface="Arial"/>
                <a:cs typeface="Arial"/>
                <a:sym typeface="Arial"/>
              </a:rPr>
              <a:t>RELATIONAL SCHEMA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610816" y="4043262"/>
            <a:ext cx="9794772" cy="1329473"/>
          </a:xfrm>
          <a:prstGeom prst="rect">
            <a:avLst/>
          </a:prstGeom>
          <a:noFill/>
          <a:ln>
            <a:noFill/>
          </a:ln>
        </p:spPr>
        <p:txBody>
          <a:bodyPr anchorCtr="0" anchor="t" bIns="0" lIns="0" spcFirstLastPara="1" rIns="0" wrap="square" tIns="0">
            <a:spAutoFit/>
          </a:bodyPr>
          <a:lstStyle/>
          <a:p>
            <a:pPr indent="0" lvl="0" marL="0" marR="0" rtl="0" algn="l">
              <a:lnSpc>
                <a:spcPct val="116998"/>
              </a:lnSpc>
              <a:spcBef>
                <a:spcPts val="0"/>
              </a:spcBef>
              <a:spcAft>
                <a:spcPts val="0"/>
              </a:spcAft>
              <a:buNone/>
            </a:pPr>
            <a:r>
              <a:rPr b="0" i="0" lang="en-US" sz="8948" u="none" cap="none" strike="noStrike">
                <a:solidFill>
                  <a:srgbClr val="000000"/>
                </a:solidFill>
                <a:latin typeface="Arial"/>
                <a:ea typeface="Arial"/>
                <a:cs typeface="Arial"/>
                <a:sym typeface="Arial"/>
              </a:rPr>
              <a:t>NORMALISATION</a:t>
            </a:r>
            <a:endParaRPr/>
          </a:p>
        </p:txBody>
      </p:sp>
      <p:grpSp>
        <p:nvGrpSpPr>
          <p:cNvPr id="121" name="Google Shape;121;p18"/>
          <p:cNvGrpSpPr/>
          <p:nvPr/>
        </p:nvGrpSpPr>
        <p:grpSpPr>
          <a:xfrm>
            <a:off x="5931061" y="-1482237"/>
            <a:ext cx="16115203" cy="20407955"/>
            <a:chOff x="0" y="0"/>
            <a:chExt cx="21486938" cy="27210606"/>
          </a:xfrm>
        </p:grpSpPr>
        <p:pic>
          <p:nvPicPr>
            <p:cNvPr id="122" name="Google Shape;122;p18"/>
            <p:cNvPicPr preferRelativeResize="0"/>
            <p:nvPr/>
          </p:nvPicPr>
          <p:blipFill rotWithShape="1">
            <a:blip r:embed="rId3">
              <a:alphaModFix/>
            </a:blip>
            <a:srcRect b="0" l="0" r="0" t="0"/>
            <a:stretch/>
          </p:blipFill>
          <p:spPr>
            <a:xfrm>
              <a:off x="156412" y="5240963"/>
              <a:ext cx="21330526" cy="21969643"/>
            </a:xfrm>
            <a:prstGeom prst="rect">
              <a:avLst/>
            </a:prstGeom>
            <a:noFill/>
            <a:ln>
              <a:noFill/>
            </a:ln>
          </p:spPr>
        </p:pic>
        <p:pic>
          <p:nvPicPr>
            <p:cNvPr id="123" name="Google Shape;123;p18"/>
            <p:cNvPicPr preferRelativeResize="0"/>
            <p:nvPr/>
          </p:nvPicPr>
          <p:blipFill rotWithShape="1">
            <a:blip r:embed="rId3">
              <a:alphaModFix/>
            </a:blip>
            <a:srcRect b="0" l="0" r="0" t="52453"/>
            <a:stretch/>
          </p:blipFill>
          <p:spPr>
            <a:xfrm>
              <a:off x="0" y="0"/>
              <a:ext cx="15216327" cy="745161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9"/>
          <p:cNvPicPr preferRelativeResize="0"/>
          <p:nvPr/>
        </p:nvPicPr>
        <p:blipFill rotWithShape="1">
          <a:blip r:embed="rId3">
            <a:alphaModFix/>
          </a:blip>
          <a:srcRect b="0" l="0" r="0" t="0"/>
          <a:stretch/>
        </p:blipFill>
        <p:spPr>
          <a:xfrm>
            <a:off x="8991226" y="5143500"/>
            <a:ext cx="8978051" cy="2366941"/>
          </a:xfrm>
          <a:prstGeom prst="rect">
            <a:avLst/>
          </a:prstGeom>
          <a:noFill/>
          <a:ln>
            <a:noFill/>
          </a:ln>
        </p:spPr>
      </p:pic>
      <p:pic>
        <p:nvPicPr>
          <p:cNvPr id="129" name="Google Shape;129;p19"/>
          <p:cNvPicPr preferRelativeResize="0"/>
          <p:nvPr/>
        </p:nvPicPr>
        <p:blipFill rotWithShape="1">
          <a:blip r:embed="rId3">
            <a:alphaModFix/>
          </a:blip>
          <a:srcRect b="0" l="0" r="0" t="0"/>
          <a:stretch/>
        </p:blipFill>
        <p:spPr>
          <a:xfrm>
            <a:off x="434621" y="2598117"/>
            <a:ext cx="8556604" cy="2255832"/>
          </a:xfrm>
          <a:prstGeom prst="rect">
            <a:avLst/>
          </a:prstGeom>
          <a:noFill/>
          <a:ln>
            <a:noFill/>
          </a:ln>
        </p:spPr>
      </p:pic>
      <p:sp>
        <p:nvSpPr>
          <p:cNvPr id="130" name="Google Shape;130;p19"/>
          <p:cNvSpPr txBox="1"/>
          <p:nvPr/>
        </p:nvSpPr>
        <p:spPr>
          <a:xfrm>
            <a:off x="590347" y="244733"/>
            <a:ext cx="8112349" cy="1065598"/>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7200" u="none" cap="none" strike="noStrike">
                <a:solidFill>
                  <a:srgbClr val="000000"/>
                </a:solidFill>
                <a:latin typeface="Arial"/>
                <a:ea typeface="Arial"/>
                <a:cs typeface="Arial"/>
                <a:sym typeface="Arial"/>
              </a:rPr>
              <a:t>NORMALISATION</a:t>
            </a:r>
            <a:endParaRPr/>
          </a:p>
        </p:txBody>
      </p:sp>
      <p:sp>
        <p:nvSpPr>
          <p:cNvPr id="131" name="Google Shape;131;p19"/>
          <p:cNvSpPr txBox="1"/>
          <p:nvPr/>
        </p:nvSpPr>
        <p:spPr>
          <a:xfrm>
            <a:off x="11161717" y="2113039"/>
            <a:ext cx="4220408" cy="537591"/>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3600" u="none" cap="none" strike="noStrike">
                <a:solidFill>
                  <a:srgbClr val="FFFFFF"/>
                </a:solidFill>
                <a:latin typeface="Arial"/>
                <a:ea typeface="Arial"/>
                <a:cs typeface="Arial"/>
                <a:sym typeface="Arial"/>
              </a:rPr>
              <a:t>Creative Idea</a:t>
            </a:r>
            <a:endParaRPr/>
          </a:p>
        </p:txBody>
      </p:sp>
      <p:sp>
        <p:nvSpPr>
          <p:cNvPr id="132" name="Google Shape;132;p19"/>
          <p:cNvSpPr txBox="1"/>
          <p:nvPr/>
        </p:nvSpPr>
        <p:spPr>
          <a:xfrm>
            <a:off x="368219" y="1678002"/>
            <a:ext cx="8556604" cy="92011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99" u="none" cap="none" strike="noStrike">
                <a:solidFill>
                  <a:srgbClr val="000000"/>
                </a:solidFill>
                <a:latin typeface="Arial"/>
                <a:ea typeface="Arial"/>
                <a:cs typeface="Arial"/>
                <a:sym typeface="Arial"/>
              </a:rPr>
              <a:t>1 NF</a:t>
            </a:r>
            <a:endParaRPr/>
          </a:p>
        </p:txBody>
      </p:sp>
      <p:sp>
        <p:nvSpPr>
          <p:cNvPr id="133" name="Google Shape;133;p19"/>
          <p:cNvSpPr txBox="1"/>
          <p:nvPr/>
        </p:nvSpPr>
        <p:spPr>
          <a:xfrm>
            <a:off x="9144000" y="4256464"/>
            <a:ext cx="8556604"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2 NF</a:t>
            </a:r>
            <a:endParaRPr/>
          </a:p>
        </p:txBody>
      </p:sp>
      <p:sp>
        <p:nvSpPr>
          <p:cNvPr id="134" name="Google Shape;134;p19"/>
          <p:cNvSpPr txBox="1"/>
          <p:nvPr/>
        </p:nvSpPr>
        <p:spPr>
          <a:xfrm>
            <a:off x="1258186" y="2916381"/>
            <a:ext cx="6348025" cy="134936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3857" u="none" cap="none" strike="noStrike">
                <a:solidFill>
                  <a:srgbClr val="FDFDFD"/>
                </a:solidFill>
                <a:latin typeface="Arial"/>
                <a:ea typeface="Arial"/>
                <a:cs typeface="Arial"/>
                <a:sym typeface="Arial"/>
              </a:rPr>
              <a:t>A relation is in 1NF if it contains an atomic value.</a:t>
            </a:r>
            <a:endParaRPr/>
          </a:p>
        </p:txBody>
      </p:sp>
      <p:sp>
        <p:nvSpPr>
          <p:cNvPr id="135" name="Google Shape;135;p19"/>
          <p:cNvSpPr txBox="1"/>
          <p:nvPr/>
        </p:nvSpPr>
        <p:spPr>
          <a:xfrm>
            <a:off x="9351629" y="5458684"/>
            <a:ext cx="8257245" cy="167942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195" u="none" cap="none" strike="noStrike">
                <a:solidFill>
                  <a:srgbClr val="FDFDFD"/>
                </a:solidFill>
                <a:latin typeface="Arial"/>
                <a:ea typeface="Arial"/>
                <a:cs typeface="Arial"/>
                <a:sym typeface="Arial"/>
              </a:rPr>
              <a:t>1NF and</a:t>
            </a:r>
            <a:endParaRPr/>
          </a:p>
          <a:p>
            <a:pPr indent="0" lvl="0" marL="0" marR="0" rtl="0" algn="ctr">
              <a:lnSpc>
                <a:spcPct val="140000"/>
              </a:lnSpc>
              <a:spcBef>
                <a:spcPts val="0"/>
              </a:spcBef>
              <a:spcAft>
                <a:spcPts val="0"/>
              </a:spcAft>
              <a:buNone/>
            </a:pPr>
            <a:r>
              <a:rPr b="0" i="0" lang="en-US" sz="3195" u="none" cap="none" strike="noStrike">
                <a:solidFill>
                  <a:srgbClr val="FDFDFD"/>
                </a:solidFill>
                <a:latin typeface="Arial"/>
                <a:ea typeface="Arial"/>
                <a:cs typeface="Arial"/>
                <a:sym typeface="Arial"/>
              </a:rPr>
              <a:t>all non-key attributes are fully functional dependent on the primary key.</a:t>
            </a:r>
            <a:endParaRPr/>
          </a:p>
        </p:txBody>
      </p:sp>
      <p:sp>
        <p:nvSpPr>
          <p:cNvPr id="136" name="Google Shape;136;p19"/>
          <p:cNvSpPr txBox="1"/>
          <p:nvPr/>
        </p:nvSpPr>
        <p:spPr>
          <a:xfrm>
            <a:off x="590347" y="7742365"/>
            <a:ext cx="8112349" cy="1083099"/>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3108" u="none" cap="none" strike="noStrike">
                <a:solidFill>
                  <a:srgbClr val="FDFDFD"/>
                </a:solidFill>
                <a:latin typeface="Arial"/>
                <a:ea typeface="Arial"/>
                <a:cs typeface="Arial"/>
                <a:sym typeface="Arial"/>
              </a:rPr>
              <a:t>2NF all non-key attributes are fully functional dependent on the primary key.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0" r="0" t="0"/>
          <a:stretch/>
        </p:blipFill>
        <p:spPr>
          <a:xfrm>
            <a:off x="8702696" y="7265033"/>
            <a:ext cx="8556604" cy="2255832"/>
          </a:xfrm>
          <a:prstGeom prst="rect">
            <a:avLst/>
          </a:prstGeom>
          <a:noFill/>
          <a:ln>
            <a:noFill/>
          </a:ln>
        </p:spPr>
      </p:pic>
      <p:sp>
        <p:nvSpPr>
          <p:cNvPr id="142" name="Google Shape;142;p20"/>
          <p:cNvSpPr txBox="1"/>
          <p:nvPr/>
        </p:nvSpPr>
        <p:spPr>
          <a:xfrm>
            <a:off x="590347" y="244733"/>
            <a:ext cx="8112349" cy="1065598"/>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7200" u="none" cap="none" strike="noStrike">
                <a:solidFill>
                  <a:srgbClr val="000000"/>
                </a:solidFill>
                <a:latin typeface="Arial"/>
                <a:ea typeface="Arial"/>
                <a:cs typeface="Arial"/>
                <a:sym typeface="Arial"/>
              </a:rPr>
              <a:t>NORMALISATION</a:t>
            </a:r>
            <a:endParaRPr/>
          </a:p>
        </p:txBody>
      </p:sp>
      <p:sp>
        <p:nvSpPr>
          <p:cNvPr id="143" name="Google Shape;143;p20"/>
          <p:cNvSpPr txBox="1"/>
          <p:nvPr/>
        </p:nvSpPr>
        <p:spPr>
          <a:xfrm>
            <a:off x="10837593" y="6490404"/>
            <a:ext cx="4220408" cy="537591"/>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3600" u="none" cap="none" strike="noStrike">
                <a:solidFill>
                  <a:srgbClr val="FFFFFF"/>
                </a:solidFill>
                <a:latin typeface="Arial"/>
                <a:ea typeface="Arial"/>
                <a:cs typeface="Arial"/>
                <a:sym typeface="Arial"/>
              </a:rPr>
              <a:t>Creative Idea</a:t>
            </a:r>
            <a:endParaRPr/>
          </a:p>
        </p:txBody>
      </p:sp>
      <p:sp>
        <p:nvSpPr>
          <p:cNvPr id="144" name="Google Shape;144;p20"/>
          <p:cNvSpPr txBox="1"/>
          <p:nvPr/>
        </p:nvSpPr>
        <p:spPr>
          <a:xfrm>
            <a:off x="9564491" y="7768600"/>
            <a:ext cx="6167268" cy="1287349"/>
          </a:xfrm>
          <a:prstGeom prst="rect">
            <a:avLst/>
          </a:prstGeom>
          <a:noFill/>
          <a:ln>
            <a:noFill/>
          </a:ln>
        </p:spPr>
        <p:txBody>
          <a:bodyPr anchorCtr="0" anchor="t" bIns="0" lIns="0" spcFirstLastPara="1" rIns="0" wrap="square" tIns="0">
            <a:spAutoFit/>
          </a:bodyPr>
          <a:lstStyle/>
          <a:p>
            <a:pPr indent="0" lvl="0" marL="0" marR="0" rtl="0" algn="l">
              <a:lnSpc>
                <a:spcPct val="117013"/>
              </a:lnSpc>
              <a:spcBef>
                <a:spcPts val="0"/>
              </a:spcBef>
              <a:spcAft>
                <a:spcPts val="0"/>
              </a:spcAft>
              <a:buNone/>
            </a:pPr>
            <a:r>
              <a:rPr b="0" i="0" lang="en-US" sz="2886" u="none" cap="none" strike="noStrike">
                <a:solidFill>
                  <a:srgbClr val="FFFFFF"/>
                </a:solidFill>
                <a:latin typeface="Arial"/>
                <a:ea typeface="Arial"/>
                <a:cs typeface="Arial"/>
                <a:sym typeface="Arial"/>
              </a:rPr>
              <a:t>A stronger definition of 3NF is known as Boyce Codd's normal form.</a:t>
            </a:r>
            <a:endParaRPr/>
          </a:p>
        </p:txBody>
      </p:sp>
      <p:sp>
        <p:nvSpPr>
          <p:cNvPr id="145" name="Google Shape;145;p20"/>
          <p:cNvSpPr txBox="1"/>
          <p:nvPr/>
        </p:nvSpPr>
        <p:spPr>
          <a:xfrm>
            <a:off x="8636293" y="6368472"/>
            <a:ext cx="8556604" cy="92011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99" u="none" cap="none" strike="noStrike">
                <a:solidFill>
                  <a:srgbClr val="000000"/>
                </a:solidFill>
                <a:latin typeface="Arial"/>
                <a:ea typeface="Arial"/>
                <a:cs typeface="Arial"/>
                <a:sym typeface="Arial"/>
              </a:rPr>
              <a:t>BCNF</a:t>
            </a:r>
            <a:endParaRPr/>
          </a:p>
        </p:txBody>
      </p:sp>
      <p:pic>
        <p:nvPicPr>
          <p:cNvPr id="146" name="Google Shape;146;p20"/>
          <p:cNvPicPr preferRelativeResize="0"/>
          <p:nvPr/>
        </p:nvPicPr>
        <p:blipFill rotWithShape="1">
          <a:blip r:embed="rId3">
            <a:alphaModFix/>
          </a:blip>
          <a:srcRect b="0" l="0" r="0" t="0"/>
          <a:stretch/>
        </p:blipFill>
        <p:spPr>
          <a:xfrm>
            <a:off x="512484" y="2887668"/>
            <a:ext cx="8556604" cy="2255832"/>
          </a:xfrm>
          <a:prstGeom prst="rect">
            <a:avLst/>
          </a:prstGeom>
          <a:noFill/>
          <a:ln>
            <a:noFill/>
          </a:ln>
        </p:spPr>
      </p:pic>
      <p:sp>
        <p:nvSpPr>
          <p:cNvPr id="147" name="Google Shape;147;p20"/>
          <p:cNvSpPr txBox="1"/>
          <p:nvPr/>
        </p:nvSpPr>
        <p:spPr>
          <a:xfrm>
            <a:off x="223954" y="1919136"/>
            <a:ext cx="8556604" cy="8870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3 NF</a:t>
            </a:r>
            <a:endParaRPr/>
          </a:p>
        </p:txBody>
      </p:sp>
      <p:sp>
        <p:nvSpPr>
          <p:cNvPr id="148" name="Google Shape;148;p20"/>
          <p:cNvSpPr txBox="1"/>
          <p:nvPr/>
        </p:nvSpPr>
        <p:spPr>
          <a:xfrm>
            <a:off x="668210" y="3225272"/>
            <a:ext cx="8112349" cy="1083099"/>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3108" u="none" cap="none" strike="noStrike">
                <a:solidFill>
                  <a:srgbClr val="FDFDFD"/>
                </a:solidFill>
                <a:latin typeface="Arial"/>
                <a:ea typeface="Arial"/>
                <a:cs typeface="Arial"/>
                <a:sym typeface="Arial"/>
              </a:rPr>
              <a:t>2NF all non-key attributes are fully functional dependent on the primary key.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1"/>
          <p:cNvPicPr preferRelativeResize="0"/>
          <p:nvPr/>
        </p:nvPicPr>
        <p:blipFill rotWithShape="1">
          <a:blip r:embed="rId3">
            <a:alphaModFix/>
          </a:blip>
          <a:srcRect b="0" l="0" r="0" t="0"/>
          <a:stretch/>
        </p:blipFill>
        <p:spPr>
          <a:xfrm>
            <a:off x="14628320" y="7577189"/>
            <a:ext cx="5261959" cy="5419621"/>
          </a:xfrm>
          <a:prstGeom prst="rect">
            <a:avLst/>
          </a:prstGeom>
          <a:noFill/>
          <a:ln>
            <a:noFill/>
          </a:ln>
        </p:spPr>
      </p:pic>
      <p:sp>
        <p:nvSpPr>
          <p:cNvPr id="154" name="Google Shape;154;p21"/>
          <p:cNvSpPr txBox="1"/>
          <p:nvPr/>
        </p:nvSpPr>
        <p:spPr>
          <a:xfrm>
            <a:off x="771699" y="510189"/>
            <a:ext cx="8112349" cy="1065598"/>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b="0" i="0" lang="en-US" sz="7200" u="none" cap="none" strike="noStrike">
                <a:solidFill>
                  <a:srgbClr val="000000"/>
                </a:solidFill>
                <a:latin typeface="Arial"/>
                <a:ea typeface="Arial"/>
                <a:cs typeface="Arial"/>
                <a:sym typeface="Arial"/>
              </a:rPr>
              <a:t>NORMALISATION</a:t>
            </a:r>
            <a:endParaRPr/>
          </a:p>
        </p:txBody>
      </p:sp>
      <p:sp>
        <p:nvSpPr>
          <p:cNvPr id="155" name="Google Shape;155;p21"/>
          <p:cNvSpPr txBox="1"/>
          <p:nvPr/>
        </p:nvSpPr>
        <p:spPr>
          <a:xfrm>
            <a:off x="721973" y="1423386"/>
            <a:ext cx="15195845" cy="8546108"/>
          </a:xfrm>
          <a:prstGeom prst="rect">
            <a:avLst/>
          </a:prstGeom>
          <a:noFill/>
          <a:ln>
            <a:noFill/>
          </a:ln>
        </p:spPr>
        <p:txBody>
          <a:bodyPr anchorCtr="0" anchor="t" bIns="0" lIns="0" spcFirstLastPara="1" rIns="0" wrap="square" tIns="0">
            <a:spAutoFit/>
          </a:bodyPr>
          <a:lstStyle/>
          <a:p>
            <a:pPr indent="0" lvl="0" marL="0" marR="0" rtl="0" algn="l">
              <a:lnSpc>
                <a:spcPct val="160010"/>
              </a:lnSpc>
              <a:spcBef>
                <a:spcPts val="0"/>
              </a:spcBef>
              <a:spcAft>
                <a:spcPts val="0"/>
              </a:spcAft>
              <a:buNone/>
            </a:pPr>
            <a:r>
              <a:rPr b="0" i="0" lang="en-US" sz="3881" u="none" cap="none" strike="noStrike">
                <a:solidFill>
                  <a:srgbClr val="000000"/>
                </a:solidFill>
                <a:latin typeface="Arial"/>
                <a:ea typeface="Arial"/>
                <a:cs typeface="Arial"/>
                <a:sym typeface="Arial"/>
              </a:rPr>
              <a:t>Tables:-category,application,features,publisher_email,category,books,Genre,user,wish_list,features_languages,features_available_subscriptions,developer_email,updates,user_update,purchases,user_purchase,Rating_reviews,Downloads, are already in </a:t>
            </a:r>
            <a:r>
              <a:rPr b="0" i="0" lang="en-US" sz="3881" u="none" cap="none" strike="noStrike">
                <a:solidFill>
                  <a:srgbClr val="1366D4"/>
                </a:solidFill>
                <a:latin typeface="Arial"/>
                <a:ea typeface="Arial"/>
                <a:cs typeface="Arial"/>
                <a:sym typeface="Arial"/>
              </a:rPr>
              <a:t>BCNF  </a:t>
            </a:r>
            <a:r>
              <a:rPr b="0" i="0" lang="en-US" sz="3881" u="none" cap="none" strike="noStrike">
                <a:solidFill>
                  <a:srgbClr val="000000"/>
                </a:solidFill>
                <a:latin typeface="Arial"/>
                <a:ea typeface="Arial"/>
                <a:cs typeface="Arial"/>
                <a:sym typeface="Arial"/>
              </a:rPr>
              <a:t>because</a:t>
            </a:r>
            <a:endParaRPr/>
          </a:p>
          <a:p>
            <a:pPr indent="-419034" lvl="1" marL="838069" marR="0" rtl="0" algn="l">
              <a:lnSpc>
                <a:spcPct val="160010"/>
              </a:lnSpc>
              <a:spcBef>
                <a:spcPts val="0"/>
              </a:spcBef>
              <a:spcAft>
                <a:spcPts val="0"/>
              </a:spcAft>
              <a:buClr>
                <a:srgbClr val="000000"/>
              </a:buClr>
              <a:buSzPts val="3881"/>
              <a:buFont typeface="Arial"/>
              <a:buChar char="•"/>
            </a:pPr>
            <a:r>
              <a:rPr b="0" i="0" lang="en-US" sz="3881" u="none" cap="none" strike="noStrike">
                <a:solidFill>
                  <a:srgbClr val="000000"/>
                </a:solidFill>
                <a:latin typeface="Arial"/>
                <a:ea typeface="Arial"/>
                <a:cs typeface="Arial"/>
                <a:sym typeface="Arial"/>
              </a:rPr>
              <a:t>they dont contain any multi valued attributes</a:t>
            </a:r>
            <a:endParaRPr/>
          </a:p>
          <a:p>
            <a:pPr indent="-419034" lvl="1" marL="838069" marR="0" rtl="0" algn="l">
              <a:lnSpc>
                <a:spcPct val="160010"/>
              </a:lnSpc>
              <a:spcBef>
                <a:spcPts val="0"/>
              </a:spcBef>
              <a:spcAft>
                <a:spcPts val="0"/>
              </a:spcAft>
              <a:buClr>
                <a:srgbClr val="000000"/>
              </a:buClr>
              <a:buSzPts val="3881"/>
              <a:buFont typeface="Arial"/>
              <a:buChar char="•"/>
            </a:pPr>
            <a:r>
              <a:rPr b="0" i="0" lang="en-US" sz="3881" u="none" cap="none" strike="noStrike">
                <a:solidFill>
                  <a:srgbClr val="000000"/>
                </a:solidFill>
                <a:latin typeface="Arial"/>
                <a:ea typeface="Arial"/>
                <a:cs typeface="Arial"/>
                <a:sym typeface="Arial"/>
              </a:rPr>
              <a:t>there are no partial dependencies</a:t>
            </a:r>
            <a:endParaRPr/>
          </a:p>
          <a:p>
            <a:pPr indent="-419034" lvl="1" marL="838069" marR="0" rtl="0" algn="l">
              <a:lnSpc>
                <a:spcPct val="160010"/>
              </a:lnSpc>
              <a:spcBef>
                <a:spcPts val="0"/>
              </a:spcBef>
              <a:spcAft>
                <a:spcPts val="0"/>
              </a:spcAft>
              <a:buClr>
                <a:srgbClr val="000000"/>
              </a:buClr>
              <a:buSzPts val="3881"/>
              <a:buFont typeface="Arial"/>
              <a:buChar char="•"/>
            </a:pPr>
            <a:r>
              <a:rPr b="0" i="0" lang="en-US" sz="3881" u="none" cap="none" strike="noStrike">
                <a:solidFill>
                  <a:srgbClr val="000000"/>
                </a:solidFill>
                <a:latin typeface="Arial"/>
                <a:ea typeface="Arial"/>
                <a:cs typeface="Arial"/>
                <a:sym typeface="Arial"/>
              </a:rPr>
              <a:t>no transitive dependencies</a:t>
            </a:r>
            <a:endParaRPr/>
          </a:p>
          <a:p>
            <a:pPr indent="-419034" lvl="1" marL="838069" marR="0" rtl="0" algn="l">
              <a:lnSpc>
                <a:spcPct val="160010"/>
              </a:lnSpc>
              <a:spcBef>
                <a:spcPts val="0"/>
              </a:spcBef>
              <a:spcAft>
                <a:spcPts val="0"/>
              </a:spcAft>
              <a:buClr>
                <a:srgbClr val="000000"/>
              </a:buClr>
              <a:buSzPts val="3881"/>
              <a:buFont typeface="Arial"/>
              <a:buChar char="•"/>
            </a:pPr>
            <a:r>
              <a:rPr b="0" i="0" lang="en-US" sz="3881" u="none" cap="none" strike="noStrike">
                <a:solidFill>
                  <a:srgbClr val="000000"/>
                </a:solidFill>
                <a:latin typeface="Arial"/>
                <a:ea typeface="Arial"/>
                <a:cs typeface="Arial"/>
                <a:sym typeface="Arial"/>
              </a:rPr>
              <a:t>every dependency has only super key determining </a:t>
            </a:r>
            <a:endParaRPr/>
          </a:p>
          <a:p>
            <a:pPr indent="0" lvl="0" marL="0" marR="0" rtl="0" algn="l">
              <a:lnSpc>
                <a:spcPct val="160010"/>
              </a:lnSpc>
              <a:spcBef>
                <a:spcPts val="0"/>
              </a:spcBef>
              <a:spcAft>
                <a:spcPts val="0"/>
              </a:spcAft>
              <a:buNone/>
            </a:pPr>
            <a:r>
              <a:rPr b="0" i="0" lang="en-US" sz="3881" u="none" cap="none" strike="noStrike">
                <a:solidFill>
                  <a:srgbClr val="000000"/>
                </a:solidFill>
                <a:latin typeface="Arial"/>
                <a:ea typeface="Arial"/>
                <a:cs typeface="Arial"/>
                <a:sym typeface="Arial"/>
              </a:rPr>
              <a:t>       other attributes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