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2" r:id="rId2"/>
    <p:sldId id="292" r:id="rId3"/>
    <p:sldId id="290" r:id="rId4"/>
    <p:sldId id="286" r:id="rId5"/>
    <p:sldId id="285" r:id="rId6"/>
    <p:sldId id="287" r:id="rId7"/>
    <p:sldId id="291" r:id="rId8"/>
    <p:sldId id="288" r:id="rId9"/>
    <p:sldId id="293"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38" userDrawn="1">
          <p15:clr>
            <a:srgbClr val="A4A3A4"/>
          </p15:clr>
        </p15:guide>
        <p15:guide id="4"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1BB"/>
    <a:srgbClr val="314A59"/>
    <a:srgbClr val="C4EB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68" autoAdjust="0"/>
    <p:restoredTop sz="94660"/>
  </p:normalViewPr>
  <p:slideViewPr>
    <p:cSldViewPr snapToGrid="0" showGuides="1">
      <p:cViewPr varScale="1">
        <p:scale>
          <a:sx n="86" d="100"/>
          <a:sy n="86" d="100"/>
        </p:scale>
        <p:origin x="1003" y="58"/>
      </p:cViewPr>
      <p:guideLst>
        <p:guide orient="horz" pos="2160"/>
        <p:guide pos="3840"/>
        <p:guide pos="438"/>
        <p:guide pos="7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F66E9-09AD-413A-9992-7B19974D355D}"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947628FF-66BA-402F-B9C0-90457AFADE38}">
      <dgm:prSet/>
      <dgm:spPr/>
      <dgm:t>
        <a:bodyPr/>
        <a:lstStyle/>
        <a:p>
          <a:r>
            <a:rPr lang="en-US" dirty="0"/>
            <a:t>Creating a structured database and visualization reports to interpret the data has reduced a 75% of ad-hoc requests and saved 350 working hours annually.</a:t>
          </a:r>
        </a:p>
      </dgm:t>
    </dgm:pt>
    <dgm:pt modelId="{9405B271-C8A3-453D-945C-59D20A919662}" type="parTrans" cxnId="{553BFA8F-3C97-4CE2-804E-678893751EC9}">
      <dgm:prSet/>
      <dgm:spPr/>
      <dgm:t>
        <a:bodyPr/>
        <a:lstStyle/>
        <a:p>
          <a:endParaRPr lang="en-US"/>
        </a:p>
      </dgm:t>
    </dgm:pt>
    <dgm:pt modelId="{A1EEFEA9-38EC-40A9-9C25-AF0EFE7D2373}" type="sibTrans" cxnId="{553BFA8F-3C97-4CE2-804E-678893751EC9}">
      <dgm:prSet phldrT="01" phldr="0"/>
      <dgm:spPr/>
      <dgm:t>
        <a:bodyPr/>
        <a:lstStyle/>
        <a:p>
          <a:r>
            <a:rPr lang="en-US"/>
            <a:t>01</a:t>
          </a:r>
        </a:p>
      </dgm:t>
    </dgm:pt>
    <dgm:pt modelId="{3C003BEA-0422-4C0B-9BCE-681B079ABBB0}">
      <dgm:prSet/>
      <dgm:spPr/>
      <dgm:t>
        <a:bodyPr/>
        <a:lstStyle/>
        <a:p>
          <a:r>
            <a:rPr lang="en-US" dirty="0"/>
            <a:t>Using interactive digital dashboards to turn data into actionable insights, allowing you to spot flaws, recognize strengths, and forecast market-share and patients treated with HAMY Products.</a:t>
          </a:r>
        </a:p>
      </dgm:t>
    </dgm:pt>
    <dgm:pt modelId="{17823642-A55B-4082-B250-07362199966D}" type="parTrans" cxnId="{10B1FB7E-3AF0-4824-9A77-2D5182A3AA64}">
      <dgm:prSet/>
      <dgm:spPr/>
      <dgm:t>
        <a:bodyPr/>
        <a:lstStyle/>
        <a:p>
          <a:endParaRPr lang="en-US"/>
        </a:p>
      </dgm:t>
    </dgm:pt>
    <dgm:pt modelId="{A3B93025-05A8-42B7-9297-656739E1405E}" type="sibTrans" cxnId="{10B1FB7E-3AF0-4824-9A77-2D5182A3AA64}">
      <dgm:prSet phldrT="02" phldr="0"/>
      <dgm:spPr/>
      <dgm:t>
        <a:bodyPr/>
        <a:lstStyle/>
        <a:p>
          <a:r>
            <a:rPr lang="en-US"/>
            <a:t>02</a:t>
          </a:r>
        </a:p>
      </dgm:t>
    </dgm:pt>
    <dgm:pt modelId="{4AE6D53A-D1F1-45A6-8B08-ABD8C7539DC2}">
      <dgm:prSet/>
      <dgm:spPr/>
      <dgm:t>
        <a:bodyPr/>
        <a:lstStyle/>
        <a:p>
          <a:r>
            <a:rPr lang="en-US" dirty="0"/>
            <a:t>Targeting customers and patient switch-in &amp; switch-out details from HAMY products are at your fingertips, allowing you to make precise business decisions and increasing the revenue overall.</a:t>
          </a:r>
        </a:p>
      </dgm:t>
    </dgm:pt>
    <dgm:pt modelId="{96933A46-2C58-4D6E-8EDD-0A580C25D71A}" type="parTrans" cxnId="{299521F3-7A74-4A30-B293-01DFFBFEB05D}">
      <dgm:prSet/>
      <dgm:spPr/>
      <dgm:t>
        <a:bodyPr/>
        <a:lstStyle/>
        <a:p>
          <a:endParaRPr lang="en-US"/>
        </a:p>
      </dgm:t>
    </dgm:pt>
    <dgm:pt modelId="{2BC9FA37-2491-4669-B860-A6827754AA21}" type="sibTrans" cxnId="{299521F3-7A74-4A30-B293-01DFFBFEB05D}">
      <dgm:prSet phldrT="03" phldr="0"/>
      <dgm:spPr/>
      <dgm:t>
        <a:bodyPr/>
        <a:lstStyle/>
        <a:p>
          <a:r>
            <a:rPr lang="en-US"/>
            <a:t>03</a:t>
          </a:r>
        </a:p>
      </dgm:t>
    </dgm:pt>
    <dgm:pt modelId="{0235DA8C-C581-4BAB-8D95-A72B69DB937A}" type="pres">
      <dgm:prSet presAssocID="{159F66E9-09AD-413A-9992-7B19974D355D}" presName="Name0" presStyleCnt="0">
        <dgm:presLayoutVars>
          <dgm:animLvl val="lvl"/>
          <dgm:resizeHandles val="exact"/>
        </dgm:presLayoutVars>
      </dgm:prSet>
      <dgm:spPr/>
    </dgm:pt>
    <dgm:pt modelId="{DD8DD9F9-1578-4D96-9062-E34A8DB4C8DC}" type="pres">
      <dgm:prSet presAssocID="{947628FF-66BA-402F-B9C0-90457AFADE38}" presName="compositeNode" presStyleCnt="0">
        <dgm:presLayoutVars>
          <dgm:bulletEnabled val="1"/>
        </dgm:presLayoutVars>
      </dgm:prSet>
      <dgm:spPr/>
    </dgm:pt>
    <dgm:pt modelId="{344F13C8-A526-4454-9FA9-AFF2A0640438}" type="pres">
      <dgm:prSet presAssocID="{947628FF-66BA-402F-B9C0-90457AFADE38}" presName="bgRect" presStyleLbl="alignNode1" presStyleIdx="0" presStyleCnt="3" custLinFactNeighborX="-24"/>
      <dgm:spPr/>
    </dgm:pt>
    <dgm:pt modelId="{5FE02231-F408-4ACD-9FE0-DD7A418E8BC3}" type="pres">
      <dgm:prSet presAssocID="{A1EEFEA9-38EC-40A9-9C25-AF0EFE7D2373}" presName="sibTransNodeRect" presStyleLbl="alignNode1" presStyleIdx="0" presStyleCnt="3">
        <dgm:presLayoutVars>
          <dgm:chMax val="0"/>
          <dgm:bulletEnabled val="1"/>
        </dgm:presLayoutVars>
      </dgm:prSet>
      <dgm:spPr/>
    </dgm:pt>
    <dgm:pt modelId="{FDD5F623-B270-495B-BA23-807AE9411B25}" type="pres">
      <dgm:prSet presAssocID="{947628FF-66BA-402F-B9C0-90457AFADE38}" presName="nodeRect" presStyleLbl="alignNode1" presStyleIdx="0" presStyleCnt="3">
        <dgm:presLayoutVars>
          <dgm:bulletEnabled val="1"/>
        </dgm:presLayoutVars>
      </dgm:prSet>
      <dgm:spPr/>
    </dgm:pt>
    <dgm:pt modelId="{7F5D94FF-F7F6-4819-BB25-DBBBEB0D43E6}" type="pres">
      <dgm:prSet presAssocID="{A1EEFEA9-38EC-40A9-9C25-AF0EFE7D2373}" presName="sibTrans" presStyleCnt="0"/>
      <dgm:spPr/>
    </dgm:pt>
    <dgm:pt modelId="{35582BCC-A468-4135-B9C0-5B7465848E43}" type="pres">
      <dgm:prSet presAssocID="{3C003BEA-0422-4C0B-9BCE-681B079ABBB0}" presName="compositeNode" presStyleCnt="0">
        <dgm:presLayoutVars>
          <dgm:bulletEnabled val="1"/>
        </dgm:presLayoutVars>
      </dgm:prSet>
      <dgm:spPr/>
    </dgm:pt>
    <dgm:pt modelId="{507726C9-148A-4695-AE91-094504E9FD92}" type="pres">
      <dgm:prSet presAssocID="{3C003BEA-0422-4C0B-9BCE-681B079ABBB0}" presName="bgRect" presStyleLbl="alignNode1" presStyleIdx="1" presStyleCnt="3"/>
      <dgm:spPr/>
    </dgm:pt>
    <dgm:pt modelId="{43B106DC-AEA7-473D-81B4-17BECD0891C2}" type="pres">
      <dgm:prSet presAssocID="{A3B93025-05A8-42B7-9297-656739E1405E}" presName="sibTransNodeRect" presStyleLbl="alignNode1" presStyleIdx="1" presStyleCnt="3">
        <dgm:presLayoutVars>
          <dgm:chMax val="0"/>
          <dgm:bulletEnabled val="1"/>
        </dgm:presLayoutVars>
      </dgm:prSet>
      <dgm:spPr/>
    </dgm:pt>
    <dgm:pt modelId="{74DC1B03-A416-4144-BA44-476B8B90327F}" type="pres">
      <dgm:prSet presAssocID="{3C003BEA-0422-4C0B-9BCE-681B079ABBB0}" presName="nodeRect" presStyleLbl="alignNode1" presStyleIdx="1" presStyleCnt="3">
        <dgm:presLayoutVars>
          <dgm:bulletEnabled val="1"/>
        </dgm:presLayoutVars>
      </dgm:prSet>
      <dgm:spPr/>
    </dgm:pt>
    <dgm:pt modelId="{CCA7B254-21A1-4930-8A57-F23ED9592024}" type="pres">
      <dgm:prSet presAssocID="{A3B93025-05A8-42B7-9297-656739E1405E}" presName="sibTrans" presStyleCnt="0"/>
      <dgm:spPr/>
    </dgm:pt>
    <dgm:pt modelId="{4B14A35F-7DEA-4431-98D3-89652C82C91A}" type="pres">
      <dgm:prSet presAssocID="{4AE6D53A-D1F1-45A6-8B08-ABD8C7539DC2}" presName="compositeNode" presStyleCnt="0">
        <dgm:presLayoutVars>
          <dgm:bulletEnabled val="1"/>
        </dgm:presLayoutVars>
      </dgm:prSet>
      <dgm:spPr/>
    </dgm:pt>
    <dgm:pt modelId="{A56AAF95-D8D4-48C8-BD0C-087670A55863}" type="pres">
      <dgm:prSet presAssocID="{4AE6D53A-D1F1-45A6-8B08-ABD8C7539DC2}" presName="bgRect" presStyleLbl="alignNode1" presStyleIdx="2" presStyleCnt="3" custLinFactNeighborX="25"/>
      <dgm:spPr/>
    </dgm:pt>
    <dgm:pt modelId="{8063FD56-6117-4BF3-BAD5-FCDFCBF3465F}" type="pres">
      <dgm:prSet presAssocID="{2BC9FA37-2491-4669-B860-A6827754AA21}" presName="sibTransNodeRect" presStyleLbl="alignNode1" presStyleIdx="2" presStyleCnt="3">
        <dgm:presLayoutVars>
          <dgm:chMax val="0"/>
          <dgm:bulletEnabled val="1"/>
        </dgm:presLayoutVars>
      </dgm:prSet>
      <dgm:spPr/>
    </dgm:pt>
    <dgm:pt modelId="{DCE57429-A714-4E9E-BCB2-B40BB1852604}" type="pres">
      <dgm:prSet presAssocID="{4AE6D53A-D1F1-45A6-8B08-ABD8C7539DC2}" presName="nodeRect" presStyleLbl="alignNode1" presStyleIdx="2" presStyleCnt="3">
        <dgm:presLayoutVars>
          <dgm:bulletEnabled val="1"/>
        </dgm:presLayoutVars>
      </dgm:prSet>
      <dgm:spPr/>
    </dgm:pt>
  </dgm:ptLst>
  <dgm:cxnLst>
    <dgm:cxn modelId="{1DC9A527-6AEE-4A20-8D47-26CCCFAC06CA}" type="presOf" srcId="{A1EEFEA9-38EC-40A9-9C25-AF0EFE7D2373}" destId="{5FE02231-F408-4ACD-9FE0-DD7A418E8BC3}" srcOrd="0" destOrd="0" presId="urn:microsoft.com/office/officeart/2016/7/layout/LinearBlockProcessNumbered"/>
    <dgm:cxn modelId="{F928E965-EF3F-4EF3-B77D-FC8821128D0F}" type="presOf" srcId="{3C003BEA-0422-4C0B-9BCE-681B079ABBB0}" destId="{74DC1B03-A416-4144-BA44-476B8B90327F}" srcOrd="1" destOrd="0" presId="urn:microsoft.com/office/officeart/2016/7/layout/LinearBlockProcessNumbered"/>
    <dgm:cxn modelId="{2839FD74-24F6-4880-90EC-5BA8DFBBEF66}" type="presOf" srcId="{A3B93025-05A8-42B7-9297-656739E1405E}" destId="{43B106DC-AEA7-473D-81B4-17BECD0891C2}" srcOrd="0" destOrd="0" presId="urn:microsoft.com/office/officeart/2016/7/layout/LinearBlockProcessNumbered"/>
    <dgm:cxn modelId="{10B1FB7E-3AF0-4824-9A77-2D5182A3AA64}" srcId="{159F66E9-09AD-413A-9992-7B19974D355D}" destId="{3C003BEA-0422-4C0B-9BCE-681B079ABBB0}" srcOrd="1" destOrd="0" parTransId="{17823642-A55B-4082-B250-07362199966D}" sibTransId="{A3B93025-05A8-42B7-9297-656739E1405E}"/>
    <dgm:cxn modelId="{F3688083-B545-450D-B2F1-6A8E5C7C0C1F}" type="presOf" srcId="{4AE6D53A-D1F1-45A6-8B08-ABD8C7539DC2}" destId="{DCE57429-A714-4E9E-BCB2-B40BB1852604}" srcOrd="1" destOrd="0" presId="urn:microsoft.com/office/officeart/2016/7/layout/LinearBlockProcessNumbered"/>
    <dgm:cxn modelId="{553BFA8F-3C97-4CE2-804E-678893751EC9}" srcId="{159F66E9-09AD-413A-9992-7B19974D355D}" destId="{947628FF-66BA-402F-B9C0-90457AFADE38}" srcOrd="0" destOrd="0" parTransId="{9405B271-C8A3-453D-945C-59D20A919662}" sibTransId="{A1EEFEA9-38EC-40A9-9C25-AF0EFE7D2373}"/>
    <dgm:cxn modelId="{973D959B-6395-4A7E-9205-5A7E62A56468}" type="presOf" srcId="{4AE6D53A-D1F1-45A6-8B08-ABD8C7539DC2}" destId="{A56AAF95-D8D4-48C8-BD0C-087670A55863}" srcOrd="0" destOrd="0" presId="urn:microsoft.com/office/officeart/2016/7/layout/LinearBlockProcessNumbered"/>
    <dgm:cxn modelId="{9344F6A4-0914-4A13-AEFF-F0DFB59CAA04}" type="presOf" srcId="{2BC9FA37-2491-4669-B860-A6827754AA21}" destId="{8063FD56-6117-4BF3-BAD5-FCDFCBF3465F}" srcOrd="0" destOrd="0" presId="urn:microsoft.com/office/officeart/2016/7/layout/LinearBlockProcessNumbered"/>
    <dgm:cxn modelId="{2E667FB7-514E-44D5-8DE9-D5B2D1C423BF}" type="presOf" srcId="{947628FF-66BA-402F-B9C0-90457AFADE38}" destId="{FDD5F623-B270-495B-BA23-807AE9411B25}" srcOrd="1" destOrd="0" presId="urn:microsoft.com/office/officeart/2016/7/layout/LinearBlockProcessNumbered"/>
    <dgm:cxn modelId="{855FCBC7-006F-48D4-863A-0027658BA027}" type="presOf" srcId="{159F66E9-09AD-413A-9992-7B19974D355D}" destId="{0235DA8C-C581-4BAB-8D95-A72B69DB937A}" srcOrd="0" destOrd="0" presId="urn:microsoft.com/office/officeart/2016/7/layout/LinearBlockProcessNumbered"/>
    <dgm:cxn modelId="{299521F3-7A74-4A30-B293-01DFFBFEB05D}" srcId="{159F66E9-09AD-413A-9992-7B19974D355D}" destId="{4AE6D53A-D1F1-45A6-8B08-ABD8C7539DC2}" srcOrd="2" destOrd="0" parTransId="{96933A46-2C58-4D6E-8EDD-0A580C25D71A}" sibTransId="{2BC9FA37-2491-4669-B860-A6827754AA21}"/>
    <dgm:cxn modelId="{AB18D6F6-E3C7-435C-8AFE-8A2853130C6D}" type="presOf" srcId="{947628FF-66BA-402F-B9C0-90457AFADE38}" destId="{344F13C8-A526-4454-9FA9-AFF2A0640438}" srcOrd="0" destOrd="0" presId="urn:microsoft.com/office/officeart/2016/7/layout/LinearBlockProcessNumbered"/>
    <dgm:cxn modelId="{48D921FD-AD2E-4F7F-A86D-110ABB80DF32}" type="presOf" srcId="{3C003BEA-0422-4C0B-9BCE-681B079ABBB0}" destId="{507726C9-148A-4695-AE91-094504E9FD92}" srcOrd="0" destOrd="0" presId="urn:microsoft.com/office/officeart/2016/7/layout/LinearBlockProcessNumbered"/>
    <dgm:cxn modelId="{05081819-69B2-47C8-9499-BF61EC4927C2}" type="presParOf" srcId="{0235DA8C-C581-4BAB-8D95-A72B69DB937A}" destId="{DD8DD9F9-1578-4D96-9062-E34A8DB4C8DC}" srcOrd="0" destOrd="0" presId="urn:microsoft.com/office/officeart/2016/7/layout/LinearBlockProcessNumbered"/>
    <dgm:cxn modelId="{BA27DF9D-11CF-4762-989F-42148F46BB78}" type="presParOf" srcId="{DD8DD9F9-1578-4D96-9062-E34A8DB4C8DC}" destId="{344F13C8-A526-4454-9FA9-AFF2A0640438}" srcOrd="0" destOrd="0" presId="urn:microsoft.com/office/officeart/2016/7/layout/LinearBlockProcessNumbered"/>
    <dgm:cxn modelId="{34B041AB-6722-4CBC-BEA5-D73833C25091}" type="presParOf" srcId="{DD8DD9F9-1578-4D96-9062-E34A8DB4C8DC}" destId="{5FE02231-F408-4ACD-9FE0-DD7A418E8BC3}" srcOrd="1" destOrd="0" presId="urn:microsoft.com/office/officeart/2016/7/layout/LinearBlockProcessNumbered"/>
    <dgm:cxn modelId="{60F05341-AF42-4549-B12E-45BC26218CF1}" type="presParOf" srcId="{DD8DD9F9-1578-4D96-9062-E34A8DB4C8DC}" destId="{FDD5F623-B270-495B-BA23-807AE9411B25}" srcOrd="2" destOrd="0" presId="urn:microsoft.com/office/officeart/2016/7/layout/LinearBlockProcessNumbered"/>
    <dgm:cxn modelId="{827B9E39-9951-479F-A766-059A807A2CB2}" type="presParOf" srcId="{0235DA8C-C581-4BAB-8D95-A72B69DB937A}" destId="{7F5D94FF-F7F6-4819-BB25-DBBBEB0D43E6}" srcOrd="1" destOrd="0" presId="urn:microsoft.com/office/officeart/2016/7/layout/LinearBlockProcessNumbered"/>
    <dgm:cxn modelId="{251FA07A-69F6-4085-AAB5-30D195F49C5C}" type="presParOf" srcId="{0235DA8C-C581-4BAB-8D95-A72B69DB937A}" destId="{35582BCC-A468-4135-B9C0-5B7465848E43}" srcOrd="2" destOrd="0" presId="urn:microsoft.com/office/officeart/2016/7/layout/LinearBlockProcessNumbered"/>
    <dgm:cxn modelId="{E31500F1-A401-4334-97C0-A84A03EE59BE}" type="presParOf" srcId="{35582BCC-A468-4135-B9C0-5B7465848E43}" destId="{507726C9-148A-4695-AE91-094504E9FD92}" srcOrd="0" destOrd="0" presId="urn:microsoft.com/office/officeart/2016/7/layout/LinearBlockProcessNumbered"/>
    <dgm:cxn modelId="{663A8F84-7887-4E6F-8ADD-E8DDC36F6AFD}" type="presParOf" srcId="{35582BCC-A468-4135-B9C0-5B7465848E43}" destId="{43B106DC-AEA7-473D-81B4-17BECD0891C2}" srcOrd="1" destOrd="0" presId="urn:microsoft.com/office/officeart/2016/7/layout/LinearBlockProcessNumbered"/>
    <dgm:cxn modelId="{39D5FCF5-A1B0-471A-9DB6-8DA6C707BEFA}" type="presParOf" srcId="{35582BCC-A468-4135-B9C0-5B7465848E43}" destId="{74DC1B03-A416-4144-BA44-476B8B90327F}" srcOrd="2" destOrd="0" presId="urn:microsoft.com/office/officeart/2016/7/layout/LinearBlockProcessNumbered"/>
    <dgm:cxn modelId="{40D179D2-56DB-44F9-8474-4E5311C38A24}" type="presParOf" srcId="{0235DA8C-C581-4BAB-8D95-A72B69DB937A}" destId="{CCA7B254-21A1-4930-8A57-F23ED9592024}" srcOrd="3" destOrd="0" presId="urn:microsoft.com/office/officeart/2016/7/layout/LinearBlockProcessNumbered"/>
    <dgm:cxn modelId="{FED94BFD-1C68-445D-8ABD-3877556EAD19}" type="presParOf" srcId="{0235DA8C-C581-4BAB-8D95-A72B69DB937A}" destId="{4B14A35F-7DEA-4431-98D3-89652C82C91A}" srcOrd="4" destOrd="0" presId="urn:microsoft.com/office/officeart/2016/7/layout/LinearBlockProcessNumbered"/>
    <dgm:cxn modelId="{8F2FCE51-BFF7-43B1-8EBB-5D87A6A1546A}" type="presParOf" srcId="{4B14A35F-7DEA-4431-98D3-89652C82C91A}" destId="{A56AAF95-D8D4-48C8-BD0C-087670A55863}" srcOrd="0" destOrd="0" presId="urn:microsoft.com/office/officeart/2016/7/layout/LinearBlockProcessNumbered"/>
    <dgm:cxn modelId="{818C45A9-BD11-4FF4-90D6-3F42BEB6939D}" type="presParOf" srcId="{4B14A35F-7DEA-4431-98D3-89652C82C91A}" destId="{8063FD56-6117-4BF3-BAD5-FCDFCBF3465F}" srcOrd="1" destOrd="0" presId="urn:microsoft.com/office/officeart/2016/7/layout/LinearBlockProcessNumbered"/>
    <dgm:cxn modelId="{9418A5E5-A748-45C1-AB61-A37FC91CDF97}" type="presParOf" srcId="{4B14A35F-7DEA-4431-98D3-89652C82C91A}" destId="{DCE57429-A714-4E9E-BCB2-B40BB185260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F13C8-A526-4454-9FA9-AFF2A0640438}">
      <dsp:nvSpPr>
        <dsp:cNvPr id="0" name=""/>
        <dsp:cNvSpPr/>
      </dsp:nvSpPr>
      <dsp:spPr>
        <a:xfrm>
          <a:off x="23" y="179348"/>
          <a:ext cx="3327201" cy="399264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kern="1200" dirty="0"/>
            <a:t>Creating a structured database and visualization reports to interpret the data has reduced a 75% of ad-hoc requests and saved 350 working hours annually.</a:t>
          </a:r>
        </a:p>
      </dsp:txBody>
      <dsp:txXfrm>
        <a:off x="23" y="1776404"/>
        <a:ext cx="3327201" cy="2395585"/>
      </dsp:txXfrm>
    </dsp:sp>
    <dsp:sp modelId="{5FE02231-F408-4ACD-9FE0-DD7A418E8BC3}">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507726C9-148A-4695-AE91-094504E9FD92}">
      <dsp:nvSpPr>
        <dsp:cNvPr id="0" name=""/>
        <dsp:cNvSpPr/>
      </dsp:nvSpPr>
      <dsp:spPr>
        <a:xfrm>
          <a:off x="3594199" y="179348"/>
          <a:ext cx="3327201" cy="399264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kern="1200" dirty="0"/>
            <a:t>Using interactive digital dashboards to turn data into actionable insights, allowing you to spot flaws, recognize strengths, and forecast market-share and patients treated with HAMY Products.</a:t>
          </a:r>
        </a:p>
      </dsp:txBody>
      <dsp:txXfrm>
        <a:off x="3594199" y="1776404"/>
        <a:ext cx="3327201" cy="2395585"/>
      </dsp:txXfrm>
    </dsp:sp>
    <dsp:sp modelId="{43B106DC-AEA7-473D-81B4-17BECD0891C2}">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A56AAF95-D8D4-48C8-BD0C-087670A55863}">
      <dsp:nvSpPr>
        <dsp:cNvPr id="0" name=""/>
        <dsp:cNvSpPr/>
      </dsp:nvSpPr>
      <dsp:spPr>
        <a:xfrm>
          <a:off x="7188398" y="179348"/>
          <a:ext cx="3327201" cy="399264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kern="1200" dirty="0"/>
            <a:t>Targeting customers and patient switch-in &amp; switch-out details from HAMY products are at your fingertips, allowing you to make precise business decisions and increasing the revenue overall.</a:t>
          </a:r>
        </a:p>
      </dsp:txBody>
      <dsp:txXfrm>
        <a:off x="7188398" y="1776404"/>
        <a:ext cx="3327201" cy="2395585"/>
      </dsp:txXfrm>
    </dsp:sp>
    <dsp:sp modelId="{8063FD56-6117-4BF3-BAD5-FCDFCBF3465F}">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644C3-BB86-49D0-A4EA-8FA899FC97C9}" type="datetimeFigureOut">
              <a:rPr lang="id-ID" smtClean="0"/>
              <a:t>31/08/2021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5D66D-C3BB-4B45-BE2F-9B17CCF8CA96}" type="slidenum">
              <a:rPr lang="id-ID" smtClean="0"/>
              <a:t>‹#›</a:t>
            </a:fld>
            <a:endParaRPr lang="id-ID"/>
          </a:p>
        </p:txBody>
      </p:sp>
    </p:spTree>
    <p:extLst>
      <p:ext uri="{BB962C8B-B14F-4D97-AF65-F5344CB8AC3E}">
        <p14:creationId xmlns:p14="http://schemas.microsoft.com/office/powerpoint/2010/main" val="5788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8C72-D791-4C1A-905B-8F60E5303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BD076CAC-C657-4FEF-9B70-371AF71B7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AD83AF16-3E4D-4760-BAC1-7464060911B3}"/>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5" name="Footer Placeholder 4">
            <a:extLst>
              <a:ext uri="{FF2B5EF4-FFF2-40B4-BE49-F238E27FC236}">
                <a16:creationId xmlns:a16="http://schemas.microsoft.com/office/drawing/2014/main" id="{DFE034FD-32B5-4472-A42A-883C207FE41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59D6197-8C36-4346-9261-A93BD0AC3F4D}"/>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55967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1D29-A20A-46CB-AA71-A8ED6DA81CF6}"/>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37E1793-AC40-42C0-B012-04DD9DC7CD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9D729F8-2475-466C-B35A-836EB8AD8B5B}"/>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5" name="Footer Placeholder 4">
            <a:extLst>
              <a:ext uri="{FF2B5EF4-FFF2-40B4-BE49-F238E27FC236}">
                <a16:creationId xmlns:a16="http://schemas.microsoft.com/office/drawing/2014/main" id="{D80C538E-FE33-4936-962D-8D4191CCCF5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D7E05F9-631B-438D-8474-A4FCE64243A9}"/>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133719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9630E-8D71-418E-A086-B10FA56A8C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965F92B-6FFD-4566-B9F5-16F0B2575E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9320080-EC84-4B09-BD93-367B22E96F00}"/>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5" name="Footer Placeholder 4">
            <a:extLst>
              <a:ext uri="{FF2B5EF4-FFF2-40B4-BE49-F238E27FC236}">
                <a16:creationId xmlns:a16="http://schemas.microsoft.com/office/drawing/2014/main" id="{7D1FE70D-7D25-4C6D-B229-4D15E54CDD9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80C6739-8CA7-415A-817C-5366DFF80856}"/>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121115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7ABE-C0B4-4A0E-BC38-B1B4FE23081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9E4E327-9E8E-4505-8064-86DAEAC163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F1F075B-7063-40E0-80D3-EA9BC58220A7}"/>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5" name="Footer Placeholder 4">
            <a:extLst>
              <a:ext uri="{FF2B5EF4-FFF2-40B4-BE49-F238E27FC236}">
                <a16:creationId xmlns:a16="http://schemas.microsoft.com/office/drawing/2014/main" id="{8DDA4995-C952-4AF6-AFA3-38429A8B148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C2CB18B-F7D6-4896-A51E-EA6106604871}"/>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18777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C37-B985-4A8A-B17A-ACACA69F0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69C82AB-0D86-4B3F-9BD7-D6556FFB6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39E81B-2C65-4E1E-BFE8-9D68CA644D61}"/>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5" name="Footer Placeholder 4">
            <a:extLst>
              <a:ext uri="{FF2B5EF4-FFF2-40B4-BE49-F238E27FC236}">
                <a16:creationId xmlns:a16="http://schemas.microsoft.com/office/drawing/2014/main" id="{146F4F86-1421-49B0-8D17-22DB6035BDF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1DCF96F-68D4-44C8-B6D3-4437A0A5DAEA}"/>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23563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8E46-5470-4340-8C93-76AC89D80D6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39BCE7D-8A5E-41A2-B69B-6AA4CFF760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346035E8-6CB5-4932-9368-ED7F6C1AF8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25C16DD2-0BB2-4C61-B996-2F2D259C289D}"/>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6" name="Footer Placeholder 5">
            <a:extLst>
              <a:ext uri="{FF2B5EF4-FFF2-40B4-BE49-F238E27FC236}">
                <a16:creationId xmlns:a16="http://schemas.microsoft.com/office/drawing/2014/main" id="{EB52DD26-D0B9-4E10-BD9C-B3CF3278E98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AB9D402E-9AE2-4F75-86DA-93FCD80B290C}"/>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128413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BC61-BD53-4215-B404-D5AE091EF890}"/>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EAB38BD9-817E-4E03-A3AB-2B64515F7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ACB269-2D8E-4E46-AD0C-74209A9FAC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8CB10AF-22BA-4ED7-9144-36E01EE0E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09EE9E-50DC-4E9B-BB7C-B8CF5AB04C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85D4C8C-2E77-42EF-A209-82118E18ACF1}"/>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8" name="Footer Placeholder 7">
            <a:extLst>
              <a:ext uri="{FF2B5EF4-FFF2-40B4-BE49-F238E27FC236}">
                <a16:creationId xmlns:a16="http://schemas.microsoft.com/office/drawing/2014/main" id="{5A514742-8F41-479C-8BBF-9B767E00D70F}"/>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A28BD96A-1C8C-42F1-AEAB-470AB0899D23}"/>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266495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7E39-69E7-4D69-9A9E-C0250A991FC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AB3BE817-1DC6-42AA-84CC-53F448CB63F0}"/>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4" name="Footer Placeholder 3">
            <a:extLst>
              <a:ext uri="{FF2B5EF4-FFF2-40B4-BE49-F238E27FC236}">
                <a16:creationId xmlns:a16="http://schemas.microsoft.com/office/drawing/2014/main" id="{7B34035A-B8E8-4569-94A8-42719DC3E512}"/>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F1D4483C-2F31-4F92-9D77-E70EB8A74752}"/>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265564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A6A80-D65C-4188-8CD2-8E9DDECB341E}"/>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3" name="Footer Placeholder 2">
            <a:extLst>
              <a:ext uri="{FF2B5EF4-FFF2-40B4-BE49-F238E27FC236}">
                <a16:creationId xmlns:a16="http://schemas.microsoft.com/office/drawing/2014/main" id="{E501DA95-17DE-4471-80B7-D153624FB96F}"/>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BCED883B-78AE-42C4-B113-6492136D4E66}"/>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400345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9337-4438-49A2-B43D-5C0CC8A81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8176A5BC-D7AB-4EAF-A68E-68623E171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CF78089-9695-465B-905F-05AA6E748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FF4809-BF6B-452E-9ABB-1E8336DD8650}"/>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6" name="Footer Placeholder 5">
            <a:extLst>
              <a:ext uri="{FF2B5EF4-FFF2-40B4-BE49-F238E27FC236}">
                <a16:creationId xmlns:a16="http://schemas.microsoft.com/office/drawing/2014/main" id="{31899059-84B7-4139-BF30-95934226A10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BBEABD4-18AF-4534-AA36-EB3F373AD003}"/>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101673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584B-549A-4856-912B-5186ECCBF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18C982F-4237-41AA-A4F6-59CBC3A82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13AB45D9-6CF9-4C6A-BB47-949815B42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C46590-37A4-4EE8-BD58-34328E676854}"/>
              </a:ext>
            </a:extLst>
          </p:cNvPr>
          <p:cNvSpPr>
            <a:spLocks noGrp="1"/>
          </p:cNvSpPr>
          <p:nvPr>
            <p:ph type="dt" sz="half" idx="10"/>
          </p:nvPr>
        </p:nvSpPr>
        <p:spPr/>
        <p:txBody>
          <a:bodyPr/>
          <a:lstStyle/>
          <a:p>
            <a:fld id="{709CF627-1DB6-4422-830F-1B7DB5F32A5F}" type="datetimeFigureOut">
              <a:rPr lang="id-ID" smtClean="0"/>
              <a:t>31/08/2021</a:t>
            </a:fld>
            <a:endParaRPr lang="id-ID"/>
          </a:p>
        </p:txBody>
      </p:sp>
      <p:sp>
        <p:nvSpPr>
          <p:cNvPr id="6" name="Footer Placeholder 5">
            <a:extLst>
              <a:ext uri="{FF2B5EF4-FFF2-40B4-BE49-F238E27FC236}">
                <a16:creationId xmlns:a16="http://schemas.microsoft.com/office/drawing/2014/main" id="{AC6A9F0C-5435-4CE4-8EB7-920C95E7AF4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39D2E65-5C0C-4061-9F0B-039D37F8F59F}"/>
              </a:ext>
            </a:extLst>
          </p:cNvPr>
          <p:cNvSpPr>
            <a:spLocks noGrp="1"/>
          </p:cNvSpPr>
          <p:nvPr>
            <p:ph type="sldNum" sz="quarter" idx="12"/>
          </p:nvPr>
        </p:nvSpPr>
        <p:spPr/>
        <p:txBody>
          <a:bodyPr/>
          <a:lstStyle/>
          <a:p>
            <a:fld id="{FA5127F6-4AD4-49A6-AA89-1BD6CCC8BE01}" type="slidenum">
              <a:rPr lang="id-ID" smtClean="0"/>
              <a:t>‹#›</a:t>
            </a:fld>
            <a:endParaRPr lang="id-ID"/>
          </a:p>
        </p:txBody>
      </p:sp>
    </p:spTree>
    <p:extLst>
      <p:ext uri="{BB962C8B-B14F-4D97-AF65-F5344CB8AC3E}">
        <p14:creationId xmlns:p14="http://schemas.microsoft.com/office/powerpoint/2010/main" val="220301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6EBE5-394D-4B71-AF75-99C624A89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9029EF7-CD0F-45CE-938E-F106973BB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8EDC22E-4B84-4473-95C6-8C0E77548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CF627-1DB6-4422-830F-1B7DB5F32A5F}" type="datetimeFigureOut">
              <a:rPr lang="id-ID" smtClean="0"/>
              <a:t>31/08/2021</a:t>
            </a:fld>
            <a:endParaRPr lang="id-ID"/>
          </a:p>
        </p:txBody>
      </p:sp>
      <p:sp>
        <p:nvSpPr>
          <p:cNvPr id="5" name="Footer Placeholder 4">
            <a:extLst>
              <a:ext uri="{FF2B5EF4-FFF2-40B4-BE49-F238E27FC236}">
                <a16:creationId xmlns:a16="http://schemas.microsoft.com/office/drawing/2014/main" id="{93DB8197-0D51-48A6-824C-CC871F730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C79D25B-17C8-469C-8F93-9B6A73BD9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127F6-4AD4-49A6-AA89-1BD6CCC8BE01}" type="slidenum">
              <a:rPr lang="id-ID" smtClean="0"/>
              <a:t>‹#›</a:t>
            </a:fld>
            <a:endParaRPr lang="id-ID"/>
          </a:p>
        </p:txBody>
      </p:sp>
    </p:spTree>
    <p:extLst>
      <p:ext uri="{BB962C8B-B14F-4D97-AF65-F5344CB8AC3E}">
        <p14:creationId xmlns:p14="http://schemas.microsoft.com/office/powerpoint/2010/main" val="1268430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9FE5283-B009-4EE3-A9B2-2F7A4D62AD40}"/>
              </a:ext>
            </a:extLst>
          </p:cNvPr>
          <p:cNvSpPr/>
          <p:nvPr/>
        </p:nvSpPr>
        <p:spPr>
          <a:xfrm>
            <a:off x="594360" y="1118592"/>
            <a:ext cx="3822192" cy="866646"/>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2800" b="1" i="0" u="none" strike="noStrike" kern="1200" cap="none" spc="0" normalizeH="0" baseline="0" noProof="0" dirty="0">
                <a:ln>
                  <a:noFill/>
                </a:ln>
                <a:solidFill>
                  <a:schemeClr val="bg1"/>
                </a:solidFill>
                <a:effectLst/>
                <a:uLnTx/>
                <a:uFillTx/>
                <a:latin typeface="+mj-lt"/>
                <a:ea typeface="+mj-ea"/>
                <a:cs typeface="+mj-cs"/>
              </a:rPr>
              <a:t>Geography wise </a:t>
            </a:r>
            <a:r>
              <a:rPr lang="en-US" sz="2800" b="1" kern="1200" dirty="0">
                <a:solidFill>
                  <a:schemeClr val="bg1"/>
                </a:solidFill>
                <a:latin typeface="+mj-lt"/>
                <a:ea typeface="+mj-ea"/>
                <a:cs typeface="+mj-cs"/>
              </a:rPr>
              <a:t>s</a:t>
            </a:r>
            <a:r>
              <a:rPr kumimoji="0" lang="en-US" sz="2800" b="1" i="0" u="none" strike="noStrike" kern="1200" cap="none" spc="0" normalizeH="0" baseline="0" noProof="0" dirty="0">
                <a:ln>
                  <a:noFill/>
                </a:ln>
                <a:solidFill>
                  <a:schemeClr val="bg1"/>
                </a:solidFill>
                <a:effectLst/>
                <a:uLnTx/>
                <a:uFillTx/>
                <a:latin typeface="+mj-lt"/>
                <a:ea typeface="+mj-ea"/>
                <a:cs typeface="+mj-cs"/>
              </a:rPr>
              <a:t>ales report for Europe Region</a:t>
            </a:r>
          </a:p>
        </p:txBody>
      </p:sp>
      <p:cxnSp>
        <p:nvCxnSpPr>
          <p:cNvPr id="45" name="Straight Connector 4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63B2F05-B9A4-42FA-9DE1-4E4B120E90EB}"/>
              </a:ext>
            </a:extLst>
          </p:cNvPr>
          <p:cNvSpPr/>
          <p:nvPr/>
        </p:nvSpPr>
        <p:spPr>
          <a:xfrm>
            <a:off x="593610" y="2121763"/>
            <a:ext cx="3822192" cy="3773010"/>
          </a:xfrm>
          <a:prstGeom prst="rect">
            <a:avLst/>
          </a:prstGeom>
        </p:spPr>
        <p:txBody>
          <a:bodyPr vert="horz" lIns="91440" tIns="45720" rIns="91440" bIns="45720" rtlCol="0">
            <a:normAutofit/>
          </a:bodyPr>
          <a:lstStyle/>
          <a:p>
            <a:pPr algn="just">
              <a:lnSpc>
                <a:spcPct val="90000"/>
              </a:lnSpc>
              <a:spcAft>
                <a:spcPts val="600"/>
              </a:spcAft>
            </a:pPr>
            <a:r>
              <a:rPr lang="en-US" sz="1600" b="1" dirty="0">
                <a:solidFill>
                  <a:schemeClr val="bg1"/>
                </a:solidFill>
                <a:effectLst/>
              </a:rPr>
              <a:t>Purpose:</a:t>
            </a:r>
          </a:p>
          <a:p>
            <a:pPr algn="just">
              <a:lnSpc>
                <a:spcPct val="90000"/>
              </a:lnSpc>
              <a:spcAft>
                <a:spcPts val="800"/>
              </a:spcAft>
            </a:pPr>
            <a:r>
              <a:rPr lang="en-US" sz="1600" dirty="0">
                <a:solidFill>
                  <a:schemeClr val="bg1"/>
                </a:solidFill>
              </a:rPr>
              <a:t>To determine sales based on geographical location for HAMY Biologics</a:t>
            </a:r>
          </a:p>
          <a:p>
            <a:pPr indent="-228600" algn="just">
              <a:lnSpc>
                <a:spcPct val="90000"/>
              </a:lnSpc>
              <a:spcAft>
                <a:spcPts val="600"/>
              </a:spcAft>
              <a:buFont typeface="Arial" panose="020B0604020202020204" pitchFamily="34" charset="0"/>
              <a:buChar char="•"/>
            </a:pPr>
            <a:endParaRPr lang="en-US" sz="1600" dirty="0">
              <a:solidFill>
                <a:schemeClr val="bg1"/>
              </a:solidFill>
              <a:effectLst/>
            </a:endParaRPr>
          </a:p>
          <a:p>
            <a:pPr lvl="0" algn="just">
              <a:lnSpc>
                <a:spcPct val="90000"/>
              </a:lnSpc>
              <a:spcAft>
                <a:spcPts val="800"/>
              </a:spcAft>
            </a:pPr>
            <a:r>
              <a:rPr lang="en-US" sz="1600" b="1" dirty="0">
                <a:solidFill>
                  <a:schemeClr val="bg1"/>
                </a:solidFill>
              </a:rPr>
              <a:t>Benefit:</a:t>
            </a:r>
          </a:p>
          <a:p>
            <a:pPr lvl="0" algn="just">
              <a:lnSpc>
                <a:spcPct val="90000"/>
              </a:lnSpc>
              <a:spcAft>
                <a:spcPts val="800"/>
              </a:spcAft>
            </a:pPr>
            <a:r>
              <a:rPr lang="en-US" sz="1600" dirty="0">
                <a:solidFill>
                  <a:schemeClr val="bg1"/>
                </a:solidFill>
              </a:rPr>
              <a:t>The output will help us to track company sales, net quantities sold and geographical expansion according to sales. Also, interaction with our data in natural language feature in the report minimizes the analysis of the report. When we start typing in the text box, it gives suggestion inline For instance, once we type total sales, we get a suggestion to get results by product, by date or by Geo.</a:t>
            </a:r>
          </a:p>
        </p:txBody>
      </p:sp>
      <p:pic>
        <p:nvPicPr>
          <p:cNvPr id="21" name="Picture 20" descr="Table&#10;&#10;Description automatically generated">
            <a:extLst>
              <a:ext uri="{FF2B5EF4-FFF2-40B4-BE49-F238E27FC236}">
                <a16:creationId xmlns:a16="http://schemas.microsoft.com/office/drawing/2014/main" id="{5895F234-92E3-43A6-B13B-DE0F6B8E87C1}"/>
              </a:ext>
            </a:extLst>
          </p:cNvPr>
          <p:cNvPicPr/>
          <p:nvPr/>
        </p:nvPicPr>
        <p:blipFill rotWithShape="1">
          <a:blip r:embed="rId2">
            <a:extLst>
              <a:ext uri="{28A0092B-C50C-407E-A947-70E740481C1C}">
                <a14:useLocalDpi xmlns:a14="http://schemas.microsoft.com/office/drawing/2010/main" val="0"/>
              </a:ext>
            </a:extLst>
          </a:blip>
          <a:srcRect l="1014" t="5667" r="2514" b="11435"/>
          <a:stretch/>
        </p:blipFill>
        <p:spPr bwMode="auto">
          <a:xfrm>
            <a:off x="5110716" y="2338035"/>
            <a:ext cx="6596652" cy="2026480"/>
          </a:xfrm>
          <a:prstGeom prst="rect">
            <a:avLst/>
          </a:prstGeom>
          <a:noFill/>
        </p:spPr>
      </p:pic>
      <p:sp>
        <p:nvSpPr>
          <p:cNvPr id="2" name="TextBox 1">
            <a:extLst>
              <a:ext uri="{FF2B5EF4-FFF2-40B4-BE49-F238E27FC236}">
                <a16:creationId xmlns:a16="http://schemas.microsoft.com/office/drawing/2014/main" id="{63A6F5A6-F9FE-4982-AE06-0DE0B4239E68}"/>
              </a:ext>
            </a:extLst>
          </p:cNvPr>
          <p:cNvSpPr txBox="1"/>
          <p:nvPr/>
        </p:nvSpPr>
        <p:spPr>
          <a:xfrm>
            <a:off x="5038344" y="1955803"/>
            <a:ext cx="6253212" cy="298672"/>
          </a:xfrm>
          <a:prstGeom prst="rect">
            <a:avLst/>
          </a:prstGeom>
          <a:noFill/>
        </p:spPr>
        <p:txBody>
          <a:bodyPr wrap="square" rtlCol="0">
            <a:spAutoFit/>
          </a:bodyPr>
          <a:lstStyle/>
          <a:p>
            <a:pPr>
              <a:lnSpc>
                <a:spcPct val="70000"/>
              </a:lnSpc>
              <a:spcAft>
                <a:spcPts val="600"/>
              </a:spcAft>
            </a:pPr>
            <a:r>
              <a:rPr lang="en-IN" b="1" dirty="0">
                <a:solidFill>
                  <a:srgbClr val="1F3763"/>
                </a:solidFill>
                <a:latin typeface="Calibri Light" panose="020F0302020204030204" pitchFamily="34" charset="0"/>
                <a:cs typeface="Times New Roman" panose="02020603050405020304" pitchFamily="18" charset="0"/>
              </a:rPr>
              <a:t>Database Output</a:t>
            </a:r>
          </a:p>
        </p:txBody>
      </p:sp>
    </p:spTree>
    <p:extLst>
      <p:ext uri="{BB962C8B-B14F-4D97-AF65-F5344CB8AC3E}">
        <p14:creationId xmlns:p14="http://schemas.microsoft.com/office/powerpoint/2010/main" val="23357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EBB0A9-99C3-4CB7-A315-0F223E1FF62A}"/>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endParaRPr lang="en-US" sz="3600" b="1" kern="1200" dirty="0">
              <a:solidFill>
                <a:srgbClr val="FFFFFF"/>
              </a:solidFill>
              <a:latin typeface="+mj-lt"/>
              <a:ea typeface="+mj-ea"/>
              <a:cs typeface="+mj-cs"/>
            </a:endParaRPr>
          </a:p>
          <a:p>
            <a:pPr algn="ctr">
              <a:lnSpc>
                <a:spcPct val="90000"/>
              </a:lnSpc>
              <a:spcBef>
                <a:spcPct val="0"/>
              </a:spcBef>
              <a:spcAft>
                <a:spcPts val="600"/>
              </a:spcAft>
            </a:pPr>
            <a:r>
              <a:rPr lang="en-US" sz="3600" b="1" kern="1200" dirty="0">
                <a:solidFill>
                  <a:srgbClr val="FFFFFF"/>
                </a:solidFill>
                <a:latin typeface="+mj-lt"/>
                <a:ea typeface="+mj-ea"/>
                <a:cs typeface="+mj-cs"/>
              </a:rPr>
              <a:t>Dashboard Output:</a:t>
            </a:r>
          </a:p>
          <a:p>
            <a:pPr algn="ctr">
              <a:lnSpc>
                <a:spcPct val="90000"/>
              </a:lnSpc>
              <a:spcBef>
                <a:spcPct val="0"/>
              </a:spcBef>
              <a:spcAft>
                <a:spcPts val="600"/>
              </a:spcAft>
            </a:pPr>
            <a:endParaRPr lang="en-US" sz="3600" kern="1200" dirty="0">
              <a:solidFill>
                <a:srgbClr val="FFFFFF"/>
              </a:solidFill>
              <a:latin typeface="+mj-lt"/>
              <a:ea typeface="+mj-ea"/>
              <a:cs typeface="+mj-cs"/>
            </a:endParaRPr>
          </a:p>
        </p:txBody>
      </p:sp>
      <p:pic>
        <p:nvPicPr>
          <p:cNvPr id="6" name="Picture 5" descr="Graphical user interface, application&#10;&#10;Description automatically generated">
            <a:extLst>
              <a:ext uri="{FF2B5EF4-FFF2-40B4-BE49-F238E27FC236}">
                <a16:creationId xmlns:a16="http://schemas.microsoft.com/office/drawing/2014/main" id="{6E7FE993-CC62-46DB-973D-41A8FAE725A0}"/>
              </a:ext>
            </a:extLst>
          </p:cNvPr>
          <p:cNvPicPr/>
          <p:nvPr/>
        </p:nvPicPr>
        <p:blipFill rotWithShape="1">
          <a:blip r:embed="rId2"/>
          <a:srcRect t="973" r="910" b="101"/>
          <a:stretch/>
        </p:blipFill>
        <p:spPr bwMode="auto">
          <a:xfrm>
            <a:off x="4777316" y="1498534"/>
            <a:ext cx="6780700" cy="3858602"/>
          </a:xfrm>
          <a:prstGeom prst="rect">
            <a:avLst/>
          </a:prstGeom>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B972313-C8F4-4F01-B642-19F4A961515C}"/>
              </a:ext>
            </a:extLst>
          </p:cNvPr>
          <p:cNvSpPr txBox="1"/>
          <p:nvPr/>
        </p:nvSpPr>
        <p:spPr>
          <a:xfrm>
            <a:off x="438912" y="2512611"/>
            <a:ext cx="4832803" cy="3664351"/>
          </a:xfrm>
          <a:prstGeom prst="rect">
            <a:avLst/>
          </a:prstGeom>
        </p:spPr>
        <p:txBody>
          <a:bodyPr vert="horz" lIns="91440" tIns="45720" rIns="91440" bIns="45720" rtlCol="0">
            <a:normAutofit/>
          </a:bodyPr>
          <a:lstStyle/>
          <a:p>
            <a:pPr lvl="0" indent="-228600">
              <a:lnSpc>
                <a:spcPct val="90000"/>
              </a:lnSpc>
              <a:spcAft>
                <a:spcPts val="800"/>
              </a:spcAft>
              <a:buFont typeface="Arial" panose="020B0604020202020204" pitchFamily="34" charset="0"/>
              <a:buChar char="•"/>
            </a:pPr>
            <a:endParaRPr lang="en-US" dirty="0">
              <a:effectLst/>
            </a:endParaRPr>
          </a:p>
          <a:p>
            <a:pPr lvl="0" indent="-228600">
              <a:lnSpc>
                <a:spcPct val="90000"/>
              </a:lnSpc>
              <a:spcAft>
                <a:spcPts val="800"/>
              </a:spcAft>
              <a:buFont typeface="Arial" panose="020B0604020202020204" pitchFamily="34" charset="0"/>
              <a:buChar char="•"/>
            </a:pPr>
            <a:endParaRPr lang="en-US" dirty="0">
              <a:effectLst/>
            </a:endParaRPr>
          </a:p>
          <a:p>
            <a:pPr lvl="0" indent="-228600">
              <a:lnSpc>
                <a:spcPct val="90000"/>
              </a:lnSpc>
              <a:spcAft>
                <a:spcPts val="800"/>
              </a:spcAft>
              <a:buFont typeface="Arial" panose="020B0604020202020204" pitchFamily="34" charset="0"/>
              <a:buChar char="•"/>
            </a:pPr>
            <a:endParaRPr lang="en-US"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53723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9FE5283-B009-4EE3-A9B2-2F7A4D62AD40}"/>
              </a:ext>
            </a:extLst>
          </p:cNvPr>
          <p:cNvSpPr/>
          <p:nvPr/>
        </p:nvSpPr>
        <p:spPr>
          <a:xfrm>
            <a:off x="594360" y="1562471"/>
            <a:ext cx="3822192" cy="422767"/>
          </a:xfrm>
          <a:prstGeom prst="rect">
            <a:avLst/>
          </a:prstGeom>
        </p:spPr>
        <p:txBody>
          <a:bodyPr vert="horz" lIns="91440" tIns="45720" rIns="91440" bIns="45720" rtlCol="0" anchor="ctr">
            <a:normAutofit fontScale="92500" lnSpcReduction="10000"/>
          </a:bodyPr>
          <a:lstStyle/>
          <a:p>
            <a:pPr marL="0" marR="0" lvl="0" indent="0" fontAlgn="auto">
              <a:lnSpc>
                <a:spcPct val="90000"/>
              </a:lnSpc>
              <a:spcBef>
                <a:spcPct val="0"/>
              </a:spcBef>
              <a:spcAft>
                <a:spcPts val="600"/>
              </a:spcAft>
              <a:buClrTx/>
              <a:buSzTx/>
              <a:tabLst/>
              <a:defRPr/>
            </a:pPr>
            <a:r>
              <a:rPr kumimoji="0" lang="en-US" sz="2800" b="1" i="0" u="none" strike="noStrike" kern="1200" cap="none" spc="0" normalizeH="0" baseline="0" noProof="0" dirty="0">
                <a:ln>
                  <a:noFill/>
                </a:ln>
                <a:solidFill>
                  <a:schemeClr val="bg1"/>
                </a:solidFill>
                <a:effectLst/>
                <a:uLnTx/>
                <a:uFillTx/>
                <a:latin typeface="+mj-lt"/>
                <a:ea typeface="+mj-ea"/>
                <a:cs typeface="+mj-cs"/>
              </a:rPr>
              <a:t>Market Share Report </a:t>
            </a:r>
          </a:p>
        </p:txBody>
      </p:sp>
      <p:cxnSp>
        <p:nvCxnSpPr>
          <p:cNvPr id="45" name="Straight Connector 4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63B2F05-B9A4-42FA-9DE1-4E4B120E90EB}"/>
              </a:ext>
            </a:extLst>
          </p:cNvPr>
          <p:cNvSpPr/>
          <p:nvPr/>
        </p:nvSpPr>
        <p:spPr>
          <a:xfrm>
            <a:off x="593610" y="2121763"/>
            <a:ext cx="3822192" cy="3773010"/>
          </a:xfrm>
          <a:prstGeom prst="rect">
            <a:avLst/>
          </a:prstGeom>
        </p:spPr>
        <p:txBody>
          <a:bodyPr vert="horz" lIns="91440" tIns="45720" rIns="91440" bIns="45720" rtlCol="0">
            <a:normAutofit/>
          </a:bodyPr>
          <a:lstStyle/>
          <a:p>
            <a:pPr algn="just">
              <a:lnSpc>
                <a:spcPct val="90000"/>
              </a:lnSpc>
              <a:spcAft>
                <a:spcPts val="600"/>
              </a:spcAft>
            </a:pPr>
            <a:r>
              <a:rPr lang="en-US" sz="1600" b="1" dirty="0">
                <a:solidFill>
                  <a:schemeClr val="bg1"/>
                </a:solidFill>
              </a:rPr>
              <a:t>Purpose:</a:t>
            </a:r>
          </a:p>
          <a:p>
            <a:pPr algn="just">
              <a:lnSpc>
                <a:spcPct val="90000"/>
              </a:lnSpc>
              <a:spcAft>
                <a:spcPts val="600"/>
              </a:spcAft>
            </a:pPr>
            <a:r>
              <a:rPr lang="en-US" sz="1600" dirty="0">
                <a:solidFill>
                  <a:schemeClr val="bg1"/>
                </a:solidFill>
              </a:rPr>
              <a:t>Determine market share for all products including competitor products.</a:t>
            </a:r>
          </a:p>
          <a:p>
            <a:pPr algn="just">
              <a:lnSpc>
                <a:spcPct val="90000"/>
              </a:lnSpc>
              <a:spcAft>
                <a:spcPts val="600"/>
              </a:spcAft>
            </a:pPr>
            <a:endParaRPr lang="en-US" sz="1600" dirty="0">
              <a:solidFill>
                <a:schemeClr val="bg1"/>
              </a:solidFill>
            </a:endParaRPr>
          </a:p>
          <a:p>
            <a:pPr algn="just">
              <a:lnSpc>
                <a:spcPct val="90000"/>
              </a:lnSpc>
              <a:spcAft>
                <a:spcPts val="600"/>
              </a:spcAft>
            </a:pPr>
            <a:r>
              <a:rPr lang="en-US" sz="1600" b="1" dirty="0">
                <a:solidFill>
                  <a:schemeClr val="bg1"/>
                </a:solidFill>
              </a:rPr>
              <a:t>Benefit:</a:t>
            </a:r>
          </a:p>
          <a:p>
            <a:pPr algn="just">
              <a:lnSpc>
                <a:spcPct val="90000"/>
              </a:lnSpc>
              <a:spcAft>
                <a:spcPts val="600"/>
              </a:spcAft>
            </a:pPr>
            <a:r>
              <a:rPr lang="en-US" sz="1600" dirty="0">
                <a:solidFill>
                  <a:schemeClr val="bg1"/>
                </a:solidFill>
              </a:rPr>
              <a:t>This will aid us in determining the success and market dominance of competitors. We've just looked at the gastroenterology industry in out dataset.</a:t>
            </a:r>
          </a:p>
        </p:txBody>
      </p:sp>
      <p:pic>
        <p:nvPicPr>
          <p:cNvPr id="21" name="Picture 20" descr="Table&#10;&#10;Description automatically generated">
            <a:extLst>
              <a:ext uri="{FF2B5EF4-FFF2-40B4-BE49-F238E27FC236}">
                <a16:creationId xmlns:a16="http://schemas.microsoft.com/office/drawing/2014/main" id="{5895F234-92E3-43A6-B13B-DE0F6B8E87C1}"/>
              </a:ext>
            </a:extLst>
          </p:cNvPr>
          <p:cNvPicPr/>
          <p:nvPr/>
        </p:nvPicPr>
        <p:blipFill rotWithShape="1">
          <a:blip r:embed="rId2">
            <a:extLst>
              <a:ext uri="{28A0092B-C50C-407E-A947-70E740481C1C}">
                <a14:useLocalDpi xmlns:a14="http://schemas.microsoft.com/office/drawing/2010/main" val="0"/>
              </a:ext>
            </a:extLst>
          </a:blip>
          <a:srcRect l="1014" t="5667" r="2514" b="11435"/>
          <a:stretch/>
        </p:blipFill>
        <p:spPr bwMode="auto">
          <a:xfrm>
            <a:off x="5110716" y="2338035"/>
            <a:ext cx="6596652" cy="2026480"/>
          </a:xfrm>
          <a:prstGeom prst="rect">
            <a:avLst/>
          </a:prstGeom>
          <a:noFill/>
        </p:spPr>
      </p:pic>
      <p:sp>
        <p:nvSpPr>
          <p:cNvPr id="2" name="TextBox 1">
            <a:extLst>
              <a:ext uri="{FF2B5EF4-FFF2-40B4-BE49-F238E27FC236}">
                <a16:creationId xmlns:a16="http://schemas.microsoft.com/office/drawing/2014/main" id="{63A6F5A6-F9FE-4982-AE06-0DE0B4239E68}"/>
              </a:ext>
            </a:extLst>
          </p:cNvPr>
          <p:cNvSpPr txBox="1"/>
          <p:nvPr/>
        </p:nvSpPr>
        <p:spPr>
          <a:xfrm>
            <a:off x="5038344" y="1955803"/>
            <a:ext cx="6253212" cy="298672"/>
          </a:xfrm>
          <a:prstGeom prst="rect">
            <a:avLst/>
          </a:prstGeom>
          <a:noFill/>
        </p:spPr>
        <p:txBody>
          <a:bodyPr wrap="square" rtlCol="0">
            <a:spAutoFit/>
          </a:bodyPr>
          <a:lstStyle/>
          <a:p>
            <a:pPr>
              <a:lnSpc>
                <a:spcPct val="70000"/>
              </a:lnSpc>
              <a:spcAft>
                <a:spcPts val="600"/>
              </a:spcAft>
            </a:pPr>
            <a:r>
              <a:rPr lang="en-IN" b="1" dirty="0">
                <a:solidFill>
                  <a:srgbClr val="1F3763"/>
                </a:solidFill>
                <a:latin typeface="Calibri Light" panose="020F0302020204030204" pitchFamily="34" charset="0"/>
                <a:cs typeface="Times New Roman" panose="02020603050405020304" pitchFamily="18" charset="0"/>
              </a:rPr>
              <a:t>Database Output</a:t>
            </a:r>
          </a:p>
        </p:txBody>
      </p:sp>
    </p:spTree>
    <p:extLst>
      <p:ext uri="{BB962C8B-B14F-4D97-AF65-F5344CB8AC3E}">
        <p14:creationId xmlns:p14="http://schemas.microsoft.com/office/powerpoint/2010/main" val="343309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9FE5283-B009-4EE3-A9B2-2F7A4D62AD40}"/>
              </a:ext>
            </a:extLst>
          </p:cNvPr>
          <p:cNvSpPr/>
          <p:nvPr/>
        </p:nvSpPr>
        <p:spPr>
          <a:xfrm>
            <a:off x="594359" y="1411550"/>
            <a:ext cx="3986519" cy="573688"/>
          </a:xfrm>
          <a:prstGeom prst="rect">
            <a:avLst/>
          </a:prstGeom>
        </p:spPr>
        <p:txBody>
          <a:bodyPr vert="horz" lIns="91440" tIns="45720" rIns="91440" bIns="45720" rtlCol="0" anchor="ctr">
            <a:normAutofit fontScale="85000" lnSpcReduction="10000"/>
          </a:bodyPr>
          <a:lstStyle/>
          <a:p>
            <a:pPr marL="0" marR="0" lvl="0" indent="0" fontAlgn="auto">
              <a:lnSpc>
                <a:spcPct val="90000"/>
              </a:lnSpc>
              <a:spcBef>
                <a:spcPct val="0"/>
              </a:spcBef>
              <a:spcAft>
                <a:spcPts val="600"/>
              </a:spcAft>
              <a:buClrTx/>
              <a:buSzTx/>
              <a:tabLst/>
              <a:defRPr/>
            </a:pPr>
            <a:r>
              <a:rPr lang="en-US" sz="3200" b="1" kern="1200" dirty="0">
                <a:solidFill>
                  <a:schemeClr val="bg1"/>
                </a:solidFill>
                <a:latin typeface="+mj-lt"/>
                <a:ea typeface="+mj-ea"/>
                <a:cs typeface="+mj-cs"/>
              </a:rPr>
              <a:t>Product Wise Sales </a:t>
            </a:r>
            <a:r>
              <a:rPr kumimoji="0" lang="en-US" sz="3200" b="1" i="0" u="none" strike="noStrike" kern="1200" cap="none" spc="0" normalizeH="0" baseline="0" noProof="0" dirty="0">
                <a:ln>
                  <a:noFill/>
                </a:ln>
                <a:solidFill>
                  <a:schemeClr val="bg1"/>
                </a:solidFill>
                <a:effectLst/>
                <a:uLnTx/>
                <a:uFillTx/>
                <a:latin typeface="+mj-lt"/>
                <a:ea typeface="+mj-ea"/>
                <a:cs typeface="+mj-cs"/>
              </a:rPr>
              <a:t>Report </a:t>
            </a:r>
          </a:p>
        </p:txBody>
      </p:sp>
      <p:cxnSp>
        <p:nvCxnSpPr>
          <p:cNvPr id="42" name="Straight Connector 4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63B2F05-B9A4-42FA-9DE1-4E4B120E90EB}"/>
              </a:ext>
            </a:extLst>
          </p:cNvPr>
          <p:cNvSpPr/>
          <p:nvPr/>
        </p:nvSpPr>
        <p:spPr>
          <a:xfrm>
            <a:off x="593610" y="2121763"/>
            <a:ext cx="3822192" cy="3773010"/>
          </a:xfrm>
          <a:prstGeom prst="rect">
            <a:avLst/>
          </a:prstGeom>
        </p:spPr>
        <p:txBody>
          <a:bodyPr vert="horz" lIns="91440" tIns="45720" rIns="91440" bIns="45720" rtlCol="0">
            <a:normAutofit/>
          </a:bodyPr>
          <a:lstStyle/>
          <a:p>
            <a:pPr algn="just">
              <a:lnSpc>
                <a:spcPct val="90000"/>
              </a:lnSpc>
              <a:spcBef>
                <a:spcPts val="200"/>
              </a:spcBef>
            </a:pPr>
            <a:r>
              <a:rPr lang="en-US" sz="2000" b="1" dirty="0">
                <a:solidFill>
                  <a:schemeClr val="bg1"/>
                </a:solidFill>
                <a:effectLst/>
              </a:rPr>
              <a:t>Purpose</a:t>
            </a:r>
          </a:p>
          <a:p>
            <a:pPr lvl="0" algn="just">
              <a:lnSpc>
                <a:spcPct val="90000"/>
              </a:lnSpc>
              <a:spcAft>
                <a:spcPts val="800"/>
              </a:spcAft>
            </a:pPr>
            <a:r>
              <a:rPr lang="en-US" sz="2000" dirty="0">
                <a:solidFill>
                  <a:schemeClr val="bg1"/>
                </a:solidFill>
                <a:effectLst/>
              </a:rPr>
              <a:t>Understand how the company’s product </a:t>
            </a:r>
            <a:r>
              <a:rPr lang="en-US" sz="2000" dirty="0">
                <a:solidFill>
                  <a:schemeClr val="bg1"/>
                </a:solidFill>
              </a:rPr>
              <a:t>is performing against competitor product in that market.</a:t>
            </a:r>
          </a:p>
          <a:p>
            <a:pPr lvl="0" algn="just">
              <a:lnSpc>
                <a:spcPct val="90000"/>
              </a:lnSpc>
              <a:spcAft>
                <a:spcPts val="800"/>
              </a:spcAft>
            </a:pPr>
            <a:endParaRPr lang="en-US" sz="2000" dirty="0">
              <a:solidFill>
                <a:schemeClr val="bg1"/>
              </a:solidFill>
              <a:effectLst/>
            </a:endParaRPr>
          </a:p>
          <a:p>
            <a:pPr algn="just">
              <a:lnSpc>
                <a:spcPct val="90000"/>
              </a:lnSpc>
              <a:spcBef>
                <a:spcPts val="200"/>
              </a:spcBef>
            </a:pPr>
            <a:r>
              <a:rPr lang="en-US" sz="2000" b="1" dirty="0">
                <a:solidFill>
                  <a:schemeClr val="bg1"/>
                </a:solidFill>
                <a:effectLst/>
              </a:rPr>
              <a:t>Benefit</a:t>
            </a:r>
          </a:p>
          <a:p>
            <a:pPr lvl="0" algn="just">
              <a:lnSpc>
                <a:spcPct val="90000"/>
              </a:lnSpc>
              <a:spcAft>
                <a:spcPts val="800"/>
              </a:spcAft>
            </a:pPr>
            <a:r>
              <a:rPr lang="en-US" sz="2000" dirty="0">
                <a:solidFill>
                  <a:schemeClr val="bg1"/>
                </a:solidFill>
                <a:effectLst/>
              </a:rPr>
              <a:t>This will help us understand the performance and dominance of competitor products in the market when compared to our product.</a:t>
            </a:r>
          </a:p>
        </p:txBody>
      </p:sp>
      <p:pic>
        <p:nvPicPr>
          <p:cNvPr id="13" name="Picture 12">
            <a:extLst>
              <a:ext uri="{FF2B5EF4-FFF2-40B4-BE49-F238E27FC236}">
                <a16:creationId xmlns:a16="http://schemas.microsoft.com/office/drawing/2014/main" id="{C8EA3EF3-CEB3-4EE5-9970-0EC314BF582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9968" y="2219417"/>
            <a:ext cx="6407399" cy="1882227"/>
          </a:xfrm>
          <a:prstGeom prst="rect">
            <a:avLst/>
          </a:prstGeom>
          <a:noFill/>
        </p:spPr>
      </p:pic>
      <p:sp>
        <p:nvSpPr>
          <p:cNvPr id="2" name="TextBox 1">
            <a:extLst>
              <a:ext uri="{FF2B5EF4-FFF2-40B4-BE49-F238E27FC236}">
                <a16:creationId xmlns:a16="http://schemas.microsoft.com/office/drawing/2014/main" id="{63A6F5A6-F9FE-4982-AE06-0DE0B4239E68}"/>
              </a:ext>
            </a:extLst>
          </p:cNvPr>
          <p:cNvSpPr txBox="1"/>
          <p:nvPr/>
        </p:nvSpPr>
        <p:spPr>
          <a:xfrm>
            <a:off x="5175600" y="1703124"/>
            <a:ext cx="6253212" cy="375552"/>
          </a:xfrm>
          <a:prstGeom prst="rect">
            <a:avLst/>
          </a:prstGeom>
          <a:noFill/>
        </p:spPr>
        <p:txBody>
          <a:bodyPr wrap="square" rtlCol="0">
            <a:spAutoFit/>
          </a:bodyPr>
          <a:lstStyle/>
          <a:p>
            <a:pPr>
              <a:lnSpc>
                <a:spcPct val="107000"/>
              </a:lnSpc>
              <a:spcBef>
                <a:spcPts val="200"/>
              </a:spcBef>
            </a:pPr>
            <a:r>
              <a:rPr lang="en-IN" b="1" dirty="0">
                <a:solidFill>
                  <a:srgbClr val="1F3763"/>
                </a:solidFill>
                <a:latin typeface="Calibri Light" panose="020F0302020204030204" pitchFamily="34" charset="0"/>
                <a:cs typeface="Times New Roman" panose="02020603050405020304" pitchFamily="18" charset="0"/>
              </a:rPr>
              <a:t>Database Output</a:t>
            </a:r>
          </a:p>
        </p:txBody>
      </p:sp>
    </p:spTree>
    <p:extLst>
      <p:ext uri="{BB962C8B-B14F-4D97-AF65-F5344CB8AC3E}">
        <p14:creationId xmlns:p14="http://schemas.microsoft.com/office/powerpoint/2010/main" val="54543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EBB0A9-99C3-4CB7-A315-0F223E1FF62A}"/>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endParaRPr lang="en-US" sz="3600" b="1" kern="1200" dirty="0">
              <a:solidFill>
                <a:srgbClr val="FFFFFF"/>
              </a:solidFill>
              <a:latin typeface="+mj-lt"/>
              <a:ea typeface="+mj-ea"/>
              <a:cs typeface="+mj-cs"/>
            </a:endParaRPr>
          </a:p>
          <a:p>
            <a:pPr algn="ctr">
              <a:lnSpc>
                <a:spcPct val="90000"/>
              </a:lnSpc>
              <a:spcBef>
                <a:spcPct val="0"/>
              </a:spcBef>
              <a:spcAft>
                <a:spcPts val="600"/>
              </a:spcAft>
            </a:pPr>
            <a:r>
              <a:rPr lang="en-US" sz="3600" b="1" kern="1200" dirty="0">
                <a:solidFill>
                  <a:srgbClr val="FFFFFF"/>
                </a:solidFill>
                <a:latin typeface="+mj-lt"/>
                <a:ea typeface="+mj-ea"/>
                <a:cs typeface="+mj-cs"/>
              </a:rPr>
              <a:t>Dashboard Output:</a:t>
            </a:r>
          </a:p>
          <a:p>
            <a:pPr algn="ctr">
              <a:lnSpc>
                <a:spcPct val="90000"/>
              </a:lnSpc>
              <a:spcBef>
                <a:spcPct val="0"/>
              </a:spcBef>
              <a:spcAft>
                <a:spcPts val="600"/>
              </a:spcAft>
            </a:pPr>
            <a:endParaRPr lang="en-US" sz="3600" kern="1200" dirty="0">
              <a:solidFill>
                <a:srgbClr val="FFFFFF"/>
              </a:solidFill>
              <a:latin typeface="+mj-lt"/>
              <a:ea typeface="+mj-ea"/>
              <a:cs typeface="+mj-cs"/>
            </a:endParaRPr>
          </a:p>
        </p:txBody>
      </p:sp>
      <p:pic>
        <p:nvPicPr>
          <p:cNvPr id="12" name="Picture 11" descr="Chart&#10;&#10;Description automatically generated">
            <a:extLst>
              <a:ext uri="{FF2B5EF4-FFF2-40B4-BE49-F238E27FC236}">
                <a16:creationId xmlns:a16="http://schemas.microsoft.com/office/drawing/2014/main" id="{D86FF3C3-E841-4F6A-B957-550EC99756FA}"/>
              </a:ext>
            </a:extLst>
          </p:cNvPr>
          <p:cNvPicPr/>
          <p:nvPr/>
        </p:nvPicPr>
        <p:blipFill rotWithShape="1">
          <a:blip r:embed="rId2"/>
          <a:srcRect l="914" t="994" r="861" b="2414"/>
          <a:stretch/>
        </p:blipFill>
        <p:spPr bwMode="auto">
          <a:xfrm>
            <a:off x="4777316" y="1485789"/>
            <a:ext cx="6780700" cy="3884093"/>
          </a:xfrm>
          <a:prstGeom prst="rect">
            <a:avLst/>
          </a:prstGeom>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B972313-C8F4-4F01-B642-19F4A961515C}"/>
              </a:ext>
            </a:extLst>
          </p:cNvPr>
          <p:cNvSpPr txBox="1"/>
          <p:nvPr/>
        </p:nvSpPr>
        <p:spPr>
          <a:xfrm>
            <a:off x="438912" y="2512611"/>
            <a:ext cx="4832803" cy="3664351"/>
          </a:xfrm>
          <a:prstGeom prst="rect">
            <a:avLst/>
          </a:prstGeom>
        </p:spPr>
        <p:txBody>
          <a:bodyPr vert="horz" lIns="91440" tIns="45720" rIns="91440" bIns="45720" rtlCol="0">
            <a:normAutofit/>
          </a:bodyPr>
          <a:lstStyle/>
          <a:p>
            <a:pPr lvl="0" indent="-228600">
              <a:lnSpc>
                <a:spcPct val="90000"/>
              </a:lnSpc>
              <a:spcAft>
                <a:spcPts val="800"/>
              </a:spcAft>
              <a:buFont typeface="Arial" panose="020B0604020202020204" pitchFamily="34" charset="0"/>
              <a:buChar char="•"/>
            </a:pPr>
            <a:endParaRPr lang="en-US" dirty="0">
              <a:effectLst/>
            </a:endParaRPr>
          </a:p>
          <a:p>
            <a:pPr lvl="0" indent="-228600">
              <a:lnSpc>
                <a:spcPct val="90000"/>
              </a:lnSpc>
              <a:spcAft>
                <a:spcPts val="800"/>
              </a:spcAft>
              <a:buFont typeface="Arial" panose="020B0604020202020204" pitchFamily="34" charset="0"/>
              <a:buChar char="•"/>
            </a:pPr>
            <a:endParaRPr lang="en-US" dirty="0">
              <a:effectLst/>
            </a:endParaRPr>
          </a:p>
          <a:p>
            <a:pPr lvl="0" indent="-228600">
              <a:lnSpc>
                <a:spcPct val="90000"/>
              </a:lnSpc>
              <a:spcAft>
                <a:spcPts val="800"/>
              </a:spcAft>
              <a:buFont typeface="Arial" panose="020B0604020202020204" pitchFamily="34" charset="0"/>
              <a:buChar char="•"/>
            </a:pPr>
            <a:endParaRPr lang="en-US"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64622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9FE5283-B009-4EE3-A9B2-2F7A4D62AD40}"/>
              </a:ext>
            </a:extLst>
          </p:cNvPr>
          <p:cNvSpPr/>
          <p:nvPr/>
        </p:nvSpPr>
        <p:spPr>
          <a:xfrm>
            <a:off x="594360" y="963227"/>
            <a:ext cx="3822192" cy="1022011"/>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2800" b="1" i="0" u="none" strike="noStrike" kern="1200" cap="none" spc="0" normalizeH="0" baseline="0" noProof="0" dirty="0">
                <a:ln>
                  <a:noFill/>
                </a:ln>
                <a:solidFill>
                  <a:schemeClr val="bg1"/>
                </a:solidFill>
                <a:effectLst/>
                <a:uLnTx/>
                <a:uFillTx/>
                <a:latin typeface="+mj-lt"/>
                <a:ea typeface="+mj-ea"/>
                <a:cs typeface="+mj-cs"/>
              </a:rPr>
              <a:t>Patient Treated by HAMY Biologic product Report </a:t>
            </a:r>
          </a:p>
        </p:txBody>
      </p:sp>
      <p:cxnSp>
        <p:nvCxnSpPr>
          <p:cNvPr id="42" name="Straight Connector 4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63B2F05-B9A4-42FA-9DE1-4E4B120E90EB}"/>
              </a:ext>
            </a:extLst>
          </p:cNvPr>
          <p:cNvSpPr/>
          <p:nvPr/>
        </p:nvSpPr>
        <p:spPr>
          <a:xfrm>
            <a:off x="593610" y="2121763"/>
            <a:ext cx="3822192" cy="3773010"/>
          </a:xfrm>
          <a:prstGeom prst="rect">
            <a:avLst/>
          </a:prstGeom>
        </p:spPr>
        <p:txBody>
          <a:bodyPr vert="horz" lIns="91440" tIns="45720" rIns="91440" bIns="45720" rtlCol="0">
            <a:normAutofit/>
          </a:bodyPr>
          <a:lstStyle/>
          <a:p>
            <a:pPr>
              <a:lnSpc>
                <a:spcPct val="90000"/>
              </a:lnSpc>
              <a:spcBef>
                <a:spcPts val="200"/>
              </a:spcBef>
            </a:pPr>
            <a:r>
              <a:rPr lang="en-US" sz="2000" b="1" dirty="0">
                <a:solidFill>
                  <a:schemeClr val="bg1"/>
                </a:solidFill>
                <a:effectLst/>
              </a:rPr>
              <a:t>Purpose</a:t>
            </a:r>
          </a:p>
          <a:p>
            <a:pPr>
              <a:lnSpc>
                <a:spcPct val="90000"/>
              </a:lnSpc>
              <a:spcBef>
                <a:spcPts val="200"/>
              </a:spcBef>
            </a:pPr>
            <a:r>
              <a:rPr lang="en-US" sz="2000" dirty="0">
                <a:solidFill>
                  <a:schemeClr val="bg1"/>
                </a:solidFill>
                <a:effectLst/>
              </a:rPr>
              <a:t>Determine number of patients treated by the company’s product</a:t>
            </a:r>
          </a:p>
          <a:p>
            <a:pPr>
              <a:lnSpc>
                <a:spcPct val="90000"/>
              </a:lnSpc>
              <a:spcBef>
                <a:spcPts val="200"/>
              </a:spcBef>
            </a:pPr>
            <a:endParaRPr lang="en-US" sz="2000" b="1" dirty="0">
              <a:solidFill>
                <a:schemeClr val="bg1"/>
              </a:solidFill>
              <a:effectLst/>
            </a:endParaRPr>
          </a:p>
          <a:p>
            <a:pPr>
              <a:lnSpc>
                <a:spcPct val="90000"/>
              </a:lnSpc>
              <a:spcBef>
                <a:spcPts val="200"/>
              </a:spcBef>
            </a:pPr>
            <a:r>
              <a:rPr lang="en-US" sz="2000" b="1" dirty="0">
                <a:solidFill>
                  <a:schemeClr val="bg1"/>
                </a:solidFill>
                <a:effectLst/>
              </a:rPr>
              <a:t>Benefit</a:t>
            </a:r>
          </a:p>
          <a:p>
            <a:pPr>
              <a:lnSpc>
                <a:spcPct val="90000"/>
              </a:lnSpc>
              <a:spcBef>
                <a:spcPts val="200"/>
              </a:spcBef>
            </a:pPr>
            <a:r>
              <a:rPr lang="en-US" sz="2000" dirty="0">
                <a:solidFill>
                  <a:schemeClr val="bg1"/>
                </a:solidFill>
                <a:effectLst/>
              </a:rPr>
              <a:t>This will help in analyzing the density of patients being treated with a particular product</a:t>
            </a:r>
          </a:p>
        </p:txBody>
      </p:sp>
      <p:pic>
        <p:nvPicPr>
          <p:cNvPr id="14" name="Picture 13">
            <a:extLst>
              <a:ext uri="{FF2B5EF4-FFF2-40B4-BE49-F238E27FC236}">
                <a16:creationId xmlns:a16="http://schemas.microsoft.com/office/drawing/2014/main" id="{C062DE7F-CFE8-42EC-AB9A-B0D33AD80BBE}"/>
              </a:ext>
            </a:extLst>
          </p:cNvPr>
          <p:cNvPicPr/>
          <p:nvPr/>
        </p:nvPicPr>
        <p:blipFill rotWithShape="1">
          <a:blip r:embed="rId2">
            <a:extLst>
              <a:ext uri="{28A0092B-C50C-407E-A947-70E740481C1C}">
                <a14:useLocalDpi xmlns:a14="http://schemas.microsoft.com/office/drawing/2010/main" val="0"/>
              </a:ext>
            </a:extLst>
          </a:blip>
          <a:srcRect t="9777" r="5911" b="6935"/>
          <a:stretch/>
        </p:blipFill>
        <p:spPr bwMode="auto">
          <a:xfrm>
            <a:off x="5110716" y="2121762"/>
            <a:ext cx="6596652" cy="2666441"/>
          </a:xfrm>
          <a:prstGeom prst="rect">
            <a:avLst/>
          </a:prstGeom>
          <a:noFill/>
        </p:spPr>
      </p:pic>
      <p:sp>
        <p:nvSpPr>
          <p:cNvPr id="2" name="TextBox 1">
            <a:extLst>
              <a:ext uri="{FF2B5EF4-FFF2-40B4-BE49-F238E27FC236}">
                <a16:creationId xmlns:a16="http://schemas.microsoft.com/office/drawing/2014/main" id="{63A6F5A6-F9FE-4982-AE06-0DE0B4239E68}"/>
              </a:ext>
            </a:extLst>
          </p:cNvPr>
          <p:cNvSpPr txBox="1"/>
          <p:nvPr/>
        </p:nvSpPr>
        <p:spPr>
          <a:xfrm>
            <a:off x="5175600" y="1694246"/>
            <a:ext cx="6253212" cy="375552"/>
          </a:xfrm>
          <a:prstGeom prst="rect">
            <a:avLst/>
          </a:prstGeom>
          <a:noFill/>
        </p:spPr>
        <p:txBody>
          <a:bodyPr wrap="square" rtlCol="0">
            <a:spAutoFit/>
          </a:bodyPr>
          <a:lstStyle/>
          <a:p>
            <a:pPr>
              <a:lnSpc>
                <a:spcPct val="107000"/>
              </a:lnSpc>
              <a:spcBef>
                <a:spcPts val="200"/>
              </a:spcBef>
            </a:pPr>
            <a:r>
              <a:rPr lang="en-IN" b="1" dirty="0">
                <a:solidFill>
                  <a:srgbClr val="1F3763"/>
                </a:solidFill>
                <a:latin typeface="Calibri Light" panose="020F0302020204030204" pitchFamily="34" charset="0"/>
                <a:cs typeface="Times New Roman" panose="02020603050405020304" pitchFamily="18" charset="0"/>
              </a:rPr>
              <a:t>Database Output</a:t>
            </a:r>
          </a:p>
        </p:txBody>
      </p:sp>
    </p:spTree>
    <p:extLst>
      <p:ext uri="{BB962C8B-B14F-4D97-AF65-F5344CB8AC3E}">
        <p14:creationId xmlns:p14="http://schemas.microsoft.com/office/powerpoint/2010/main" val="295408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9FE5283-B009-4EE3-A9B2-2F7A4D62AD40}"/>
              </a:ext>
            </a:extLst>
          </p:cNvPr>
          <p:cNvSpPr/>
          <p:nvPr/>
        </p:nvSpPr>
        <p:spPr>
          <a:xfrm>
            <a:off x="635508" y="1167255"/>
            <a:ext cx="3822192" cy="1053982"/>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2800" b="1" i="0" u="none" strike="noStrike" kern="1200" cap="none" spc="0" normalizeH="0" baseline="0" noProof="0" dirty="0">
                <a:ln>
                  <a:noFill/>
                </a:ln>
                <a:solidFill>
                  <a:schemeClr val="bg1"/>
                </a:solidFill>
                <a:effectLst/>
                <a:uLnTx/>
                <a:uFillTx/>
                <a:latin typeface="+mj-lt"/>
                <a:ea typeface="+mj-ea"/>
                <a:cs typeface="+mj-cs"/>
              </a:rPr>
              <a:t>Target Customer Report </a:t>
            </a:r>
          </a:p>
        </p:txBody>
      </p:sp>
      <p:cxnSp>
        <p:nvCxnSpPr>
          <p:cNvPr id="42" name="Straight Connector 4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63B2F05-B9A4-42FA-9DE1-4E4B120E90EB}"/>
              </a:ext>
            </a:extLst>
          </p:cNvPr>
          <p:cNvSpPr/>
          <p:nvPr/>
        </p:nvSpPr>
        <p:spPr>
          <a:xfrm>
            <a:off x="593610" y="2121763"/>
            <a:ext cx="3822192" cy="3773010"/>
          </a:xfrm>
          <a:prstGeom prst="rect">
            <a:avLst/>
          </a:prstGeom>
        </p:spPr>
        <p:txBody>
          <a:bodyPr vert="horz" lIns="91440" tIns="45720" rIns="91440" bIns="45720" rtlCol="0">
            <a:normAutofit/>
          </a:bodyPr>
          <a:lstStyle/>
          <a:p>
            <a:pPr algn="just">
              <a:lnSpc>
                <a:spcPct val="90000"/>
              </a:lnSpc>
              <a:spcBef>
                <a:spcPts val="200"/>
              </a:spcBef>
            </a:pPr>
            <a:r>
              <a:rPr lang="en-US" sz="2000" b="1" dirty="0">
                <a:solidFill>
                  <a:schemeClr val="bg1"/>
                </a:solidFill>
                <a:effectLst/>
              </a:rPr>
              <a:t>Purpose</a:t>
            </a:r>
          </a:p>
          <a:p>
            <a:pPr algn="just">
              <a:lnSpc>
                <a:spcPct val="90000"/>
              </a:lnSpc>
              <a:spcBef>
                <a:spcPts val="200"/>
              </a:spcBef>
            </a:pPr>
            <a:r>
              <a:rPr lang="en-US" sz="2000" dirty="0">
                <a:solidFill>
                  <a:schemeClr val="bg1"/>
                </a:solidFill>
                <a:effectLst/>
              </a:rPr>
              <a:t>Determine customers prescribing high volumes of competitor products.</a:t>
            </a:r>
          </a:p>
          <a:p>
            <a:pPr algn="just">
              <a:lnSpc>
                <a:spcPct val="90000"/>
              </a:lnSpc>
              <a:spcBef>
                <a:spcPts val="200"/>
              </a:spcBef>
            </a:pPr>
            <a:endParaRPr lang="en-US" sz="2000" dirty="0">
              <a:solidFill>
                <a:schemeClr val="bg1"/>
              </a:solidFill>
              <a:effectLst/>
            </a:endParaRPr>
          </a:p>
          <a:p>
            <a:pPr algn="just">
              <a:lnSpc>
                <a:spcPct val="90000"/>
              </a:lnSpc>
              <a:spcBef>
                <a:spcPts val="200"/>
              </a:spcBef>
            </a:pPr>
            <a:r>
              <a:rPr lang="en-US" sz="2000" b="1" dirty="0">
                <a:solidFill>
                  <a:schemeClr val="bg1"/>
                </a:solidFill>
                <a:effectLst/>
              </a:rPr>
              <a:t>Benefit</a:t>
            </a:r>
          </a:p>
          <a:p>
            <a:pPr algn="just">
              <a:lnSpc>
                <a:spcPct val="90000"/>
              </a:lnSpc>
              <a:spcBef>
                <a:spcPts val="200"/>
              </a:spcBef>
            </a:pPr>
            <a:r>
              <a:rPr lang="en-US" sz="2000" dirty="0">
                <a:solidFill>
                  <a:schemeClr val="bg1"/>
                </a:solidFill>
                <a:effectLst/>
              </a:rPr>
              <a:t>This will help us in determining prospect customers for our company. These customers are already prescribing high volume of competitor product and hence our company needs to influence them to prescribe our product.</a:t>
            </a:r>
          </a:p>
        </p:txBody>
      </p:sp>
      <p:sp>
        <p:nvSpPr>
          <p:cNvPr id="2" name="TextBox 1">
            <a:extLst>
              <a:ext uri="{FF2B5EF4-FFF2-40B4-BE49-F238E27FC236}">
                <a16:creationId xmlns:a16="http://schemas.microsoft.com/office/drawing/2014/main" id="{63A6F5A6-F9FE-4982-AE06-0DE0B4239E68}"/>
              </a:ext>
            </a:extLst>
          </p:cNvPr>
          <p:cNvSpPr txBox="1"/>
          <p:nvPr/>
        </p:nvSpPr>
        <p:spPr>
          <a:xfrm>
            <a:off x="5175600" y="1694246"/>
            <a:ext cx="6253212" cy="375552"/>
          </a:xfrm>
          <a:prstGeom prst="rect">
            <a:avLst/>
          </a:prstGeom>
          <a:noFill/>
        </p:spPr>
        <p:txBody>
          <a:bodyPr wrap="square" rtlCol="0">
            <a:spAutoFit/>
          </a:bodyPr>
          <a:lstStyle/>
          <a:p>
            <a:pPr>
              <a:lnSpc>
                <a:spcPct val="107000"/>
              </a:lnSpc>
              <a:spcBef>
                <a:spcPts val="200"/>
              </a:spcBef>
            </a:pPr>
            <a:r>
              <a:rPr lang="en-IN" b="1" dirty="0">
                <a:solidFill>
                  <a:srgbClr val="1F3763"/>
                </a:solidFill>
                <a:latin typeface="Calibri Light" panose="020F0302020204030204" pitchFamily="34" charset="0"/>
                <a:cs typeface="Times New Roman" panose="02020603050405020304" pitchFamily="18" charset="0"/>
              </a:rPr>
              <a:t>Database Output</a:t>
            </a:r>
          </a:p>
        </p:txBody>
      </p:sp>
      <p:pic>
        <p:nvPicPr>
          <p:cNvPr id="8" name="Picture 7">
            <a:extLst>
              <a:ext uri="{FF2B5EF4-FFF2-40B4-BE49-F238E27FC236}">
                <a16:creationId xmlns:a16="http://schemas.microsoft.com/office/drawing/2014/main" id="{F0A1248E-C037-4C8B-BFF2-4561063CAF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6541" y="2121763"/>
            <a:ext cx="4754880" cy="3322320"/>
          </a:xfrm>
          <a:prstGeom prst="rect">
            <a:avLst/>
          </a:prstGeom>
          <a:noFill/>
          <a:ln>
            <a:noFill/>
          </a:ln>
        </p:spPr>
      </p:pic>
    </p:spTree>
    <p:extLst>
      <p:ext uri="{BB962C8B-B14F-4D97-AF65-F5344CB8AC3E}">
        <p14:creationId xmlns:p14="http://schemas.microsoft.com/office/powerpoint/2010/main" val="401498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EBB0A9-99C3-4CB7-A315-0F223E1FF62A}"/>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Dashboard Output:</a:t>
            </a:r>
            <a:endParaRPr lang="en-US" sz="3600" kern="1200">
              <a:solidFill>
                <a:srgbClr val="FFFFFF"/>
              </a:solidFill>
              <a:latin typeface="+mj-lt"/>
              <a:ea typeface="+mj-ea"/>
              <a:cs typeface="+mj-cs"/>
            </a:endParaRPr>
          </a:p>
        </p:txBody>
      </p:sp>
      <p:pic>
        <p:nvPicPr>
          <p:cNvPr id="13" name="Picture 12">
            <a:extLst>
              <a:ext uri="{FF2B5EF4-FFF2-40B4-BE49-F238E27FC236}">
                <a16:creationId xmlns:a16="http://schemas.microsoft.com/office/drawing/2014/main" id="{6B7D7B30-CE1D-4E0A-8D8B-16421E04F4B1}"/>
              </a:ext>
            </a:extLst>
          </p:cNvPr>
          <p:cNvPicPr/>
          <p:nvPr/>
        </p:nvPicPr>
        <p:blipFill rotWithShape="1">
          <a:blip r:embed="rId2"/>
          <a:srcRect t="2577" r="1590" b="1283"/>
          <a:stretch/>
        </p:blipFill>
        <p:spPr bwMode="auto">
          <a:xfrm>
            <a:off x="5281476" y="643466"/>
            <a:ext cx="5772379" cy="5568739"/>
          </a:xfrm>
          <a:prstGeom prst="rect">
            <a:avLst/>
          </a:prstGeom>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B972313-C8F4-4F01-B642-19F4A961515C}"/>
              </a:ext>
            </a:extLst>
          </p:cNvPr>
          <p:cNvSpPr txBox="1"/>
          <p:nvPr/>
        </p:nvSpPr>
        <p:spPr>
          <a:xfrm>
            <a:off x="438912" y="2512611"/>
            <a:ext cx="4832803" cy="3664351"/>
          </a:xfrm>
          <a:prstGeom prst="rect">
            <a:avLst/>
          </a:prstGeom>
        </p:spPr>
        <p:txBody>
          <a:bodyPr vert="horz" lIns="91440" tIns="45720" rIns="91440" bIns="45720" rtlCol="0">
            <a:normAutofit/>
          </a:bodyPr>
          <a:lstStyle/>
          <a:p>
            <a:pPr lvl="0" indent="-228600">
              <a:lnSpc>
                <a:spcPct val="90000"/>
              </a:lnSpc>
              <a:spcAft>
                <a:spcPts val="800"/>
              </a:spcAft>
              <a:buFont typeface="Arial" panose="020B0604020202020204" pitchFamily="34" charset="0"/>
              <a:buChar char="•"/>
            </a:pPr>
            <a:endParaRPr lang="en-US" dirty="0">
              <a:effectLst/>
            </a:endParaRPr>
          </a:p>
          <a:p>
            <a:pPr lvl="0" indent="-228600">
              <a:lnSpc>
                <a:spcPct val="90000"/>
              </a:lnSpc>
              <a:spcAft>
                <a:spcPts val="800"/>
              </a:spcAft>
              <a:buFont typeface="Arial" panose="020B0604020202020204" pitchFamily="34" charset="0"/>
              <a:buChar char="•"/>
            </a:pPr>
            <a:endParaRPr lang="en-US" dirty="0">
              <a:effectLst/>
            </a:endParaRPr>
          </a:p>
          <a:p>
            <a:pPr lvl="0" indent="-228600">
              <a:lnSpc>
                <a:spcPct val="90000"/>
              </a:lnSpc>
              <a:spcAft>
                <a:spcPts val="800"/>
              </a:spcAft>
              <a:buFont typeface="Arial" panose="020B0604020202020204" pitchFamily="34" charset="0"/>
              <a:buChar char="•"/>
            </a:pPr>
            <a:endParaRPr lang="en-US"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76409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6" descr="Background pattern&#10;&#10;Description automatically generated">
            <a:extLst>
              <a:ext uri="{FF2B5EF4-FFF2-40B4-BE49-F238E27FC236}">
                <a16:creationId xmlns:a16="http://schemas.microsoft.com/office/drawing/2014/main" id="{97647BE6-CB11-4DE3-B2F4-FF66E65056E8}"/>
              </a:ext>
            </a:extLst>
          </p:cNvPr>
          <p:cNvPicPr>
            <a:picLocks noChangeAspect="1"/>
          </p:cNvPicPr>
          <p:nvPr/>
        </p:nvPicPr>
        <p:blipFill rotWithShape="1">
          <a:blip r:embed="rId2">
            <a:alphaModFix amt="35000"/>
          </a:blip>
          <a:srcRect l="15605" r="306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5852BB9-3BD5-4FC6-AB8F-C96FB458EF4B}"/>
              </a:ext>
            </a:extLst>
          </p:cNvPr>
          <p:cNvSpPr>
            <a:spLocks noGrp="1"/>
          </p:cNvSpPr>
          <p:nvPr>
            <p:ph type="title"/>
          </p:nvPr>
        </p:nvSpPr>
        <p:spPr>
          <a:xfrm>
            <a:off x="838200" y="365125"/>
            <a:ext cx="10515600" cy="1325563"/>
          </a:xfrm>
        </p:spPr>
        <p:txBody>
          <a:bodyPr>
            <a:normAutofit/>
          </a:bodyPr>
          <a:lstStyle/>
          <a:p>
            <a:r>
              <a:rPr lang="en-IN">
                <a:solidFill>
                  <a:srgbClr val="FFFFFF"/>
                </a:solidFill>
              </a:rPr>
              <a:t>Conclusion	</a:t>
            </a:r>
          </a:p>
        </p:txBody>
      </p:sp>
      <p:graphicFrame>
        <p:nvGraphicFramePr>
          <p:cNvPr id="25" name="Content Placeholder 2">
            <a:extLst>
              <a:ext uri="{FF2B5EF4-FFF2-40B4-BE49-F238E27FC236}">
                <a16:creationId xmlns:a16="http://schemas.microsoft.com/office/drawing/2014/main" id="{2D251D10-4C33-433F-9ECB-D3BCE9F7DA67}"/>
              </a:ext>
            </a:extLst>
          </p:cNvPr>
          <p:cNvGraphicFramePr>
            <a:graphicFrameLocks noGrp="1"/>
          </p:cNvGraphicFramePr>
          <p:nvPr>
            <p:ph idx="1"/>
            <p:extLst>
              <p:ext uri="{D42A27DB-BD31-4B8C-83A1-F6EECF244321}">
                <p14:modId xmlns:p14="http://schemas.microsoft.com/office/powerpoint/2010/main" val="9062682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32322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373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 Pramadita</dc:creator>
  <cp:lastModifiedBy>Gandhi, Akshay</cp:lastModifiedBy>
  <cp:revision>35</cp:revision>
  <dcterms:created xsi:type="dcterms:W3CDTF">2017-10-29T16:59:46Z</dcterms:created>
  <dcterms:modified xsi:type="dcterms:W3CDTF">2021-08-31T16:54:50Z</dcterms:modified>
</cp:coreProperties>
</file>